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9"/>
  </p:notesMasterIdLst>
  <p:sldIdLst>
    <p:sldId id="256" r:id="rId2"/>
    <p:sldId id="491" r:id="rId3"/>
    <p:sldId id="309" r:id="rId4"/>
    <p:sldId id="480" r:id="rId5"/>
    <p:sldId id="420" r:id="rId6"/>
    <p:sldId id="444" r:id="rId7"/>
    <p:sldId id="445" r:id="rId8"/>
    <p:sldId id="446" r:id="rId9"/>
    <p:sldId id="481" r:id="rId10"/>
    <p:sldId id="421" r:id="rId11"/>
    <p:sldId id="482" r:id="rId12"/>
    <p:sldId id="483" r:id="rId13"/>
    <p:sldId id="484" r:id="rId14"/>
    <p:sldId id="485" r:id="rId15"/>
    <p:sldId id="447" r:id="rId16"/>
    <p:sldId id="452" r:id="rId17"/>
    <p:sldId id="449" r:id="rId18"/>
    <p:sldId id="453" r:id="rId19"/>
    <p:sldId id="454" r:id="rId20"/>
    <p:sldId id="455" r:id="rId21"/>
    <p:sldId id="456" r:id="rId22"/>
    <p:sldId id="458" r:id="rId23"/>
    <p:sldId id="459" r:id="rId24"/>
    <p:sldId id="486" r:id="rId25"/>
    <p:sldId id="450" r:id="rId26"/>
    <p:sldId id="466" r:id="rId27"/>
    <p:sldId id="467" r:id="rId28"/>
    <p:sldId id="468" r:id="rId29"/>
    <p:sldId id="469" r:id="rId30"/>
    <p:sldId id="462" r:id="rId31"/>
    <p:sldId id="464" r:id="rId32"/>
    <p:sldId id="465" r:id="rId33"/>
    <p:sldId id="470" r:id="rId34"/>
    <p:sldId id="487" r:id="rId35"/>
    <p:sldId id="451" r:id="rId36"/>
    <p:sldId id="471" r:id="rId37"/>
    <p:sldId id="472" r:id="rId38"/>
    <p:sldId id="473" r:id="rId39"/>
    <p:sldId id="474" r:id="rId40"/>
    <p:sldId id="475" r:id="rId41"/>
    <p:sldId id="488" r:id="rId42"/>
    <p:sldId id="476" r:id="rId43"/>
    <p:sldId id="477" r:id="rId44"/>
    <p:sldId id="478" r:id="rId45"/>
    <p:sldId id="489" r:id="rId46"/>
    <p:sldId id="479" r:id="rId47"/>
    <p:sldId id="49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65" autoAdjust="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FEF22-CEAB-4DB1-BFC0-36A323E5679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4469-476F-4583-A856-728BDDCAD4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84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4469-476F-4583-A856-728BDDCAD4D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59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4469-476F-4583-A856-728BDDCAD4D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51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這兩個例子都很無用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在學習者的字典裡，但只有講英語的人才能理解。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為什麼有人會自然而然地</a:t>
            </a:r>
            <a:r>
              <a:rPr lang="en-US" altLang="zh-TW" dirty="0" smtClean="0"/>
              <a:t> "</a:t>
            </a:r>
            <a:r>
              <a:rPr lang="zh-TW" altLang="zh-TW" dirty="0" smtClean="0"/>
              <a:t>嚮往</a:t>
            </a:r>
            <a:r>
              <a:rPr lang="en-US" altLang="zh-TW" dirty="0" smtClean="0"/>
              <a:t> "</a:t>
            </a:r>
            <a:r>
              <a:rPr lang="en-US" altLang="zh-TW" dirty="0" err="1" smtClean="0"/>
              <a:t>Newmarket</a:t>
            </a:r>
            <a:r>
              <a:rPr lang="zh-TW" altLang="zh-TW" dirty="0" smtClean="0"/>
              <a:t>？你需要對英國文化有相當多的瞭解，才能明白這其中的含義。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紐馬特是英國賽馬業的中心，所以我們推斷</a:t>
            </a:r>
            <a:r>
              <a:rPr lang="en-US" altLang="zh-TW" dirty="0" smtClean="0"/>
              <a:t> "</a:t>
            </a:r>
            <a:r>
              <a:rPr lang="zh-TW" altLang="zh-TW" dirty="0" smtClean="0"/>
              <a:t>他</a:t>
            </a:r>
            <a:r>
              <a:rPr lang="en-US" altLang="zh-TW" dirty="0" smtClean="0"/>
              <a:t> "</a:t>
            </a:r>
            <a:r>
              <a:rPr lang="zh-TW" altLang="zh-TW" dirty="0" smtClean="0"/>
              <a:t>是這項運動的愛好者。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至於第二個例子，大多數講母語的人都能重構它可能出現的語境（例如，她在婚禮上花了超過一萬美元。並不是說她怨天尤人</a:t>
            </a:r>
            <a:r>
              <a:rPr lang="en-US" altLang="zh-TW" dirty="0" smtClean="0"/>
              <a:t>--</a:t>
            </a:r>
            <a:r>
              <a:rPr lang="zh-TW" altLang="zh-TW" dirty="0" smtClean="0"/>
              <a:t>那是一個令人難忘的日子）。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可能忽略了這一點。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語言學習（教師和學生都接受）涉及各種</a:t>
            </a:r>
            <a:r>
              <a:rPr lang="en-US" altLang="zh-TW" dirty="0" smtClean="0"/>
              <a:t> "</a:t>
            </a:r>
            <a:r>
              <a:rPr lang="zh-TW" altLang="zh-TW" dirty="0" smtClean="0"/>
              <a:t>非自然</a:t>
            </a:r>
            <a:r>
              <a:rPr lang="en-US" altLang="zh-TW" dirty="0" smtClean="0"/>
              <a:t> "</a:t>
            </a:r>
            <a:r>
              <a:rPr lang="zh-TW" altLang="zh-TW" dirty="0" smtClean="0"/>
              <a:t>的語言使用；例如，想想</a:t>
            </a:r>
            <a:r>
              <a:rPr lang="en-US" altLang="zh-TW" dirty="0" smtClean="0"/>
              <a:t> "</a:t>
            </a:r>
            <a:r>
              <a:rPr lang="zh-TW" altLang="zh-TW" dirty="0" smtClean="0"/>
              <a:t>演習</a:t>
            </a:r>
            <a:r>
              <a:rPr lang="en-US" altLang="zh-TW" dirty="0" smtClean="0"/>
              <a:t> "</a:t>
            </a:r>
            <a:r>
              <a:rPr lang="zh-TW" altLang="zh-TW" dirty="0" smtClean="0"/>
              <a:t>的使用，它有明確的教學目的，但並不假裝是真實的語言活動。詞典的例子本身就是一個不自然的物件，因為它已經從（在現實生活中）圍繞著它的上下文中被移除</a:t>
            </a:r>
            <a:r>
              <a:rPr lang="en-US" altLang="zh-TW" dirty="0" smtClean="0"/>
              <a:t>--</a:t>
            </a:r>
            <a:r>
              <a:rPr lang="zh-TW" altLang="zh-TW" dirty="0" smtClean="0"/>
              <a:t>並且澄清了它。雖然這不能證明臭名昭著的</a:t>
            </a:r>
            <a:r>
              <a:rPr lang="en-US" altLang="zh-TW" dirty="0" smtClean="0"/>
              <a:t> "</a:t>
            </a:r>
            <a:r>
              <a:rPr lang="zh-TW" altLang="zh-TW" dirty="0" smtClean="0"/>
              <a:t>打撈</a:t>
            </a:r>
            <a:r>
              <a:rPr lang="en-US" altLang="zh-TW" dirty="0" smtClean="0"/>
              <a:t> "</a:t>
            </a:r>
            <a:r>
              <a:rPr lang="zh-TW" altLang="zh-TW" dirty="0" smtClean="0"/>
              <a:t>例子的</a:t>
            </a:r>
            <a:r>
              <a:rPr lang="en-US" altLang="zh-TW" dirty="0" smtClean="0"/>
              <a:t> "</a:t>
            </a:r>
            <a:r>
              <a:rPr lang="zh-TW" altLang="zh-TW" dirty="0" smtClean="0"/>
              <a:t>過度語境化</a:t>
            </a:r>
            <a:r>
              <a:rPr lang="en-US" altLang="zh-TW" dirty="0" smtClean="0"/>
              <a:t> "</a:t>
            </a:r>
            <a:r>
              <a:rPr lang="zh-TW" altLang="zh-TW" dirty="0" smtClean="0"/>
              <a:t>的尷尬是合理的，但同樣正確的是，像上面顯示的兩個嚴重</a:t>
            </a:r>
            <a:r>
              <a:rPr lang="en-US" altLang="zh-TW" dirty="0" smtClean="0"/>
              <a:t> "</a:t>
            </a:r>
            <a:r>
              <a:rPr lang="zh-TW" altLang="zh-TW" dirty="0" smtClean="0"/>
              <a:t>去語境化</a:t>
            </a:r>
            <a:r>
              <a:rPr lang="en-US" altLang="zh-TW" dirty="0" smtClean="0"/>
              <a:t> "</a:t>
            </a:r>
            <a:r>
              <a:rPr lang="zh-TW" altLang="zh-TW" dirty="0" smtClean="0"/>
              <a:t>的例子只能讓用戶感到神秘和氣餒。信息量過大會讓人對語言的運作產生錯誤的看法，但信息量不夠大也同樣無濟於事。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4469-476F-4583-A856-728BDDCAD4D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5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2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8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B987F2-A784-4F72-BB57-0E9EACDE722E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9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BBD51E-4B19-444E-85C0-DBD7EB6263F4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D7255A-4AD5-4D3E-9A0A-689DA3BA976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1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5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5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1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47B1BF-4039-460D-A637-65428CBD720E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1pPr>
            <a:lvl2pPr>
              <a:defRPr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2pPr>
            <a:lvl3pPr>
              <a:defRPr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3pPr>
            <a:lvl4pPr>
              <a:defRPr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4pPr>
            <a:lvl5pPr>
              <a:defRPr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8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l">
              <a:defRPr sz="4000"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A00F7B-89C5-4DF7-A309-6263220147D4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4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6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2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4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5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69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6192" y="2058841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辭典</a:t>
            </a:r>
            <a:r>
              <a:rPr lang="zh-TW" altLang="en-US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的</a:t>
            </a:r>
            <a:r>
              <a:rPr lang="zh-TW" altLang="en-US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釋義及例句</a:t>
            </a:r>
            <a:endParaRPr lang="zh-TW" altLang="en-US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50792" y="4519169"/>
            <a:ext cx="3291840" cy="6858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2022/06/20</a:t>
            </a:r>
          </a:p>
          <a:p>
            <a:r>
              <a:rPr lang="zh-TW" altLang="en-US" sz="2400" dirty="0"/>
              <a:t>白明弘</a:t>
            </a:r>
          </a:p>
        </p:txBody>
      </p:sp>
      <p:sp>
        <p:nvSpPr>
          <p:cNvPr id="4" name="矩形 3"/>
          <p:cNvSpPr/>
          <p:nvPr/>
        </p:nvSpPr>
        <p:spPr>
          <a:xfrm>
            <a:off x="470010" y="3088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/>
              <a:t>辭典編輯交流</a:t>
            </a:r>
            <a:r>
              <a:rPr lang="zh-TW" altLang="en-US" sz="2800" dirty="0" smtClean="0"/>
              <a:t>講座</a:t>
            </a:r>
            <a:endParaRPr lang="en-US" altLang="zh-TW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3048000" y="15673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/>
              <a:t>《</a:t>
            </a:r>
            <a:r>
              <a:rPr lang="zh-TW" altLang="en-US" sz="3200" dirty="0"/>
              <a:t>牛津詞典編纂指南</a:t>
            </a:r>
            <a:r>
              <a:rPr lang="en-US" altLang="zh-TW" sz="3200" dirty="0"/>
              <a:t>》</a:t>
            </a:r>
            <a:r>
              <a:rPr lang="zh-TW" altLang="en-US" sz="3200" b="1" dirty="0"/>
              <a:t>導讀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辭典的釋義及例句</a:t>
            </a:r>
            <a:r>
              <a:rPr kumimoji="0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釋義</a:t>
            </a:r>
            <a:r>
              <a:rPr lang="zh-TW" altLang="zh-TW" dirty="0" smtClean="0"/>
              <a:t>的</a:t>
            </a:r>
            <a:r>
              <a:rPr lang="zh-TW" altLang="zh-TW" dirty="0"/>
              <a:t>形式：</a:t>
            </a:r>
            <a:r>
              <a:rPr lang="zh-TW" altLang="zh-TW" dirty="0" smtClean="0"/>
              <a:t>結論</a:t>
            </a:r>
            <a:r>
              <a:rPr lang="en-US" altLang="zh-TW" baseline="-25000" dirty="0"/>
              <a:t>10.6.6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釋義</a:t>
            </a:r>
            <a:r>
              <a:rPr lang="zh-TW" altLang="en-US" dirty="0" smtClean="0"/>
              <a:t>方法</a:t>
            </a:r>
            <a:r>
              <a:rPr lang="zh-TW" altLang="en-US" dirty="0"/>
              <a:t>有</a:t>
            </a:r>
            <a:r>
              <a:rPr lang="zh-TW" altLang="en-US" dirty="0" smtClean="0"/>
              <a:t>很多</a:t>
            </a:r>
            <a:r>
              <a:rPr lang="zh-TW" altLang="en-US" dirty="0"/>
              <a:t>種</a:t>
            </a:r>
            <a:r>
              <a:rPr lang="zh-TW" altLang="en-US" dirty="0" smtClean="0"/>
              <a:t>，各有所長</a:t>
            </a:r>
            <a:endParaRPr lang="zh-TW" altLang="en-US" b="1" cap="all" dirty="0"/>
          </a:p>
          <a:p>
            <a:r>
              <a:rPr lang="zh-TW" altLang="en-US" dirty="0" smtClean="0"/>
              <a:t>重點在於如何選擇最適合的釋義方法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種類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差異釋義：大部分情況下適用，但要小心種類的選擇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全句式釋義：在其他情況下則非常有效</a:t>
            </a:r>
            <a:endParaRPr lang="en-US" altLang="zh-TW" dirty="0" smtClean="0"/>
          </a:p>
          <a:p>
            <a:r>
              <a:rPr lang="zh-TW" altLang="en-US" dirty="0" smtClean="0"/>
              <a:t>體例指南</a:t>
            </a:r>
            <a:endParaRPr lang="en-US" altLang="zh-TW" dirty="0" smtClean="0"/>
          </a:p>
          <a:p>
            <a:pPr lvl="1"/>
            <a:r>
              <a:rPr lang="zh-TW" altLang="en-US" dirty="0"/>
              <a:t>好</a:t>
            </a:r>
            <a:r>
              <a:rPr lang="zh-TW" altLang="en-US" dirty="0" smtClean="0"/>
              <a:t>的體例指南會提供哪些詞類適用哪些釋義法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提供釋義方針：哪種類型的語義適合哪種釋義法</a:t>
            </a:r>
            <a:endParaRPr lang="en-US" altLang="zh-TW" dirty="0" smtClean="0"/>
          </a:p>
          <a:p>
            <a:pPr lvl="1"/>
            <a:r>
              <a:rPr lang="zh-TW" altLang="en-US" dirty="0"/>
              <a:t>再</a:t>
            </a:r>
            <a:r>
              <a:rPr lang="zh-TW" altLang="en-US" dirty="0" smtClean="0"/>
              <a:t>由編者決定最合適的釋義框架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8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185862"/>
            <a:ext cx="100965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如何才是好的釋義</a:t>
            </a:r>
            <a:r>
              <a:rPr lang="en-US" altLang="zh-TW" baseline="-25000" dirty="0"/>
              <a:t>10.7 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普遍原則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顧好釋義的</a:t>
            </a:r>
            <a:r>
              <a:rPr lang="zh-TW" altLang="en-US" dirty="0" smtClean="0">
                <a:solidFill>
                  <a:srgbClr val="FFFF00"/>
                </a:solidFill>
              </a:rPr>
              <a:t>內容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FF00"/>
                </a:solidFill>
              </a:rPr>
              <a:t>形式</a:t>
            </a:r>
            <a:r>
              <a:rPr lang="zh-TW" altLang="en-US" dirty="0" smtClean="0"/>
              <a:t>就可以成為好的釋義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如果</a:t>
            </a:r>
            <a:r>
              <a:rPr lang="zh-TW" altLang="en-US" dirty="0" smtClean="0"/>
              <a:t>不能讓讀者以</a:t>
            </a:r>
            <a:r>
              <a:rPr lang="zh-TW" altLang="en-US" dirty="0" smtClean="0">
                <a:solidFill>
                  <a:srgbClr val="FFFF00"/>
                </a:solidFill>
              </a:rPr>
              <a:t>容</a:t>
            </a:r>
            <a:r>
              <a:rPr lang="zh-TW" altLang="en-US" dirty="0" smtClean="0">
                <a:solidFill>
                  <a:srgbClr val="FFFF00"/>
                </a:solidFill>
              </a:rPr>
              <a:t>易理解</a:t>
            </a:r>
            <a:r>
              <a:rPr lang="zh-TW" altLang="en-US" dirty="0" smtClean="0"/>
              <a:t>情況獲得</a:t>
            </a:r>
            <a:r>
              <a:rPr lang="zh-TW" altLang="en-US" dirty="0" smtClean="0">
                <a:solidFill>
                  <a:srgbClr val="FFFF00"/>
                </a:solidFill>
              </a:rPr>
              <a:t>足夠的</a:t>
            </a:r>
            <a:r>
              <a:rPr lang="zh-TW" altLang="en-US" dirty="0" smtClean="0">
                <a:solidFill>
                  <a:srgbClr val="FFFF00"/>
                </a:solidFill>
              </a:rPr>
              <a:t>訊息</a:t>
            </a:r>
            <a:r>
              <a:rPr lang="zh-TW" altLang="en-US" dirty="0" smtClean="0"/>
              <a:t>，就是失敗的釋義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例如：同義詞</a:t>
            </a:r>
            <a:r>
              <a:rPr lang="zh-TW" altLang="en-US" dirty="0" smtClean="0"/>
              <a:t>釋義法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雖然閱讀容易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但沒有對語言內容提供足夠的解釋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50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如何是好的釋義：具體建議</a:t>
            </a:r>
            <a:r>
              <a:rPr lang="en-US" altLang="zh-TW" baseline="-25000" dirty="0"/>
              <a:t>10.7 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解釋而非定義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告訴讀者在使用一個詞時，</a:t>
            </a:r>
            <a:r>
              <a:rPr lang="zh-TW" altLang="en-US" dirty="0" smtClean="0">
                <a:solidFill>
                  <a:srgbClr val="FFFF00"/>
                </a:solidFill>
              </a:rPr>
              <a:t>真正想表達什麼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不好的例子：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abase</a:t>
            </a:r>
          </a:p>
          <a:p>
            <a:pPr lvl="3"/>
            <a:r>
              <a:rPr lang="en-US" altLang="zh-TW" dirty="0" smtClean="0"/>
              <a:t>to lower oneself/</a:t>
            </a:r>
            <a:r>
              <a:rPr lang="en-US" altLang="zh-TW" dirty="0" err="1" smtClean="0"/>
              <a:t>sb</a:t>
            </a:r>
            <a:r>
              <a:rPr lang="en-US" altLang="zh-TW" dirty="0" smtClean="0"/>
              <a:t> in dignity</a:t>
            </a:r>
          </a:p>
          <a:p>
            <a:pPr lvl="2"/>
            <a:r>
              <a:rPr lang="en-US" altLang="zh-TW" dirty="0" smtClean="0"/>
              <a:t>extramural</a:t>
            </a:r>
          </a:p>
          <a:p>
            <a:pPr lvl="3"/>
            <a:r>
              <a:rPr lang="en-US" altLang="zh-TW" dirty="0" smtClean="0"/>
              <a:t>outside ( the walls of )  a town or organization</a:t>
            </a:r>
          </a:p>
          <a:p>
            <a:pPr lvl="1"/>
            <a:r>
              <a:rPr lang="zh-TW" altLang="en-US" dirty="0" smtClean="0"/>
              <a:t>釋義者</a:t>
            </a:r>
            <a:r>
              <a:rPr lang="zh-TW" altLang="en-US" dirty="0" smtClean="0">
                <a:solidFill>
                  <a:srgbClr val="FFFF00"/>
                </a:solidFill>
              </a:rPr>
              <a:t>過度重視</a:t>
            </a:r>
            <a:r>
              <a:rPr lang="zh-TW" altLang="en-US" dirty="0" smtClean="0">
                <a:solidFill>
                  <a:srgbClr val="FFFF00"/>
                </a:solidFill>
              </a:rPr>
              <a:t>詞源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2"/>
            <a:r>
              <a:rPr lang="zh-TW" altLang="en-US" dirty="0" smtClean="0"/>
              <a:t>將 </a:t>
            </a:r>
            <a:r>
              <a:rPr lang="en-US" altLang="zh-TW" dirty="0" smtClean="0"/>
              <a:t>base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low; mural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wall </a:t>
            </a:r>
            <a:r>
              <a:rPr lang="zh-TW" altLang="en-US" dirty="0" smtClean="0"/>
              <a:t>聯繫起來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所以，釋義側重在詞演變而非如何用詞來表達意思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760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如何是好的釋義：具體</a:t>
            </a:r>
            <a:r>
              <a:rPr lang="zh-TW" altLang="en-US" dirty="0" smtClean="0"/>
              <a:t>建議</a:t>
            </a:r>
            <a:r>
              <a:rPr lang="en-US" altLang="zh-TW" baseline="-25000" dirty="0"/>
              <a:t>10.7 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對讀者來說，被釋義的概念可以已經很熟悉了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釋義的主要功能：幫助讀者連結到記憶中的概念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例如：讀者對下列東西可能已經有概念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腳踏車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降落傘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但是不知到對應的英文詞為何？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這時可以採用分階段呈現語義訊息</a:t>
            </a:r>
            <a:endParaRPr lang="en-US" altLang="zh-TW" dirty="0" smtClean="0"/>
          </a:p>
          <a:p>
            <a:pPr lvl="2"/>
            <a:r>
              <a:rPr lang="zh-TW" altLang="en-US" dirty="0"/>
              <a:t>盡</a:t>
            </a:r>
            <a:r>
              <a:rPr lang="zh-TW" altLang="en-US" dirty="0" smtClean="0"/>
              <a:t>早解釋最基本的要點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然後列舉必要的闡釋或說明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原先具備概念的讀者，可以提早理解，並闔上辭典</a:t>
            </a:r>
            <a:endParaRPr lang="en-US" altLang="zh-TW" dirty="0" smtClean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6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695325"/>
            <a:ext cx="111918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06" y="1847088"/>
            <a:ext cx="9628102" cy="33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例句</a:t>
            </a:r>
            <a:r>
              <a:rPr lang="zh-TW" altLang="en-US" dirty="0" smtClean="0"/>
              <a:t>的三大功能</a:t>
            </a:r>
            <a:r>
              <a:rPr lang="en-US" altLang="zh-TW" baseline="-25000" dirty="0"/>
              <a:t>10.8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提供例證</a:t>
            </a:r>
            <a:endParaRPr lang="en-US" altLang="zh-TW" dirty="0" smtClean="0"/>
          </a:p>
          <a:p>
            <a:r>
              <a:rPr lang="zh-TW" altLang="en-US" dirty="0"/>
              <a:t>闡釋</a:t>
            </a:r>
            <a:r>
              <a:rPr lang="zh-TW" altLang="en-US" dirty="0" smtClean="0"/>
              <a:t>意義</a:t>
            </a:r>
            <a:endParaRPr lang="en-US" altLang="zh-TW" dirty="0" smtClean="0"/>
          </a:p>
          <a:p>
            <a:r>
              <a:rPr lang="zh-TW" altLang="en-US" dirty="0"/>
              <a:t>說明上下文特徵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語法</a:t>
            </a:r>
            <a:r>
              <a:rPr lang="zh-TW" altLang="en-US" dirty="0"/>
              <a:t>、搭配、語域</a:t>
            </a:r>
          </a:p>
        </p:txBody>
      </p:sp>
    </p:spTree>
    <p:extLst>
      <p:ext uri="{BB962C8B-B14F-4D97-AF65-F5344CB8AC3E}">
        <p14:creationId xmlns:p14="http://schemas.microsoft.com/office/powerpoint/2010/main" val="1510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提供</a:t>
            </a:r>
            <a:r>
              <a:rPr lang="zh-TW" altLang="en-US" dirty="0" smtClean="0"/>
              <a:t>例證</a:t>
            </a:r>
            <a:r>
              <a:rPr lang="en-US" altLang="zh-TW" baseline="-25000" dirty="0" smtClean="0"/>
              <a:t>10.8.1, </a:t>
            </a:r>
            <a:r>
              <a:rPr lang="en-US" altLang="zh-TW" baseline="-25000" dirty="0"/>
              <a:t>10.8.1.1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詹</a:t>
            </a:r>
            <a:r>
              <a:rPr lang="zh-TW" altLang="zh-TW" dirty="0" smtClean="0"/>
              <a:t>森詞典</a:t>
            </a:r>
            <a:r>
              <a:rPr lang="zh-TW" altLang="zh-TW" dirty="0"/>
              <a:t>（</a:t>
            </a:r>
            <a:r>
              <a:rPr lang="en-US" altLang="zh-TW" dirty="0"/>
              <a:t>1755</a:t>
            </a:r>
            <a:r>
              <a:rPr lang="zh-TW" altLang="zh-TW" dirty="0"/>
              <a:t>年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第</a:t>
            </a:r>
            <a:r>
              <a:rPr lang="zh-TW" altLang="zh-TW" dirty="0"/>
              <a:t>一個對語言資料進行系統分析的詞典</a:t>
            </a:r>
            <a:endParaRPr lang="en-US" altLang="zh-TW" dirty="0"/>
          </a:p>
          <a:p>
            <a:pPr lvl="1"/>
            <a:r>
              <a:rPr lang="zh-TW" altLang="zh-TW" dirty="0"/>
              <a:t>幾乎</a:t>
            </a:r>
            <a:r>
              <a:rPr lang="zh-TW" altLang="zh-TW" dirty="0" smtClean="0"/>
              <a:t>每個</a:t>
            </a:r>
            <a:r>
              <a:rPr lang="zh-TW" altLang="en-US" dirty="0" smtClean="0"/>
              <a:t>語義</a:t>
            </a:r>
            <a:r>
              <a:rPr lang="zh-TW" altLang="zh-TW" dirty="0" smtClean="0"/>
              <a:t>都</a:t>
            </a:r>
            <a:r>
              <a:rPr lang="zh-TW" altLang="zh-TW" dirty="0"/>
              <a:t>有</a:t>
            </a:r>
            <a:r>
              <a:rPr lang="zh-TW" altLang="zh-TW" dirty="0" smtClean="0"/>
              <a:t>來自引文庫</a:t>
            </a:r>
            <a:r>
              <a:rPr lang="zh-TW" altLang="en-US" dirty="0" smtClean="0"/>
              <a:t>的例證</a:t>
            </a:r>
            <a:endParaRPr lang="en-US" altLang="zh-TW" dirty="0"/>
          </a:p>
          <a:p>
            <a:r>
              <a:rPr lang="zh-TW" altLang="zh-TW" dirty="0" smtClean="0"/>
              <a:t>詹森詞典</a:t>
            </a:r>
            <a:r>
              <a:rPr lang="zh-TW" altLang="en-US" dirty="0"/>
              <a:t>的</a:t>
            </a:r>
            <a:r>
              <a:rPr lang="zh-TW" altLang="zh-TW" dirty="0" smtClean="0"/>
              <a:t>原則：</a:t>
            </a:r>
            <a:endParaRPr lang="en-US" altLang="zh-TW" dirty="0" smtClean="0"/>
          </a:p>
          <a:p>
            <a:pPr lvl="1"/>
            <a:r>
              <a:rPr lang="zh-TW" altLang="en-US" dirty="0"/>
              <a:t>詞彙</a:t>
            </a:r>
            <a:r>
              <a:rPr lang="zh-TW" altLang="zh-TW" dirty="0" smtClean="0"/>
              <a:t>的</a:t>
            </a:r>
            <a:r>
              <a:rPr lang="zh-TW" altLang="zh-TW" dirty="0"/>
              <a:t>描述</a:t>
            </a:r>
            <a:r>
              <a:rPr lang="zh-TW" altLang="zh-TW" dirty="0" smtClean="0"/>
              <a:t>應以使用</a:t>
            </a:r>
            <a:r>
              <a:rPr lang="zh-TW" altLang="zh-TW" dirty="0"/>
              <a:t>的客觀證據為</a:t>
            </a:r>
            <a:r>
              <a:rPr lang="zh-TW" altLang="zh-TW" dirty="0" smtClean="0"/>
              <a:t>基礎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例證客觀證明了詞語的存在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詞典</a:t>
            </a:r>
            <a:r>
              <a:rPr lang="zh-TW" altLang="en-US" dirty="0" smtClean="0"/>
              <a:t>依據例證</a:t>
            </a:r>
            <a:r>
              <a:rPr lang="zh-TW" altLang="en-US" dirty="0"/>
              <a:t>編輯</a:t>
            </a:r>
            <a:r>
              <a:rPr lang="zh-TW" altLang="zh-TW" dirty="0" smtClean="0"/>
              <a:t>詞條</a:t>
            </a:r>
            <a:endParaRPr lang="en-US" altLang="zh-TW" dirty="0" smtClean="0"/>
          </a:p>
          <a:p>
            <a:r>
              <a:rPr lang="zh-TW" altLang="en-US" dirty="0"/>
              <a:t>有</a:t>
            </a:r>
            <a:r>
              <a:rPr lang="zh-TW" altLang="en-US" dirty="0" smtClean="0"/>
              <a:t>明確來源注釋的例證不應該做修改或改編</a:t>
            </a:r>
            <a:endParaRPr lang="en-US" altLang="zh-TW" dirty="0" smtClean="0"/>
          </a:p>
          <a:p>
            <a:pPr lvl="1"/>
            <a:r>
              <a:rPr lang="zh-TW" altLang="en-US" dirty="0"/>
              <a:t>可以</a:t>
            </a:r>
            <a:r>
              <a:rPr lang="zh-TW" altLang="en-US" dirty="0" smtClean="0"/>
              <a:t>刪除部分非核心子句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393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闡釋</a:t>
            </a:r>
            <a:r>
              <a:rPr lang="zh-TW" altLang="en-US" dirty="0" smtClean="0"/>
              <a:t>意義</a:t>
            </a:r>
            <a:r>
              <a:rPr lang="en-US" altLang="zh-TW" baseline="-25000" dirty="0"/>
              <a:t>10.8.1.2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補充</a:t>
            </a:r>
            <a:r>
              <a:rPr lang="zh-TW" altLang="en-US" dirty="0"/>
              <a:t>釋</a:t>
            </a:r>
            <a:r>
              <a:rPr lang="zh-TW" altLang="zh-TW" dirty="0"/>
              <a:t>義</a:t>
            </a:r>
            <a:r>
              <a:rPr lang="zh-TW" altLang="en-US" dirty="0"/>
              <a:t>的不足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理想</a:t>
            </a:r>
            <a:r>
              <a:rPr lang="zh-TW" altLang="zh-TW" dirty="0"/>
              <a:t>情況下</a:t>
            </a:r>
            <a:r>
              <a:rPr lang="zh-TW" altLang="zh-TW" dirty="0" smtClean="0"/>
              <a:t>，</a:t>
            </a:r>
            <a:r>
              <a:rPr lang="zh-TW" altLang="en-US" dirty="0"/>
              <a:t>釋</a:t>
            </a:r>
            <a:r>
              <a:rPr lang="zh-TW" altLang="zh-TW" dirty="0"/>
              <a:t>義</a:t>
            </a:r>
            <a:r>
              <a:rPr lang="zh-TW" altLang="zh-TW" dirty="0" smtClean="0"/>
              <a:t>和例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都是</a:t>
            </a:r>
            <a:r>
              <a:rPr lang="zh-TW" altLang="en-US" dirty="0" smtClean="0"/>
              <a:t>獨立自足</a:t>
            </a:r>
            <a:endParaRPr lang="en-US" altLang="zh-TW" dirty="0" smtClean="0"/>
          </a:p>
          <a:p>
            <a:pPr lvl="1"/>
            <a:r>
              <a:rPr lang="zh-TW" altLang="zh-TW" dirty="0"/>
              <a:t>但是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釋</a:t>
            </a:r>
            <a:r>
              <a:rPr lang="zh-TW" altLang="zh-TW" dirty="0" smtClean="0"/>
              <a:t>義本質上是相當</a:t>
            </a:r>
            <a:r>
              <a:rPr lang="zh-TW" altLang="zh-TW" dirty="0"/>
              <a:t>抽象的</a:t>
            </a:r>
            <a:r>
              <a:rPr lang="zh-TW" altLang="zh-TW" dirty="0" smtClean="0"/>
              <a:t>結構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在</a:t>
            </a:r>
            <a:r>
              <a:rPr lang="zh-TW" altLang="zh-TW" dirty="0"/>
              <a:t>很多情況下</a:t>
            </a:r>
            <a:r>
              <a:rPr lang="zh-TW" altLang="zh-TW" dirty="0" smtClean="0"/>
              <a:t>，</a:t>
            </a:r>
            <a:r>
              <a:rPr lang="zh-TW" altLang="en-US" dirty="0"/>
              <a:t>沒有例句</a:t>
            </a:r>
            <a:r>
              <a:rPr lang="zh-TW" altLang="zh-TW" dirty="0"/>
              <a:t>幾乎無法</a:t>
            </a:r>
            <a:r>
              <a:rPr lang="zh-TW" altLang="zh-TW" dirty="0" smtClean="0"/>
              <a:t>理解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透過例句，</a:t>
            </a:r>
            <a:r>
              <a:rPr lang="zh-TW" altLang="en-US" dirty="0"/>
              <a:t>抽象</a:t>
            </a:r>
            <a:r>
              <a:rPr lang="zh-TW" altLang="zh-TW" dirty="0" smtClean="0"/>
              <a:t>概念的意義</a:t>
            </a:r>
            <a:r>
              <a:rPr lang="zh-TW" altLang="zh-TW" dirty="0"/>
              <a:t>才會清晰。</a:t>
            </a:r>
            <a:endParaRPr lang="en-US" altLang="zh-TW" dirty="0" smtClean="0"/>
          </a:p>
          <a:p>
            <a:r>
              <a:rPr lang="zh-TW" altLang="zh-TW" dirty="0"/>
              <a:t>澄清多義詞的意義區別</a:t>
            </a:r>
            <a:endParaRPr lang="en-US" altLang="zh-TW" dirty="0" smtClean="0"/>
          </a:p>
          <a:p>
            <a:r>
              <a:rPr lang="zh-TW" altLang="zh-TW" dirty="0" smtClean="0"/>
              <a:t>說明</a:t>
            </a:r>
            <a:r>
              <a:rPr lang="zh-TW" altLang="en-US" dirty="0" smtClean="0"/>
              <a:t>詞語的</a:t>
            </a:r>
            <a:r>
              <a:rPr lang="zh-TW" altLang="zh-TW" dirty="0" smtClean="0"/>
              <a:t>用法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釋義通常沒有提供用法說明</a:t>
            </a:r>
            <a:endParaRPr lang="en-US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93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前情提要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傳統釋義的原則</a:t>
            </a:r>
            <a:endParaRPr lang="en-US" altLang="zh-TW" dirty="0" smtClean="0"/>
          </a:p>
          <a:p>
            <a:pPr lvl="1"/>
            <a:r>
              <a:rPr lang="zh-TW" altLang="zh-TW" dirty="0"/>
              <a:t>使用比被</a:t>
            </a:r>
            <a:r>
              <a:rPr lang="zh-TW" altLang="en-US" dirty="0"/>
              <a:t>釋義</a:t>
            </a:r>
            <a:r>
              <a:rPr lang="zh-TW" altLang="zh-TW" dirty="0"/>
              <a:t>詞更簡單的</a:t>
            </a:r>
            <a:r>
              <a:rPr lang="zh-TW" altLang="zh-TW" dirty="0" smtClean="0"/>
              <a:t>詞</a:t>
            </a:r>
            <a:endParaRPr lang="en-US" altLang="zh-TW" dirty="0" smtClean="0"/>
          </a:p>
          <a:p>
            <a:pPr lvl="1"/>
            <a:r>
              <a:rPr lang="zh-TW" altLang="en-US" dirty="0"/>
              <a:t>避免循環</a:t>
            </a:r>
            <a:r>
              <a:rPr lang="zh-TW" altLang="en-US" dirty="0" smtClean="0"/>
              <a:t>釋義</a:t>
            </a:r>
            <a:endParaRPr lang="en-US" altLang="zh-TW" dirty="0" smtClean="0"/>
          </a:p>
          <a:p>
            <a:pPr lvl="1"/>
            <a:r>
              <a:rPr lang="zh-TW" altLang="en-US" dirty="0"/>
              <a:t>釋義和被釋義詞之間可互</a:t>
            </a:r>
            <a:r>
              <a:rPr lang="zh-TW" altLang="en-US" dirty="0" smtClean="0"/>
              <a:t>代</a:t>
            </a:r>
            <a:endParaRPr lang="en-US" altLang="zh-TW" dirty="0" smtClean="0"/>
          </a:p>
          <a:p>
            <a:pPr lvl="1"/>
            <a:r>
              <a:rPr lang="zh-TW" altLang="en-US" dirty="0"/>
              <a:t>力求空間節約</a:t>
            </a:r>
            <a:endParaRPr lang="en-US" altLang="zh-TW" dirty="0" smtClean="0"/>
          </a:p>
          <a:p>
            <a:r>
              <a:rPr lang="zh-TW" altLang="en-US" dirty="0"/>
              <a:t>傳統</a:t>
            </a:r>
            <a:r>
              <a:rPr lang="zh-TW" altLang="en-US" dirty="0" smtClean="0"/>
              <a:t>釋義的慣例</a:t>
            </a:r>
            <a:endParaRPr lang="en-US" altLang="zh-TW" dirty="0" smtClean="0"/>
          </a:p>
          <a:p>
            <a:pPr lvl="1"/>
            <a:r>
              <a:rPr lang="zh-TW" altLang="en-US" dirty="0"/>
              <a:t>種類</a:t>
            </a:r>
            <a:r>
              <a:rPr lang="zh-TW" altLang="zh-TW" dirty="0"/>
              <a:t>與差</a:t>
            </a:r>
            <a:r>
              <a:rPr lang="zh-TW" altLang="en-US" dirty="0"/>
              <a:t>異</a:t>
            </a:r>
            <a:r>
              <a:rPr lang="zh-TW" altLang="zh-TW" dirty="0" smtClean="0"/>
              <a:t>模式</a:t>
            </a:r>
            <a:endParaRPr lang="en-US" altLang="zh-TW" dirty="0" smtClean="0"/>
          </a:p>
          <a:p>
            <a:pPr lvl="1"/>
            <a:r>
              <a:rPr lang="zh-TW" altLang="en-US" dirty="0"/>
              <a:t>小</a:t>
            </a:r>
            <a:r>
              <a:rPr lang="zh-TW" altLang="zh-TW" dirty="0"/>
              <a:t>括弧</a:t>
            </a:r>
            <a:r>
              <a:rPr lang="zh-TW" altLang="en-US" dirty="0"/>
              <a:t>的</a:t>
            </a:r>
            <a:r>
              <a:rPr lang="zh-TW" altLang="zh-TW" dirty="0" smtClean="0"/>
              <a:t>使用</a:t>
            </a:r>
            <a:endParaRPr lang="en-US" altLang="zh-TW" dirty="0" smtClean="0"/>
          </a:p>
          <a:p>
            <a:pPr lvl="1"/>
            <a:r>
              <a:rPr lang="zh-TW" altLang="en-US" dirty="0"/>
              <a:t>公式化的釋義成分</a:t>
            </a:r>
            <a:endParaRPr lang="en-US" altLang="zh-TW" dirty="0" smtClean="0"/>
          </a:p>
          <a:p>
            <a:r>
              <a:rPr lang="zh-TW" altLang="en-US" dirty="0" smtClean="0"/>
              <a:t>排列順序：功能語形式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通常是功能先於形式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有時形式優先</a:t>
            </a:r>
            <a:endParaRPr lang="en-US" altLang="zh-TW" dirty="0" smtClean="0"/>
          </a:p>
          <a:p>
            <a:r>
              <a:rPr lang="zh-TW" altLang="en-US" dirty="0" smtClean="0"/>
              <a:t>困難的案例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形容詞的釋義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抽象名詞的釋義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虛詞的釋義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06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補充</a:t>
            </a:r>
            <a:r>
              <a:rPr lang="zh-TW" altLang="en-US" dirty="0"/>
              <a:t>釋</a:t>
            </a:r>
            <a:r>
              <a:rPr lang="zh-TW" altLang="zh-TW" dirty="0"/>
              <a:t>義</a:t>
            </a:r>
            <a:r>
              <a:rPr lang="zh-TW" altLang="en-US" dirty="0"/>
              <a:t>的</a:t>
            </a:r>
            <a:r>
              <a:rPr lang="zh-TW" altLang="en-US" dirty="0" smtClean="0"/>
              <a:t>不足</a:t>
            </a:r>
            <a:r>
              <a:rPr lang="en-US" altLang="zh-TW" baseline="-25000" dirty="0"/>
              <a:t>10.8.1.2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tantamount </a:t>
            </a:r>
            <a:endParaRPr lang="en-US" altLang="zh-TW" dirty="0" smtClean="0"/>
          </a:p>
          <a:p>
            <a:pPr lvl="1"/>
            <a:r>
              <a:rPr lang="zh-TW" altLang="en-US" dirty="0"/>
              <a:t>釋義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If </a:t>
            </a:r>
            <a:r>
              <a:rPr lang="en-US" altLang="zh-TW" dirty="0"/>
              <a:t>you say that one thing is tantamount to a second, more serious thing, you are emphasizing how bad, unacceptable, or unfortunate the ﬁrst thing is by comparing it to the second: </a:t>
            </a:r>
            <a:endParaRPr lang="en-US" altLang="zh-TW" dirty="0" smtClean="0"/>
          </a:p>
          <a:p>
            <a:pPr lvl="2"/>
            <a:r>
              <a:rPr lang="zh-TW" altLang="zh-TW" dirty="0"/>
              <a:t>如果你說一件事等同於第二件事</a:t>
            </a:r>
            <a:r>
              <a:rPr lang="zh-TW" altLang="en-US" dirty="0"/>
              <a:t>，很</a:t>
            </a:r>
            <a:r>
              <a:rPr lang="zh-TW" altLang="zh-TW" dirty="0"/>
              <a:t>嚴重的</a:t>
            </a:r>
            <a:r>
              <a:rPr lang="zh-TW" altLang="en-US" dirty="0"/>
              <a:t>事</a:t>
            </a:r>
            <a:r>
              <a:rPr lang="zh-TW" altLang="zh-TW" dirty="0"/>
              <a:t>，你就是通過比較來強調第一件事有多麼糟糕、不可接受或不幸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/>
              <a:t>例句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What </a:t>
            </a:r>
            <a:r>
              <a:rPr lang="en-US" altLang="zh-TW" dirty="0"/>
              <a:t>Bracey is saying is </a:t>
            </a:r>
            <a:r>
              <a:rPr lang="en-US" altLang="zh-TW" dirty="0">
                <a:solidFill>
                  <a:srgbClr val="FFFF00"/>
                </a:solidFill>
              </a:rPr>
              <a:t>tantamount</a:t>
            </a:r>
            <a:r>
              <a:rPr lang="en-US" altLang="zh-TW" dirty="0"/>
              <a:t> to heresy . . . </a:t>
            </a:r>
            <a:endParaRPr lang="en-US" altLang="zh-TW" dirty="0" smtClean="0"/>
          </a:p>
          <a:p>
            <a:pPr lvl="2"/>
            <a:r>
              <a:rPr lang="en-US" altLang="zh-TW" dirty="0"/>
              <a:t>Bracey</a:t>
            </a:r>
            <a:r>
              <a:rPr lang="zh-TW" altLang="zh-TW" dirty="0"/>
              <a:t>所說的</a:t>
            </a:r>
            <a:r>
              <a:rPr lang="zh-TW" altLang="zh-TW" dirty="0">
                <a:solidFill>
                  <a:srgbClr val="FFFF00"/>
                </a:solidFill>
              </a:rPr>
              <a:t>等同於</a:t>
            </a:r>
            <a:r>
              <a:rPr lang="zh-TW" altLang="zh-TW" dirty="0"/>
              <a:t>異端邪說。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He </a:t>
            </a:r>
            <a:r>
              <a:rPr lang="en-US" altLang="zh-TW" dirty="0"/>
              <a:t>said the decision was </a:t>
            </a:r>
            <a:r>
              <a:rPr lang="en-US" altLang="zh-TW" dirty="0">
                <a:solidFill>
                  <a:srgbClr val="FFFF00"/>
                </a:solidFill>
              </a:rPr>
              <a:t>tantamount</a:t>
            </a:r>
            <a:r>
              <a:rPr lang="en-US" altLang="zh-TW" dirty="0"/>
              <a:t> to protecting terrorist </a:t>
            </a:r>
            <a:r>
              <a:rPr lang="en-US" altLang="zh-TW" dirty="0" err="1"/>
              <a:t>organisations</a:t>
            </a:r>
            <a:r>
              <a:rPr lang="en-US" altLang="zh-TW" dirty="0"/>
              <a:t> around the world. (COBUILD-3 2001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他</a:t>
            </a:r>
            <a:r>
              <a:rPr lang="zh-TW" altLang="zh-TW" dirty="0"/>
              <a:t>說，這個決定</a:t>
            </a:r>
            <a:r>
              <a:rPr lang="zh-TW" altLang="zh-TW" dirty="0">
                <a:solidFill>
                  <a:srgbClr val="FFFF00"/>
                </a:solidFill>
              </a:rPr>
              <a:t>等同於</a:t>
            </a:r>
            <a:r>
              <a:rPr lang="zh-TW" altLang="zh-TW" dirty="0"/>
              <a:t>在保護全世界的恐怖組織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885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說明</a:t>
            </a:r>
            <a:r>
              <a:rPr lang="zh-TW" altLang="en-US" dirty="0" smtClean="0"/>
              <a:t>語境</a:t>
            </a:r>
            <a:r>
              <a:rPr lang="zh-TW" altLang="zh-TW" dirty="0" smtClean="0"/>
              <a:t>特徵</a:t>
            </a:r>
            <a:r>
              <a:rPr lang="zh-TW" altLang="zh-TW" dirty="0"/>
              <a:t>：語法、搭配</a:t>
            </a:r>
            <a:r>
              <a:rPr lang="zh-TW" altLang="zh-TW" dirty="0" smtClean="0"/>
              <a:t>、</a:t>
            </a:r>
            <a:r>
              <a:rPr lang="zh-TW" altLang="en-US" dirty="0" smtClean="0"/>
              <a:t>語域</a:t>
            </a:r>
            <a:r>
              <a:rPr lang="en-US" altLang="zh-TW" baseline="-25000" dirty="0"/>
              <a:t>10.8.1.3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詞彙</a:t>
            </a:r>
            <a:r>
              <a:rPr lang="zh-TW" altLang="zh-TW" dirty="0" smtClean="0"/>
              <a:t>資料庫</a:t>
            </a:r>
            <a:r>
              <a:rPr lang="zh-TW" altLang="zh-TW" dirty="0"/>
              <a:t>將</a:t>
            </a:r>
            <a:r>
              <a:rPr lang="zh-TW" altLang="zh-TW" dirty="0" smtClean="0"/>
              <a:t>記錄</a:t>
            </a:r>
            <a:endParaRPr lang="en-US" altLang="zh-TW" dirty="0"/>
          </a:p>
          <a:p>
            <a:pPr lvl="1"/>
            <a:r>
              <a:rPr lang="zh-TW" altLang="zh-TW" dirty="0" smtClean="0"/>
              <a:t>詞通常</a:t>
            </a:r>
            <a:r>
              <a:rPr lang="zh-TW" altLang="zh-TW" dirty="0"/>
              <a:t>出現</a:t>
            </a:r>
            <a:r>
              <a:rPr lang="zh-TW" altLang="zh-TW" dirty="0" smtClean="0"/>
              <a:t>的</a:t>
            </a:r>
            <a:r>
              <a:rPr lang="zh-TW" altLang="en-US" dirty="0" smtClean="0"/>
              <a:t>各種</a:t>
            </a:r>
            <a:r>
              <a:rPr lang="zh-TW" altLang="zh-TW" dirty="0" smtClean="0"/>
              <a:t>語境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包含</a:t>
            </a:r>
            <a:r>
              <a:rPr lang="zh-TW" altLang="zh-TW" dirty="0" smtClean="0"/>
              <a:t>詞法</a:t>
            </a:r>
            <a:r>
              <a:rPr lang="zh-TW" altLang="en-US" dirty="0" smtClean="0"/>
              <a:t>和</a:t>
            </a:r>
            <a:r>
              <a:rPr lang="zh-TW" altLang="zh-TW" dirty="0" smtClean="0"/>
              <a:t>句法</a:t>
            </a:r>
            <a:r>
              <a:rPr lang="zh-TW" altLang="en-US" dirty="0" smtClean="0"/>
              <a:t>的語境</a:t>
            </a:r>
            <a:endParaRPr lang="en-US" altLang="zh-TW" dirty="0"/>
          </a:p>
          <a:p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/>
              <a:t>在語</a:t>
            </a:r>
            <a:r>
              <a:rPr lang="zh-TW" altLang="zh-TW" dirty="0" smtClean="0"/>
              <a:t>境</a:t>
            </a:r>
            <a:r>
              <a:rPr lang="zh-TW" altLang="en-US" dirty="0" smtClean="0"/>
              <a:t>說明上扮演</a:t>
            </a:r>
            <a:r>
              <a:rPr lang="zh-TW" altLang="zh-TW" dirty="0" smtClean="0"/>
              <a:t>重要</a:t>
            </a:r>
            <a:r>
              <a:rPr lang="zh-TW" altLang="en-US" dirty="0" smtClean="0"/>
              <a:t>角色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</a:t>
            </a:r>
            <a:r>
              <a:rPr lang="zh-TW" altLang="en-US" dirty="0"/>
              <a:t>：</a:t>
            </a:r>
            <a:r>
              <a:rPr lang="en-US" altLang="zh-TW" dirty="0" smtClean="0"/>
              <a:t>television </a:t>
            </a:r>
            <a:r>
              <a:rPr lang="zh-TW" altLang="en-US" dirty="0" smtClean="0"/>
              <a:t>最常見的搭配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開關電視： </a:t>
            </a:r>
            <a:r>
              <a:rPr lang="en-US" altLang="zh-TW" dirty="0" smtClean="0"/>
              <a:t>turn on / turn off</a:t>
            </a:r>
            <a:r>
              <a:rPr lang="zh-TW" altLang="en-US" dirty="0" smtClean="0"/>
              <a:t>；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看電視： </a:t>
            </a:r>
            <a:r>
              <a:rPr lang="en-US" altLang="zh-TW" dirty="0" smtClean="0"/>
              <a:t>watch the television </a:t>
            </a:r>
            <a:r>
              <a:rPr lang="zh-TW" altLang="en-US" dirty="0" smtClean="0"/>
              <a:t>而非 </a:t>
            </a:r>
            <a:r>
              <a:rPr lang="en-US" altLang="zh-TW" dirty="0" smtClean="0"/>
              <a:t>see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look at</a:t>
            </a:r>
          </a:p>
          <a:p>
            <a:pPr lvl="2"/>
            <a:r>
              <a:rPr lang="zh-TW" altLang="en-US" dirty="0"/>
              <a:t>如果</a:t>
            </a:r>
            <a:r>
              <a:rPr lang="zh-TW" altLang="en-US" dirty="0" smtClean="0"/>
              <a:t>不知道這些用法，就很難使用 </a:t>
            </a:r>
            <a:r>
              <a:rPr lang="en-US" altLang="zh-TW" dirty="0" smtClean="0"/>
              <a:t>television </a:t>
            </a:r>
            <a:r>
              <a:rPr lang="zh-TW" altLang="en-US" dirty="0" smtClean="0"/>
              <a:t>這個詞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96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" y="932688"/>
            <a:ext cx="5733288" cy="5797295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advice noun [U] </a:t>
            </a:r>
            <a:endParaRPr lang="en-US" altLang="zh-TW" dirty="0" smtClean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opinion that someone gives you about the best thing to do in a particular situation: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You </a:t>
            </a:r>
            <a:r>
              <a:rPr lang="en-US" altLang="zh-TW" dirty="0"/>
              <a:t>can always contact your tutor </a:t>
            </a:r>
            <a:r>
              <a:rPr lang="en-US" altLang="zh-TW" dirty="0">
                <a:solidFill>
                  <a:srgbClr val="FFFF00"/>
                </a:solidFill>
              </a:rPr>
              <a:t>for advice</a:t>
            </a:r>
            <a:r>
              <a:rPr lang="en-US" altLang="zh-TW" dirty="0"/>
              <a:t> and support . . 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Let </a:t>
            </a:r>
            <a:r>
              <a:rPr lang="en-US" altLang="zh-TW" dirty="0"/>
              <a:t>me </a:t>
            </a:r>
            <a:r>
              <a:rPr lang="en-US" altLang="zh-TW" dirty="0">
                <a:solidFill>
                  <a:srgbClr val="FFFF00"/>
                </a:solidFill>
              </a:rPr>
              <a:t>give</a:t>
            </a:r>
            <a:r>
              <a:rPr lang="en-US" altLang="zh-TW" dirty="0"/>
              <a:t> you some </a:t>
            </a:r>
            <a:r>
              <a:rPr lang="en-US" altLang="zh-TW" dirty="0">
                <a:solidFill>
                  <a:srgbClr val="FFFF00"/>
                </a:solidFill>
              </a:rPr>
              <a:t>advice</a:t>
            </a:r>
            <a:r>
              <a:rPr lang="en-US" altLang="zh-TW" dirty="0"/>
              <a:t> . . 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 </a:t>
            </a:r>
            <a:r>
              <a:rPr lang="en-US" altLang="zh-TW" dirty="0">
                <a:solidFill>
                  <a:srgbClr val="FFFF00"/>
                </a:solidFill>
              </a:rPr>
              <a:t>took</a:t>
            </a:r>
            <a:r>
              <a:rPr lang="en-US" altLang="zh-TW" dirty="0"/>
              <a:t> his </a:t>
            </a:r>
            <a:r>
              <a:rPr lang="en-US" altLang="zh-TW" dirty="0">
                <a:solidFill>
                  <a:srgbClr val="FFFF00"/>
                </a:solidFill>
              </a:rPr>
              <a:t>advice</a:t>
            </a:r>
            <a:r>
              <a:rPr lang="en-US" altLang="zh-TW" dirty="0"/>
              <a:t> and left . . 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 </a:t>
            </a:r>
            <a:r>
              <a:rPr lang="en-US" altLang="zh-TW" dirty="0"/>
              <a:t>are here to </a:t>
            </a:r>
            <a:r>
              <a:rPr lang="en-US" altLang="zh-TW" dirty="0">
                <a:solidFill>
                  <a:srgbClr val="FFFF00"/>
                </a:solidFill>
              </a:rPr>
              <a:t>give</a:t>
            </a:r>
            <a:r>
              <a:rPr lang="en-US" altLang="zh-TW" dirty="0"/>
              <a:t> people </a:t>
            </a:r>
            <a:r>
              <a:rPr lang="en-US" altLang="zh-TW" dirty="0">
                <a:solidFill>
                  <a:srgbClr val="FFFF00"/>
                </a:solidFill>
              </a:rPr>
              <a:t>advice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FF00"/>
                </a:solidFill>
              </a:rPr>
              <a:t>about</a:t>
            </a:r>
            <a:r>
              <a:rPr lang="en-US" altLang="zh-TW" dirty="0"/>
              <a:t> health issues . . 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Tenants </a:t>
            </a:r>
            <a:r>
              <a:rPr lang="en-US" altLang="zh-TW" dirty="0"/>
              <a:t>involved in a dispute with their landlord should </a:t>
            </a:r>
            <a:r>
              <a:rPr lang="en-US" altLang="zh-TW" dirty="0">
                <a:solidFill>
                  <a:srgbClr val="FFFF00"/>
                </a:solidFill>
              </a:rPr>
              <a:t>seek</a:t>
            </a:r>
            <a:r>
              <a:rPr lang="en-US" altLang="zh-TW" dirty="0"/>
              <a:t> legal </a:t>
            </a:r>
            <a:r>
              <a:rPr lang="en-US" altLang="zh-TW" dirty="0">
                <a:solidFill>
                  <a:srgbClr val="FFFF00"/>
                </a:solidFill>
              </a:rPr>
              <a:t>advice</a:t>
            </a:r>
            <a:r>
              <a:rPr lang="en-US" altLang="zh-TW" dirty="0"/>
              <a:t>. . . 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She's </a:t>
            </a:r>
            <a:r>
              <a:rPr lang="en-US" altLang="zh-TW" dirty="0">
                <a:solidFill>
                  <a:srgbClr val="FFFF00"/>
                </a:solidFill>
              </a:rPr>
              <a:t>acting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FF00"/>
                </a:solidFill>
              </a:rPr>
              <a:t>on</a:t>
            </a:r>
            <a:r>
              <a:rPr lang="en-US" altLang="zh-TW" dirty="0"/>
              <a:t> her </a:t>
            </a:r>
            <a:r>
              <a:rPr lang="en-US" altLang="zh-TW" dirty="0" smtClean="0"/>
              <a:t>lawyer's </a:t>
            </a:r>
            <a:r>
              <a:rPr lang="en-US" altLang="zh-TW" dirty="0">
                <a:solidFill>
                  <a:srgbClr val="FFFF00"/>
                </a:solidFill>
              </a:rPr>
              <a:t>advice</a:t>
            </a:r>
            <a:r>
              <a:rPr lang="en-US" altLang="zh-TW" dirty="0"/>
              <a:t> . . 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She </a:t>
            </a:r>
            <a:r>
              <a:rPr lang="en-US" altLang="zh-TW" dirty="0"/>
              <a:t>applied to York University </a:t>
            </a:r>
            <a:r>
              <a:rPr lang="en-US" altLang="zh-TW" dirty="0">
                <a:solidFill>
                  <a:srgbClr val="FFFF00"/>
                </a:solidFill>
              </a:rPr>
              <a:t>on</a:t>
            </a:r>
            <a:r>
              <a:rPr lang="en-US" altLang="zh-TW" dirty="0"/>
              <a:t> the </a:t>
            </a:r>
            <a:r>
              <a:rPr lang="en-US" altLang="zh-TW" dirty="0">
                <a:solidFill>
                  <a:srgbClr val="FFFF00"/>
                </a:solidFill>
              </a:rPr>
              <a:t>advice</a:t>
            </a:r>
            <a:r>
              <a:rPr lang="en-US" altLang="zh-TW" dirty="0"/>
              <a:t> of her tutor. (MED-2 2007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5870448" y="1056239"/>
            <a:ext cx="6096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200" dirty="0">
                <a:solidFill>
                  <a:srgbClr val="C00000"/>
                </a:solidFill>
              </a:rPr>
              <a:t>你去找人</a:t>
            </a:r>
            <a:r>
              <a:rPr lang="zh-TW" altLang="en-US" sz="2200" dirty="0">
                <a:solidFill>
                  <a:srgbClr val="C00000"/>
                </a:solidFill>
              </a:rPr>
              <a:t>提供建議</a:t>
            </a:r>
            <a:r>
              <a:rPr lang="en-US" altLang="zh-TW" sz="2200" dirty="0">
                <a:solidFill>
                  <a:srgbClr val="C00000"/>
                </a:solidFill>
              </a:rPr>
              <a:t>(for advice</a:t>
            </a:r>
            <a:r>
              <a:rPr lang="en-US" altLang="zh-TW" sz="2200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200" dirty="0">
                <a:solidFill>
                  <a:srgbClr val="C00000"/>
                </a:solidFill>
              </a:rPr>
              <a:t>你可以給予建議</a:t>
            </a:r>
            <a:r>
              <a:rPr lang="en-US" altLang="zh-TW" sz="2200" dirty="0">
                <a:solidFill>
                  <a:srgbClr val="C00000"/>
                </a:solidFill>
              </a:rPr>
              <a:t>(give advice</a:t>
            </a:r>
            <a:r>
              <a:rPr lang="en-US" altLang="zh-TW" sz="2200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200" dirty="0">
                <a:solidFill>
                  <a:srgbClr val="C00000"/>
                </a:solidFill>
              </a:rPr>
              <a:t>你可以接受建議</a:t>
            </a:r>
            <a:r>
              <a:rPr lang="en-US" altLang="zh-TW" sz="2200" dirty="0">
                <a:solidFill>
                  <a:srgbClr val="C00000"/>
                </a:solidFill>
              </a:rPr>
              <a:t>(take advice)</a:t>
            </a:r>
            <a:endParaRPr lang="en-US" altLang="zh-TW" sz="22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200" dirty="0" smtClean="0">
                <a:solidFill>
                  <a:srgbClr val="C00000"/>
                </a:solidFill>
              </a:rPr>
              <a:t>建議</a:t>
            </a:r>
            <a:r>
              <a:rPr lang="zh-TW" altLang="en-US" sz="2200" dirty="0" smtClean="0">
                <a:solidFill>
                  <a:srgbClr val="C00000"/>
                </a:solidFill>
              </a:rPr>
              <a:t>的議題</a:t>
            </a:r>
            <a:r>
              <a:rPr lang="en-US" altLang="zh-TW" sz="2200" dirty="0" smtClean="0">
                <a:solidFill>
                  <a:srgbClr val="C00000"/>
                </a:solidFill>
              </a:rPr>
              <a:t>( advice about)</a:t>
            </a:r>
            <a:endParaRPr lang="zh-TW" altLang="zh-TW" sz="2200" dirty="0">
              <a:solidFill>
                <a:srgbClr val="C0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332288" y="1243173"/>
            <a:ext cx="616449" cy="1068512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4921321" y="1631879"/>
            <a:ext cx="1027417" cy="1470917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4479533" y="1972638"/>
            <a:ext cx="1469204" cy="151886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4631933" y="2311633"/>
            <a:ext cx="1316804" cy="1332269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558337" y="3831335"/>
            <a:ext cx="5503524" cy="2462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200" dirty="0" smtClean="0">
                <a:solidFill>
                  <a:srgbClr val="C00000"/>
                </a:solidFill>
              </a:rPr>
              <a:t>你可以尋求</a:t>
            </a:r>
            <a:r>
              <a:rPr lang="zh-TW" altLang="zh-TW" sz="2200" dirty="0">
                <a:solidFill>
                  <a:srgbClr val="C00000"/>
                </a:solidFill>
              </a:rPr>
              <a:t>建議</a:t>
            </a:r>
            <a:r>
              <a:rPr lang="en-US" altLang="zh-TW" sz="2200" dirty="0" smtClean="0">
                <a:solidFill>
                  <a:srgbClr val="C00000"/>
                </a:solidFill>
              </a:rPr>
              <a:t>(seek </a:t>
            </a:r>
            <a:r>
              <a:rPr lang="en-US" altLang="zh-TW" sz="2200" dirty="0">
                <a:solidFill>
                  <a:srgbClr val="C00000"/>
                </a:solidFill>
              </a:rPr>
              <a:t>advice)</a:t>
            </a:r>
            <a:endParaRPr lang="zh-TW" altLang="zh-TW" sz="22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200" dirty="0">
                <a:solidFill>
                  <a:srgbClr val="C00000"/>
                </a:solidFill>
              </a:rPr>
              <a:t>你根據別人的建議</a:t>
            </a:r>
            <a:r>
              <a:rPr lang="zh-TW" altLang="zh-TW" sz="2200" dirty="0" smtClean="0">
                <a:solidFill>
                  <a:srgbClr val="C00000"/>
                </a:solidFill>
              </a:rPr>
              <a:t>做事</a:t>
            </a:r>
            <a:r>
              <a:rPr lang="en-US" altLang="zh-TW" sz="2200" dirty="0" smtClean="0">
                <a:solidFill>
                  <a:srgbClr val="C00000"/>
                </a:solidFill>
              </a:rPr>
              <a:t> (act 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200" dirty="0">
                <a:solidFill>
                  <a:srgbClr val="C00000"/>
                </a:solidFill>
              </a:rPr>
              <a:t>你根據別人的建議做事</a:t>
            </a:r>
            <a:r>
              <a:rPr lang="en-US" altLang="zh-TW" sz="2200" dirty="0">
                <a:solidFill>
                  <a:srgbClr val="C00000"/>
                </a:solidFill>
              </a:rPr>
              <a:t> </a:t>
            </a:r>
            <a:r>
              <a:rPr lang="en-US" altLang="zh-TW" sz="2200" dirty="0" smtClean="0">
                <a:solidFill>
                  <a:srgbClr val="C00000"/>
                </a:solidFill>
              </a:rPr>
              <a:t>(on someone's advice)</a:t>
            </a:r>
            <a:endParaRPr lang="zh-TW" altLang="zh-TW" sz="2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rgbClr val="C00000"/>
                </a:solidFill>
              </a:rPr>
              <a:t>advice </a:t>
            </a:r>
            <a:r>
              <a:rPr lang="zh-TW" altLang="zh-TW" sz="2200" dirty="0">
                <a:solidFill>
                  <a:srgbClr val="C00000"/>
                </a:solidFill>
              </a:rPr>
              <a:t>可以用形容詞來修飾，如</a:t>
            </a:r>
            <a:r>
              <a:rPr lang="en-US" altLang="zh-TW" sz="2200" dirty="0" smtClean="0">
                <a:solidFill>
                  <a:srgbClr val="C00000"/>
                </a:solidFill>
              </a:rPr>
              <a:t>legal</a:t>
            </a:r>
            <a:r>
              <a:rPr lang="zh-TW" altLang="zh-TW" sz="2200" dirty="0" smtClean="0">
                <a:solidFill>
                  <a:srgbClr val="C00000"/>
                </a:solidFill>
              </a:rPr>
              <a:t>。</a:t>
            </a:r>
            <a:endParaRPr lang="zh-TW" altLang="zh-TW" sz="2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srgbClr val="C00000"/>
                </a:solidFill>
              </a:rPr>
              <a:t>advice </a:t>
            </a:r>
            <a:r>
              <a:rPr lang="zh-TW" altLang="zh-TW" sz="2200" dirty="0">
                <a:solidFill>
                  <a:srgbClr val="C00000"/>
                </a:solidFill>
              </a:rPr>
              <a:t>經常與</a:t>
            </a:r>
            <a:r>
              <a:rPr lang="en-US" altLang="zh-TW" sz="2200" dirty="0">
                <a:solidFill>
                  <a:srgbClr val="C00000"/>
                </a:solidFill>
              </a:rPr>
              <a:t> support </a:t>
            </a:r>
            <a:r>
              <a:rPr lang="zh-TW" altLang="zh-TW" sz="2200" dirty="0">
                <a:solidFill>
                  <a:srgbClr val="C00000"/>
                </a:solidFill>
              </a:rPr>
              <a:t>一起出現在</a:t>
            </a:r>
            <a:r>
              <a:rPr lang="en-US" altLang="zh-TW" sz="2200" dirty="0">
                <a:solidFill>
                  <a:srgbClr val="C00000"/>
                </a:solidFill>
              </a:rPr>
              <a:t> " and/or </a:t>
            </a:r>
            <a:r>
              <a:rPr lang="en-US" altLang="zh-TW" sz="2200" dirty="0" smtClean="0">
                <a:solidFill>
                  <a:srgbClr val="C00000"/>
                </a:solidFill>
              </a:rPr>
              <a:t>"</a:t>
            </a:r>
            <a:r>
              <a:rPr lang="zh-TW" altLang="en-US" sz="2200" dirty="0" smtClean="0">
                <a:solidFill>
                  <a:srgbClr val="C00000"/>
                </a:solidFill>
              </a:rPr>
              <a:t>結構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5214135" y="4088057"/>
            <a:ext cx="1474341" cy="617507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5435029" y="4405941"/>
            <a:ext cx="1253447" cy="62110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5435029" y="4688064"/>
            <a:ext cx="1253447" cy="62327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3791164" y="4818908"/>
            <a:ext cx="2897312" cy="58722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 flipV="1">
            <a:off x="3003804" y="2862043"/>
            <a:ext cx="3554534" cy="281761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說明語</a:t>
            </a:r>
            <a:r>
              <a:rPr lang="zh-TW" altLang="en-US" dirty="0" smtClean="0"/>
              <a:t>域（</a:t>
            </a:r>
            <a:r>
              <a:rPr lang="en-US" altLang="zh-TW" dirty="0" smtClean="0"/>
              <a:t>register</a:t>
            </a:r>
            <a:r>
              <a:rPr lang="zh-TW" altLang="en-US" dirty="0" smtClean="0"/>
              <a:t>）</a:t>
            </a:r>
            <a:r>
              <a:rPr lang="en-US" altLang="zh-TW" baseline="-25000" dirty="0" smtClean="0"/>
              <a:t>10.8.1.3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語域（</a:t>
            </a:r>
            <a:r>
              <a:rPr lang="en-US" altLang="zh-TW" dirty="0"/>
              <a:t>Register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</a:t>
            </a:r>
            <a:r>
              <a:rPr lang="zh-TW" altLang="en-US" dirty="0"/>
              <a:t>在特定語言使用的</a:t>
            </a:r>
            <a:r>
              <a:rPr lang="zh-TW" altLang="en-US" dirty="0">
                <a:solidFill>
                  <a:srgbClr val="FFFF00"/>
                </a:solidFill>
              </a:rPr>
              <a:t>場合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FFFF00"/>
                </a:solidFill>
              </a:rPr>
              <a:t>領域</a:t>
            </a:r>
            <a:r>
              <a:rPr lang="zh-TW" altLang="en-US" dirty="0"/>
              <a:t>所使用的語言變體</a:t>
            </a:r>
            <a:r>
              <a:rPr lang="zh-TW" altLang="en-US" dirty="0" smtClean="0"/>
              <a:t>風格</a:t>
            </a:r>
            <a:endParaRPr lang="en-US" altLang="zh-TW" dirty="0" smtClean="0"/>
          </a:p>
          <a:p>
            <a:pPr lvl="1"/>
            <a:r>
              <a:rPr lang="zh-TW" altLang="en-US" dirty="0"/>
              <a:t>語言使用的領域的種類有很多，譬如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新聞</a:t>
            </a:r>
            <a:r>
              <a:rPr lang="zh-TW" altLang="en-US" dirty="0"/>
              <a:t>廣播用語、演說語言、廣告語言、課堂用語、辦公用語、家常談話、與幼童談話、與外國人談話、口頭自述等。在不同的領域使用的語言會有不同的語體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粗</a:t>
            </a:r>
            <a:r>
              <a:rPr lang="zh-TW" altLang="en-US" dirty="0" smtClean="0"/>
              <a:t>分：正式、非正式語體</a:t>
            </a:r>
            <a:endParaRPr lang="en-US" altLang="zh-TW" dirty="0" smtClean="0"/>
          </a:p>
          <a:p>
            <a:r>
              <a:rPr lang="zh-TW" altLang="en-US" dirty="0" smtClean="0"/>
              <a:t>好的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有助於</a:t>
            </a:r>
            <a:r>
              <a:rPr lang="zh-TW" altLang="en-US" dirty="0" smtClean="0"/>
              <a:t>呈現</a:t>
            </a:r>
            <a:r>
              <a:rPr lang="zh-TW" altLang="en-US" dirty="0"/>
              <a:t>語域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endeavour</a:t>
            </a:r>
            <a:r>
              <a:rPr lang="en-US" altLang="zh-TW" dirty="0" smtClean="0"/>
              <a:t> </a:t>
            </a:r>
            <a:r>
              <a:rPr lang="zh-TW" altLang="en-US" dirty="0" smtClean="0"/>
              <a:t>（</a:t>
            </a:r>
            <a:r>
              <a:rPr lang="zh-TW" altLang="en-US" dirty="0"/>
              <a:t>努力，力圖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 </a:t>
            </a:r>
            <a:r>
              <a:rPr lang="en-US" altLang="zh-TW" dirty="0"/>
              <a:t>remained for some time </a:t>
            </a:r>
            <a:r>
              <a:rPr lang="en-US" altLang="zh-TW" dirty="0" err="1">
                <a:solidFill>
                  <a:srgbClr val="FFFF00"/>
                </a:solidFill>
              </a:rPr>
              <a:t>endeavouring</a:t>
            </a:r>
            <a:r>
              <a:rPr lang="en-US" altLang="zh-TW" dirty="0"/>
              <a:t> to engage </a:t>
            </a:r>
            <a:r>
              <a:rPr lang="en-US" altLang="zh-TW" dirty="0" err="1"/>
              <a:t>Mr</a:t>
            </a:r>
            <a:r>
              <a:rPr lang="en-US" altLang="zh-TW" dirty="0"/>
              <a:t> Campbell in conversation. (Longman Language Activator 1993)</a:t>
            </a:r>
            <a:endParaRPr lang="zh-TW" altLang="zh-TW" dirty="0"/>
          </a:p>
          <a:p>
            <a:pPr lvl="2"/>
            <a:r>
              <a:rPr lang="zh-TW" altLang="zh-TW" dirty="0"/>
              <a:t>我停留了一段時間</a:t>
            </a:r>
            <a:r>
              <a:rPr lang="zh-TW" altLang="zh-TW" dirty="0" smtClean="0"/>
              <a:t>，</a:t>
            </a:r>
            <a:r>
              <a:rPr lang="zh-TW" altLang="en-US" dirty="0"/>
              <a:t>力圖</a:t>
            </a:r>
            <a:r>
              <a:rPr lang="zh-TW" altLang="zh-TW" dirty="0" smtClean="0"/>
              <a:t>與</a:t>
            </a:r>
            <a:r>
              <a:rPr lang="zh-TW" altLang="zh-TW" dirty="0"/>
              <a:t>坎貝爾先生進行交談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1"/>
            <a:r>
              <a:rPr lang="zh-TW" altLang="en-US" dirty="0" smtClean="0"/>
              <a:t>詞本身屬於正式的語域，從語境中的其他詞彙可以呈現出來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3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057" y="2057401"/>
            <a:ext cx="9959216" cy="33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例句的</a:t>
            </a:r>
            <a:r>
              <a:rPr lang="zh-TW" altLang="en-US" dirty="0" smtClean="0"/>
              <a:t>來源</a:t>
            </a:r>
            <a:r>
              <a:rPr lang="en-US" altLang="zh-TW" baseline="-25000" dirty="0"/>
              <a:t>10.8.2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牛津大</a:t>
            </a:r>
            <a:r>
              <a:rPr lang="zh-TW" altLang="zh-TW" dirty="0" smtClean="0"/>
              <a:t>詞典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引文來自</a:t>
            </a:r>
            <a:r>
              <a:rPr lang="zh-TW" altLang="zh-TW" dirty="0"/>
              <a:t>於大型的引文</a:t>
            </a:r>
            <a:r>
              <a:rPr lang="zh-TW" altLang="zh-TW" dirty="0" smtClean="0"/>
              <a:t>庫</a:t>
            </a:r>
            <a:r>
              <a:rPr lang="zh-TW" altLang="en-US" dirty="0"/>
              <a:t>，</a:t>
            </a:r>
            <a:r>
              <a:rPr lang="zh-TW" altLang="zh-TW" dirty="0" smtClean="0"/>
              <a:t>這些</a:t>
            </a:r>
            <a:r>
              <a:rPr lang="zh-TW" altLang="zh-TW" dirty="0"/>
              <a:t>引文是經過多年收集</a:t>
            </a:r>
            <a:r>
              <a:rPr lang="zh-TW" altLang="zh-TW" dirty="0" smtClean="0"/>
              <a:t>的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現在由</a:t>
            </a:r>
            <a:r>
              <a:rPr lang="zh-TW" altLang="zh-TW" dirty="0"/>
              <a:t>非同步語料庫的資料來補充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例證</a:t>
            </a:r>
            <a:r>
              <a:rPr lang="zh-TW" altLang="en-US" dirty="0"/>
              <a:t>都有</a:t>
            </a:r>
            <a:r>
              <a:rPr lang="zh-TW" altLang="zh-TW" dirty="0" smtClean="0"/>
              <a:t>歸屬</a:t>
            </a:r>
            <a:r>
              <a:rPr lang="zh-TW" altLang="en-US" dirty="0" smtClean="0"/>
              <a:t>註釋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歷史</a:t>
            </a:r>
            <a:r>
              <a:rPr lang="zh-TW" altLang="zh-TW" dirty="0"/>
              <a:t>詞典通常提供關於引文來源和日期的</a:t>
            </a:r>
            <a:r>
              <a:rPr lang="zh-TW" altLang="zh-TW" dirty="0" smtClean="0"/>
              <a:t>資訊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但</a:t>
            </a:r>
            <a:r>
              <a:rPr lang="zh-TW" altLang="zh-TW" dirty="0"/>
              <a:t>在大多數其他類型的詞典中，歸屬</a:t>
            </a:r>
            <a:r>
              <a:rPr lang="zh-TW" altLang="en-US" dirty="0"/>
              <a:t>註</a:t>
            </a:r>
            <a:r>
              <a:rPr lang="zh-TW" altLang="en-US" dirty="0" smtClean="0"/>
              <a:t>釋較罕見</a:t>
            </a:r>
            <a:endParaRPr lang="en-US" altLang="zh-TW" dirty="0" smtClean="0"/>
          </a:p>
          <a:p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可能</a:t>
            </a:r>
            <a:r>
              <a:rPr lang="zh-TW" altLang="zh-TW" dirty="0"/>
              <a:t>以各種形式出現（從簡短的片段到完整的句子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並</a:t>
            </a:r>
            <a:r>
              <a:rPr lang="zh-TW" altLang="zh-TW" dirty="0"/>
              <a:t>來自各種來源（真實文本、詞典編纂者的想像力，或兩者的某種組合</a:t>
            </a:r>
            <a:r>
              <a:rPr lang="zh-TW" altLang="zh-TW" dirty="0" smtClean="0"/>
              <a:t>）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66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人造例句的時代（</a:t>
            </a:r>
            <a:r>
              <a:rPr lang="en-US" altLang="zh-TW" dirty="0" err="1" smtClean="0"/>
              <a:t>A.S.Hornby</a:t>
            </a:r>
            <a:r>
              <a:rPr lang="en-US" altLang="zh-TW" dirty="0" smtClean="0"/>
              <a:t>, 1898–1978)</a:t>
            </a:r>
            <a:r>
              <a:rPr lang="en-US" altLang="zh-TW" dirty="0"/>
              <a:t> </a:t>
            </a:r>
            <a:r>
              <a:rPr lang="en-US" altLang="zh-TW" baseline="-25000" dirty="0"/>
              <a:t>10.8.2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人造</a:t>
            </a:r>
            <a:r>
              <a:rPr lang="zh-TW" altLang="en-US" dirty="0" smtClean="0"/>
              <a:t>例句</a:t>
            </a:r>
            <a:r>
              <a:rPr lang="zh-TW" altLang="en-US" dirty="0"/>
              <a:t>時代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TW" dirty="0">
                <a:solidFill>
                  <a:srgbClr val="FFFF00"/>
                </a:solidFill>
              </a:rPr>
              <a:t>學習</a:t>
            </a:r>
            <a:r>
              <a:rPr lang="zh-TW" altLang="zh-TW" dirty="0" smtClean="0">
                <a:solidFill>
                  <a:srgbClr val="FFFF00"/>
                </a:solidFill>
              </a:rPr>
              <a:t>者</a:t>
            </a:r>
            <a:r>
              <a:rPr lang="zh-TW" altLang="en-US" dirty="0" smtClean="0">
                <a:solidFill>
                  <a:srgbClr val="FFFF00"/>
                </a:solidFill>
              </a:rPr>
              <a:t>辭典</a:t>
            </a:r>
            <a:r>
              <a:rPr lang="zh-TW" altLang="en-US" dirty="0" smtClean="0"/>
              <a:t>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是為了展示</a:t>
            </a:r>
            <a:r>
              <a:rPr lang="zh-TW" altLang="en-US" dirty="0" smtClean="0"/>
              <a:t>語詞</a:t>
            </a:r>
            <a:r>
              <a:rPr lang="zh-TW" altLang="zh-TW" dirty="0" smtClean="0"/>
              <a:t>典型</a:t>
            </a:r>
            <a:r>
              <a:rPr lang="zh-TW" altLang="en-US" dirty="0" smtClean="0"/>
              <a:t>的</a:t>
            </a:r>
            <a:r>
              <a:rPr lang="zh-TW" altLang="zh-TW" dirty="0" smtClean="0"/>
              <a:t>使用</a:t>
            </a:r>
            <a:r>
              <a:rPr lang="zh-TW" altLang="zh-TW" dirty="0"/>
              <a:t>方式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允許</a:t>
            </a:r>
            <a:r>
              <a:rPr lang="zh-TW" altLang="en-US" dirty="0" smtClean="0"/>
              <a:t>以</a:t>
            </a:r>
            <a:r>
              <a:rPr lang="zh-TW" altLang="zh-TW" dirty="0" smtClean="0">
                <a:solidFill>
                  <a:srgbClr val="FFFF00"/>
                </a:solidFill>
              </a:rPr>
              <a:t>精心</a:t>
            </a:r>
            <a:r>
              <a:rPr lang="zh-TW" altLang="zh-TW" dirty="0">
                <a:solidFill>
                  <a:srgbClr val="FFFF00"/>
                </a:solidFill>
              </a:rPr>
              <a:t>構思的短語或句子</a:t>
            </a:r>
            <a:r>
              <a:rPr lang="zh-TW" altLang="zh-TW" dirty="0"/>
              <a:t>中說明幾個</a:t>
            </a:r>
            <a:r>
              <a:rPr lang="zh-TW" altLang="zh-TW" dirty="0" smtClean="0"/>
              <a:t>要點</a:t>
            </a:r>
            <a:endParaRPr lang="en-US" altLang="zh-TW" dirty="0" smtClean="0"/>
          </a:p>
          <a:p>
            <a:pPr lvl="1"/>
            <a:r>
              <a:rPr lang="zh-TW" altLang="zh-TW" dirty="0"/>
              <a:t>早期的學習者詞典經常使用簡短的</a:t>
            </a:r>
            <a:r>
              <a:rPr lang="zh-TW" altLang="zh-TW" dirty="0" smtClean="0"/>
              <a:t>片段</a:t>
            </a:r>
            <a:endParaRPr lang="en-US" altLang="zh-TW" dirty="0" smtClean="0"/>
          </a:p>
          <a:p>
            <a:pPr lvl="1"/>
            <a:r>
              <a:rPr lang="zh-TW" altLang="zh-TW" dirty="0"/>
              <a:t>並不要求</a:t>
            </a:r>
            <a:r>
              <a:rPr lang="zh-TW" altLang="zh-TW" dirty="0" smtClean="0"/>
              <a:t>複製</a:t>
            </a:r>
            <a:r>
              <a:rPr lang="zh-TW" altLang="en-US" dirty="0" smtClean="0"/>
              <a:t>現實生活中的使用</a:t>
            </a:r>
            <a:endParaRPr lang="en-US" altLang="zh-TW" dirty="0" smtClean="0"/>
          </a:p>
          <a:p>
            <a:r>
              <a:rPr lang="zh-TW" altLang="en-US" dirty="0" smtClean="0"/>
              <a:t>例如</a:t>
            </a:r>
            <a:r>
              <a:rPr lang="en-US" altLang="zh-TW" dirty="0"/>
              <a:t> </a:t>
            </a:r>
            <a:endParaRPr lang="zh-TW" altLang="zh-TW" dirty="0"/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rgbClr val="FFFF00"/>
                </a:solidFill>
              </a:rPr>
              <a:t>serious</a:t>
            </a:r>
            <a:r>
              <a:rPr lang="en-US" altLang="zh-TW" dirty="0"/>
              <a:t> </a:t>
            </a:r>
            <a:r>
              <a:rPr lang="en-US" altLang="zh-TW" dirty="0" smtClean="0"/>
              <a:t>illness</a:t>
            </a:r>
            <a:r>
              <a:rPr lang="zh-TW" altLang="en-US" dirty="0" smtClean="0"/>
              <a:t>（</a:t>
            </a:r>
            <a:r>
              <a:rPr lang="zh-TW" altLang="zh-TW" dirty="0" smtClean="0"/>
              <a:t>患有</a:t>
            </a:r>
            <a:r>
              <a:rPr lang="zh-TW" altLang="zh-TW" dirty="0">
                <a:solidFill>
                  <a:srgbClr val="FFFF00"/>
                </a:solidFill>
              </a:rPr>
              <a:t>嚴重</a:t>
            </a:r>
            <a:r>
              <a:rPr lang="zh-TW" altLang="zh-TW" dirty="0" smtClean="0"/>
              <a:t>疾病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to </a:t>
            </a:r>
            <a:r>
              <a:rPr lang="en-US" altLang="zh-TW" dirty="0">
                <a:solidFill>
                  <a:srgbClr val="FFFF00"/>
                </a:solidFill>
              </a:rPr>
              <a:t>introduce</a:t>
            </a:r>
            <a:r>
              <a:rPr lang="en-US" altLang="zh-TW" dirty="0"/>
              <a:t> a new </a:t>
            </a:r>
            <a:r>
              <a:rPr lang="en-US" altLang="zh-TW" dirty="0" smtClean="0"/>
              <a:t>law</a:t>
            </a:r>
            <a:r>
              <a:rPr lang="zh-TW" altLang="en-US" dirty="0" smtClean="0"/>
              <a:t>（</a:t>
            </a:r>
            <a:r>
              <a:rPr lang="zh-TW" altLang="zh-TW" dirty="0" smtClean="0">
                <a:solidFill>
                  <a:srgbClr val="FFFF00"/>
                </a:solidFill>
              </a:rPr>
              <a:t>引入</a:t>
            </a:r>
            <a:r>
              <a:rPr lang="zh-TW" altLang="zh-TW" dirty="0"/>
              <a:t>新的</a:t>
            </a:r>
            <a:r>
              <a:rPr lang="zh-TW" altLang="zh-TW" dirty="0" smtClean="0"/>
              <a:t>法律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FF00"/>
                </a:solidFill>
              </a:rPr>
              <a:t>modern</a:t>
            </a:r>
            <a:r>
              <a:rPr lang="en-US" altLang="zh-TW" dirty="0" smtClean="0"/>
              <a:t> technology/architecture/art</a:t>
            </a:r>
            <a:r>
              <a:rPr lang="zh-TW" altLang="en-US" dirty="0" smtClean="0"/>
              <a:t>（</a:t>
            </a:r>
            <a:r>
              <a:rPr lang="zh-TW" altLang="zh-TW" dirty="0" smtClean="0">
                <a:solidFill>
                  <a:srgbClr val="FFFF00"/>
                </a:solidFill>
              </a:rPr>
              <a:t>現代</a:t>
            </a:r>
            <a:r>
              <a:rPr lang="zh-TW" altLang="zh-TW" dirty="0"/>
              <a:t>技術</a:t>
            </a:r>
            <a:r>
              <a:rPr lang="en-US" altLang="zh-TW" dirty="0"/>
              <a:t>/</a:t>
            </a:r>
            <a:r>
              <a:rPr lang="zh-TW" altLang="zh-TW" dirty="0"/>
              <a:t>建築</a:t>
            </a:r>
            <a:r>
              <a:rPr lang="en-US" altLang="zh-TW" dirty="0"/>
              <a:t>/</a:t>
            </a:r>
            <a:r>
              <a:rPr lang="zh-TW" altLang="zh-TW" dirty="0" smtClean="0"/>
              <a:t>藝術</a:t>
            </a:r>
            <a:r>
              <a:rPr lang="zh-TW" altLang="en-US" dirty="0" smtClean="0"/>
              <a:t>）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51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激烈的</a:t>
            </a:r>
            <a:r>
              <a:rPr lang="zh-TW" altLang="zh-TW" dirty="0" smtClean="0"/>
              <a:t>辯論</a:t>
            </a:r>
            <a:r>
              <a:rPr lang="zh-TW" altLang="en-US" dirty="0" smtClean="0"/>
              <a:t>：人造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語料庫</a:t>
            </a:r>
            <a:r>
              <a:rPr lang="en-US" altLang="zh-TW" baseline="-25000" dirty="0"/>
              <a:t>10.8.2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COBUILD-1 </a:t>
            </a:r>
            <a:r>
              <a:rPr lang="zh-TW" altLang="en-US" dirty="0"/>
              <a:t>辭典問世 （</a:t>
            </a:r>
            <a:r>
              <a:rPr lang="en-US" altLang="zh-TW" dirty="0"/>
              <a:t>1978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COBUILD-1 </a:t>
            </a:r>
            <a:r>
              <a:rPr lang="zh-TW" altLang="en-US" dirty="0"/>
              <a:t>辭典</a:t>
            </a:r>
            <a:r>
              <a:rPr lang="zh-TW" altLang="zh-TW" dirty="0"/>
              <a:t>第一部完全基於語料庫的英語詞典</a:t>
            </a:r>
            <a:endParaRPr lang="en-US" altLang="zh-TW" dirty="0"/>
          </a:p>
          <a:p>
            <a:pPr lvl="1"/>
            <a:r>
              <a:rPr lang="zh-TW" altLang="en-US" dirty="0"/>
              <a:t>打破人造例句絕對優勢的</a:t>
            </a:r>
            <a:r>
              <a:rPr lang="zh-TW" altLang="en-US" dirty="0" smtClean="0"/>
              <a:t>觀點</a:t>
            </a:r>
            <a:endParaRPr lang="en-US" altLang="zh-TW" dirty="0" smtClean="0"/>
          </a:p>
          <a:p>
            <a:r>
              <a:rPr lang="zh-TW" altLang="zh-TW" dirty="0" smtClean="0"/>
              <a:t>隨</a:t>
            </a:r>
            <a:r>
              <a:rPr lang="en-US" altLang="zh-TW" dirty="0"/>
              <a:t>COBUILD-1 </a:t>
            </a:r>
            <a:r>
              <a:rPr lang="zh-TW" altLang="en-US" dirty="0"/>
              <a:t>辭典問世 （</a:t>
            </a:r>
            <a:r>
              <a:rPr lang="en-US" altLang="zh-TW" dirty="0" smtClean="0"/>
              <a:t>1978</a:t>
            </a:r>
            <a:r>
              <a:rPr lang="zh-TW" altLang="en-US" dirty="0" smtClean="0"/>
              <a:t>）展開</a:t>
            </a:r>
            <a:r>
              <a:rPr lang="zh-TW" altLang="zh-TW" dirty="0" smtClean="0"/>
              <a:t>一場</a:t>
            </a:r>
            <a:r>
              <a:rPr lang="zh-TW" altLang="zh-TW" dirty="0"/>
              <a:t>激烈的辯論</a:t>
            </a:r>
            <a:endParaRPr lang="en-US" altLang="zh-TW" dirty="0"/>
          </a:p>
          <a:p>
            <a:pPr lvl="1"/>
            <a:r>
              <a:rPr lang="zh-TW" altLang="zh-TW" dirty="0"/>
              <a:t>例</a:t>
            </a:r>
            <a:r>
              <a:rPr lang="zh-TW" altLang="en-US" dirty="0"/>
              <a:t>句</a:t>
            </a:r>
            <a:r>
              <a:rPr lang="zh-TW" altLang="zh-TW" dirty="0"/>
              <a:t>應該由詞典編纂者編造</a:t>
            </a:r>
            <a:endParaRPr lang="en-US" altLang="zh-TW" dirty="0"/>
          </a:p>
          <a:p>
            <a:pPr lvl="1"/>
            <a:r>
              <a:rPr lang="zh-TW" altLang="zh-TW" dirty="0"/>
              <a:t>還是直接取自真實文本</a:t>
            </a:r>
            <a:endParaRPr lang="en-US" altLang="zh-TW" dirty="0"/>
          </a:p>
          <a:p>
            <a:r>
              <a:rPr lang="zh-TW" altLang="en-US" dirty="0" smtClean="0"/>
              <a:t>辯論攻防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雙方</a:t>
            </a:r>
            <a:r>
              <a:rPr lang="zh-TW" altLang="zh-TW" dirty="0" smtClean="0"/>
              <a:t>列舉</a:t>
            </a:r>
            <a:r>
              <a:rPr lang="zh-TW" altLang="en-US" dirty="0" smtClean="0"/>
              <a:t>對方</a:t>
            </a:r>
            <a:r>
              <a:rPr lang="zh-TW" altLang="zh-TW" dirty="0" smtClean="0"/>
              <a:t>最</a:t>
            </a:r>
            <a:r>
              <a:rPr lang="zh-TW" altLang="zh-TW" dirty="0"/>
              <a:t>糟糕的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來支持</a:t>
            </a:r>
            <a:r>
              <a:rPr lang="zh-TW" altLang="en-US" dirty="0"/>
              <a:t>自己</a:t>
            </a:r>
            <a:r>
              <a:rPr lang="zh-TW" altLang="zh-TW" dirty="0" smtClean="0"/>
              <a:t>的</a:t>
            </a:r>
            <a:r>
              <a:rPr lang="zh-TW" altLang="zh-TW" dirty="0"/>
              <a:t>立場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語料庫陣營</a:t>
            </a:r>
            <a:r>
              <a:rPr lang="zh-TW" altLang="zh-TW" dirty="0" smtClean="0"/>
              <a:t>最喜歡</a:t>
            </a:r>
            <a:r>
              <a:rPr lang="zh-TW" altLang="en-US" dirty="0" smtClean="0"/>
              <a:t>攻擊 </a:t>
            </a:r>
            <a:r>
              <a:rPr lang="en-US" altLang="zh-TW" dirty="0" smtClean="0"/>
              <a:t>LDOCE</a:t>
            </a:r>
            <a:r>
              <a:rPr lang="zh-TW" altLang="zh-TW" dirty="0"/>
              <a:t>第一版（</a:t>
            </a:r>
            <a:r>
              <a:rPr lang="en-US" altLang="zh-TW" dirty="0"/>
              <a:t>1978</a:t>
            </a:r>
            <a:r>
              <a:rPr lang="zh-TW" altLang="zh-TW" dirty="0"/>
              <a:t>年）</a:t>
            </a:r>
            <a:r>
              <a:rPr lang="zh-TW" altLang="zh-TW" dirty="0" smtClean="0"/>
              <a:t>的</a:t>
            </a:r>
            <a:r>
              <a:rPr lang="en-US" altLang="zh-TW" dirty="0" smtClean="0"/>
              <a:t> salvage </a:t>
            </a:r>
            <a:r>
              <a:rPr lang="zh-TW" altLang="zh-TW" dirty="0" smtClean="0"/>
              <a:t>例</a:t>
            </a:r>
            <a:r>
              <a:rPr lang="zh-TW" altLang="en-US" dirty="0"/>
              <a:t>句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"We'll </a:t>
            </a:r>
            <a:r>
              <a:rPr lang="en-US" altLang="zh-TW" dirty="0"/>
              <a:t>try to salvage your </a:t>
            </a:r>
            <a:r>
              <a:rPr lang="en-US" altLang="zh-TW" dirty="0" smtClean="0"/>
              <a:t>leg", </a:t>
            </a:r>
            <a:r>
              <a:rPr lang="en-US" altLang="zh-TW" dirty="0"/>
              <a:t>said the doctor to the trapped man.</a:t>
            </a:r>
            <a:endParaRPr lang="zh-TW" altLang="zh-TW" dirty="0"/>
          </a:p>
          <a:p>
            <a:pPr lvl="2"/>
            <a:r>
              <a:rPr lang="zh-TW" altLang="en-US" dirty="0" smtClean="0"/>
              <a:t>「</a:t>
            </a:r>
            <a:r>
              <a:rPr lang="zh-TW" altLang="zh-TW" dirty="0" smtClean="0"/>
              <a:t>我們</a:t>
            </a:r>
            <a:r>
              <a:rPr lang="zh-TW" altLang="zh-TW" dirty="0"/>
              <a:t>將嘗試挽救你的</a:t>
            </a:r>
            <a:r>
              <a:rPr lang="zh-TW" altLang="zh-TW" dirty="0" smtClean="0"/>
              <a:t>腿</a:t>
            </a:r>
            <a:r>
              <a:rPr lang="zh-TW" altLang="en-US" dirty="0" smtClean="0"/>
              <a:t>」</a:t>
            </a:r>
            <a:r>
              <a:rPr lang="zh-TW" altLang="zh-TW" dirty="0" smtClean="0"/>
              <a:t>，</a:t>
            </a:r>
            <a:r>
              <a:rPr lang="zh-TW" altLang="zh-TW" dirty="0"/>
              <a:t>醫生對被</a:t>
            </a:r>
            <a:r>
              <a:rPr lang="zh-TW" altLang="zh-TW" dirty="0" smtClean="0"/>
              <a:t>困</a:t>
            </a:r>
            <a:r>
              <a:rPr lang="zh-TW" altLang="en-US" dirty="0"/>
              <a:t>住</a:t>
            </a:r>
            <a:r>
              <a:rPr lang="zh-TW" altLang="zh-TW" dirty="0" smtClean="0"/>
              <a:t>的</a:t>
            </a:r>
            <a:r>
              <a:rPr lang="zh-TW" altLang="zh-TW" dirty="0"/>
              <a:t>人說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lvl="1"/>
            <a:r>
              <a:rPr lang="zh-TW" altLang="zh-TW" dirty="0" smtClean="0"/>
              <a:t>這</a:t>
            </a:r>
            <a:r>
              <a:rPr lang="zh-TW" altLang="en-US" dirty="0" smtClean="0"/>
              <a:t>是非常</a:t>
            </a:r>
            <a:r>
              <a:rPr lang="zh-TW" altLang="zh-TW" dirty="0" smtClean="0"/>
              <a:t>笨拙不</a:t>
            </a:r>
            <a:r>
              <a:rPr lang="zh-TW" altLang="zh-TW" dirty="0"/>
              <a:t>自然的</a:t>
            </a:r>
            <a:r>
              <a:rPr lang="zh-TW" altLang="zh-TW" dirty="0" smtClean="0"/>
              <a:t>句子</a:t>
            </a:r>
            <a:endParaRPr lang="en-US" altLang="zh-TW" dirty="0"/>
          </a:p>
          <a:p>
            <a:pPr lvl="1"/>
            <a:r>
              <a:rPr lang="zh-TW" altLang="zh-TW" dirty="0" smtClean="0"/>
              <a:t>明顯</a:t>
            </a:r>
            <a:r>
              <a:rPr lang="zh-TW" altLang="zh-TW" dirty="0"/>
              <a:t>違反了</a:t>
            </a:r>
            <a:r>
              <a:rPr lang="en-US" altLang="zh-TW" dirty="0"/>
              <a:t>Grice</a:t>
            </a:r>
            <a:r>
              <a:rPr lang="zh-TW" altLang="zh-TW" dirty="0" smtClean="0"/>
              <a:t>的</a:t>
            </a:r>
            <a:r>
              <a:rPr lang="en-US" altLang="zh-TW" dirty="0" smtClean="0"/>
              <a:t> maxim of quantity</a:t>
            </a:r>
            <a:r>
              <a:rPr lang="zh-TW" altLang="zh-TW" dirty="0" smtClean="0"/>
              <a:t>，</a:t>
            </a:r>
            <a:r>
              <a:rPr lang="zh-TW" altLang="en-US" dirty="0" smtClean="0"/>
              <a:t>（</a:t>
            </a:r>
            <a:r>
              <a:rPr lang="zh-TW" altLang="zh-TW" dirty="0" smtClean="0"/>
              <a:t>參見</a:t>
            </a:r>
            <a:r>
              <a:rPr lang="en-US" altLang="zh-TW" dirty="0"/>
              <a:t>Cruse 2004: 368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lvl="1"/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95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實證研究</a:t>
            </a:r>
            <a:r>
              <a:rPr lang="en-US" altLang="zh-TW" baseline="-25000" dirty="0"/>
              <a:t>10.8.2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每個陣營的成員都報告了實證研究，為了證明他們各自的</a:t>
            </a:r>
            <a:r>
              <a:rPr lang="zh-TW" altLang="zh-TW" dirty="0" smtClean="0"/>
              <a:t>立場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Laufer</a:t>
            </a:r>
            <a:r>
              <a:rPr lang="zh-TW" altLang="zh-TW" dirty="0"/>
              <a:t>（</a:t>
            </a:r>
            <a:r>
              <a:rPr lang="en-US" altLang="zh-TW" dirty="0"/>
              <a:t>1992: 75</a:t>
            </a:r>
            <a:r>
              <a:rPr lang="zh-TW" altLang="zh-TW" dirty="0"/>
              <a:t>）</a:t>
            </a:r>
            <a:r>
              <a:rPr lang="en-US" altLang="zh-TW" dirty="0" smtClean="0"/>
              <a:t> </a:t>
            </a:r>
            <a:r>
              <a:rPr lang="zh-TW" altLang="en-US" dirty="0" smtClean="0"/>
              <a:t>比較</a:t>
            </a:r>
            <a:r>
              <a:rPr lang="zh-TW" altLang="zh-TW" dirty="0" smtClean="0"/>
              <a:t>真實</a:t>
            </a:r>
            <a:r>
              <a:rPr lang="zh-TW" altLang="en-US" dirty="0" smtClean="0"/>
              <a:t>例句</a:t>
            </a:r>
            <a:r>
              <a:rPr lang="zh-TW" altLang="zh-TW" dirty="0" smtClean="0"/>
              <a:t>和編造</a:t>
            </a:r>
            <a:r>
              <a:rPr lang="zh-TW" altLang="en-US" dirty="0"/>
              <a:t>例句</a:t>
            </a:r>
            <a:r>
              <a:rPr lang="zh-TW" altLang="zh-TW" dirty="0" smtClean="0"/>
              <a:t>的教學</a:t>
            </a:r>
            <a:r>
              <a:rPr lang="zh-TW" altLang="en-US" dirty="0" smtClean="0"/>
              <a:t>效果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辭典的人造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比</a:t>
            </a:r>
            <a:r>
              <a:rPr lang="zh-TW" altLang="zh-TW" dirty="0"/>
              <a:t>真</a:t>
            </a:r>
            <a:r>
              <a:rPr lang="zh-TW" altLang="zh-TW" dirty="0" smtClean="0"/>
              <a:t>實例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更</a:t>
            </a:r>
            <a:r>
              <a:rPr lang="zh-TW" altLang="zh-TW" dirty="0"/>
              <a:t>有助於新詞的</a:t>
            </a:r>
            <a:r>
              <a:rPr lang="zh-TW" altLang="zh-TW" dirty="0" smtClean="0"/>
              <a:t>理解。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Potter</a:t>
            </a:r>
            <a:r>
              <a:rPr lang="zh-TW" altLang="zh-TW" dirty="0"/>
              <a:t> （</a:t>
            </a:r>
            <a:r>
              <a:rPr lang="en-US" altLang="zh-TW" dirty="0"/>
              <a:t>1998: 358</a:t>
            </a:r>
            <a:r>
              <a:rPr lang="zh-TW" altLang="zh-TW" dirty="0"/>
              <a:t>）</a:t>
            </a:r>
            <a:r>
              <a:rPr lang="en-US" altLang="zh-TW" dirty="0" smtClean="0"/>
              <a:t> </a:t>
            </a:r>
            <a:r>
              <a:rPr lang="zh-TW" altLang="zh-TW" dirty="0" smtClean="0"/>
              <a:t>用</a:t>
            </a:r>
            <a:r>
              <a:rPr lang="en-US" altLang="zh-TW" dirty="0"/>
              <a:t>COBUILD</a:t>
            </a:r>
            <a:r>
              <a:rPr lang="zh-TW" altLang="zh-TW" dirty="0"/>
              <a:t>用戶調查的證據來</a:t>
            </a:r>
            <a:r>
              <a:rPr lang="zh-TW" altLang="zh-TW" dirty="0" smtClean="0"/>
              <a:t>反駁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發現</a:t>
            </a:r>
            <a:r>
              <a:rPr lang="zh-TW" altLang="zh-TW" dirty="0"/>
              <a:t>教師和英語學習者對直接從語料庫中提取的真實例子有壓倒性的</a:t>
            </a:r>
            <a:r>
              <a:rPr lang="zh-TW" altLang="zh-TW" dirty="0" smtClean="0"/>
              <a:t>認可。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20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作者</a:t>
            </a:r>
            <a:r>
              <a:rPr lang="zh-TW" altLang="en-US" dirty="0" smtClean="0"/>
              <a:t>意見</a:t>
            </a:r>
            <a:r>
              <a:rPr lang="en-US" altLang="zh-TW" baseline="-25000" dirty="0"/>
              <a:t>10.8.2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/>
              <a:t>事實上</a:t>
            </a:r>
            <a:r>
              <a:rPr lang="zh-TW" altLang="zh-TW" dirty="0"/>
              <a:t>，</a:t>
            </a:r>
            <a:r>
              <a:rPr lang="zh-TW" altLang="en-US" dirty="0"/>
              <a:t>人造例句也</a:t>
            </a:r>
            <a:r>
              <a:rPr lang="zh-TW" altLang="zh-TW" dirty="0"/>
              <a:t>包含了許多完美的例子</a:t>
            </a:r>
            <a:endParaRPr lang="en-US" altLang="zh-TW" dirty="0"/>
          </a:p>
          <a:p>
            <a:r>
              <a:rPr lang="zh-TW" altLang="en-US" dirty="0" smtClean="0"/>
              <a:t>許多</a:t>
            </a:r>
            <a:r>
              <a:rPr lang="zh-TW" altLang="en-US" dirty="0"/>
              <a:t>人造例句</a:t>
            </a:r>
            <a:r>
              <a:rPr lang="zh-TW" altLang="zh-TW" dirty="0" smtClean="0"/>
              <a:t>即使</a:t>
            </a:r>
            <a:r>
              <a:rPr lang="zh-TW" altLang="zh-TW" dirty="0"/>
              <a:t>不真實的看起來很</a:t>
            </a:r>
            <a:r>
              <a:rPr lang="zh-TW" altLang="zh-TW" dirty="0" smtClean="0"/>
              <a:t>真實</a:t>
            </a:r>
            <a:endParaRPr lang="en-US" altLang="zh-TW" dirty="0" smtClean="0"/>
          </a:p>
          <a:p>
            <a:r>
              <a:rPr lang="zh-TW" altLang="en-US" dirty="0" smtClean="0"/>
              <a:t>例句真實的重要性</a:t>
            </a:r>
            <a:endParaRPr lang="en-US" altLang="zh-TW" dirty="0" smtClean="0"/>
          </a:p>
          <a:p>
            <a:pPr lvl="1"/>
            <a:r>
              <a:rPr lang="zh-TW" altLang="en-US" dirty="0"/>
              <a:t>對</a:t>
            </a:r>
            <a:r>
              <a:rPr lang="zh-TW" altLang="en-US" dirty="0" smtClean="0"/>
              <a:t>歷時辭典最重要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做為語言例證也很重要</a:t>
            </a:r>
            <a:endParaRPr lang="en-US" altLang="zh-TW" dirty="0" smtClean="0"/>
          </a:p>
          <a:p>
            <a:pPr lvl="2"/>
            <a:r>
              <a:rPr lang="zh-TW" altLang="en-US" dirty="0"/>
              <a:t>有</a:t>
            </a:r>
            <a:r>
              <a:rPr lang="zh-TW" altLang="en-US" dirty="0" smtClean="0"/>
              <a:t>多少歧義？</a:t>
            </a:r>
            <a:endParaRPr lang="en-US" altLang="zh-TW" dirty="0" smtClean="0"/>
          </a:p>
          <a:p>
            <a:pPr lvl="2"/>
            <a:r>
              <a:rPr lang="zh-TW" altLang="en-US" dirty="0"/>
              <a:t>有</a:t>
            </a:r>
            <a:r>
              <a:rPr lang="zh-TW" altLang="en-US" dirty="0" smtClean="0"/>
              <a:t>多少典型用法？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是否</a:t>
            </a:r>
            <a:r>
              <a:rPr lang="zh-TW" altLang="en-US" dirty="0"/>
              <a:t>有</a:t>
            </a:r>
            <a:r>
              <a:rPr lang="zh-TW" altLang="en-US" dirty="0" smtClean="0"/>
              <a:t>言外之意？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提供給學習者的例句，真實性不是最重要的</a:t>
            </a:r>
            <a:endParaRPr lang="en-US" altLang="zh-TW" dirty="0" smtClean="0"/>
          </a:p>
          <a:p>
            <a:pPr lvl="2"/>
            <a:r>
              <a:rPr lang="zh-TW" altLang="zh-TW" dirty="0"/>
              <a:t>可理解性</a:t>
            </a:r>
            <a:r>
              <a:rPr lang="zh-TW" altLang="zh-TW" dirty="0" smtClean="0"/>
              <a:t>和</a:t>
            </a:r>
            <a:endParaRPr lang="en-US" altLang="zh-TW" dirty="0" smtClean="0"/>
          </a:p>
          <a:p>
            <a:pPr lvl="2"/>
            <a:r>
              <a:rPr lang="zh-TW" altLang="en-US" dirty="0"/>
              <a:t>有用</a:t>
            </a:r>
            <a:r>
              <a:rPr lang="zh-TW" altLang="zh-TW" dirty="0" smtClean="0"/>
              <a:t>性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至少</a:t>
            </a:r>
            <a:r>
              <a:rPr lang="zh-TW" altLang="zh-TW" dirty="0"/>
              <a:t>和在自然環境中展示單詞一樣重要</a:t>
            </a:r>
            <a:r>
              <a:rPr lang="zh-TW" altLang="zh-TW" dirty="0" smtClean="0"/>
              <a:t>。</a:t>
            </a:r>
            <a:r>
              <a:rPr lang="zh-TW" altLang="en-US" dirty="0" smtClean="0"/>
              <a:t>（真實性）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76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19187"/>
            <a:ext cx="102965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真實而無用的例句</a:t>
            </a:r>
            <a:r>
              <a:rPr lang="en-US" altLang="zh-TW" baseline="-25000" dirty="0"/>
              <a:t>10.8.2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COBUILD</a:t>
            </a:r>
            <a:r>
              <a:rPr lang="zh-TW" altLang="zh-TW" dirty="0"/>
              <a:t>的第一版（</a:t>
            </a:r>
            <a:r>
              <a:rPr lang="en-US" altLang="zh-TW" dirty="0"/>
              <a:t>1987</a:t>
            </a:r>
            <a:r>
              <a:rPr lang="zh-TW" altLang="zh-TW" dirty="0" smtClean="0"/>
              <a:t>）。</a:t>
            </a:r>
            <a:endParaRPr lang="en-US" altLang="zh-TW" dirty="0" smtClean="0"/>
          </a:p>
          <a:p>
            <a:pPr lvl="1"/>
            <a:r>
              <a:rPr lang="en-US" altLang="zh-TW" dirty="0"/>
              <a:t>gravitate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He </a:t>
            </a:r>
            <a:r>
              <a:rPr lang="en-US" altLang="zh-TW" dirty="0"/>
              <a:t>gravitated, naturally, to </a:t>
            </a:r>
            <a:r>
              <a:rPr lang="en-US" altLang="zh-TW" dirty="0" err="1"/>
              <a:t>Newmarket</a:t>
            </a:r>
            <a:r>
              <a:rPr lang="en-US" altLang="zh-TW" dirty="0" smtClean="0"/>
              <a:t>.</a:t>
            </a:r>
          </a:p>
          <a:p>
            <a:pPr lvl="2"/>
            <a:r>
              <a:rPr lang="zh-TW" altLang="zh-TW" dirty="0"/>
              <a:t>他自然而然地</a:t>
            </a:r>
            <a:r>
              <a:rPr lang="zh-TW" altLang="zh-TW" dirty="0" smtClean="0"/>
              <a:t>被</a:t>
            </a:r>
            <a:r>
              <a:rPr lang="en-US" altLang="zh-TW" dirty="0" smtClean="0"/>
              <a:t> gravitated </a:t>
            </a:r>
            <a:r>
              <a:rPr lang="zh-TW" altLang="zh-TW" dirty="0" smtClean="0"/>
              <a:t>到了</a:t>
            </a:r>
            <a:r>
              <a:rPr lang="zh-TW" altLang="zh-TW" dirty="0"/>
              <a:t>紐馬特。</a:t>
            </a:r>
          </a:p>
          <a:p>
            <a:pPr lvl="1"/>
            <a:r>
              <a:rPr lang="en-US" altLang="zh-TW" dirty="0"/>
              <a:t>grudge (verb)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Not </a:t>
            </a:r>
            <a:r>
              <a:rPr lang="en-US" altLang="zh-TW" dirty="0"/>
              <a:t>that she grudged it.</a:t>
            </a:r>
            <a:endParaRPr lang="zh-TW" altLang="zh-TW" dirty="0"/>
          </a:p>
          <a:p>
            <a:pPr lvl="2"/>
            <a:r>
              <a:rPr lang="zh-TW" altLang="zh-TW" dirty="0" smtClean="0"/>
              <a:t>不是</a:t>
            </a:r>
            <a:r>
              <a:rPr lang="zh-TW" altLang="zh-TW" dirty="0"/>
              <a:t>說</a:t>
            </a:r>
            <a:r>
              <a:rPr lang="zh-TW" altLang="zh-TW" dirty="0" smtClean="0"/>
              <a:t>她</a:t>
            </a:r>
            <a:r>
              <a:rPr lang="en-US" altLang="zh-TW" dirty="0" smtClean="0"/>
              <a:t> grudge </a:t>
            </a:r>
            <a:r>
              <a:rPr lang="zh-TW" altLang="zh-TW" dirty="0" smtClean="0"/>
              <a:t>它。</a:t>
            </a:r>
            <a:endParaRPr lang="en-US" altLang="zh-TW" dirty="0" smtClean="0"/>
          </a:p>
          <a:p>
            <a:r>
              <a:rPr lang="zh-TW" altLang="en-US" dirty="0" smtClean="0"/>
              <a:t>評論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上面的例句非常自然、典型</a:t>
            </a:r>
            <a:endParaRPr lang="en-US" altLang="zh-TW" dirty="0"/>
          </a:p>
          <a:p>
            <a:pPr lvl="1"/>
            <a:r>
              <a:rPr lang="zh-TW" altLang="en-US" dirty="0" smtClean="0"/>
              <a:t>但是</a:t>
            </a:r>
            <a:r>
              <a:rPr lang="zh-TW" altLang="zh-TW" dirty="0" smtClean="0"/>
              <a:t>嚴重</a:t>
            </a:r>
            <a:r>
              <a:rPr lang="zh-TW" altLang="zh-TW" dirty="0" smtClean="0">
                <a:solidFill>
                  <a:srgbClr val="FFFF00"/>
                </a:solidFill>
              </a:rPr>
              <a:t>去</a:t>
            </a:r>
            <a:r>
              <a:rPr lang="zh-TW" altLang="zh-TW" dirty="0">
                <a:solidFill>
                  <a:srgbClr val="FFFF00"/>
                </a:solidFill>
              </a:rPr>
              <a:t>語境</a:t>
            </a:r>
            <a:r>
              <a:rPr lang="zh-TW" altLang="zh-TW" dirty="0" smtClean="0">
                <a:solidFill>
                  <a:srgbClr val="FFFF00"/>
                </a:solidFill>
              </a:rPr>
              <a:t>化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FF00"/>
                </a:solidFill>
              </a:rPr>
              <a:t>沒有足夠的訊息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1"/>
            <a:r>
              <a:rPr lang="zh-TW" altLang="en-US" dirty="0"/>
              <a:t>訊息</a:t>
            </a:r>
            <a:r>
              <a:rPr lang="zh-TW" altLang="en-US" dirty="0" smtClean="0"/>
              <a:t>過多誤導</a:t>
            </a:r>
            <a:r>
              <a:rPr lang="zh-TW" altLang="zh-TW" dirty="0" smtClean="0"/>
              <a:t>語言的</a:t>
            </a:r>
            <a:r>
              <a:rPr lang="zh-TW" altLang="en-US" dirty="0" smtClean="0"/>
              <a:t>使用</a:t>
            </a:r>
            <a:r>
              <a:rPr lang="zh-TW" altLang="zh-TW" dirty="0" smtClean="0"/>
              <a:t>，但</a:t>
            </a:r>
            <a:r>
              <a:rPr lang="zh-TW" altLang="en-US" dirty="0"/>
              <a:t>訊息</a:t>
            </a:r>
            <a:r>
              <a:rPr lang="zh-TW" altLang="zh-TW" dirty="0" smtClean="0"/>
              <a:t>不</a:t>
            </a:r>
            <a:r>
              <a:rPr lang="zh-TW" altLang="en-US" dirty="0" smtClean="0"/>
              <a:t>足成為無用的例句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中文有問題的例句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雪中送炭：這</a:t>
            </a:r>
            <a:r>
              <a:rPr lang="zh-TW" altLang="en-US" dirty="0"/>
              <a:t>是警廣「雪中送炭」的節目，讓我們幫您把愛心傳播四方</a:t>
            </a:r>
            <a:r>
              <a:rPr lang="zh-TW" altLang="en-US" dirty="0" smtClean="0"/>
              <a:t>。（教育部</a:t>
            </a:r>
            <a:r>
              <a:rPr lang="zh-TW" altLang="en-US" dirty="0"/>
              <a:t>成語</a:t>
            </a:r>
            <a:r>
              <a:rPr lang="zh-TW" altLang="en-US" dirty="0" smtClean="0"/>
              <a:t>典）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千鈞一髮：</a:t>
            </a:r>
            <a:r>
              <a:rPr lang="zh-TW" altLang="en-US" dirty="0"/>
              <a:t> 「</a:t>
            </a:r>
            <a:r>
              <a:rPr lang="zh-TW" altLang="en-US" dirty="0" smtClean="0"/>
              <a:t>千鈞一髮</a:t>
            </a:r>
            <a:r>
              <a:rPr lang="zh-TW" altLang="en-US" dirty="0"/>
              <a:t>」</a:t>
            </a:r>
            <a:r>
              <a:rPr lang="zh-TW" altLang="en-US" dirty="0" smtClean="0"/>
              <a:t>被</a:t>
            </a:r>
            <a:r>
              <a:rPr lang="zh-TW" altLang="en-US" dirty="0"/>
              <a:t>選</a:t>
            </a:r>
            <a:r>
              <a:rPr lang="zh-TW" altLang="en-US" dirty="0" smtClean="0"/>
              <a:t>為最接近</a:t>
            </a:r>
            <a:r>
              <a:rPr lang="zh-TW" altLang="en-US" dirty="0"/>
              <a:t>事實的科幻</a:t>
            </a:r>
            <a:r>
              <a:rPr lang="zh-TW" altLang="en-US" dirty="0" smtClean="0"/>
              <a:t>電影。（維基百科）</a:t>
            </a:r>
            <a:endParaRPr lang="en-US" altLang="zh-TW" dirty="0" smtClean="0"/>
          </a:p>
          <a:p>
            <a:endParaRPr lang="zh-TW" altLang="en-US" dirty="0"/>
          </a:p>
          <a:p>
            <a:pPr marL="457200" lvl="1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36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辯論</a:t>
            </a:r>
            <a:r>
              <a:rPr lang="zh-TW" altLang="en-US" dirty="0"/>
              <a:t>的</a:t>
            </a:r>
            <a:r>
              <a:rPr lang="zh-TW" altLang="en-US" dirty="0" smtClean="0"/>
              <a:t>是假議題</a:t>
            </a:r>
            <a:r>
              <a:rPr lang="en-US" altLang="zh-TW" baseline="-25000" dirty="0"/>
              <a:t>10.8.2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辯論雙方</a:t>
            </a:r>
            <a:r>
              <a:rPr lang="zh-TW" altLang="zh-TW" dirty="0" smtClean="0"/>
              <a:t>預設</a:t>
            </a:r>
            <a:r>
              <a:rPr lang="zh-TW" altLang="zh-TW" dirty="0"/>
              <a:t>了兩個極端</a:t>
            </a:r>
            <a:r>
              <a:rPr lang="zh-TW" altLang="zh-TW" dirty="0" smtClean="0"/>
              <a:t>立場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要麼</a:t>
            </a:r>
            <a:r>
              <a:rPr lang="zh-TW" altLang="zh-TW" dirty="0"/>
              <a:t>你憑空捏造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要麼</a:t>
            </a:r>
            <a:r>
              <a:rPr lang="zh-TW" altLang="zh-TW" dirty="0"/>
              <a:t>你直接從語料庫中提取</a:t>
            </a:r>
            <a:r>
              <a:rPr lang="zh-TW" altLang="zh-TW" dirty="0" smtClean="0"/>
              <a:t>例</a:t>
            </a:r>
            <a:r>
              <a:rPr lang="zh-TW" altLang="en-US" dirty="0"/>
              <a:t>句</a:t>
            </a:r>
            <a:r>
              <a:rPr lang="zh-TW" altLang="zh-TW" dirty="0" smtClean="0"/>
              <a:t>，</a:t>
            </a:r>
            <a:r>
              <a:rPr lang="zh-TW" altLang="zh-TW" dirty="0"/>
              <a:t>而</a:t>
            </a:r>
            <a:r>
              <a:rPr lang="zh-TW" altLang="zh-TW" dirty="0" smtClean="0"/>
              <a:t>不</a:t>
            </a:r>
            <a:r>
              <a:rPr lang="zh-TW" altLang="en-US" dirty="0" smtClean="0"/>
              <a:t>修改</a:t>
            </a:r>
            <a:r>
              <a:rPr lang="zh-TW" altLang="zh-TW" dirty="0" smtClean="0"/>
              <a:t>任何一個</a:t>
            </a:r>
            <a:r>
              <a:rPr lang="zh-TW" altLang="en-US" dirty="0"/>
              <a:t>字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在</a:t>
            </a:r>
            <a:r>
              <a:rPr lang="zh-TW" altLang="zh-TW" dirty="0"/>
              <a:t>現實中，詞典編纂者</a:t>
            </a:r>
            <a:r>
              <a:rPr lang="zh-TW" altLang="zh-TW" dirty="0" smtClean="0"/>
              <a:t>很少</a:t>
            </a:r>
            <a:r>
              <a:rPr lang="zh-TW" altLang="en-US" dirty="0" smtClean="0"/>
              <a:t>採取極端立場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以語料庫為依據：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我們</a:t>
            </a:r>
            <a:r>
              <a:rPr lang="zh-TW" altLang="zh-TW" dirty="0"/>
              <a:t>分析了大量的語料庫資料，確定了反復出現的模式，並致力於在例句中反映這些模式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提前理想的例句，略為修改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即使在</a:t>
            </a:r>
            <a:r>
              <a:rPr lang="zh-TW" altLang="en-US" dirty="0"/>
              <a:t>極</a:t>
            </a:r>
            <a:r>
              <a:rPr lang="zh-TW" altLang="zh-TW" dirty="0" smtClean="0"/>
              <a:t>大型</a:t>
            </a:r>
            <a:r>
              <a:rPr lang="zh-TW" altLang="zh-TW" dirty="0"/>
              <a:t>語料庫中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能不加修改直接用在教學上的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句也極為難得</a:t>
            </a:r>
            <a:endParaRPr lang="en-US" altLang="zh-TW" dirty="0" smtClean="0"/>
          </a:p>
          <a:p>
            <a:r>
              <a:rPr lang="zh-TW" altLang="en-US" dirty="0" smtClean="0"/>
              <a:t>語料庫的用途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在</a:t>
            </a:r>
            <a:r>
              <a:rPr lang="zh-TW" altLang="zh-TW" dirty="0"/>
              <a:t>所有類型的詞典中，語料庫的主要功能是</a:t>
            </a:r>
            <a:r>
              <a:rPr lang="zh-TW" altLang="zh-TW" dirty="0" smtClean="0"/>
              <a:t>作為</a:t>
            </a:r>
            <a:r>
              <a:rPr lang="zh-TW" altLang="en-US" dirty="0"/>
              <a:t>例證</a:t>
            </a:r>
            <a:r>
              <a:rPr lang="zh-TW" altLang="zh-TW" dirty="0" smtClean="0"/>
              <a:t>的來源</a:t>
            </a:r>
            <a:r>
              <a:rPr lang="zh-TW" altLang="en-US" dirty="0" smtClean="0"/>
              <a:t>，而非例句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辭典中的語義、語法行為等必須忠實地以語料庫為依據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但在學習者詞典</a:t>
            </a:r>
            <a:r>
              <a:rPr lang="zh-TW" altLang="zh-TW" dirty="0"/>
              <a:t>中</a:t>
            </a:r>
            <a:r>
              <a:rPr lang="zh-TW" altLang="zh-TW" dirty="0" smtClean="0"/>
              <a:t>，以</a:t>
            </a:r>
            <a:r>
              <a:rPr lang="zh-TW" altLang="en-US" dirty="0" smtClean="0"/>
              <a:t>讀者</a:t>
            </a:r>
            <a:r>
              <a:rPr lang="zh-TW" altLang="zh-TW" dirty="0" smtClean="0"/>
              <a:t>可</a:t>
            </a:r>
            <a:r>
              <a:rPr lang="zh-TW" altLang="zh-TW" dirty="0"/>
              <a:t>理解的格式來反映語料庫中經常出現的模式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沒有任何衝突</a:t>
            </a:r>
            <a:endParaRPr lang="zh-TW" altLang="zh-TW" dirty="0"/>
          </a:p>
          <a:p>
            <a:pPr lvl="1"/>
            <a:endParaRPr lang="en-US" altLang="zh-TW" dirty="0" smtClean="0"/>
          </a:p>
          <a:p>
            <a:pPr marL="914400" lvl="2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340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例句能不能修改？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28216"/>
            <a:ext cx="10820400" cy="449046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做為</a:t>
            </a:r>
            <a:r>
              <a:rPr lang="zh-TW" altLang="en-US" dirty="0" smtClean="0"/>
              <a:t>例證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歷時辭典的例證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證明該詞或用法在歷史文件中的確存在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給辭典編輯者參考的例句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語義的例證</a:t>
            </a:r>
            <a:endParaRPr lang="en-US" altLang="zh-TW" dirty="0" smtClean="0"/>
          </a:p>
          <a:p>
            <a:pPr lvl="2"/>
            <a:r>
              <a:rPr lang="zh-TW" altLang="en-US" dirty="0"/>
              <a:t>用</a:t>
            </a:r>
            <a:r>
              <a:rPr lang="zh-TW" altLang="en-US" dirty="0" smtClean="0"/>
              <a:t>法的例證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做為例證的例句最好不要修改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修改歷時辭典中例證，公信力可能遭質疑</a:t>
            </a:r>
            <a:endParaRPr lang="en-US" altLang="zh-TW" dirty="0" smtClean="0"/>
          </a:p>
          <a:p>
            <a:pPr lvl="2"/>
            <a:r>
              <a:rPr lang="zh-TW" altLang="en-US" dirty="0"/>
              <a:t>修改</a:t>
            </a:r>
            <a:r>
              <a:rPr lang="zh-TW" altLang="en-US" dirty="0" smtClean="0"/>
              <a:t>給</a:t>
            </a:r>
            <a:r>
              <a:rPr lang="zh-TW" altLang="en-US" dirty="0"/>
              <a:t>辭典編輯者參考的</a:t>
            </a:r>
            <a:r>
              <a:rPr lang="zh-TW" altLang="en-US" dirty="0" smtClean="0"/>
              <a:t>例句，可能影響到語義和用法的判斷</a:t>
            </a:r>
            <a:endParaRPr lang="en-US" altLang="zh-TW" dirty="0" smtClean="0"/>
          </a:p>
          <a:p>
            <a:r>
              <a:rPr lang="zh-TW" altLang="en-US" dirty="0" smtClean="0"/>
              <a:t>做為學習者辭典的例句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例句</a:t>
            </a:r>
            <a:r>
              <a:rPr lang="zh-TW" altLang="en-US" dirty="0" smtClean="0">
                <a:solidFill>
                  <a:srgbClr val="FFFF00"/>
                </a:solidFill>
              </a:rPr>
              <a:t>幾乎都經過</a:t>
            </a:r>
            <a:r>
              <a:rPr lang="zh-TW" altLang="en-US" dirty="0" smtClean="0">
                <a:solidFill>
                  <a:srgbClr val="FFFF00"/>
                </a:solidFill>
              </a:rPr>
              <a:t>修改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1"/>
            <a:r>
              <a:rPr lang="zh-TW" altLang="en-US" dirty="0" smtClean="0"/>
              <a:t>可直接使用的語料庫例句</a:t>
            </a:r>
            <a:r>
              <a:rPr lang="zh-TW" altLang="en-US" dirty="0" smtClean="0">
                <a:solidFill>
                  <a:srgbClr val="FFFF00"/>
                </a:solidFill>
              </a:rPr>
              <a:t>非常罕見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語料庫例句如何修改？</a:t>
            </a:r>
            <a:r>
              <a:rPr lang="en-US" altLang="zh-TW" dirty="0"/>
              <a:t> </a:t>
            </a:r>
            <a:r>
              <a:rPr lang="en-US" altLang="zh-TW" baseline="-25000" dirty="0"/>
              <a:t>10.8.2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在</a:t>
            </a:r>
            <a:r>
              <a:rPr lang="zh-TW" altLang="zh-TW" dirty="0"/>
              <a:t>學習者詞典中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如何</a:t>
            </a:r>
            <a:r>
              <a:rPr lang="zh-TW" altLang="zh-TW" dirty="0" smtClean="0">
                <a:solidFill>
                  <a:srgbClr val="FFFF00"/>
                </a:solidFill>
              </a:rPr>
              <a:t>以</a:t>
            </a:r>
            <a:r>
              <a:rPr lang="zh-TW" altLang="en-US" dirty="0">
                <a:solidFill>
                  <a:srgbClr val="FFFF00"/>
                </a:solidFill>
              </a:rPr>
              <a:t>讀者</a:t>
            </a:r>
            <a:r>
              <a:rPr lang="zh-TW" altLang="zh-TW" dirty="0">
                <a:solidFill>
                  <a:srgbClr val="FFFF00"/>
                </a:solidFill>
              </a:rPr>
              <a:t>可理解</a:t>
            </a:r>
            <a:r>
              <a:rPr lang="zh-TW" altLang="zh-TW" dirty="0" smtClean="0">
                <a:solidFill>
                  <a:srgbClr val="FFFF00"/>
                </a:solidFill>
              </a:rPr>
              <a:t>的</a:t>
            </a:r>
            <a:r>
              <a:rPr lang="zh-TW" altLang="en-US" dirty="0" smtClean="0">
                <a:solidFill>
                  <a:srgbClr val="FFFF00"/>
                </a:solidFill>
              </a:rPr>
              <a:t>例句</a:t>
            </a:r>
            <a:r>
              <a:rPr lang="zh-TW" altLang="zh-TW" dirty="0" smtClean="0"/>
              <a:t>來</a:t>
            </a:r>
            <a:r>
              <a:rPr lang="zh-TW" altLang="zh-TW" dirty="0"/>
              <a:t>反映語料庫中經常出現</a:t>
            </a:r>
            <a:r>
              <a:rPr lang="zh-TW" altLang="zh-TW" dirty="0" smtClean="0"/>
              <a:t>的</a:t>
            </a:r>
            <a:r>
              <a:rPr lang="zh-TW" altLang="en-US" dirty="0" smtClean="0"/>
              <a:t>句法：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在</a:t>
            </a:r>
            <a:r>
              <a:rPr lang="zh-TW" altLang="zh-TW" dirty="0"/>
              <a:t>語料庫中</a:t>
            </a:r>
            <a:r>
              <a:rPr lang="zh-TW" altLang="zh-TW" dirty="0" smtClean="0"/>
              <a:t>找到</a:t>
            </a:r>
            <a:r>
              <a:rPr lang="zh-TW" altLang="en-US" dirty="0" smtClean="0">
                <a:solidFill>
                  <a:srgbClr val="FFFF00"/>
                </a:solidFill>
              </a:rPr>
              <a:t>包含詞語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FFFF00"/>
                </a:solidFill>
              </a:rPr>
              <a:t>典型語境的核心</a:t>
            </a:r>
            <a:r>
              <a:rPr lang="zh-TW" altLang="en-US" dirty="0" smtClean="0"/>
              <a:t>，</a:t>
            </a:r>
            <a:r>
              <a:rPr lang="zh-TW" altLang="zh-TW" dirty="0" smtClean="0"/>
              <a:t>由</a:t>
            </a:r>
            <a:r>
              <a:rPr lang="zh-TW" altLang="zh-TW" dirty="0"/>
              <a:t>一</a:t>
            </a:r>
            <a:r>
              <a:rPr lang="zh-TW" altLang="zh-TW" dirty="0" smtClean="0"/>
              <a:t>串</a:t>
            </a:r>
            <a:r>
              <a:rPr lang="en-US" altLang="zh-TW" dirty="0" smtClean="0"/>
              <a:t>4-6</a:t>
            </a:r>
            <a:r>
              <a:rPr lang="zh-TW" altLang="en-US" dirty="0" smtClean="0"/>
              <a:t>詞</a:t>
            </a:r>
            <a:r>
              <a:rPr lang="zh-TW" altLang="en-US" dirty="0"/>
              <a:t>組</a:t>
            </a:r>
            <a:r>
              <a:rPr lang="zh-TW" altLang="zh-TW" dirty="0"/>
              <a:t>成</a:t>
            </a:r>
            <a:r>
              <a:rPr lang="zh-TW" altLang="en-US" dirty="0" smtClean="0"/>
              <a:t>的</a:t>
            </a:r>
            <a:r>
              <a:rPr lang="zh-TW" altLang="zh-TW" dirty="0" smtClean="0"/>
              <a:t>片語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然後，句子</a:t>
            </a:r>
            <a:r>
              <a:rPr lang="zh-TW" altLang="zh-TW" dirty="0"/>
              <a:t>的其餘部分進行適當的</a:t>
            </a:r>
            <a:r>
              <a:rPr lang="zh-TW" altLang="zh-TW" dirty="0" smtClean="0"/>
              <a:t>調整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砍掉</a:t>
            </a:r>
            <a:r>
              <a:rPr lang="zh-TW" altLang="zh-TW" dirty="0" smtClean="0"/>
              <a:t>一</a:t>
            </a:r>
            <a:r>
              <a:rPr lang="zh-TW" altLang="en-US" dirty="0" smtClean="0"/>
              <a:t>些</a:t>
            </a:r>
            <a:r>
              <a:rPr lang="zh-TW" altLang="en-US" dirty="0" smtClean="0">
                <a:solidFill>
                  <a:srgbClr val="FFFF00"/>
                </a:solidFill>
              </a:rPr>
              <a:t>不相干的平行</a:t>
            </a:r>
            <a:r>
              <a:rPr lang="zh-TW" altLang="en-US" dirty="0" smtClean="0">
                <a:solidFill>
                  <a:srgbClr val="FFFF00"/>
                </a:solidFill>
              </a:rPr>
              <a:t>子</a:t>
            </a:r>
            <a:r>
              <a:rPr lang="zh-TW" altLang="zh-TW" dirty="0" smtClean="0">
                <a:solidFill>
                  <a:srgbClr val="FFFF00"/>
                </a:solidFill>
              </a:rPr>
              <a:t>句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2"/>
            <a:r>
              <a:rPr lang="zh-TW" altLang="zh-TW" dirty="0" smtClean="0"/>
              <a:t>將</a:t>
            </a:r>
            <a:r>
              <a:rPr lang="zh-TW" altLang="zh-TW" dirty="0"/>
              <a:t>一個分散注意力的</a:t>
            </a:r>
            <a:r>
              <a:rPr lang="zh-TW" altLang="zh-TW" dirty="0">
                <a:solidFill>
                  <a:srgbClr val="FFFF00"/>
                </a:solidFill>
              </a:rPr>
              <a:t>專有名詞</a:t>
            </a:r>
            <a:r>
              <a:rPr lang="zh-TW" altLang="zh-TW" dirty="0"/>
              <a:t>改為</a:t>
            </a:r>
            <a:r>
              <a:rPr lang="zh-TW" altLang="zh-TW" dirty="0" smtClean="0"/>
              <a:t>代詞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或者</a:t>
            </a:r>
            <a:r>
              <a:rPr lang="zh-TW" altLang="zh-TW" dirty="0"/>
              <a:t>簡化句子非中心部分的一個</a:t>
            </a:r>
            <a:r>
              <a:rPr lang="zh-TW" altLang="zh-TW" dirty="0">
                <a:solidFill>
                  <a:srgbClr val="FFFF00"/>
                </a:solidFill>
              </a:rPr>
              <a:t>晦澀的</a:t>
            </a:r>
            <a:r>
              <a:rPr lang="zh-TW" altLang="zh-TW" dirty="0" smtClean="0">
                <a:solidFill>
                  <a:srgbClr val="FFFF00"/>
                </a:solidFill>
              </a:rPr>
              <a:t>詞</a:t>
            </a:r>
            <a:r>
              <a:rPr lang="zh-TW" altLang="en-US" dirty="0">
                <a:solidFill>
                  <a:srgbClr val="FFFF00"/>
                </a:solidFill>
              </a:rPr>
              <a:t>語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1"/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2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890712"/>
            <a:ext cx="8029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如何才是一個好的</a:t>
            </a:r>
            <a:r>
              <a:rPr lang="zh-TW" altLang="en-US" dirty="0" smtClean="0"/>
              <a:t>例句</a:t>
            </a:r>
            <a:r>
              <a:rPr lang="en-US" altLang="zh-TW" baseline="-25000" dirty="0"/>
              <a:t>10.8.3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的</a:t>
            </a:r>
            <a:r>
              <a:rPr lang="zh-TW" altLang="zh-TW" dirty="0"/>
              <a:t>性質將根據詞典的類型以及使用者的需求和期望而有所</a:t>
            </a:r>
            <a:r>
              <a:rPr lang="zh-TW" altLang="zh-TW" dirty="0" smtClean="0"/>
              <a:t>不同</a:t>
            </a:r>
            <a:endParaRPr lang="en-US" altLang="zh-TW" dirty="0" smtClean="0"/>
          </a:p>
          <a:p>
            <a:r>
              <a:rPr lang="zh-TW" altLang="en-US" dirty="0" smtClean="0"/>
              <a:t>本書</a:t>
            </a:r>
            <a:r>
              <a:rPr lang="zh-TW" altLang="zh-TW" dirty="0" smtClean="0"/>
              <a:t>的</a:t>
            </a:r>
            <a:r>
              <a:rPr lang="zh-TW" altLang="zh-TW" dirty="0"/>
              <a:t>準則適用於大多數</a:t>
            </a:r>
            <a:r>
              <a:rPr lang="zh-TW" altLang="zh-TW" dirty="0" smtClean="0"/>
              <a:t>情況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做為例證的</a:t>
            </a:r>
            <a:r>
              <a:rPr lang="zh-TW" altLang="zh-TW" dirty="0" smtClean="0"/>
              <a:t>的</a:t>
            </a:r>
            <a:r>
              <a:rPr lang="zh-TW" altLang="zh-TW" dirty="0"/>
              <a:t>歷史詞典中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或提供學習的例句</a:t>
            </a:r>
            <a:endParaRPr lang="en-US" altLang="zh-TW" dirty="0" smtClean="0"/>
          </a:p>
          <a:p>
            <a:r>
              <a:rPr lang="zh-TW" altLang="en-US" dirty="0"/>
              <a:t>好</a:t>
            </a:r>
            <a:r>
              <a:rPr lang="zh-TW" altLang="en-US" dirty="0" smtClean="0"/>
              <a:t>例句的準則：</a:t>
            </a:r>
            <a:endParaRPr lang="en-US" altLang="zh-TW" dirty="0" smtClean="0"/>
          </a:p>
          <a:p>
            <a:pPr lvl="1"/>
            <a:r>
              <a:rPr lang="zh-TW" altLang="zh-TW" dirty="0"/>
              <a:t>自然性和典型性</a:t>
            </a:r>
            <a:r>
              <a:rPr lang="zh-TW" altLang="en-US" sz="2200" dirty="0" smtClean="0"/>
              <a:t>（</a:t>
            </a:r>
            <a:r>
              <a:rPr lang="en-US" altLang="zh-TW" sz="2200" dirty="0"/>
              <a:t>natural and </a:t>
            </a:r>
            <a:r>
              <a:rPr lang="en-US" altLang="zh-TW" sz="2200" dirty="0" smtClean="0"/>
              <a:t>typical</a:t>
            </a:r>
            <a:r>
              <a:rPr lang="zh-TW" altLang="en-US" sz="2200" dirty="0" smtClean="0"/>
              <a:t>）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足夠</a:t>
            </a:r>
            <a:r>
              <a:rPr lang="zh-TW" altLang="zh-TW" sz="2200" dirty="0" smtClean="0"/>
              <a:t>的訊</a:t>
            </a:r>
            <a:r>
              <a:rPr lang="zh-TW" altLang="en-US" sz="2200" dirty="0" smtClean="0"/>
              <a:t>息（</a:t>
            </a:r>
            <a:r>
              <a:rPr lang="en-US" altLang="zh-TW" sz="2200" dirty="0" smtClean="0"/>
              <a:t>informative</a:t>
            </a:r>
            <a:r>
              <a:rPr lang="zh-TW" altLang="en-US" sz="2200" dirty="0" smtClean="0"/>
              <a:t>）</a:t>
            </a:r>
            <a:endParaRPr lang="en-US" altLang="zh-TW" sz="2200" dirty="0" smtClean="0"/>
          </a:p>
          <a:p>
            <a:pPr lvl="1"/>
            <a:r>
              <a:rPr lang="zh-TW" altLang="zh-TW" sz="2200" dirty="0" smtClean="0"/>
              <a:t>可理解</a:t>
            </a:r>
            <a:r>
              <a:rPr lang="zh-TW" altLang="en-US" sz="2200" dirty="0" smtClean="0"/>
              <a:t>性（</a:t>
            </a:r>
            <a:r>
              <a:rPr lang="en-US" altLang="zh-TW" sz="2200" dirty="0" smtClean="0"/>
              <a:t>intelligible</a:t>
            </a:r>
            <a:r>
              <a:rPr lang="zh-TW" altLang="en-US" sz="2200" dirty="0" smtClean="0"/>
              <a:t>）</a:t>
            </a:r>
            <a:endParaRPr lang="zh-TW" altLang="zh-TW" sz="2200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9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自然性和典型</a:t>
            </a:r>
            <a:r>
              <a:rPr lang="zh-TW" altLang="zh-TW" dirty="0" smtClean="0"/>
              <a:t>性</a:t>
            </a:r>
            <a:r>
              <a:rPr lang="en-US" altLang="zh-TW" baseline="-25000" dirty="0"/>
              <a:t>10.8.3.1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>
                <a:solidFill>
                  <a:srgbClr val="FFFF00"/>
                </a:solidFill>
              </a:rPr>
              <a:t>典型</a:t>
            </a:r>
            <a:r>
              <a:rPr lang="zh-TW" altLang="zh-TW" dirty="0" smtClean="0">
                <a:solidFill>
                  <a:srgbClr val="FFFF00"/>
                </a:solidFill>
              </a:rPr>
              <a:t>性</a:t>
            </a:r>
            <a:r>
              <a:rPr lang="zh-TW" altLang="zh-TW" dirty="0" smtClean="0"/>
              <a:t>很</a:t>
            </a:r>
            <a:r>
              <a:rPr lang="zh-TW" altLang="zh-TW" dirty="0"/>
              <a:t>容易識別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大型語料庫</a:t>
            </a:r>
            <a:r>
              <a:rPr lang="zh-TW" altLang="en-US" dirty="0" smtClean="0"/>
              <a:t>統計</a:t>
            </a:r>
            <a:r>
              <a:rPr lang="zh-TW" altLang="zh-TW" dirty="0" smtClean="0"/>
              <a:t>一個</a:t>
            </a:r>
            <a:r>
              <a:rPr lang="zh-TW" altLang="zh-TW" dirty="0"/>
              <a:t>詞最常出現的語境、句法模式、搭配和多詞</a:t>
            </a:r>
            <a:r>
              <a:rPr lang="zh-TW" altLang="zh-TW" dirty="0" smtClean="0"/>
              <a:t>表達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這些代表</a:t>
            </a:r>
            <a:r>
              <a:rPr lang="zh-TW" altLang="en-US" dirty="0"/>
              <a:t>該</a:t>
            </a:r>
            <a:r>
              <a:rPr lang="zh-TW" altLang="en-US" dirty="0" smtClean="0"/>
              <a:t>詞的</a:t>
            </a:r>
            <a:r>
              <a:rPr lang="zh-TW" altLang="zh-TW" dirty="0" smtClean="0"/>
              <a:t>典型行為</a:t>
            </a:r>
            <a:endParaRPr lang="en-US" altLang="zh-TW" dirty="0" smtClean="0"/>
          </a:p>
          <a:p>
            <a:r>
              <a:rPr lang="zh-TW" altLang="zh-TW" dirty="0">
                <a:solidFill>
                  <a:srgbClr val="FFFF00"/>
                </a:solidFill>
              </a:rPr>
              <a:t>自然性</a:t>
            </a:r>
            <a:r>
              <a:rPr lang="zh-TW" altLang="zh-TW" dirty="0"/>
              <a:t>是</a:t>
            </a:r>
            <a:r>
              <a:rPr lang="zh-TW" altLang="zh-TW" dirty="0" smtClean="0"/>
              <a:t>一個</a:t>
            </a:r>
            <a:r>
              <a:rPr lang="zh-TW" altLang="en-US" dirty="0" smtClean="0"/>
              <a:t>較</a:t>
            </a:r>
            <a:r>
              <a:rPr lang="zh-TW" altLang="zh-TW" dirty="0" smtClean="0"/>
              <a:t>直觀、</a:t>
            </a:r>
            <a:r>
              <a:rPr lang="zh-TW" altLang="en-US" dirty="0"/>
              <a:t>較</a:t>
            </a:r>
            <a:r>
              <a:rPr lang="zh-TW" altLang="zh-TW" dirty="0" smtClean="0"/>
              <a:t>不</a:t>
            </a:r>
            <a:r>
              <a:rPr lang="zh-TW" altLang="zh-TW" dirty="0"/>
              <a:t>客觀的衡量</a:t>
            </a:r>
            <a:r>
              <a:rPr lang="zh-TW" altLang="zh-TW" dirty="0" smtClean="0"/>
              <a:t>標準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除了</a:t>
            </a:r>
            <a:r>
              <a:rPr lang="zh-TW" altLang="en-US" dirty="0" smtClean="0"/>
              <a:t>典型</a:t>
            </a:r>
            <a:r>
              <a:rPr lang="zh-TW" altLang="zh-TW" dirty="0" smtClean="0"/>
              <a:t>特徵之外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搭配的時態</a:t>
            </a:r>
            <a:r>
              <a:rPr lang="zh-TW" altLang="zh-TW" dirty="0"/>
              <a:t>、數量、語氣或在句子中的</a:t>
            </a:r>
            <a:r>
              <a:rPr lang="zh-TW" altLang="zh-TW" dirty="0" smtClean="0"/>
              <a:t>位置</a:t>
            </a:r>
            <a:r>
              <a:rPr lang="zh-TW" altLang="en-US" dirty="0" smtClean="0"/>
              <a:t>都是</a:t>
            </a:r>
            <a:r>
              <a:rPr lang="zh-TW" altLang="zh-TW" dirty="0" smtClean="0"/>
              <a:t>自然</a:t>
            </a:r>
            <a:r>
              <a:rPr lang="zh-TW" altLang="en-US" dirty="0" smtClean="0"/>
              <a:t>性的特徵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rgbClr val="FFFF00"/>
                </a:solidFill>
              </a:rPr>
              <a:t>重複出現</a:t>
            </a:r>
            <a:r>
              <a:rPr lang="zh-TW" altLang="en-US" dirty="0" smtClean="0"/>
              <a:t>是重要</a:t>
            </a:r>
            <a:r>
              <a:rPr lang="zh-TW" altLang="en-US" dirty="0" smtClean="0"/>
              <a:t>的指標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在</a:t>
            </a:r>
            <a:r>
              <a:rPr lang="zh-TW" altLang="zh-TW" dirty="0"/>
              <a:t>語料庫中</a:t>
            </a:r>
            <a:r>
              <a:rPr lang="zh-TW" altLang="zh-TW" dirty="0" smtClean="0"/>
              <a:t>發現某一</a:t>
            </a:r>
            <a:r>
              <a:rPr lang="zh-TW" altLang="en-US" dirty="0" smtClean="0"/>
              <a:t>語言現象</a:t>
            </a:r>
            <a:r>
              <a:rPr lang="zh-TW" altLang="zh-TW" dirty="0" smtClean="0"/>
              <a:t>，並不足將</a:t>
            </a:r>
            <a:r>
              <a:rPr lang="zh-TW" altLang="zh-TW" dirty="0"/>
              <a:t>其納入</a:t>
            </a:r>
            <a:r>
              <a:rPr lang="zh-TW" altLang="zh-TW" dirty="0" smtClean="0"/>
              <a:t>詞典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因為，</a:t>
            </a:r>
            <a:r>
              <a:rPr lang="zh-TW" altLang="en-US" dirty="0"/>
              <a:t>語言</a:t>
            </a:r>
            <a:r>
              <a:rPr lang="zh-TW" altLang="en-US" dirty="0" smtClean="0"/>
              <a:t>現象常常有</a:t>
            </a:r>
            <a:r>
              <a:rPr lang="zh-TW" altLang="zh-TW" dirty="0" smtClean="0"/>
              <a:t>特異的使用</a:t>
            </a:r>
            <a:r>
              <a:rPr lang="zh-TW" altLang="zh-TW" dirty="0"/>
              <a:t>方式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 </a:t>
            </a:r>
            <a:r>
              <a:rPr lang="en-US" altLang="zh-TW" dirty="0" smtClean="0"/>
              <a:t>sweat </a:t>
            </a:r>
            <a:r>
              <a:rPr lang="zh-TW" altLang="en-US" dirty="0" smtClean="0"/>
              <a:t>為例：</a:t>
            </a:r>
            <a:endParaRPr lang="en-US" altLang="zh-TW" dirty="0" smtClean="0"/>
          </a:p>
          <a:p>
            <a:pPr lvl="2"/>
            <a:r>
              <a:rPr lang="en-US" altLang="zh-TW" sz="2000" dirty="0"/>
              <a:t>He was sweating like a bullock (COBUILD-1 1987)</a:t>
            </a:r>
            <a:endParaRPr lang="zh-TW" altLang="zh-TW" sz="2000" dirty="0"/>
          </a:p>
          <a:p>
            <a:pPr lvl="2"/>
            <a:r>
              <a:rPr lang="zh-TW" altLang="zh-TW" sz="2000" dirty="0"/>
              <a:t>他像牛一樣</a:t>
            </a:r>
            <a:r>
              <a:rPr lang="zh-TW" altLang="zh-TW" sz="2000" dirty="0" smtClean="0"/>
              <a:t>汗流浹背</a:t>
            </a:r>
            <a:endParaRPr lang="en-US" altLang="zh-TW" sz="2000" dirty="0"/>
          </a:p>
          <a:p>
            <a:pPr lvl="1"/>
            <a:r>
              <a:rPr lang="zh-TW" altLang="zh-TW" dirty="0" smtClean="0"/>
              <a:t>這</a:t>
            </a:r>
            <a:r>
              <a:rPr lang="zh-TW" altLang="zh-TW" dirty="0"/>
              <a:t>是一種反常的、創造性的</a:t>
            </a:r>
            <a:r>
              <a:rPr lang="zh-TW" altLang="zh-TW" dirty="0" smtClean="0"/>
              <a:t>用法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在</a:t>
            </a:r>
            <a:r>
              <a:rPr lang="zh-TW" altLang="zh-TW" dirty="0"/>
              <a:t>詞典中</a:t>
            </a:r>
            <a:r>
              <a:rPr lang="zh-TW" altLang="zh-TW" dirty="0" smtClean="0"/>
              <a:t>記錄</a:t>
            </a:r>
            <a:r>
              <a:rPr lang="zh-TW" altLang="en-US" dirty="0" smtClean="0"/>
              <a:t>特殊用法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會誤導</a:t>
            </a:r>
            <a:r>
              <a:rPr lang="zh-TW" altLang="zh-TW" dirty="0" smtClean="0"/>
              <a:t>學習者</a:t>
            </a:r>
            <a:endParaRPr lang="zh-TW" altLang="zh-TW" sz="2200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04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重複性的驗證</a:t>
            </a:r>
            <a:r>
              <a:rPr lang="en-US" altLang="zh-TW" baseline="-25000" dirty="0"/>
              <a:t>10.8.3.1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一下：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sweating </a:t>
            </a:r>
            <a:r>
              <a:rPr lang="en-US" altLang="zh-TW" dirty="0" smtClean="0"/>
              <a:t>like </a:t>
            </a:r>
            <a:r>
              <a:rPr lang="en-US" altLang="zh-TW" dirty="0" smtClean="0"/>
              <a:t>a bullock </a:t>
            </a:r>
            <a:r>
              <a:rPr lang="zh-TW" altLang="en-US" dirty="0" smtClean="0"/>
              <a:t>（不到 </a:t>
            </a:r>
            <a:r>
              <a:rPr lang="en-US" altLang="zh-TW" dirty="0" smtClean="0"/>
              <a:t>20</a:t>
            </a:r>
            <a:r>
              <a:rPr lang="zh-TW" altLang="en-US" dirty="0"/>
              <a:t>次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sweating </a:t>
            </a:r>
            <a:r>
              <a:rPr lang="en-US" altLang="zh-TW" dirty="0" smtClean="0"/>
              <a:t>like a pig </a:t>
            </a:r>
            <a:r>
              <a:rPr lang="zh-TW" altLang="en-US" dirty="0" smtClean="0"/>
              <a:t>（超過 </a:t>
            </a:r>
            <a:r>
              <a:rPr lang="en-US" altLang="zh-TW" dirty="0" smtClean="0"/>
              <a:t>66,000 </a:t>
            </a:r>
            <a:r>
              <a:rPr lang="zh-TW" altLang="en-US" dirty="0" smtClean="0"/>
              <a:t>次）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41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語境的</a:t>
            </a:r>
            <a:r>
              <a:rPr lang="zh-TW" altLang="en-US" dirty="0" smtClean="0"/>
              <a:t>量也</a:t>
            </a:r>
            <a:r>
              <a:rPr lang="zh-TW" altLang="en-US" dirty="0"/>
              <a:t>影響</a:t>
            </a:r>
            <a:r>
              <a:rPr lang="zh-TW" altLang="en-US" dirty="0" smtClean="0"/>
              <a:t>自然性</a:t>
            </a:r>
            <a:r>
              <a:rPr lang="en-US" altLang="zh-TW" baseline="-25000" dirty="0"/>
              <a:t>10.8.3.1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人造例句的</a:t>
            </a:r>
            <a:r>
              <a:rPr lang="zh-TW" altLang="zh-TW" dirty="0" smtClean="0"/>
              <a:t>問題傾向</a:t>
            </a:r>
            <a:r>
              <a:rPr lang="zh-TW" altLang="zh-TW" dirty="0"/>
              <a:t>於過度</a:t>
            </a:r>
            <a:r>
              <a:rPr lang="zh-TW" altLang="zh-TW" dirty="0" smtClean="0"/>
              <a:t>的</a:t>
            </a:r>
            <a:r>
              <a:rPr lang="zh-TW" altLang="en-US" dirty="0" smtClean="0"/>
              <a:t>語境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 </a:t>
            </a:r>
            <a:r>
              <a:rPr lang="en-US" altLang="zh-TW" dirty="0" smtClean="0"/>
              <a:t>salvage </a:t>
            </a:r>
            <a:r>
              <a:rPr lang="zh-TW" altLang="en-US" dirty="0" smtClean="0"/>
              <a:t>的例句</a:t>
            </a:r>
            <a:r>
              <a:rPr lang="zh-TW" altLang="zh-TW" dirty="0" smtClean="0"/>
              <a:t>提供</a:t>
            </a:r>
            <a:r>
              <a:rPr lang="zh-TW" altLang="en-US" dirty="0" smtClean="0"/>
              <a:t>了過多</a:t>
            </a:r>
            <a:r>
              <a:rPr lang="zh-TW" altLang="zh-TW" dirty="0" smtClean="0"/>
              <a:t>的</a:t>
            </a:r>
            <a:r>
              <a:rPr lang="zh-TW" altLang="en-US" dirty="0" smtClean="0"/>
              <a:t>語境訊息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選擇真實例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的</a:t>
            </a:r>
            <a:r>
              <a:rPr lang="zh-TW" altLang="zh-TW" dirty="0"/>
              <a:t>一個</a:t>
            </a:r>
            <a:r>
              <a:rPr lang="zh-TW" altLang="zh-TW" dirty="0" smtClean="0"/>
              <a:t>挑戰</a:t>
            </a:r>
            <a:endParaRPr lang="en-US" altLang="zh-TW" dirty="0" smtClean="0"/>
          </a:p>
          <a:p>
            <a:pPr lvl="1"/>
            <a:r>
              <a:rPr lang="zh-TW" altLang="zh-TW" dirty="0"/>
              <a:t>真實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從</a:t>
            </a:r>
            <a:r>
              <a:rPr lang="zh-TW" altLang="en-US" dirty="0" smtClean="0"/>
              <a:t>文本中抽出</a:t>
            </a:r>
            <a:endParaRPr lang="en-US" altLang="zh-TW" dirty="0"/>
          </a:p>
          <a:p>
            <a:pPr lvl="1"/>
            <a:r>
              <a:rPr lang="zh-TW" altLang="zh-TW" dirty="0" smtClean="0"/>
              <a:t>提供</a:t>
            </a:r>
            <a:r>
              <a:rPr lang="zh-TW" altLang="zh-TW" dirty="0" smtClean="0">
                <a:solidFill>
                  <a:srgbClr val="FFFF00"/>
                </a:solidFill>
              </a:rPr>
              <a:t>太少的</a:t>
            </a:r>
            <a:r>
              <a:rPr lang="zh-TW" altLang="en-US" dirty="0">
                <a:solidFill>
                  <a:srgbClr val="FFFF00"/>
                </a:solidFill>
              </a:rPr>
              <a:t>語</a:t>
            </a:r>
            <a:r>
              <a:rPr lang="zh-TW" altLang="en-US" dirty="0" smtClean="0">
                <a:solidFill>
                  <a:srgbClr val="FFFF00"/>
                </a:solidFill>
              </a:rPr>
              <a:t>境</a:t>
            </a:r>
            <a:r>
              <a:rPr lang="zh-TW" altLang="zh-TW" dirty="0" smtClean="0"/>
              <a:t>沒有幫助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</a:t>
            </a:r>
            <a:r>
              <a:rPr lang="zh-TW" altLang="zh-TW" dirty="0" smtClean="0">
                <a:solidFill>
                  <a:srgbClr val="FFFF00"/>
                </a:solidFill>
              </a:rPr>
              <a:t>過多</a:t>
            </a:r>
            <a:r>
              <a:rPr lang="zh-TW" altLang="en-US" dirty="0" smtClean="0">
                <a:solidFill>
                  <a:srgbClr val="FFFF00"/>
                </a:solidFill>
              </a:rPr>
              <a:t>的語境</a:t>
            </a:r>
            <a:r>
              <a:rPr lang="zh-TW" altLang="en-US" dirty="0" smtClean="0"/>
              <a:t>讓人困惑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04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COBUILD-1</a:t>
            </a:r>
            <a:r>
              <a:rPr lang="zh-TW" altLang="zh-TW" dirty="0" smtClean="0"/>
              <a:t>中幾</a:t>
            </a:r>
            <a:r>
              <a:rPr lang="zh-TW" altLang="en-US" dirty="0"/>
              <a:t>語境的</a:t>
            </a:r>
            <a:r>
              <a:rPr lang="zh-TW" altLang="en-US" dirty="0" smtClean="0"/>
              <a:t>量不足的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en-US" altLang="zh-TW" baseline="-25000" dirty="0"/>
              <a:t>10.8.3.1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every</a:t>
            </a:r>
          </a:p>
          <a:p>
            <a:pPr lvl="1"/>
            <a:r>
              <a:rPr lang="en-US" altLang="zh-TW" dirty="0" smtClean="0"/>
              <a:t>One </a:t>
            </a:r>
            <a:r>
              <a:rPr lang="en-US" altLang="zh-TW" dirty="0"/>
              <a:t>woman in </a:t>
            </a:r>
            <a:r>
              <a:rPr lang="en-US" altLang="zh-TW" dirty="0">
                <a:solidFill>
                  <a:srgbClr val="FFFF00"/>
                </a:solidFill>
              </a:rPr>
              <a:t>every</a:t>
            </a:r>
            <a:r>
              <a:rPr lang="en-US" altLang="zh-TW" dirty="0"/>
              <a:t> two hundred is a </a:t>
            </a:r>
            <a:r>
              <a:rPr lang="en-US" altLang="zh-TW" dirty="0">
                <a:solidFill>
                  <a:srgbClr val="00B0F0"/>
                </a:solidFill>
              </a:rPr>
              <a:t>sufferer</a:t>
            </a:r>
            <a:r>
              <a:rPr lang="en-US" altLang="zh-TW" dirty="0"/>
              <a:t>. (of what?)</a:t>
            </a:r>
            <a:endParaRPr lang="zh-TW" altLang="zh-TW" dirty="0"/>
          </a:p>
          <a:p>
            <a:pPr lvl="1"/>
            <a:r>
              <a:rPr lang="zh-TW" altLang="zh-TW" dirty="0"/>
              <a:t>每兩百個女人中就有一個是受害者。</a:t>
            </a:r>
            <a:r>
              <a:rPr lang="en-US" altLang="zh-TW" dirty="0" smtClean="0"/>
              <a:t>(</a:t>
            </a:r>
            <a:r>
              <a:rPr lang="zh-TW" altLang="zh-TW" dirty="0" smtClean="0"/>
              <a:t>受</a:t>
            </a:r>
            <a:r>
              <a:rPr lang="zh-TW" altLang="en-US" dirty="0" smtClean="0"/>
              <a:t>了</a:t>
            </a:r>
            <a:r>
              <a:rPr lang="zh-TW" altLang="zh-TW" dirty="0" smtClean="0"/>
              <a:t>什麼</a:t>
            </a:r>
            <a:r>
              <a:rPr lang="zh-TW" altLang="en-US" dirty="0" smtClean="0"/>
              <a:t>傷</a:t>
            </a:r>
            <a:r>
              <a:rPr lang="zh-TW" altLang="zh-TW" dirty="0" smtClean="0"/>
              <a:t>害？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 </a:t>
            </a:r>
            <a:r>
              <a:rPr lang="en-US" altLang="zh-TW" dirty="0" smtClean="0"/>
              <a:t>hot </a:t>
            </a:r>
            <a:r>
              <a:rPr lang="en-US" altLang="zh-TW" dirty="0" smtClean="0"/>
              <a:t>at</a:t>
            </a:r>
            <a:r>
              <a:rPr lang="en-US" altLang="zh-TW" dirty="0"/>
              <a:t> </a:t>
            </a:r>
            <a:r>
              <a:rPr lang="en-US" altLang="zh-TW" dirty="0" smtClean="0"/>
              <a:t>(=</a:t>
            </a:r>
            <a:r>
              <a:rPr lang="en-US" altLang="zh-TW" dirty="0"/>
              <a:t>good at</a:t>
            </a:r>
            <a:r>
              <a:rPr lang="en-US" altLang="zh-TW" dirty="0" smtClean="0"/>
              <a:t>) :</a:t>
            </a:r>
            <a:endParaRPr lang="zh-TW" altLang="zh-TW" dirty="0"/>
          </a:p>
          <a:p>
            <a:pPr lvl="1"/>
            <a:r>
              <a:rPr lang="en-US" altLang="zh-TW" dirty="0"/>
              <a:t> . . . which suggested that we </a:t>
            </a:r>
            <a:r>
              <a:rPr lang="en-US" altLang="zh-TW" dirty="0" smtClean="0"/>
              <a:t>weren't </a:t>
            </a:r>
            <a:r>
              <a:rPr lang="en-US" altLang="zh-TW" dirty="0"/>
              <a:t>so </a:t>
            </a:r>
            <a:r>
              <a:rPr lang="en-US" altLang="zh-TW" dirty="0">
                <a:solidFill>
                  <a:srgbClr val="FFFF00"/>
                </a:solidFill>
              </a:rPr>
              <a:t>hot at</a:t>
            </a:r>
            <a:r>
              <a:rPr lang="en-US" altLang="zh-TW" dirty="0"/>
              <a:t> these things as we used to </a:t>
            </a:r>
            <a:r>
              <a:rPr lang="en-US" altLang="zh-TW" dirty="0" smtClean="0"/>
              <a:t>be</a:t>
            </a:r>
          </a:p>
          <a:p>
            <a:pPr lvl="1"/>
            <a:r>
              <a:rPr lang="en-US" altLang="zh-TW" dirty="0" smtClean="0"/>
              <a:t>… </a:t>
            </a:r>
            <a:r>
              <a:rPr lang="zh-TW" altLang="en-US" dirty="0" smtClean="0">
                <a:solidFill>
                  <a:srgbClr val="00B0F0"/>
                </a:solidFill>
              </a:rPr>
              <a:t>這表明</a:t>
            </a:r>
            <a:r>
              <a:rPr lang="zh-TW" altLang="en-US" dirty="0" smtClean="0"/>
              <a:t>我們並不像以前一樣</a:t>
            </a:r>
            <a:r>
              <a:rPr lang="zh-TW" altLang="en-US" dirty="0" smtClean="0">
                <a:solidFill>
                  <a:srgbClr val="FFFF00"/>
                </a:solidFill>
              </a:rPr>
              <a:t>擅長於</a:t>
            </a:r>
            <a:r>
              <a:rPr lang="zh-TW" altLang="en-US" dirty="0" smtClean="0">
                <a:solidFill>
                  <a:srgbClr val="00B0F0"/>
                </a:solidFill>
              </a:rPr>
              <a:t>這些東西</a:t>
            </a:r>
            <a:endParaRPr lang="zh-TW" altLang="zh-TW" dirty="0">
              <a:solidFill>
                <a:srgbClr val="00B0F0"/>
              </a:solidFill>
            </a:endParaRPr>
          </a:p>
          <a:p>
            <a:pPr lvl="1"/>
            <a:r>
              <a:rPr lang="en-US" altLang="zh-TW" dirty="0" smtClean="0"/>
              <a:t>(</a:t>
            </a:r>
            <a:r>
              <a:rPr lang="zh-TW" altLang="zh-TW" dirty="0" smtClean="0"/>
              <a:t>什麼</a:t>
            </a:r>
            <a:r>
              <a:rPr lang="zh-TW" altLang="en-US" dirty="0" smtClean="0"/>
              <a:t>東西表明？這些東西</a:t>
            </a:r>
            <a:r>
              <a:rPr lang="zh-TW" altLang="zh-TW" dirty="0" smtClean="0"/>
              <a:t>是</a:t>
            </a:r>
            <a:r>
              <a:rPr lang="zh-TW" altLang="en-US" dirty="0" smtClean="0"/>
              <a:t>指</a:t>
            </a:r>
            <a:r>
              <a:rPr lang="zh-TW" altLang="zh-TW" dirty="0" smtClean="0"/>
              <a:t>什麼</a:t>
            </a:r>
            <a:r>
              <a:rPr lang="en-US" altLang="zh-TW" dirty="0" smtClean="0"/>
              <a:t>?)</a:t>
            </a:r>
            <a:endParaRPr lang="zh-TW" altLang="zh-TW" dirty="0"/>
          </a:p>
          <a:p>
            <a:r>
              <a:rPr lang="zh-TW" altLang="en-US" dirty="0" smtClean="0"/>
              <a:t>評論</a:t>
            </a:r>
            <a:endParaRPr lang="en-US" altLang="zh-TW" dirty="0" smtClean="0"/>
          </a:p>
          <a:p>
            <a:pPr lvl="1"/>
            <a:r>
              <a:rPr lang="zh-TW" altLang="zh-TW" dirty="0"/>
              <a:t> 一個好的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必須在</a:t>
            </a:r>
            <a:r>
              <a:rPr lang="zh-TW" altLang="en-US" dirty="0" smtClean="0"/>
              <a:t>過多語境</a:t>
            </a:r>
            <a:r>
              <a:rPr lang="zh-TW" altLang="zh-TW" dirty="0" smtClean="0"/>
              <a:t>和</a:t>
            </a:r>
            <a:r>
              <a:rPr lang="zh-TW" altLang="zh-TW" dirty="0"/>
              <a:t>太少</a:t>
            </a:r>
            <a:r>
              <a:rPr lang="zh-TW" altLang="zh-TW" dirty="0" smtClean="0"/>
              <a:t>的</a:t>
            </a:r>
            <a:r>
              <a:rPr lang="zh-TW" altLang="en-US" dirty="0" smtClean="0"/>
              <a:t>語境</a:t>
            </a:r>
            <a:r>
              <a:rPr lang="zh-TW" altLang="zh-TW" dirty="0" smtClean="0"/>
              <a:t>間取得平衡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47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27" y="1074991"/>
            <a:ext cx="7855986" cy="38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8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語域的一致性</a:t>
            </a:r>
            <a:r>
              <a:rPr lang="en-US" altLang="zh-TW" baseline="-25000" dirty="0"/>
              <a:t>10.8.3.1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自然</a:t>
            </a:r>
            <a:r>
              <a:rPr lang="zh-TW" altLang="zh-TW" dirty="0"/>
              <a:t>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句應該</a:t>
            </a:r>
            <a:r>
              <a:rPr lang="zh-TW" altLang="zh-TW" dirty="0" smtClean="0"/>
              <a:t>保持</a:t>
            </a:r>
            <a:r>
              <a:rPr lang="zh-TW" altLang="en-US" dirty="0" smtClean="0"/>
              <a:t>語域的</a:t>
            </a:r>
            <a:r>
              <a:rPr lang="zh-TW" altLang="zh-TW" dirty="0" smtClean="0"/>
              <a:t>一致</a:t>
            </a:r>
            <a:r>
              <a:rPr lang="zh-TW" altLang="en-US" dirty="0" smtClean="0"/>
              <a:t>性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一個</a:t>
            </a:r>
            <a:r>
              <a:rPr lang="zh-TW" altLang="zh-TW" dirty="0"/>
              <a:t>主要在口語</a:t>
            </a:r>
            <a:r>
              <a:rPr lang="zh-TW" altLang="zh-TW" dirty="0" smtClean="0"/>
              <a:t>模式的例</a:t>
            </a:r>
            <a:r>
              <a:rPr lang="zh-TW" altLang="en-US" dirty="0" smtClean="0"/>
              <a:t>句，</a:t>
            </a:r>
            <a:r>
              <a:rPr lang="zh-TW" altLang="zh-TW" dirty="0" smtClean="0"/>
              <a:t>不</a:t>
            </a:r>
            <a:r>
              <a:rPr lang="zh-TW" altLang="en-US" dirty="0" smtClean="0"/>
              <a:t>適合</a:t>
            </a:r>
            <a:r>
              <a:rPr lang="zh-TW" altLang="en-US" dirty="0" smtClean="0"/>
              <a:t>當做</a:t>
            </a:r>
            <a:r>
              <a:rPr lang="zh-TW" altLang="en-US" dirty="0" smtClean="0"/>
              <a:t>正式（</a:t>
            </a:r>
            <a:r>
              <a:rPr lang="zh-TW" altLang="en-US" dirty="0" smtClean="0"/>
              <a:t>書面）</a:t>
            </a:r>
            <a:r>
              <a:rPr lang="zh-TW" altLang="zh-TW" dirty="0" smtClean="0"/>
              <a:t>詞</a:t>
            </a:r>
            <a:r>
              <a:rPr lang="zh-TW" altLang="en-US" dirty="0" smtClean="0"/>
              <a:t>語</a:t>
            </a:r>
            <a:r>
              <a:rPr lang="zh-TW" altLang="en-US" dirty="0" smtClean="0"/>
              <a:t>的例句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FF00"/>
                </a:solidFill>
              </a:rPr>
              <a:t>the latter </a:t>
            </a:r>
            <a:r>
              <a:rPr lang="zh-TW" altLang="en-US" dirty="0" smtClean="0"/>
              <a:t>（後者</a:t>
            </a:r>
            <a:r>
              <a:rPr lang="zh-TW" altLang="en-US" dirty="0" smtClean="0"/>
              <a:t>，正式用法）</a:t>
            </a:r>
            <a:endParaRPr lang="en-US" altLang="zh-TW" dirty="0"/>
          </a:p>
          <a:p>
            <a:pPr lvl="2"/>
            <a:r>
              <a:rPr lang="en-US" altLang="zh-TW" sz="2000" dirty="0" smtClean="0"/>
              <a:t>We </a:t>
            </a:r>
            <a:r>
              <a:rPr lang="en-US" altLang="zh-TW" sz="2000" dirty="0"/>
              <a:t>have to decorate the kitchen and the hall – </a:t>
            </a:r>
            <a:r>
              <a:rPr lang="en-US" altLang="zh-TW" sz="2000" dirty="0" smtClean="0"/>
              <a:t>I'd </a:t>
            </a:r>
            <a:r>
              <a:rPr lang="en-US" altLang="zh-TW" sz="2000" dirty="0"/>
              <a:t>rather do </a:t>
            </a:r>
            <a:r>
              <a:rPr lang="en-US" altLang="zh-TW" sz="2000" dirty="0">
                <a:solidFill>
                  <a:srgbClr val="FFFF00"/>
                </a:solidFill>
              </a:rPr>
              <a:t>the latter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fi</a:t>
            </a:r>
            <a:r>
              <a:rPr lang="en-US" altLang="zh-TW" sz="2000" dirty="0" smtClean="0"/>
              <a:t>rst</a:t>
            </a:r>
            <a:r>
              <a:rPr lang="en-US" altLang="zh-TW" sz="2000" dirty="0"/>
              <a:t>. (Cambridge International Dictionary of English 1995)</a:t>
            </a:r>
            <a:endParaRPr lang="zh-TW" altLang="zh-TW" sz="2000" dirty="0"/>
          </a:p>
          <a:p>
            <a:pPr lvl="2"/>
            <a:r>
              <a:rPr lang="zh-TW" altLang="zh-TW" sz="2000" dirty="0"/>
              <a:t>我們必須裝飾廚房和大廳</a:t>
            </a:r>
            <a:r>
              <a:rPr lang="en-US" altLang="zh-TW" sz="2000" dirty="0"/>
              <a:t>--</a:t>
            </a:r>
            <a:r>
              <a:rPr lang="zh-TW" altLang="zh-TW" sz="2000" dirty="0" smtClean="0"/>
              <a:t>我</a:t>
            </a:r>
            <a:r>
              <a:rPr lang="zh-TW" altLang="en-US" sz="2000" dirty="0"/>
              <a:t>寧可</a:t>
            </a:r>
            <a:r>
              <a:rPr lang="zh-TW" altLang="zh-TW" sz="2000" dirty="0" smtClean="0"/>
              <a:t>先</a:t>
            </a:r>
            <a:r>
              <a:rPr lang="zh-TW" altLang="zh-TW" sz="2000" dirty="0"/>
              <a:t>做</a:t>
            </a:r>
            <a:r>
              <a:rPr lang="zh-TW" altLang="zh-TW" sz="2000" dirty="0">
                <a:solidFill>
                  <a:srgbClr val="FFFF00"/>
                </a:solidFill>
              </a:rPr>
              <a:t>後者</a:t>
            </a:r>
            <a:r>
              <a:rPr lang="zh-TW" altLang="zh-TW" sz="2000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與其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毋寧</a:t>
            </a:r>
            <a:endParaRPr lang="en-US" altLang="zh-TW" dirty="0" smtClean="0"/>
          </a:p>
          <a:p>
            <a:pPr lvl="2"/>
            <a:r>
              <a:rPr lang="zh-TW" altLang="en-US" dirty="0" smtClean="0">
                <a:solidFill>
                  <a:srgbClr val="FFFF00"/>
                </a:solidFill>
              </a:rPr>
              <a:t>與其</a:t>
            </a:r>
            <a:r>
              <a:rPr lang="zh-TW" altLang="en-US" dirty="0" smtClean="0"/>
              <a:t>在這乾等著，</a:t>
            </a:r>
            <a:r>
              <a:rPr lang="zh-TW" altLang="en-US" dirty="0" smtClean="0">
                <a:solidFill>
                  <a:srgbClr val="FFFF00"/>
                </a:solidFill>
              </a:rPr>
              <a:t>毋寧</a:t>
            </a:r>
            <a:r>
              <a:rPr lang="zh-TW" altLang="en-US" dirty="0" smtClean="0"/>
              <a:t>回家洗個澡。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正式的書面用語使用在口語對話</a:t>
            </a:r>
            <a:r>
              <a:rPr lang="zh-TW" altLang="en-US" dirty="0"/>
              <a:t>中，顯得不自然</a:t>
            </a:r>
          </a:p>
        </p:txBody>
      </p:sp>
    </p:spTree>
    <p:extLst>
      <p:ext uri="{BB962C8B-B14F-4D97-AF65-F5344CB8AC3E}">
        <p14:creationId xmlns:p14="http://schemas.microsoft.com/office/powerpoint/2010/main" val="982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31" y="1694689"/>
            <a:ext cx="10253329" cy="38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足夠</a:t>
            </a:r>
            <a:r>
              <a:rPr lang="zh-TW" altLang="zh-TW" dirty="0"/>
              <a:t>的訊</a:t>
            </a:r>
            <a:r>
              <a:rPr lang="zh-TW" altLang="en-US" dirty="0"/>
              <a:t>息（</a:t>
            </a:r>
            <a:r>
              <a:rPr lang="en-US" altLang="zh-TW" dirty="0"/>
              <a:t>informative</a:t>
            </a:r>
            <a:r>
              <a:rPr lang="zh-TW" altLang="en-US" dirty="0" smtClean="0"/>
              <a:t>）</a:t>
            </a:r>
            <a:r>
              <a:rPr lang="en-US" altLang="zh-TW" dirty="0"/>
              <a:t> </a:t>
            </a:r>
            <a:r>
              <a:rPr lang="en-US" altLang="zh-TW" baseline="-25000" dirty="0"/>
              <a:t>10.8.3.2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例句的訊息</a:t>
            </a:r>
            <a:r>
              <a:rPr lang="zh-TW" altLang="zh-TW" dirty="0" smtClean="0"/>
              <a:t>是對</a:t>
            </a:r>
            <a:r>
              <a:rPr lang="zh-TW" altLang="en-US" dirty="0" smtClean="0"/>
              <a:t>釋義</a:t>
            </a:r>
            <a:r>
              <a:rPr lang="zh-TW" altLang="zh-TW" dirty="0" smtClean="0"/>
              <a:t>的補充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好的例句能</a:t>
            </a:r>
            <a:r>
              <a:rPr lang="zh-TW" altLang="zh-TW" dirty="0" smtClean="0"/>
              <a:t>幫助</a:t>
            </a:r>
            <a:r>
              <a:rPr lang="zh-TW" altLang="en-US" dirty="0" smtClean="0"/>
              <a:t>讀者</a:t>
            </a:r>
            <a:r>
              <a:rPr lang="zh-TW" altLang="zh-TW" dirty="0" smtClean="0"/>
              <a:t>理解</a:t>
            </a:r>
            <a:r>
              <a:rPr lang="zh-TW" altLang="en-US" dirty="0"/>
              <a:t>釋義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你</a:t>
            </a:r>
            <a:r>
              <a:rPr lang="zh-TW" altLang="zh-TW" dirty="0"/>
              <a:t>需要</a:t>
            </a:r>
            <a:r>
              <a:rPr lang="zh-TW" altLang="zh-TW" dirty="0" smtClean="0"/>
              <a:t>在</a:t>
            </a:r>
            <a:r>
              <a:rPr lang="zh-TW" altLang="en-US" dirty="0" smtClean="0"/>
              <a:t>訊息不足</a:t>
            </a:r>
            <a:r>
              <a:rPr lang="zh-TW" altLang="zh-TW" dirty="0" smtClean="0"/>
              <a:t>和</a:t>
            </a:r>
            <a:r>
              <a:rPr lang="zh-TW" altLang="en-US" dirty="0" smtClean="0"/>
              <a:t>過長的例句間取得</a:t>
            </a:r>
            <a:r>
              <a:rPr lang="zh-TW" altLang="zh-TW" dirty="0" smtClean="0"/>
              <a:t>平衡</a:t>
            </a:r>
            <a:endParaRPr lang="en-US" altLang="zh-TW" dirty="0" smtClean="0"/>
          </a:p>
          <a:p>
            <a:r>
              <a:rPr lang="zh-TW" altLang="en-US" dirty="0"/>
              <a:t>沒有提供足量的</a:t>
            </a:r>
            <a:r>
              <a:rPr lang="zh-TW" altLang="en-US" dirty="0" smtClean="0"/>
              <a:t>訊息與過量訊息的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（</a:t>
            </a:r>
            <a:r>
              <a:rPr lang="en-US" altLang="zh-TW" dirty="0" smtClean="0"/>
              <a:t>COBUILD-1</a:t>
            </a:r>
            <a:r>
              <a:rPr lang="zh-TW" altLang="zh-TW" dirty="0" smtClean="0"/>
              <a:t>）</a:t>
            </a:r>
            <a:r>
              <a:rPr lang="zh-TW" altLang="en-US" dirty="0" smtClean="0"/>
              <a:t>：</a:t>
            </a:r>
            <a:endParaRPr lang="zh-TW" altLang="zh-TW" dirty="0"/>
          </a:p>
          <a:p>
            <a:pPr lvl="1"/>
            <a:r>
              <a:rPr lang="en-US" altLang="zh-TW" dirty="0" smtClean="0"/>
              <a:t>bring </a:t>
            </a:r>
            <a:r>
              <a:rPr lang="en-US" altLang="zh-TW" dirty="0"/>
              <a:t>up the </a:t>
            </a:r>
            <a:r>
              <a:rPr lang="en-US" altLang="zh-TW" dirty="0" smtClean="0"/>
              <a:t>rear:</a:t>
            </a:r>
          </a:p>
          <a:p>
            <a:pPr lvl="2"/>
            <a:r>
              <a:rPr lang="en-US" altLang="zh-TW" dirty="0" smtClean="0"/>
              <a:t>Jack </a:t>
            </a:r>
            <a:r>
              <a:rPr lang="en-US" altLang="zh-TW" dirty="0">
                <a:solidFill>
                  <a:srgbClr val="FFFF00"/>
                </a:solidFill>
              </a:rPr>
              <a:t>brought up the rear</a:t>
            </a:r>
            <a:r>
              <a:rPr lang="en-US" altLang="zh-TW" dirty="0" smtClean="0"/>
              <a:t>.</a:t>
            </a:r>
          </a:p>
          <a:p>
            <a:pPr lvl="2"/>
            <a:r>
              <a:rPr lang="zh-TW" altLang="en-US" dirty="0" smtClean="0"/>
              <a:t>傑克 </a:t>
            </a:r>
            <a:r>
              <a:rPr lang="en-US" altLang="zh-TW" dirty="0"/>
              <a:t>brought up the </a:t>
            </a:r>
            <a:r>
              <a:rPr lang="en-US" altLang="zh-TW" dirty="0" smtClean="0"/>
              <a:t>rear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lvl="1"/>
            <a:r>
              <a:rPr lang="en-US" altLang="zh-TW" dirty="0" smtClean="0"/>
              <a:t>crawl :</a:t>
            </a:r>
          </a:p>
          <a:p>
            <a:pPr lvl="2"/>
            <a:r>
              <a:rPr lang="en-US" altLang="zh-TW" dirty="0" smtClean="0"/>
              <a:t> Let's </a:t>
            </a:r>
            <a:r>
              <a:rPr lang="en-US" altLang="zh-TW" dirty="0"/>
              <a:t>see who comes </a:t>
            </a:r>
            <a:r>
              <a:rPr lang="en-US" altLang="zh-TW" dirty="0">
                <a:solidFill>
                  <a:srgbClr val="FFFF00"/>
                </a:solidFill>
              </a:rPr>
              <a:t>crawling</a:t>
            </a:r>
            <a:r>
              <a:rPr lang="en-US" altLang="zh-TW" dirty="0"/>
              <a:t> to whom</a:t>
            </a:r>
            <a:r>
              <a:rPr lang="en-US" altLang="zh-TW" dirty="0" smtClean="0"/>
              <a:t>.</a:t>
            </a:r>
          </a:p>
          <a:p>
            <a:pPr lvl="2"/>
            <a:r>
              <a:rPr lang="zh-CN" altLang="en-US" dirty="0" smtClean="0"/>
              <a:t>讓我們看看誰會 </a:t>
            </a:r>
            <a:r>
              <a:rPr lang="en-US" altLang="zh-TW" dirty="0"/>
              <a:t>crawling </a:t>
            </a:r>
            <a:r>
              <a:rPr lang="en-US" altLang="zh-TW" dirty="0" smtClean="0"/>
              <a:t>to </a:t>
            </a:r>
            <a:r>
              <a:rPr lang="zh-CN" altLang="en-US" dirty="0" smtClean="0"/>
              <a:t>誰。</a:t>
            </a:r>
            <a:endParaRPr lang="zh-TW" altLang="zh-TW" dirty="0"/>
          </a:p>
          <a:p>
            <a:pPr lvl="1"/>
            <a:r>
              <a:rPr lang="en-US" altLang="zh-TW" dirty="0" smtClean="0"/>
              <a:t>region: </a:t>
            </a:r>
          </a:p>
          <a:p>
            <a:pPr lvl="2"/>
            <a:r>
              <a:rPr lang="en-US" altLang="zh-TW" dirty="0" smtClean="0"/>
              <a:t>To </a:t>
            </a:r>
            <a:r>
              <a:rPr lang="en-US" altLang="zh-TW" dirty="0"/>
              <a:t>have access to the truth and so to pass beyond the </a:t>
            </a:r>
            <a:r>
              <a:rPr lang="en-US" altLang="zh-TW" dirty="0">
                <a:solidFill>
                  <a:srgbClr val="FFFF00"/>
                </a:solidFill>
              </a:rPr>
              <a:t>region</a:t>
            </a:r>
            <a:r>
              <a:rPr lang="en-US" altLang="zh-TW" dirty="0"/>
              <a:t> of mere opinion is to take great risks</a:t>
            </a:r>
            <a:r>
              <a:rPr lang="en-US" altLang="zh-TW" dirty="0" smtClean="0"/>
              <a:t>.</a:t>
            </a:r>
          </a:p>
          <a:p>
            <a:pPr lvl="2"/>
            <a:r>
              <a:rPr lang="zh-TW" altLang="zh-TW" dirty="0"/>
              <a:t>要想接觸到真理，從而超越單純的意見</a:t>
            </a:r>
            <a:r>
              <a:rPr lang="zh-TW" altLang="zh-TW" dirty="0">
                <a:solidFill>
                  <a:srgbClr val="FFFF00"/>
                </a:solidFill>
              </a:rPr>
              <a:t>區域</a:t>
            </a:r>
            <a:r>
              <a:rPr lang="zh-TW" altLang="zh-TW" dirty="0"/>
              <a:t>，就要冒很大的風險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中文的例句：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克勤克儉：小明克勤克儉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溫故知新：小華溫故知新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例句與釋義最好不要衝突</a:t>
            </a:r>
            <a:r>
              <a:rPr lang="en-US" altLang="zh-TW" baseline="-25000" dirty="0"/>
              <a:t>10.8.3.2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cold </a:t>
            </a:r>
            <a:r>
              <a:rPr lang="zh-TW" altLang="en-US" dirty="0" smtClean="0"/>
              <a:t>（感冒）</a:t>
            </a:r>
            <a:r>
              <a:rPr lang="en-US" altLang="zh-TW" dirty="0" smtClean="0"/>
              <a:t>: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釋義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 </a:t>
            </a:r>
            <a:r>
              <a:rPr lang="en-US" altLang="zh-TW" dirty="0"/>
              <a:t>minor illness which most people get quite </a:t>
            </a:r>
            <a:r>
              <a:rPr lang="en-US" altLang="zh-TW" dirty="0" smtClean="0"/>
              <a:t>regularly</a:t>
            </a:r>
          </a:p>
          <a:p>
            <a:pPr lvl="2"/>
            <a:r>
              <a:rPr lang="zh-TW" altLang="zh-TW" dirty="0"/>
              <a:t>大多數人經常得的一種</a:t>
            </a:r>
            <a:r>
              <a:rPr lang="zh-TW" altLang="zh-TW" dirty="0" smtClean="0"/>
              <a:t>小病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例句：</a:t>
            </a:r>
            <a:endParaRPr lang="en-US" altLang="zh-TW" dirty="0" smtClean="0"/>
          </a:p>
          <a:p>
            <a:pPr lvl="2"/>
            <a:r>
              <a:rPr lang="en-US" altLang="zh-TW" sz="2000" dirty="0"/>
              <a:t>A common cold could kill her. (COBUILD-1 1987)</a:t>
            </a:r>
            <a:endParaRPr lang="zh-TW" altLang="zh-TW" sz="2000" dirty="0"/>
          </a:p>
          <a:p>
            <a:pPr lvl="2"/>
            <a:r>
              <a:rPr lang="zh-TW" altLang="zh-TW" sz="2000" dirty="0"/>
              <a:t>一次普通的感冒就可以殺死她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zh-TW" altLang="en-US" dirty="0" smtClean="0"/>
              <a:t>評論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儘管</a:t>
            </a:r>
            <a:r>
              <a:rPr lang="zh-TW" altLang="zh-TW" dirty="0" smtClean="0"/>
              <a:t>在</a:t>
            </a:r>
            <a:r>
              <a:rPr lang="zh-TW" altLang="en-US" dirty="0" smtClean="0"/>
              <a:t>適當的</a:t>
            </a:r>
            <a:r>
              <a:rPr lang="zh-TW" altLang="zh-TW" dirty="0" smtClean="0"/>
              <a:t>語</a:t>
            </a:r>
            <a:r>
              <a:rPr lang="zh-TW" altLang="zh-TW" dirty="0"/>
              <a:t>境中</a:t>
            </a:r>
            <a:r>
              <a:rPr lang="zh-TW" altLang="zh-TW" dirty="0" smtClean="0"/>
              <a:t>，</a:t>
            </a:r>
            <a:r>
              <a:rPr lang="zh-TW" altLang="en-US" dirty="0"/>
              <a:t>此例句</a:t>
            </a:r>
            <a:r>
              <a:rPr lang="zh-TW" altLang="en-US" dirty="0" smtClean="0"/>
              <a:t>算</a:t>
            </a:r>
            <a:r>
              <a:rPr lang="zh-TW" altLang="zh-TW" dirty="0" smtClean="0"/>
              <a:t>是非常</a:t>
            </a:r>
            <a:r>
              <a:rPr lang="zh-TW" altLang="zh-TW" dirty="0"/>
              <a:t>自然</a:t>
            </a:r>
            <a:r>
              <a:rPr lang="zh-TW" altLang="zh-TW" dirty="0" smtClean="0"/>
              <a:t>的</a:t>
            </a:r>
            <a:r>
              <a:rPr lang="zh-TW" altLang="en-US" dirty="0" smtClean="0"/>
              <a:t>例句</a:t>
            </a:r>
            <a:endParaRPr lang="en-US" altLang="zh-TW" dirty="0"/>
          </a:p>
          <a:p>
            <a:pPr lvl="2"/>
            <a:r>
              <a:rPr lang="zh-TW" altLang="zh-TW" dirty="0" smtClean="0"/>
              <a:t>但對於學習</a:t>
            </a:r>
            <a:r>
              <a:rPr lang="zh-TW" altLang="zh-TW" dirty="0"/>
              <a:t>者來說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才剛從釋義瞭解這個詞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卻</a:t>
            </a:r>
            <a:r>
              <a:rPr lang="zh-TW" altLang="en-US" dirty="0" smtClean="0">
                <a:solidFill>
                  <a:srgbClr val="FFFF00"/>
                </a:solidFill>
              </a:rPr>
              <a:t>在例句</a:t>
            </a:r>
            <a:r>
              <a:rPr lang="zh-TW" altLang="zh-TW" dirty="0" smtClean="0">
                <a:solidFill>
                  <a:srgbClr val="FFFF00"/>
                </a:solidFill>
              </a:rPr>
              <a:t>發現一個矛盾的</a:t>
            </a:r>
            <a:r>
              <a:rPr lang="zh-TW" altLang="en-US" dirty="0" smtClean="0">
                <a:solidFill>
                  <a:srgbClr val="FFFF00"/>
                </a:solidFill>
              </a:rPr>
              <a:t>意義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會</a:t>
            </a:r>
            <a:r>
              <a:rPr lang="zh-TW" altLang="zh-TW" dirty="0"/>
              <a:t>讓他</a:t>
            </a:r>
            <a:r>
              <a:rPr lang="zh-TW" altLang="zh-TW" dirty="0" smtClean="0"/>
              <a:t>感到</a:t>
            </a:r>
            <a:r>
              <a:rPr lang="zh-TW" altLang="en-US" dirty="0"/>
              <a:t>困惑</a:t>
            </a:r>
          </a:p>
        </p:txBody>
      </p:sp>
    </p:spTree>
    <p:extLst>
      <p:ext uri="{BB962C8B-B14F-4D97-AF65-F5344CB8AC3E}">
        <p14:creationId xmlns:p14="http://schemas.microsoft.com/office/powerpoint/2010/main" val="8763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例句必須有明確的功能</a:t>
            </a:r>
            <a:r>
              <a:rPr lang="en-US" altLang="zh-TW" baseline="-25000" dirty="0"/>
              <a:t>10.8.3.2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詞典中許多詞</a:t>
            </a:r>
            <a:r>
              <a:rPr lang="zh-TW" altLang="en-US" dirty="0" smtClean="0"/>
              <a:t>的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</a:t>
            </a:r>
            <a:r>
              <a:rPr lang="zh-TW" altLang="zh-TW" dirty="0" smtClean="0"/>
              <a:t>幾乎</a:t>
            </a:r>
            <a:r>
              <a:rPr lang="zh-TW" altLang="zh-TW" dirty="0"/>
              <a:t>沒有什麼</a:t>
            </a:r>
            <a:r>
              <a:rPr lang="zh-TW" altLang="zh-TW" dirty="0" smtClean="0"/>
              <a:t>價值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沒有明確的功能的例句可以不必列舉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例如，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Norwegian </a:t>
            </a:r>
            <a:r>
              <a:rPr lang="zh-TW" altLang="en-US" dirty="0" smtClean="0"/>
              <a:t>（挪威</a:t>
            </a:r>
            <a:r>
              <a:rPr lang="zh-TW" altLang="en-US" dirty="0"/>
              <a:t>人</a:t>
            </a:r>
            <a:r>
              <a:rPr lang="zh-TW" altLang="en-US" dirty="0" smtClean="0"/>
              <a:t>）在 </a:t>
            </a:r>
            <a:r>
              <a:rPr lang="en-US" altLang="zh-TW" dirty="0"/>
              <a:t>COBUILD-3</a:t>
            </a:r>
            <a:r>
              <a:rPr lang="zh-TW" altLang="zh-TW" dirty="0"/>
              <a:t>（</a:t>
            </a:r>
            <a:r>
              <a:rPr lang="en-US" altLang="zh-TW" dirty="0"/>
              <a:t>2001</a:t>
            </a:r>
            <a:r>
              <a:rPr lang="zh-TW" altLang="zh-TW" dirty="0"/>
              <a:t>）</a:t>
            </a:r>
            <a:r>
              <a:rPr lang="zh-TW" altLang="zh-TW" dirty="0" smtClean="0"/>
              <a:t>中的</a:t>
            </a:r>
            <a:r>
              <a:rPr lang="zh-TW" altLang="en-US" dirty="0" smtClean="0"/>
              <a:t>超過</a:t>
            </a:r>
            <a:r>
              <a:rPr lang="en-US" altLang="zh-TW" dirty="0" smtClean="0"/>
              <a:t>4</a:t>
            </a:r>
            <a:r>
              <a:rPr lang="zh-TW" altLang="zh-TW" dirty="0" smtClean="0"/>
              <a:t>個</a:t>
            </a:r>
            <a:r>
              <a:rPr lang="zh-TW" altLang="en-US" dirty="0" smtClean="0"/>
              <a:t>例句</a:t>
            </a:r>
            <a:endParaRPr lang="en-US" altLang="zh-TW" dirty="0" smtClean="0"/>
          </a:p>
          <a:p>
            <a:pPr lvl="1"/>
            <a:r>
              <a:rPr lang="zh-TW" altLang="zh-TW" dirty="0"/>
              <a:t>但詞典</a:t>
            </a:r>
            <a:r>
              <a:rPr lang="zh-TW" altLang="zh-TW" dirty="0" smtClean="0"/>
              <a:t>中其他</a:t>
            </a:r>
            <a:r>
              <a:rPr lang="zh-TW" altLang="zh-TW" dirty="0"/>
              <a:t>國籍的詞都</a:t>
            </a:r>
            <a:r>
              <a:rPr lang="zh-TW" altLang="zh-TW" dirty="0" smtClean="0"/>
              <a:t>沒有</a:t>
            </a:r>
            <a:r>
              <a:rPr lang="zh-TW" altLang="en-US" dirty="0" smtClean="0"/>
              <a:t>這麼多例句</a:t>
            </a:r>
            <a:r>
              <a:rPr lang="zh-TW" altLang="en-US" dirty="0"/>
              <a:t>，</a:t>
            </a:r>
            <a:r>
              <a:rPr lang="zh-TW" altLang="en-US" dirty="0" smtClean="0"/>
              <a:t>而且</a:t>
            </a:r>
            <a:r>
              <a:rPr lang="zh-TW" altLang="zh-TW" dirty="0" smtClean="0"/>
              <a:t>也</a:t>
            </a:r>
            <a:r>
              <a:rPr lang="zh-TW" altLang="zh-TW" dirty="0"/>
              <a:t>不</a:t>
            </a:r>
            <a:r>
              <a:rPr lang="zh-TW" altLang="zh-TW" dirty="0" smtClean="0"/>
              <a:t>需要。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271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4" y="1331300"/>
            <a:ext cx="11022591" cy="42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可理解性</a:t>
            </a:r>
            <a:r>
              <a:rPr lang="en-US" altLang="zh-TW" baseline="-25000" dirty="0"/>
              <a:t>10.8.3.3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可理解性對例句的重要性，一如釋義</a:t>
            </a:r>
            <a:endParaRPr lang="en-US" altLang="zh-TW" dirty="0" smtClean="0"/>
          </a:p>
          <a:p>
            <a:pPr lvl="1"/>
            <a:r>
              <a:rPr lang="zh-TW" altLang="en-US" dirty="0"/>
              <a:t>釋</a:t>
            </a:r>
            <a:r>
              <a:rPr lang="zh-TW" altLang="zh-TW" dirty="0"/>
              <a:t>義可能是</a:t>
            </a:r>
            <a:r>
              <a:rPr lang="zh-TW" altLang="en-US" dirty="0"/>
              <a:t>精</a:t>
            </a:r>
            <a:r>
              <a:rPr lang="zh-TW" altLang="zh-TW" dirty="0"/>
              <a:t>準確的，也可能傳達了足夠的</a:t>
            </a:r>
            <a:r>
              <a:rPr lang="zh-TW" altLang="en-US" dirty="0"/>
              <a:t>訊息</a:t>
            </a:r>
            <a:r>
              <a:rPr lang="zh-TW" altLang="zh-TW" dirty="0"/>
              <a:t>，</a:t>
            </a:r>
            <a:endParaRPr lang="en-US" altLang="zh-TW" dirty="0"/>
          </a:p>
          <a:p>
            <a:pPr lvl="1"/>
            <a:r>
              <a:rPr lang="zh-TW" altLang="zh-TW" dirty="0"/>
              <a:t>但如果</a:t>
            </a:r>
            <a:r>
              <a:rPr lang="zh-TW" altLang="en-US" dirty="0"/>
              <a:t>不能被讀者</a:t>
            </a:r>
            <a:r>
              <a:rPr lang="zh-TW" altLang="zh-TW" dirty="0"/>
              <a:t>理解，</a:t>
            </a:r>
            <a:r>
              <a:rPr lang="zh-TW" altLang="en-US" dirty="0"/>
              <a:t>就</a:t>
            </a:r>
            <a:r>
              <a:rPr lang="zh-TW" altLang="zh-TW" dirty="0"/>
              <a:t>是失敗的。</a:t>
            </a:r>
            <a:endParaRPr lang="en-US" altLang="zh-TW" dirty="0"/>
          </a:p>
          <a:p>
            <a:r>
              <a:rPr lang="zh-TW" altLang="en-US" dirty="0" smtClean="0"/>
              <a:t>前</a:t>
            </a:r>
            <a:r>
              <a:rPr lang="zh-TW" altLang="zh-TW" dirty="0" smtClean="0"/>
              <a:t>面</a:t>
            </a:r>
            <a:r>
              <a:rPr lang="zh-TW" altLang="zh-TW" dirty="0"/>
              <a:t>看到了一些自然的、典型的、真實的</a:t>
            </a:r>
            <a:r>
              <a:rPr lang="zh-TW" altLang="zh-TW" dirty="0" smtClean="0"/>
              <a:t>例子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如果</a:t>
            </a:r>
            <a:r>
              <a:rPr lang="zh-TW" altLang="en-US" dirty="0" smtClean="0"/>
              <a:t>讀者</a:t>
            </a:r>
            <a:r>
              <a:rPr lang="zh-TW" altLang="zh-TW" dirty="0" smtClean="0"/>
              <a:t>能夠理解</a:t>
            </a:r>
            <a:r>
              <a:rPr lang="zh-TW" altLang="en-US" dirty="0" smtClean="0"/>
              <a:t>例句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就能從</a:t>
            </a:r>
            <a:r>
              <a:rPr lang="zh-TW" altLang="zh-TW" dirty="0" smtClean="0"/>
              <a:t>例</a:t>
            </a:r>
            <a:r>
              <a:rPr lang="zh-TW" altLang="en-US" dirty="0" smtClean="0"/>
              <a:t>句中得到更多的</a:t>
            </a:r>
            <a:r>
              <a:rPr lang="zh-TW" altLang="zh-TW" dirty="0" smtClean="0"/>
              <a:t>訊</a:t>
            </a:r>
            <a:r>
              <a:rPr lang="zh-TW" altLang="en-US" dirty="0" smtClean="0"/>
              <a:t>息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但如果例</a:t>
            </a:r>
            <a:r>
              <a:rPr lang="zh-TW" altLang="en-US" dirty="0" smtClean="0"/>
              <a:t>句</a:t>
            </a:r>
            <a:r>
              <a:rPr lang="zh-TW" altLang="en-US" dirty="0"/>
              <a:t>難以</a:t>
            </a:r>
            <a:r>
              <a:rPr lang="zh-TW" altLang="zh-TW" dirty="0" smtClean="0"/>
              <a:t>理解，就</a:t>
            </a:r>
            <a:r>
              <a:rPr lang="zh-TW" altLang="zh-TW" dirty="0"/>
              <a:t>沒有價值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這</a:t>
            </a:r>
            <a:r>
              <a:rPr lang="zh-TW" altLang="zh-TW" dirty="0"/>
              <a:t>意味</a:t>
            </a:r>
            <a:r>
              <a:rPr lang="zh-TW" altLang="zh-TW" dirty="0" smtClean="0"/>
              <a:t>著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盡可能</a:t>
            </a:r>
            <a:r>
              <a:rPr lang="zh-TW" altLang="zh-TW" dirty="0"/>
              <a:t>地避免無謂的難懂的詞彙和結構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 </a:t>
            </a:r>
            <a:r>
              <a:rPr lang="en-US" altLang="zh-TW" dirty="0" smtClean="0">
                <a:solidFill>
                  <a:srgbClr val="FFFF00"/>
                </a:solidFill>
              </a:rPr>
              <a:t>thinking </a:t>
            </a:r>
            <a:r>
              <a:rPr lang="en-US" altLang="zh-TW" dirty="0">
                <a:solidFill>
                  <a:srgbClr val="FFFF00"/>
                </a:solidFill>
              </a:rPr>
              <a:t>themselves above other people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2"/>
            <a:r>
              <a:rPr lang="en-US" altLang="zh-TW" sz="2000" dirty="0"/>
              <a:t>I had always considered Anthony </a:t>
            </a:r>
            <a:r>
              <a:rPr lang="en-US" altLang="zh-TW" sz="2000" dirty="0">
                <a:solidFill>
                  <a:srgbClr val="00B0F0"/>
                </a:solidFill>
              </a:rPr>
              <a:t>priggishly</a:t>
            </a:r>
            <a:r>
              <a:rPr lang="en-US" altLang="zh-TW" sz="2000" dirty="0"/>
              <a:t> above the rest of us. (COBUILD-1 1987)</a:t>
            </a:r>
            <a:endParaRPr lang="zh-TW" altLang="zh-TW" sz="2000" dirty="0"/>
          </a:p>
          <a:p>
            <a:pPr lvl="2"/>
            <a:r>
              <a:rPr lang="zh-TW" altLang="zh-TW" sz="2000" dirty="0"/>
              <a:t>我一直認為安東尼傲慢地高於我們其他人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en-US" altLang="zh-TW" sz="2400" dirty="0" smtClean="0">
                <a:solidFill>
                  <a:srgbClr val="00B0F0"/>
                </a:solidFill>
              </a:rPr>
              <a:t>priggishly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語義晦澀，只會使讀者分心</a:t>
            </a:r>
            <a:endParaRPr lang="en-US" altLang="zh-TW" sz="2400" dirty="0" smtClean="0"/>
          </a:p>
          <a:p>
            <a:r>
              <a:rPr lang="zh-TW" altLang="en-US" dirty="0"/>
              <a:t>某些艱深詞語的典型搭配可能也是艱深的</a:t>
            </a:r>
            <a:endParaRPr lang="en-US" altLang="zh-TW" dirty="0"/>
          </a:p>
          <a:p>
            <a:pPr lvl="1"/>
            <a:r>
              <a:rPr lang="zh-TW" altLang="en-US" dirty="0"/>
              <a:t>例句所避免的艱深詞彙是那些</a:t>
            </a:r>
            <a:r>
              <a:rPr lang="zh-TW" altLang="en-US" dirty="0" smtClean="0">
                <a:solidFill>
                  <a:srgbClr val="00B0F0"/>
                </a:solidFill>
              </a:rPr>
              <a:t>非必要的</a:t>
            </a:r>
            <a:r>
              <a:rPr lang="zh-TW" altLang="en-US" dirty="0">
                <a:solidFill>
                  <a:srgbClr val="00B0F0"/>
                </a:solidFill>
              </a:rPr>
              <a:t>低頻詞彙</a:t>
            </a:r>
          </a:p>
          <a:p>
            <a:endParaRPr lang="en-US" altLang="zh-TW" sz="2600" dirty="0" smtClean="0"/>
          </a:p>
          <a:p>
            <a:pPr lvl="2"/>
            <a:endParaRPr lang="zh-TW" altLang="zh-TW" sz="2000" dirty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00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例</a:t>
            </a:r>
            <a:r>
              <a:rPr lang="zh-TW" altLang="en-US" dirty="0" smtClean="0"/>
              <a:t>句編輯</a:t>
            </a:r>
            <a:r>
              <a:rPr lang="zh-TW" altLang="zh-TW" dirty="0" smtClean="0"/>
              <a:t>是個</a:t>
            </a:r>
            <a:r>
              <a:rPr lang="zh-TW" altLang="en-US" dirty="0" smtClean="0"/>
              <a:t>極</a:t>
            </a:r>
            <a:r>
              <a:rPr lang="zh-TW" altLang="zh-TW" dirty="0" smtClean="0"/>
              <a:t>複雜</a:t>
            </a:r>
            <a:r>
              <a:rPr lang="zh-TW" altLang="zh-TW" dirty="0"/>
              <a:t>的</a:t>
            </a:r>
            <a:r>
              <a:rPr lang="zh-TW" altLang="zh-TW" dirty="0" smtClean="0"/>
              <a:t>挑戰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必須在三個標準間取得平衡</a:t>
            </a:r>
            <a:endParaRPr lang="en-US" altLang="zh-TW" dirty="0" smtClean="0"/>
          </a:p>
          <a:p>
            <a:pPr lvl="2"/>
            <a:r>
              <a:rPr lang="zh-TW" altLang="zh-TW" dirty="0"/>
              <a:t>自然</a:t>
            </a:r>
            <a:r>
              <a:rPr lang="zh-TW" altLang="zh-TW" dirty="0" smtClean="0"/>
              <a:t>性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足夠的資訊</a:t>
            </a:r>
            <a:endParaRPr lang="en-US" altLang="zh-TW" dirty="0" smtClean="0"/>
          </a:p>
          <a:p>
            <a:pPr lvl="2"/>
            <a:r>
              <a:rPr lang="zh-TW" altLang="en-US" dirty="0"/>
              <a:t>可</a:t>
            </a:r>
            <a:r>
              <a:rPr lang="zh-TW" altLang="en-US" dirty="0" smtClean="0"/>
              <a:t>理解性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57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用於</a:t>
            </a:r>
            <a:r>
              <a:rPr lang="zh-TW" altLang="en-US" dirty="0"/>
              <a:t>釋義</a:t>
            </a:r>
            <a:r>
              <a:rPr lang="zh-TW" altLang="zh-TW" dirty="0"/>
              <a:t>的</a:t>
            </a:r>
            <a:r>
              <a:rPr lang="zh-TW" altLang="zh-TW" dirty="0" smtClean="0"/>
              <a:t>詞彙</a:t>
            </a:r>
            <a:r>
              <a:rPr lang="en-US" altLang="zh-TW" baseline="-25000" dirty="0"/>
              <a:t>10.6.5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可理解性是釋義成功的</a:t>
            </a:r>
            <a:r>
              <a:rPr lang="zh-TW" altLang="en-US" dirty="0" smtClean="0"/>
              <a:t>必要條件</a:t>
            </a:r>
            <a:endParaRPr lang="en-US" altLang="zh-TW" dirty="0" smtClean="0"/>
          </a:p>
          <a:p>
            <a:pPr lvl="1"/>
            <a:r>
              <a:rPr lang="zh-TW" altLang="en-US" dirty="0"/>
              <a:t>用戶友好的釋義原則</a:t>
            </a:r>
            <a:endParaRPr lang="en-US" altLang="zh-TW" dirty="0"/>
          </a:p>
          <a:p>
            <a:pPr lvl="2"/>
            <a:r>
              <a:rPr lang="zh-TW" altLang="en-US" dirty="0"/>
              <a:t>可理解性至少與準確性同樣</a:t>
            </a:r>
            <a:r>
              <a:rPr lang="zh-TW" altLang="en-US" dirty="0" smtClean="0"/>
              <a:t>重要</a:t>
            </a:r>
            <a:endParaRPr lang="en-US" altLang="zh-TW" dirty="0" smtClean="0"/>
          </a:p>
          <a:p>
            <a:r>
              <a:rPr lang="zh-TW" altLang="en-US" dirty="0" smtClean="0"/>
              <a:t>改善可</a:t>
            </a:r>
            <a:r>
              <a:rPr lang="zh-TW" altLang="en-US" dirty="0"/>
              <a:t>理解</a:t>
            </a:r>
            <a:r>
              <a:rPr lang="zh-TW" altLang="en-US" dirty="0" smtClean="0"/>
              <a:t>性的方法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改善</a:t>
            </a:r>
            <a:r>
              <a:rPr lang="zh-TW" altLang="en-US" dirty="0" smtClean="0"/>
              <a:t>釋義</a:t>
            </a:r>
            <a:r>
              <a:rPr lang="zh-TW" altLang="en-US" dirty="0"/>
              <a:t>內容</a:t>
            </a:r>
            <a:endParaRPr lang="en-US" altLang="zh-TW" dirty="0" smtClean="0"/>
          </a:p>
          <a:p>
            <a:pPr lvl="1"/>
            <a:r>
              <a:rPr lang="zh-TW" altLang="en-US" dirty="0"/>
              <a:t>改善</a:t>
            </a:r>
            <a:r>
              <a:rPr lang="zh-TW" altLang="en-US" dirty="0" smtClean="0"/>
              <a:t>釋義結構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限制釋義使用的詞彙</a:t>
            </a:r>
            <a:r>
              <a:rPr lang="zh-TW" altLang="en-US" dirty="0"/>
              <a:t>呢？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釋義</a:t>
            </a:r>
            <a:r>
              <a:rPr lang="zh-TW" altLang="zh-TW" dirty="0" smtClean="0"/>
              <a:t>應該使用</a:t>
            </a:r>
            <a:r>
              <a:rPr lang="zh-TW" altLang="en-US" dirty="0" smtClean="0"/>
              <a:t>「</a:t>
            </a:r>
            <a:r>
              <a:rPr lang="zh-TW" altLang="zh-TW" dirty="0" smtClean="0"/>
              <a:t>比</a:t>
            </a:r>
            <a:r>
              <a:rPr lang="zh-TW" altLang="en-US" dirty="0" smtClean="0"/>
              <a:t>被釋義詞更淺顯</a:t>
            </a:r>
            <a:r>
              <a:rPr lang="zh-TW" altLang="zh-TW" dirty="0" smtClean="0"/>
              <a:t>的</a:t>
            </a:r>
            <a:r>
              <a:rPr lang="zh-TW" altLang="en-US" dirty="0" smtClean="0"/>
              <a:t>詞彙」</a:t>
            </a:r>
            <a:r>
              <a:rPr lang="en-US" altLang="zh-TW" dirty="0"/>
              <a:t> </a:t>
            </a:r>
            <a:r>
              <a:rPr lang="zh-TW" altLang="en-US" dirty="0" smtClean="0"/>
              <a:t>（詹森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辭典釋義專用詞彙限縮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可避免傳統</a:t>
            </a:r>
            <a:r>
              <a:rPr lang="zh-TW" altLang="en-US" dirty="0" smtClean="0"/>
              <a:t>辭典的釋義包含一些不自然、過時、習慣性用語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在釋義中使用 </a:t>
            </a:r>
            <a:r>
              <a:rPr lang="en-US" altLang="zh-TW" dirty="0" smtClean="0"/>
              <a:t>strike </a:t>
            </a:r>
            <a:r>
              <a:rPr lang="zh-TW" altLang="en-US" dirty="0" smtClean="0"/>
              <a:t>（</a:t>
            </a:r>
            <a:r>
              <a:rPr lang="en-US" altLang="zh-TW" dirty="0" smtClean="0"/>
              <a:t> to hit/</a:t>
            </a:r>
            <a:r>
              <a:rPr lang="zh-TW" altLang="en-US" dirty="0" smtClean="0"/>
              <a:t>打</a:t>
            </a:r>
            <a:r>
              <a:rPr lang="en-US" altLang="zh-TW" dirty="0"/>
              <a:t> 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釋義公式 </a:t>
            </a:r>
            <a:r>
              <a:rPr lang="en-US" altLang="zh-TW" dirty="0" smtClean="0"/>
              <a:t>"the quality of being X" </a:t>
            </a:r>
            <a:endParaRPr lang="en-US" altLang="zh-TW" dirty="0"/>
          </a:p>
          <a:p>
            <a:pPr lvl="2"/>
            <a:r>
              <a:rPr lang="zh-TW" altLang="en-US" dirty="0" smtClean="0"/>
              <a:t>其重點在於談論某物有多好，不是 </a:t>
            </a:r>
            <a:r>
              <a:rPr lang="en-US" altLang="zh-TW" dirty="0" smtClean="0"/>
              <a:t>quality </a:t>
            </a:r>
            <a:r>
              <a:rPr lang="zh-TW" altLang="en-US" dirty="0" smtClean="0"/>
              <a:t>的主要語義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1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辭典釋義專用</a:t>
            </a:r>
            <a:r>
              <a:rPr lang="zh-TW" altLang="en-US" dirty="0"/>
              <a:t>詞彙表</a:t>
            </a:r>
            <a:r>
              <a:rPr lang="en-US" altLang="zh-TW" baseline="-25000" dirty="0" smtClean="0"/>
              <a:t>10.6.5.1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釋義</a:t>
            </a:r>
            <a:r>
              <a:rPr lang="zh-TW" altLang="zh-TW" dirty="0"/>
              <a:t>詞彙</a:t>
            </a:r>
            <a:r>
              <a:rPr lang="zh-TW" altLang="en-US" dirty="0" smtClean="0"/>
              <a:t>表目的</a:t>
            </a:r>
            <a:r>
              <a:rPr lang="zh-TW" altLang="zh-TW" dirty="0" smtClean="0"/>
              <a:t>為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確保</a:t>
            </a:r>
            <a:r>
              <a:rPr lang="zh-TW" altLang="en-US" dirty="0" smtClean="0"/>
              <a:t>釋義的</a:t>
            </a:r>
            <a:r>
              <a:rPr lang="zh-TW" altLang="zh-TW" dirty="0" smtClean="0"/>
              <a:t>可</a:t>
            </a:r>
            <a:r>
              <a:rPr lang="zh-TW" altLang="zh-TW" dirty="0"/>
              <a:t>理解</a:t>
            </a:r>
            <a:r>
              <a:rPr lang="zh-TW" altLang="zh-TW" dirty="0" smtClean="0"/>
              <a:t>性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學習者</a:t>
            </a:r>
            <a:r>
              <a:rPr lang="zh-TW" altLang="en-US" dirty="0" smtClean="0"/>
              <a:t>熟悉</a:t>
            </a:r>
            <a:r>
              <a:rPr lang="zh-TW" altLang="zh-TW" dirty="0" smtClean="0"/>
              <a:t>詞彙</a:t>
            </a:r>
            <a:r>
              <a:rPr lang="zh-TW" altLang="en-US" dirty="0" smtClean="0"/>
              <a:t>表</a:t>
            </a:r>
            <a:r>
              <a:rPr lang="zh-TW" altLang="en-US" dirty="0"/>
              <a:t>，</a:t>
            </a:r>
            <a:r>
              <a:rPr lang="zh-TW" altLang="en-US" dirty="0" smtClean="0"/>
              <a:t>便</a:t>
            </a:r>
            <a:r>
              <a:rPr lang="zh-TW" altLang="zh-TW" dirty="0" smtClean="0"/>
              <a:t>能夠理解</a:t>
            </a:r>
            <a:r>
              <a:rPr lang="zh-TW" altLang="en-US" dirty="0"/>
              <a:t>辭典</a:t>
            </a:r>
            <a:r>
              <a:rPr lang="zh-TW" altLang="zh-TW" dirty="0" smtClean="0"/>
              <a:t>中的</a:t>
            </a:r>
            <a:r>
              <a:rPr lang="zh-TW" altLang="zh-TW" dirty="0"/>
              <a:t>任何</a:t>
            </a:r>
            <a:r>
              <a:rPr lang="zh-TW" altLang="en-US" dirty="0" smtClean="0"/>
              <a:t>釋義</a:t>
            </a:r>
            <a:endParaRPr lang="en-US" altLang="zh-TW" dirty="0" smtClean="0"/>
          </a:p>
          <a:p>
            <a:r>
              <a:rPr lang="zh-TW" altLang="zh-TW" dirty="0"/>
              <a:t>第一本使用</a:t>
            </a:r>
            <a:r>
              <a:rPr lang="zh-TW" altLang="en-US" dirty="0"/>
              <a:t>釋義</a:t>
            </a:r>
            <a:r>
              <a:rPr lang="zh-TW" altLang="zh-TW" dirty="0"/>
              <a:t>詞彙</a:t>
            </a:r>
            <a:r>
              <a:rPr lang="zh-TW" altLang="en-US" dirty="0"/>
              <a:t>的辭典</a:t>
            </a:r>
            <a:endParaRPr lang="en-US" altLang="zh-TW" dirty="0"/>
          </a:p>
          <a:p>
            <a:pPr lvl="1"/>
            <a:r>
              <a:rPr lang="en-US" altLang="zh-TW" dirty="0"/>
              <a:t>West</a:t>
            </a:r>
            <a:r>
              <a:rPr lang="zh-TW" altLang="zh-TW" dirty="0"/>
              <a:t>的《新方法英語詞典》（</a:t>
            </a:r>
            <a:r>
              <a:rPr lang="en-US" altLang="zh-TW" dirty="0"/>
              <a:t>1935</a:t>
            </a:r>
            <a:r>
              <a:rPr lang="zh-TW" altLang="zh-TW" dirty="0"/>
              <a:t>）</a:t>
            </a:r>
            <a:endParaRPr lang="en-US" altLang="zh-TW" dirty="0"/>
          </a:p>
          <a:p>
            <a:pPr lvl="1"/>
            <a:r>
              <a:rPr lang="zh-TW" altLang="en-US" dirty="0"/>
              <a:t>使用 </a:t>
            </a:r>
            <a:r>
              <a:rPr lang="en-US" altLang="zh-TW" dirty="0"/>
              <a:t>1490 </a:t>
            </a:r>
            <a:r>
              <a:rPr lang="zh-TW" altLang="en-US" dirty="0"/>
              <a:t>個詞</a:t>
            </a:r>
            <a:endParaRPr lang="en-US" altLang="zh-TW" dirty="0" smtClean="0"/>
          </a:p>
          <a:p>
            <a:r>
              <a:rPr lang="zh-TW" altLang="en-US" dirty="0" smtClean="0"/>
              <a:t>通常</a:t>
            </a:r>
            <a:r>
              <a:rPr lang="zh-TW" altLang="en-US" dirty="0"/>
              <a:t>選擇</a:t>
            </a:r>
            <a:r>
              <a:rPr lang="zh-TW" altLang="zh-TW" dirty="0" smtClean="0"/>
              <a:t>高頻詞彙</a:t>
            </a:r>
            <a:endParaRPr lang="en-US" altLang="zh-TW" dirty="0" smtClean="0"/>
          </a:p>
          <a:p>
            <a:pPr lvl="1"/>
            <a:r>
              <a:rPr lang="zh-TW" altLang="zh-TW" dirty="0"/>
              <a:t>通常是語言中最常見的</a:t>
            </a:r>
            <a:r>
              <a:rPr lang="en-US" altLang="zh-TW" dirty="0"/>
              <a:t>2000-3000</a:t>
            </a:r>
            <a:r>
              <a:rPr lang="zh-TW" altLang="zh-TW" dirty="0"/>
              <a:t>個</a:t>
            </a:r>
            <a:r>
              <a:rPr lang="zh-TW" altLang="zh-TW" dirty="0" smtClean="0"/>
              <a:t>詞彙</a:t>
            </a:r>
            <a:endParaRPr lang="en-US" altLang="zh-TW" dirty="0" smtClean="0"/>
          </a:p>
          <a:p>
            <a:pPr lvl="1"/>
            <a:r>
              <a:rPr lang="zh-TW" altLang="zh-TW" dirty="0"/>
              <a:t>《</a:t>
            </a:r>
            <a:r>
              <a:rPr lang="zh-TW" altLang="zh-TW" dirty="0" smtClean="0"/>
              <a:t>朗</a:t>
            </a:r>
            <a:r>
              <a:rPr lang="zh-TW" altLang="zh-TW" dirty="0"/>
              <a:t>文當代英語詞典》：大約</a:t>
            </a:r>
            <a:r>
              <a:rPr lang="en-US" altLang="zh-TW" dirty="0"/>
              <a:t>2000</a:t>
            </a:r>
            <a:r>
              <a:rPr lang="zh-TW" altLang="zh-TW" dirty="0"/>
              <a:t>個</a:t>
            </a:r>
            <a:r>
              <a:rPr lang="zh-TW" altLang="zh-TW" dirty="0" smtClean="0"/>
              <a:t>單詞</a:t>
            </a:r>
            <a:endParaRPr lang="en-US" altLang="zh-TW" dirty="0" smtClean="0"/>
          </a:p>
          <a:p>
            <a:pPr lvl="1"/>
            <a:r>
              <a:rPr lang="zh-TW" altLang="zh-TW" dirty="0"/>
              <a:t>《</a:t>
            </a:r>
            <a:r>
              <a:rPr lang="zh-TW" altLang="zh-TW" dirty="0" smtClean="0"/>
              <a:t>麥克</a:t>
            </a:r>
            <a:r>
              <a:rPr lang="zh-TW" altLang="zh-TW" dirty="0"/>
              <a:t>米倫高級學習者英語詞典：大約</a:t>
            </a:r>
            <a:r>
              <a:rPr lang="en-US" altLang="zh-TW" dirty="0"/>
              <a:t>2500</a:t>
            </a:r>
            <a:r>
              <a:rPr lang="zh-TW" altLang="zh-TW" dirty="0"/>
              <a:t>個單詞</a:t>
            </a:r>
            <a:endParaRPr lang="en-US" altLang="zh-TW" dirty="0" smtClean="0"/>
          </a:p>
          <a:p>
            <a:pPr lvl="1"/>
            <a:r>
              <a:rPr lang="zh-TW" altLang="zh-TW" dirty="0"/>
              <a:t>《</a:t>
            </a:r>
            <a:r>
              <a:rPr lang="zh-TW" altLang="zh-TW" dirty="0" smtClean="0"/>
              <a:t>牛津</a:t>
            </a:r>
            <a:r>
              <a:rPr lang="zh-TW" altLang="zh-TW" dirty="0"/>
              <a:t>高級學習者詞典》：約</a:t>
            </a:r>
            <a:r>
              <a:rPr lang="en-US" altLang="zh-TW" dirty="0"/>
              <a:t>3000</a:t>
            </a:r>
            <a:r>
              <a:rPr lang="zh-TW" altLang="zh-TW" dirty="0"/>
              <a:t>字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00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使用釋義</a:t>
            </a:r>
            <a:r>
              <a:rPr lang="zh-TW" altLang="zh-TW" dirty="0"/>
              <a:t>詞彙並非</a:t>
            </a:r>
            <a:r>
              <a:rPr lang="zh-TW" altLang="zh-TW" dirty="0" smtClean="0"/>
              <a:t>沒有</a:t>
            </a:r>
            <a:r>
              <a:rPr lang="zh-TW" altLang="en-US" dirty="0" smtClean="0"/>
              <a:t>缺點</a:t>
            </a:r>
            <a:r>
              <a:rPr lang="en-US" altLang="zh-TW" baseline="-25000" dirty="0"/>
              <a:t>10.6.5.1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在</a:t>
            </a:r>
            <a:r>
              <a:rPr lang="zh-TW" altLang="en-US" dirty="0"/>
              <a:t>某</a:t>
            </a:r>
            <a:r>
              <a:rPr lang="zh-TW" altLang="zh-TW" dirty="0" smtClean="0"/>
              <a:t>些</a:t>
            </a:r>
            <a:r>
              <a:rPr lang="zh-TW" altLang="zh-TW" dirty="0"/>
              <a:t>情況下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釋</a:t>
            </a:r>
            <a:r>
              <a:rPr lang="zh-TW" altLang="zh-TW" dirty="0" smtClean="0"/>
              <a:t>義中</a:t>
            </a:r>
            <a:r>
              <a:rPr lang="zh-TW" altLang="en-US" dirty="0" smtClean="0"/>
              <a:t>最好</a:t>
            </a:r>
            <a:r>
              <a:rPr lang="zh-TW" altLang="zh-TW" dirty="0" smtClean="0"/>
              <a:t>使用一</a:t>
            </a:r>
            <a:r>
              <a:rPr lang="zh-TW" altLang="en-US" dirty="0" smtClean="0"/>
              <a:t>組相關詞語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volcano </a:t>
            </a:r>
            <a:r>
              <a:rPr lang="zh-TW" altLang="en-US" dirty="0" smtClean="0"/>
              <a:t>（</a:t>
            </a:r>
            <a:r>
              <a:rPr lang="zh-TW" altLang="zh-TW" dirty="0" smtClean="0"/>
              <a:t>火山</a:t>
            </a:r>
            <a:r>
              <a:rPr lang="zh-TW" altLang="en-US" dirty="0" smtClean="0"/>
              <a:t>）</a:t>
            </a:r>
            <a:r>
              <a:rPr lang="zh-TW" altLang="zh-TW" dirty="0" smtClean="0"/>
              <a:t>、</a:t>
            </a:r>
            <a:r>
              <a:rPr lang="en-US" altLang="zh-TW" dirty="0" smtClean="0"/>
              <a:t>erupt</a:t>
            </a:r>
            <a:r>
              <a:rPr lang="zh-TW" altLang="en-US" dirty="0" smtClean="0"/>
              <a:t>（</a:t>
            </a:r>
            <a:r>
              <a:rPr lang="zh-TW" altLang="zh-TW" dirty="0" smtClean="0"/>
              <a:t>噴發</a:t>
            </a:r>
            <a:r>
              <a:rPr lang="zh-TW" altLang="en-US" dirty="0"/>
              <a:t>）</a:t>
            </a:r>
            <a:r>
              <a:rPr lang="zh-TW" altLang="zh-TW" dirty="0" smtClean="0"/>
              <a:t>、</a:t>
            </a:r>
            <a:r>
              <a:rPr lang="en-US" altLang="zh-TW" dirty="0" smtClean="0"/>
              <a:t>lava</a:t>
            </a:r>
            <a:r>
              <a:rPr lang="zh-TW" altLang="en-US" dirty="0" smtClean="0"/>
              <a:t>（</a:t>
            </a:r>
            <a:r>
              <a:rPr lang="zh-TW" altLang="zh-TW" dirty="0" smtClean="0"/>
              <a:t>熔岩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如果</a:t>
            </a:r>
            <a:r>
              <a:rPr lang="zh-TW" altLang="zh-TW" dirty="0"/>
              <a:t>每個詞</a:t>
            </a:r>
            <a:r>
              <a:rPr lang="zh-TW" altLang="zh-TW" dirty="0" smtClean="0"/>
              <a:t>的</a:t>
            </a:r>
            <a:r>
              <a:rPr lang="zh-TW" altLang="en-US" dirty="0"/>
              <a:t>釋義</a:t>
            </a:r>
            <a:r>
              <a:rPr lang="zh-TW" altLang="zh-TW" dirty="0" smtClean="0"/>
              <a:t>都能</a:t>
            </a:r>
            <a:r>
              <a:rPr lang="zh-TW" altLang="en-US" dirty="0" smtClean="0"/>
              <a:t>使用另外</a:t>
            </a:r>
            <a:r>
              <a:rPr lang="zh-TW" altLang="zh-TW" dirty="0" smtClean="0"/>
              <a:t>一個</a:t>
            </a:r>
            <a:r>
              <a:rPr lang="zh-TW" altLang="zh-TW" dirty="0"/>
              <a:t>或兩個，就</a:t>
            </a:r>
            <a:r>
              <a:rPr lang="zh-TW" altLang="zh-TW" dirty="0" smtClean="0"/>
              <a:t>會</a:t>
            </a:r>
            <a:r>
              <a:rPr lang="zh-TW" altLang="en-US" dirty="0"/>
              <a:t>很有用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但</a:t>
            </a:r>
            <a:r>
              <a:rPr lang="zh-TW" altLang="en-US" dirty="0"/>
              <a:t>釋義</a:t>
            </a:r>
            <a:r>
              <a:rPr lang="zh-TW" altLang="zh-TW" dirty="0" smtClean="0"/>
              <a:t>詞彙</a:t>
            </a:r>
            <a:r>
              <a:rPr lang="zh-TW" altLang="en-US" dirty="0" smtClean="0"/>
              <a:t>表的使用</a:t>
            </a:r>
            <a:r>
              <a:rPr lang="zh-TW" altLang="en-US" dirty="0" smtClean="0"/>
              <a:t>，限制</a:t>
            </a:r>
            <a:r>
              <a:rPr lang="zh-TW" altLang="zh-TW" dirty="0" smtClean="0"/>
              <a:t>了</a:t>
            </a:r>
            <a:r>
              <a:rPr lang="zh-TW" altLang="zh-TW" dirty="0" smtClean="0"/>
              <a:t>這</a:t>
            </a:r>
            <a:r>
              <a:rPr lang="zh-TW" altLang="en-US" dirty="0" smtClean="0"/>
              <a:t>種釋義方法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0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釋義</a:t>
            </a:r>
            <a:r>
              <a:rPr lang="zh-TW" altLang="zh-TW" dirty="0" smtClean="0"/>
              <a:t>詞彙</a:t>
            </a:r>
            <a:r>
              <a:rPr lang="zh-TW" altLang="en-US" dirty="0" smtClean="0"/>
              <a:t>表的濫用</a:t>
            </a:r>
            <a:r>
              <a:rPr lang="en-US" altLang="zh-TW" baseline="-25000" dirty="0"/>
              <a:t>10.6.5.1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針對</a:t>
            </a:r>
            <a:r>
              <a:rPr lang="zh-TW" altLang="zh-TW" dirty="0" smtClean="0"/>
              <a:t>濫用</a:t>
            </a:r>
            <a:r>
              <a:rPr lang="zh-TW" altLang="en-US" dirty="0"/>
              <a:t>釋義</a:t>
            </a:r>
            <a:r>
              <a:rPr lang="zh-TW" altLang="zh-TW" dirty="0"/>
              <a:t>詞彙</a:t>
            </a:r>
            <a:r>
              <a:rPr lang="zh-TW" altLang="en-US" dirty="0" smtClean="0"/>
              <a:t>表</a:t>
            </a:r>
            <a:r>
              <a:rPr lang="zh-TW" altLang="en-US" dirty="0"/>
              <a:t>的</a:t>
            </a:r>
            <a:r>
              <a:rPr lang="zh-TW" altLang="zh-TW" dirty="0" smtClean="0"/>
              <a:t>批評</a:t>
            </a:r>
            <a:endParaRPr lang="en-US" altLang="zh-TW" dirty="0" smtClean="0"/>
          </a:p>
          <a:p>
            <a:pPr lvl="1"/>
            <a:r>
              <a:rPr lang="zh-TW" altLang="en-US" dirty="0"/>
              <a:t>詞</a:t>
            </a:r>
            <a:r>
              <a:rPr lang="zh-TW" altLang="en-US" dirty="0" smtClean="0"/>
              <a:t>表中使用慣用語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如</a:t>
            </a:r>
            <a:r>
              <a:rPr lang="en-US" altLang="zh-TW" dirty="0" smtClean="0"/>
              <a:t> let </a:t>
            </a:r>
            <a:r>
              <a:rPr lang="en-US" altLang="zh-TW" dirty="0"/>
              <a:t>slip </a:t>
            </a:r>
            <a:r>
              <a:rPr lang="zh-TW" altLang="en-US" dirty="0"/>
              <a:t>、</a:t>
            </a:r>
            <a:r>
              <a:rPr lang="en-US" altLang="zh-TW" dirty="0" smtClean="0"/>
              <a:t>take place</a:t>
            </a:r>
          </a:p>
          <a:p>
            <a:pPr lvl="1"/>
            <a:r>
              <a:rPr lang="zh-TW" altLang="zh-TW" dirty="0" smtClean="0"/>
              <a:t>從</a:t>
            </a:r>
            <a:r>
              <a:rPr lang="zh-TW" altLang="en-US" dirty="0" smtClean="0"/>
              <a:t>詞表中</a:t>
            </a:r>
            <a:r>
              <a:rPr lang="zh-TW" altLang="zh-TW" dirty="0" smtClean="0"/>
              <a:t>產生新詞</a:t>
            </a:r>
            <a:endParaRPr lang="en-US" altLang="zh-TW" dirty="0" smtClean="0"/>
          </a:p>
          <a:p>
            <a:pPr lvl="1"/>
            <a:r>
              <a:rPr lang="en-US" altLang="zh-TW" dirty="0"/>
              <a:t>independence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Bogaards</a:t>
            </a:r>
            <a:r>
              <a:rPr lang="en-US" altLang="zh-TW" dirty="0" smtClean="0"/>
              <a:t>, 1996</a:t>
            </a:r>
            <a:r>
              <a:rPr lang="en-US" altLang="zh-TW" dirty="0"/>
              <a:t>: 289</a:t>
            </a:r>
            <a:r>
              <a:rPr lang="zh-TW" altLang="zh-TW" dirty="0"/>
              <a:t>）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朗文辭典釋義</a:t>
            </a:r>
            <a:r>
              <a:rPr lang="zh-TW" altLang="zh-TW" dirty="0" smtClean="0"/>
              <a:t>中</a:t>
            </a:r>
            <a:r>
              <a:rPr lang="zh-TW" altLang="zh-TW" dirty="0"/>
              <a:t>使用了</a:t>
            </a:r>
            <a:r>
              <a:rPr lang="en-US" altLang="zh-TW" dirty="0"/>
              <a:t> </a:t>
            </a:r>
            <a:r>
              <a:rPr lang="en-US" altLang="zh-TW" dirty="0" smtClean="0"/>
              <a:t>independence</a:t>
            </a:r>
          </a:p>
          <a:p>
            <a:pPr lvl="2"/>
            <a:r>
              <a:rPr lang="zh-TW" altLang="en-US" dirty="0" smtClean="0"/>
              <a:t>但其詞表中沒有 </a:t>
            </a:r>
            <a:r>
              <a:rPr lang="en-US" altLang="zh-TW" dirty="0" smtClean="0"/>
              <a:t>independence</a:t>
            </a:r>
            <a:r>
              <a:rPr lang="zh-TW" altLang="en-US" dirty="0"/>
              <a:t>，只有動詞 </a:t>
            </a:r>
            <a:r>
              <a:rPr lang="en-US" altLang="zh-TW" dirty="0" smtClean="0"/>
              <a:t>depend</a:t>
            </a:r>
            <a:r>
              <a:rPr lang="zh-TW" altLang="en-US" dirty="0" smtClean="0"/>
              <a:t>，和</a:t>
            </a:r>
            <a:r>
              <a:rPr lang="zh-TW" altLang="zh-TW" dirty="0" smtClean="0"/>
              <a:t>詞綴</a:t>
            </a:r>
            <a:r>
              <a:rPr lang="en-US" altLang="zh-TW" dirty="0" smtClean="0"/>
              <a:t>in-, -</a:t>
            </a:r>
            <a:r>
              <a:rPr lang="en-US" altLang="zh-TW" dirty="0" err="1" smtClean="0"/>
              <a:t>ence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birthday</a:t>
            </a:r>
          </a:p>
          <a:p>
            <a:pPr lvl="2"/>
            <a:r>
              <a:rPr lang="zh-TW" altLang="en-US" dirty="0"/>
              <a:t>朗文辭典釋義</a:t>
            </a:r>
            <a:r>
              <a:rPr lang="zh-TW" altLang="zh-TW" dirty="0"/>
              <a:t>中使用了</a:t>
            </a:r>
            <a:r>
              <a:rPr lang="en-US" altLang="zh-TW" dirty="0"/>
              <a:t> </a:t>
            </a:r>
            <a:r>
              <a:rPr lang="en-US" altLang="zh-TW" dirty="0" smtClean="0"/>
              <a:t>birthday</a:t>
            </a:r>
          </a:p>
          <a:p>
            <a:pPr lvl="2"/>
            <a:r>
              <a:rPr lang="zh-TW" altLang="zh-TW" dirty="0" smtClean="0"/>
              <a:t>但</a:t>
            </a:r>
            <a:r>
              <a:rPr lang="zh-TW" altLang="zh-TW" dirty="0"/>
              <a:t>在</a:t>
            </a:r>
            <a:r>
              <a:rPr lang="zh-TW" altLang="zh-TW" dirty="0" smtClean="0"/>
              <a:t>其</a:t>
            </a:r>
            <a:r>
              <a:rPr lang="zh-TW" altLang="en-US" dirty="0"/>
              <a:t>詞</a:t>
            </a:r>
            <a:r>
              <a:rPr lang="zh-TW" altLang="en-US" dirty="0" smtClean="0"/>
              <a:t>表中</a:t>
            </a:r>
            <a:r>
              <a:rPr lang="zh-TW" altLang="zh-TW" dirty="0" smtClean="0"/>
              <a:t>只</a:t>
            </a:r>
            <a:r>
              <a:rPr lang="zh-TW" altLang="en-US" dirty="0" smtClean="0"/>
              <a:t>有</a:t>
            </a:r>
            <a:r>
              <a:rPr lang="en-US" altLang="zh-TW" dirty="0" smtClean="0"/>
              <a:t> birth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date</a:t>
            </a:r>
          </a:p>
          <a:p>
            <a:pPr marL="1371600" lvl="3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45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r>
              <a:rPr lang="en-US" altLang="zh-TW" baseline="-25000" dirty="0"/>
              <a:t>10.6.5.1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辭典評論家所評論的詞表濫用問題並非大問題</a:t>
            </a:r>
            <a:endParaRPr lang="en-US" altLang="zh-TW" dirty="0" smtClean="0"/>
          </a:p>
          <a:p>
            <a:r>
              <a:rPr lang="zh-TW" altLang="en-US" dirty="0" smtClean="0"/>
              <a:t>濫用的問題大多是規則上的誤用，而非規則本身</a:t>
            </a:r>
            <a:endParaRPr lang="en-US" altLang="zh-TW" dirty="0" smtClean="0"/>
          </a:p>
          <a:p>
            <a:r>
              <a:rPr lang="zh-TW" altLang="en-US" dirty="0" smtClean="0"/>
              <a:t>釋義詞彙表的使用的確更能確保可理解性</a:t>
            </a:r>
            <a:endParaRPr lang="en-US" altLang="zh-TW" dirty="0" smtClean="0"/>
          </a:p>
          <a:p>
            <a:r>
              <a:rPr lang="zh-TW" altLang="en-US" dirty="0" smtClean="0"/>
              <a:t>層次分級釋義詞彙表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Whitcu</a:t>
            </a:r>
            <a:r>
              <a:rPr lang="en-US" altLang="zh-TW" dirty="0" smtClean="0"/>
              <a:t> 1988:53)</a:t>
            </a:r>
          </a:p>
          <a:p>
            <a:pPr lvl="1"/>
            <a:r>
              <a:rPr lang="zh-TW" altLang="en-US" dirty="0"/>
              <a:t>最</a:t>
            </a:r>
            <a:r>
              <a:rPr lang="zh-TW" altLang="en-US" dirty="0" smtClean="0"/>
              <a:t>簡單的詞彙由其他簡單詞彙釋義</a:t>
            </a:r>
            <a:endParaRPr lang="en-US" altLang="zh-TW" dirty="0" smtClean="0"/>
          </a:p>
          <a:p>
            <a:pPr lvl="1"/>
            <a:r>
              <a:rPr lang="zh-TW" altLang="en-US" dirty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級的詞彙可由</a:t>
            </a:r>
            <a:r>
              <a:rPr lang="en-US" altLang="zh-TW" dirty="0" smtClean="0"/>
              <a:t>1</a:t>
            </a:r>
            <a:r>
              <a:rPr lang="zh-TW" altLang="en-US" dirty="0" smtClean="0"/>
              <a:t>級詞彙來釋義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級詞彙可由第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級詞彙來釋義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5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37556</TotalTime>
  <Words>3753</Words>
  <Application>Microsoft Office PowerPoint</Application>
  <PresentationFormat>寬螢幕</PresentationFormat>
  <Paragraphs>407</Paragraphs>
  <Slides>47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5" baseType="lpstr">
      <vt:lpstr>Arial Unicode MS</vt:lpstr>
      <vt:lpstr>思源黑体 CN Regular</vt:lpstr>
      <vt:lpstr>思源黑體 TW Regular</vt:lpstr>
      <vt:lpstr>新細明體</vt:lpstr>
      <vt:lpstr>Arial</vt:lpstr>
      <vt:lpstr>Calibri</vt:lpstr>
      <vt:lpstr>Century Gothic</vt:lpstr>
      <vt:lpstr>飛機雲</vt:lpstr>
      <vt:lpstr>辭典的釋義及例句</vt:lpstr>
      <vt:lpstr>前情提要</vt:lpstr>
      <vt:lpstr>PowerPoint 簡報</vt:lpstr>
      <vt:lpstr>PowerPoint 簡報</vt:lpstr>
      <vt:lpstr>用於釋義的詞彙10.6.5</vt:lpstr>
      <vt:lpstr>辭典釋義專用詞彙表10.6.5.1</vt:lpstr>
      <vt:lpstr>使用釋義詞彙並非沒有缺點10.6.5.1</vt:lpstr>
      <vt:lpstr>釋義詞彙表的濫用10.6.5.1</vt:lpstr>
      <vt:lpstr>小結10.6.5.1</vt:lpstr>
      <vt:lpstr>釋義的形式：結論10.6.6</vt:lpstr>
      <vt:lpstr>PowerPoint 簡報</vt:lpstr>
      <vt:lpstr>如何才是好的釋義10.7 </vt:lpstr>
      <vt:lpstr>如何是好的釋義：具體建議10.7 </vt:lpstr>
      <vt:lpstr>如何是好的釋義：具體建議10.7 </vt:lpstr>
      <vt:lpstr>PowerPoint 簡報</vt:lpstr>
      <vt:lpstr>PowerPoint 簡報</vt:lpstr>
      <vt:lpstr>例句的三大功能10.8</vt:lpstr>
      <vt:lpstr>提供例證10.8.1, 10.8.1.1</vt:lpstr>
      <vt:lpstr>闡釋意義10.8.1.2</vt:lpstr>
      <vt:lpstr>補充釋義的不足10.8.1.2</vt:lpstr>
      <vt:lpstr>說明語境特徵：語法、搭配、語域10.8.1.3</vt:lpstr>
      <vt:lpstr>PowerPoint 簡報</vt:lpstr>
      <vt:lpstr>說明語域（register）10.8.1.3</vt:lpstr>
      <vt:lpstr>PowerPoint 簡報</vt:lpstr>
      <vt:lpstr>例句的來源10.8.2</vt:lpstr>
      <vt:lpstr>人造例句的時代（A.S.Hornby, 1898–1978) 10.8.2</vt:lpstr>
      <vt:lpstr>激烈的辯論：人造 vs 語料庫10.8.2</vt:lpstr>
      <vt:lpstr>實證研究10.8.2</vt:lpstr>
      <vt:lpstr>作者意見10.8.2</vt:lpstr>
      <vt:lpstr>真實而無用的例句10.8.2</vt:lpstr>
      <vt:lpstr>辯論的是假議題10.8.2</vt:lpstr>
      <vt:lpstr>例句能不能修改？</vt:lpstr>
      <vt:lpstr>語料庫例句如何修改？ 10.8.2</vt:lpstr>
      <vt:lpstr>PowerPoint 簡報</vt:lpstr>
      <vt:lpstr>如何才是一個好的例句10.8.3</vt:lpstr>
      <vt:lpstr>自然性和典型性10.8.3.1</vt:lpstr>
      <vt:lpstr>重複性的驗證10.8.3.1</vt:lpstr>
      <vt:lpstr>語境的量也影響自然性10.8.3.1</vt:lpstr>
      <vt:lpstr>COBUILD-1中幾語境的量不足的例句10.8.3.1</vt:lpstr>
      <vt:lpstr>語域的一致性10.8.3.1</vt:lpstr>
      <vt:lpstr>PowerPoint 簡報</vt:lpstr>
      <vt:lpstr>足夠的訊息（informative） 10.8.3.2</vt:lpstr>
      <vt:lpstr>例句與釋義最好不要衝突10.8.3.2</vt:lpstr>
      <vt:lpstr>例句必須有明確的功能10.8.3.2</vt:lpstr>
      <vt:lpstr>PowerPoint 簡報</vt:lpstr>
      <vt:lpstr>可理解性10.8.3.3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牛津實用辭典編纂指南 2</dc:title>
  <dc:creator>白明弘</dc:creator>
  <cp:lastModifiedBy>user</cp:lastModifiedBy>
  <cp:revision>2345</cp:revision>
  <dcterms:created xsi:type="dcterms:W3CDTF">2021-10-25T01:51:44Z</dcterms:created>
  <dcterms:modified xsi:type="dcterms:W3CDTF">2022-06-20T05:51:18Z</dcterms:modified>
</cp:coreProperties>
</file>