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61"/>
  </p:notesMasterIdLst>
  <p:sldIdLst>
    <p:sldId id="256" r:id="rId2"/>
    <p:sldId id="390" r:id="rId3"/>
    <p:sldId id="389" r:id="rId4"/>
    <p:sldId id="391" r:id="rId5"/>
    <p:sldId id="366" r:id="rId6"/>
    <p:sldId id="362" r:id="rId7"/>
    <p:sldId id="360" r:id="rId8"/>
    <p:sldId id="393" r:id="rId9"/>
    <p:sldId id="361" r:id="rId10"/>
    <p:sldId id="363" r:id="rId11"/>
    <p:sldId id="364" r:id="rId12"/>
    <p:sldId id="365" r:id="rId13"/>
    <p:sldId id="370" r:id="rId14"/>
    <p:sldId id="309" r:id="rId15"/>
    <p:sldId id="313" r:id="rId16"/>
    <p:sldId id="375" r:id="rId17"/>
    <p:sldId id="317" r:id="rId18"/>
    <p:sldId id="374" r:id="rId19"/>
    <p:sldId id="318" r:id="rId20"/>
    <p:sldId id="319" r:id="rId21"/>
    <p:sldId id="323" r:id="rId22"/>
    <p:sldId id="376" r:id="rId23"/>
    <p:sldId id="325" r:id="rId24"/>
    <p:sldId id="326" r:id="rId25"/>
    <p:sldId id="327" r:id="rId26"/>
    <p:sldId id="328" r:id="rId27"/>
    <p:sldId id="329" r:id="rId28"/>
    <p:sldId id="378" r:id="rId29"/>
    <p:sldId id="379" r:id="rId30"/>
    <p:sldId id="330" r:id="rId31"/>
    <p:sldId id="331" r:id="rId32"/>
    <p:sldId id="332" r:id="rId33"/>
    <p:sldId id="380" r:id="rId34"/>
    <p:sldId id="333" r:id="rId35"/>
    <p:sldId id="334" r:id="rId36"/>
    <p:sldId id="335" r:id="rId37"/>
    <p:sldId id="336" r:id="rId38"/>
    <p:sldId id="337" r:id="rId39"/>
    <p:sldId id="338" r:id="rId40"/>
    <p:sldId id="339" r:id="rId41"/>
    <p:sldId id="340" r:id="rId42"/>
    <p:sldId id="341" r:id="rId43"/>
    <p:sldId id="342" r:id="rId44"/>
    <p:sldId id="385" r:id="rId45"/>
    <p:sldId id="343" r:id="rId46"/>
    <p:sldId id="344" r:id="rId47"/>
    <p:sldId id="381" r:id="rId48"/>
    <p:sldId id="382" r:id="rId49"/>
    <p:sldId id="345" r:id="rId50"/>
    <p:sldId id="347" r:id="rId51"/>
    <p:sldId id="348" r:id="rId52"/>
    <p:sldId id="350" r:id="rId53"/>
    <p:sldId id="349" r:id="rId54"/>
    <p:sldId id="384" r:id="rId55"/>
    <p:sldId id="353" r:id="rId56"/>
    <p:sldId id="355" r:id="rId57"/>
    <p:sldId id="356" r:id="rId58"/>
    <p:sldId id="358" r:id="rId59"/>
    <p:sldId id="359"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14" autoAdjust="0"/>
  </p:normalViewPr>
  <p:slideViewPr>
    <p:cSldViewPr snapToGrid="0">
      <p:cViewPr varScale="1">
        <p:scale>
          <a:sx n="60" d="100"/>
          <a:sy n="60" d="100"/>
        </p:scale>
        <p:origin x="3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FEF22-CEAB-4DB1-BFC0-36A323E56794}" type="datetimeFigureOut">
              <a:rPr lang="zh-TW" altLang="en-US" smtClean="0"/>
              <a:t>2022/6/6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E4469-476F-4583-A856-728BDDCAD4D4}" type="slidenum">
              <a:rPr lang="zh-TW" altLang="en-US" smtClean="0"/>
              <a:t>‹#›</a:t>
            </a:fld>
            <a:endParaRPr lang="zh-TW" altLang="en-US"/>
          </a:p>
        </p:txBody>
      </p:sp>
    </p:spTree>
    <p:extLst>
      <p:ext uri="{BB962C8B-B14F-4D97-AF65-F5344CB8AC3E}">
        <p14:creationId xmlns:p14="http://schemas.microsoft.com/office/powerpoint/2010/main" val="344184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「殘廢」是 </a:t>
            </a:r>
            <a:r>
              <a:rPr lang="en-US" altLang="zh-TW" dirty="0" smtClean="0"/>
              <a:t>1976 </a:t>
            </a:r>
            <a:r>
              <a:rPr lang="zh-TW" altLang="en-US" dirty="0" smtClean="0"/>
              <a:t>年前最常被用來代表障礙族群的名詞，其次為「殘疾」。</a:t>
            </a:r>
          </a:p>
          <a:p>
            <a:r>
              <a:rPr lang="zh-TW" altLang="en-US" dirty="0" smtClean="0"/>
              <a:t>從 </a:t>
            </a:r>
            <a:r>
              <a:rPr lang="en-US" altLang="zh-TW" dirty="0" smtClean="0"/>
              <a:t>1973 </a:t>
            </a:r>
            <a:r>
              <a:rPr lang="zh-TW" altLang="en-US" dirty="0" smtClean="0"/>
              <a:t>年始，「殘障」一詞使用頻率增加，直到 </a:t>
            </a:r>
            <a:r>
              <a:rPr lang="en-US" altLang="zh-TW" dirty="0" smtClean="0"/>
              <a:t>1976 </a:t>
            </a:r>
            <a:r>
              <a:rPr lang="zh-TW" altLang="en-US" dirty="0" smtClean="0"/>
              <a:t>年「殘障」報導數量開始超過「殘廢」。</a:t>
            </a:r>
          </a:p>
          <a:p>
            <a:r>
              <a:rPr lang="en-US" altLang="zh-TW" dirty="0" smtClean="0"/>
              <a:t>1980 </a:t>
            </a:r>
            <a:r>
              <a:rPr lang="zh-TW" altLang="en-US" dirty="0" smtClean="0"/>
              <a:t>年後「殘障」用詞使用量迅速上升，可能跟劉俠等為障礙者倡議有關，他們認為「殘廢」的標籤使得社會大眾把「殘」與「廢」劃上等號，以為殘者沒有獨立謀生的能力，需</a:t>
            </a:r>
          </a:p>
          <a:p>
            <a:r>
              <a:rPr lang="zh-TW" altLang="en-US" dirty="0" smtClean="0"/>
              <a:t>要被扶養（張恒豪</a:t>
            </a:r>
            <a:r>
              <a:rPr lang="en-US" altLang="zh-TW" dirty="0" smtClean="0"/>
              <a:t>2006</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778E4469-476F-4583-A856-728BDDCAD4D4}" type="slidenum">
              <a:rPr lang="zh-TW" altLang="en-US" smtClean="0"/>
              <a:t>48</a:t>
            </a:fld>
            <a:endParaRPr lang="zh-TW" altLang="en-US"/>
          </a:p>
        </p:txBody>
      </p:sp>
    </p:spTree>
    <p:extLst>
      <p:ext uri="{BB962C8B-B14F-4D97-AF65-F5344CB8AC3E}">
        <p14:creationId xmlns:p14="http://schemas.microsoft.com/office/powerpoint/2010/main" val="38349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第一個定義似乎只是在陳述案件的事實</a:t>
            </a:r>
            <a:endParaRPr lang="zh-TW" altLang="en-US" dirty="0"/>
          </a:p>
        </p:txBody>
      </p:sp>
      <p:sp>
        <p:nvSpPr>
          <p:cNvPr id="4" name="投影片編號版面配置區 3"/>
          <p:cNvSpPr>
            <a:spLocks noGrp="1"/>
          </p:cNvSpPr>
          <p:nvPr>
            <p:ph type="sldNum" sz="quarter" idx="10"/>
          </p:nvPr>
        </p:nvSpPr>
        <p:spPr/>
        <p:txBody>
          <a:bodyPr/>
          <a:lstStyle/>
          <a:p>
            <a:fld id="{778E4469-476F-4583-A856-728BDDCAD4D4}" type="slidenum">
              <a:rPr lang="zh-TW" altLang="en-US" smtClean="0"/>
              <a:t>54</a:t>
            </a:fld>
            <a:endParaRPr lang="zh-TW" altLang="en-US"/>
          </a:p>
        </p:txBody>
      </p:sp>
    </p:spTree>
    <p:extLst>
      <p:ext uri="{BB962C8B-B14F-4D97-AF65-F5344CB8AC3E}">
        <p14:creationId xmlns:p14="http://schemas.microsoft.com/office/powerpoint/2010/main" val="1906860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97E0307-B85C-446A-8EF0-0407D435D787}" type="datetimeFigureOut">
              <a:rPr lang="en-US" smtClean="0"/>
              <a:t>6/6/2022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762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8BD862E7-95FA-4FC4-9EC5-DDBFA8DC7417}" type="datetimeFigureOut">
              <a:rPr lang="en-US" smtClean="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348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B987F2-A784-4F72-BB57-0E9EACDE722E}" type="datetimeFigureOut">
              <a:rPr lang="en-US" smtClean="0"/>
              <a:t>6/6/2022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359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BBD51E-4B19-444E-85C0-DBD7EB6263F4}" type="datetimeFigureOut">
              <a:rPr lang="en-US" smtClean="0"/>
              <a:t>6/6/2022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2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0D7255A-4AD5-4D3E-9A0A-689DA3BA976C}" type="datetimeFigureOut">
              <a:rPr lang="en-US" smtClean="0"/>
              <a:t>6/6/2022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411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3EE0AD15-87AC-45B2-9EE5-8D165AF83CD7}" type="datetimeFigureOut">
              <a:rPr lang="en-US" smtClean="0"/>
              <a:t>6/6/2022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925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FCC40CCD-F0D6-4CC2-A4C8-2D7D0D875F02}" type="datetimeFigureOut">
              <a:rPr lang="en-US" smtClean="0"/>
              <a:t>6/6/2022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475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3616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47B1BF-4039-460D-A637-65428CBD720E}" type="datetimeFigureOut">
              <a:rPr lang="en-US" smtClean="0"/>
              <a:t>6/6/2022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1828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思源黑體 TW Regular" panose="020B0500000000000000" pitchFamily="34" charset="-120"/>
                <a:ea typeface="思源黑體 TW Regular" panose="020B0500000000000000"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p:txBody>
          <a:bodyPr/>
          <a:lstStyle>
            <a:lvl1pPr>
              <a:defRPr>
                <a:latin typeface="思源黑體 TW Regular" panose="020B0500000000000000" pitchFamily="34" charset="-120"/>
                <a:ea typeface="思源黑體 TW Regular" panose="020B0500000000000000" pitchFamily="34" charset="-120"/>
              </a:defRPr>
            </a:lvl1pPr>
            <a:lvl2pPr>
              <a:defRPr>
                <a:latin typeface="思源黑體 TW Regular" panose="020B0500000000000000" pitchFamily="34" charset="-120"/>
                <a:ea typeface="思源黑體 TW Regular" panose="020B0500000000000000" pitchFamily="34" charset="-120"/>
              </a:defRPr>
            </a:lvl2pPr>
            <a:lvl3pPr>
              <a:defRPr>
                <a:latin typeface="思源黑體 TW Regular" panose="020B0500000000000000" pitchFamily="34" charset="-120"/>
                <a:ea typeface="思源黑體 TW Regular" panose="020B0500000000000000" pitchFamily="34" charset="-120"/>
              </a:defRPr>
            </a:lvl3pPr>
            <a:lvl4pPr>
              <a:defRPr>
                <a:latin typeface="思源黑體 TW Regular" panose="020B0500000000000000" pitchFamily="34" charset="-120"/>
                <a:ea typeface="思源黑體 TW Regular" panose="020B0500000000000000" pitchFamily="34" charset="-120"/>
              </a:defRPr>
            </a:lvl4pPr>
            <a:lvl5pPr>
              <a:defRPr>
                <a:latin typeface="思源黑體 TW Regular" panose="020B0500000000000000" pitchFamily="34" charset="-120"/>
                <a:ea typeface="思源黑體 TW Regular" panose="020B0500000000000000" pitchFamily="34" charset="-120"/>
              </a:defRPr>
            </a:lvl5p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79862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l">
              <a:defRPr sz="4000">
                <a:latin typeface="思源黑體 TW Regular" panose="020B0500000000000000" pitchFamily="34" charset="-120"/>
                <a:ea typeface="思源黑體 TW Regular" panose="020B0500000000000000" pitchFamily="34" charset="-120"/>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l">
              <a:buNone/>
              <a:defRPr sz="2200">
                <a:solidFill>
                  <a:schemeClr val="tx1">
                    <a:tint val="75000"/>
                  </a:schemeClr>
                </a:solidFill>
                <a:latin typeface="思源黑體 TW Regular" panose="020B0500000000000000" pitchFamily="34" charset="-120"/>
                <a:ea typeface="思源黑體 TW Regular" panose="020B0500000000000000"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smtClean="0"/>
              <a:t>編輯母片文字樣式</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9A00F7B-89C5-4DF7-A309-6263220147D4}" type="datetimeFigureOut">
              <a:rPr lang="en-US" smtClean="0"/>
              <a:t>6/6/2022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24478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966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85800" y="3132666"/>
            <a:ext cx="5311775" cy="308601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72200" y="3132666"/>
            <a:ext cx="5334000" cy="308601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6/6/2022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312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6/6/2022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t>6/6/2022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874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3CDCB01F-D966-4C62-B900-0BE008A90C98}" type="datetimeFigureOut">
              <a:rPr lang="en-US" smtClean="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192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5E73A0EA-7DC7-4964-BB97-B173EF3B859A}" type="datetimeFigureOut">
              <a:rPr lang="en-US" smtClean="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755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smtClean="0"/>
              <a:t>6/6/2022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5186994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36192" y="2058841"/>
            <a:ext cx="9448800" cy="1825096"/>
          </a:xfrm>
        </p:spPr>
        <p:txBody>
          <a:bodyPr>
            <a:normAutofit/>
          </a:bodyPr>
          <a:lstStyle/>
          <a:p>
            <a:pPr algn="ctr"/>
            <a:r>
              <a:rPr lang="zh-TW" altLang="en-US" dirty="0" smtClean="0">
                <a:latin typeface="思源黑体 CN Regular" panose="020B0500000000000000" pitchFamily="34" charset="-128"/>
                <a:ea typeface="思源黑体 CN Regular" panose="020B0500000000000000" pitchFamily="34" charset="-128"/>
              </a:rPr>
              <a:t>辭典</a:t>
            </a:r>
            <a:r>
              <a:rPr lang="zh-TW" altLang="en-US" dirty="0">
                <a:latin typeface="思源黑体 CN Regular" panose="020B0500000000000000" pitchFamily="34" charset="-128"/>
                <a:ea typeface="思源黑体 CN Regular" panose="020B0500000000000000" pitchFamily="34" charset="-128"/>
              </a:rPr>
              <a:t>的</a:t>
            </a:r>
            <a:r>
              <a:rPr lang="zh-TW" altLang="en-US" dirty="0" smtClean="0">
                <a:latin typeface="思源黑体 CN Regular" panose="020B0500000000000000" pitchFamily="34" charset="-128"/>
                <a:ea typeface="思源黑体 CN Regular" panose="020B0500000000000000" pitchFamily="34" charset="-128"/>
              </a:rPr>
              <a:t>釋義（二）</a:t>
            </a:r>
            <a:endParaRPr lang="zh-TW" altLang="en-US" dirty="0">
              <a:latin typeface="思源黑体 CN Regular" panose="020B0500000000000000" pitchFamily="34" charset="-128"/>
              <a:ea typeface="思源黑体 CN Regular" panose="020B0500000000000000" pitchFamily="34" charset="-128"/>
            </a:endParaRPr>
          </a:p>
        </p:txBody>
      </p:sp>
      <p:sp>
        <p:nvSpPr>
          <p:cNvPr id="3" name="副標題 2"/>
          <p:cNvSpPr>
            <a:spLocks noGrp="1"/>
          </p:cNvSpPr>
          <p:nvPr>
            <p:ph type="subTitle" idx="1"/>
          </p:nvPr>
        </p:nvSpPr>
        <p:spPr>
          <a:xfrm>
            <a:off x="4050792" y="4519169"/>
            <a:ext cx="3291840" cy="685800"/>
          </a:xfrm>
        </p:spPr>
        <p:txBody>
          <a:bodyPr>
            <a:noAutofit/>
          </a:bodyPr>
          <a:lstStyle/>
          <a:p>
            <a:r>
              <a:rPr lang="en-US" altLang="zh-TW" sz="2400" dirty="0" smtClean="0"/>
              <a:t>2022/06/06</a:t>
            </a:r>
          </a:p>
          <a:p>
            <a:r>
              <a:rPr lang="zh-TW" altLang="en-US" sz="2400" dirty="0"/>
              <a:t>白明弘</a:t>
            </a:r>
          </a:p>
        </p:txBody>
      </p:sp>
      <p:sp>
        <p:nvSpPr>
          <p:cNvPr id="4" name="矩形 3"/>
          <p:cNvSpPr/>
          <p:nvPr/>
        </p:nvSpPr>
        <p:spPr>
          <a:xfrm>
            <a:off x="470010" y="308898"/>
            <a:ext cx="6096000" cy="523220"/>
          </a:xfrm>
          <a:prstGeom prst="rect">
            <a:avLst/>
          </a:prstGeom>
        </p:spPr>
        <p:txBody>
          <a:bodyPr>
            <a:spAutoFit/>
          </a:bodyPr>
          <a:lstStyle/>
          <a:p>
            <a:r>
              <a:rPr lang="zh-TW" altLang="en-US" sz="2800" dirty="0"/>
              <a:t>辭典編輯交流</a:t>
            </a:r>
            <a:r>
              <a:rPr lang="zh-TW" altLang="en-US" sz="2800" dirty="0" smtClean="0"/>
              <a:t>講座</a:t>
            </a:r>
            <a:endParaRPr lang="en-US" altLang="zh-TW" sz="2800" dirty="0" smtClean="0"/>
          </a:p>
        </p:txBody>
      </p:sp>
      <p:sp>
        <p:nvSpPr>
          <p:cNvPr id="5" name="矩形 4"/>
          <p:cNvSpPr/>
          <p:nvPr/>
        </p:nvSpPr>
        <p:spPr>
          <a:xfrm>
            <a:off x="3048000" y="1567338"/>
            <a:ext cx="6096000" cy="1569660"/>
          </a:xfrm>
          <a:prstGeom prst="rect">
            <a:avLst/>
          </a:prstGeom>
        </p:spPr>
        <p:txBody>
          <a:bodyPr>
            <a:spAutoFit/>
          </a:bodyPr>
          <a:lstStyle/>
          <a:p>
            <a:r>
              <a:rPr lang="en-US" altLang="zh-TW" sz="3200" dirty="0"/>
              <a:t>《</a:t>
            </a:r>
            <a:r>
              <a:rPr lang="zh-TW" altLang="en-US" sz="3200" dirty="0"/>
              <a:t>牛津詞典編纂指南</a:t>
            </a:r>
            <a:r>
              <a:rPr lang="en-US" altLang="zh-TW" sz="3200" dirty="0"/>
              <a:t>》</a:t>
            </a:r>
            <a:r>
              <a:rPr lang="zh-TW" altLang="en-US" sz="3200" b="1" dirty="0"/>
              <a:t>導讀</a:t>
            </a:r>
            <a:r>
              <a:rPr lang="en-US" altLang="zh-TW" sz="3200" b="1" dirty="0"/>
              <a:t/>
            </a:r>
            <a:br>
              <a:rPr lang="en-US" altLang="zh-TW" sz="3200" b="1" dirty="0"/>
            </a:br>
            <a:r>
              <a:rPr lang="en-US" altLang="zh-TW" sz="3200" dirty="0"/>
              <a:t/>
            </a:r>
            <a:br>
              <a:rPr lang="en-US" altLang="zh-TW" sz="3200" dirty="0"/>
            </a:br>
            <a:endParaRPr lang="zh-TW" altLang="en-US" sz="3200" dirty="0"/>
          </a:p>
        </p:txBody>
      </p:sp>
    </p:spTree>
    <p:extLst>
      <p:ext uri="{BB962C8B-B14F-4D97-AF65-F5344CB8AC3E}">
        <p14:creationId xmlns:p14="http://schemas.microsoft.com/office/powerpoint/2010/main" val="1573407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645747" y="675149"/>
            <a:ext cx="8667750" cy="5457825"/>
          </a:xfrm>
          <a:prstGeom prst="rect">
            <a:avLst/>
          </a:prstGeom>
        </p:spPr>
      </p:pic>
      <p:sp>
        <p:nvSpPr>
          <p:cNvPr id="3" name="圓角矩形圖說文字 2"/>
          <p:cNvSpPr/>
          <p:nvPr/>
        </p:nvSpPr>
        <p:spPr>
          <a:xfrm>
            <a:off x="4608576" y="2578608"/>
            <a:ext cx="1655064" cy="877824"/>
          </a:xfrm>
          <a:prstGeom prst="wedgeRoundRectCallout">
            <a:avLst>
              <a:gd name="adj1" fmla="val -91428"/>
              <a:gd name="adj2" fmla="val 16203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bg1"/>
                </a:solidFill>
              </a:rPr>
              <a:t>同義詞釋義法</a:t>
            </a:r>
            <a:endParaRPr lang="zh-TW" altLang="en-US" dirty="0">
              <a:solidFill>
                <a:schemeClr val="bg1"/>
              </a:solidFill>
            </a:endParaRPr>
          </a:p>
        </p:txBody>
      </p:sp>
      <p:sp>
        <p:nvSpPr>
          <p:cNvPr id="4" name="圓角矩形 3"/>
          <p:cNvSpPr/>
          <p:nvPr/>
        </p:nvSpPr>
        <p:spPr>
          <a:xfrm>
            <a:off x="3129280" y="4490720"/>
            <a:ext cx="1554480" cy="42672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8051339" y="6293525"/>
            <a:ext cx="2262158" cy="369332"/>
          </a:xfrm>
          <a:prstGeom prst="rect">
            <a:avLst/>
          </a:prstGeom>
          <a:noFill/>
        </p:spPr>
        <p:txBody>
          <a:bodyPr wrap="none" rtlCol="0">
            <a:spAutoFit/>
          </a:bodyPr>
          <a:lstStyle/>
          <a:p>
            <a:r>
              <a:rPr lang="zh-TW" altLang="en-US" dirty="0" smtClean="0"/>
              <a:t>教育部重編國語辭典</a:t>
            </a:r>
            <a:endParaRPr lang="zh-TW" altLang="en-US" dirty="0"/>
          </a:p>
        </p:txBody>
      </p:sp>
    </p:spTree>
    <p:extLst>
      <p:ext uri="{BB962C8B-B14F-4D97-AF65-F5344CB8AC3E}">
        <p14:creationId xmlns:p14="http://schemas.microsoft.com/office/powerpoint/2010/main" val="8611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736494" y="696537"/>
            <a:ext cx="8286750" cy="5448300"/>
          </a:xfrm>
          <a:prstGeom prst="rect">
            <a:avLst/>
          </a:prstGeom>
        </p:spPr>
      </p:pic>
      <p:sp>
        <p:nvSpPr>
          <p:cNvPr id="3" name="圓角矩形圖說文字 2"/>
          <p:cNvSpPr/>
          <p:nvPr/>
        </p:nvSpPr>
        <p:spPr>
          <a:xfrm>
            <a:off x="3440176" y="3350768"/>
            <a:ext cx="1655064" cy="877824"/>
          </a:xfrm>
          <a:prstGeom prst="wedgeRoundRectCallout">
            <a:avLst>
              <a:gd name="adj1" fmla="val -91428"/>
              <a:gd name="adj2" fmla="val 16203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bg1"/>
                </a:solidFill>
              </a:rPr>
              <a:t>同義詞釋義法</a:t>
            </a:r>
            <a:endParaRPr lang="zh-TW" altLang="en-US" dirty="0">
              <a:solidFill>
                <a:schemeClr val="bg1"/>
              </a:solidFill>
            </a:endParaRPr>
          </a:p>
        </p:txBody>
      </p:sp>
      <p:sp>
        <p:nvSpPr>
          <p:cNvPr id="4" name="圓角矩形 3"/>
          <p:cNvSpPr/>
          <p:nvPr/>
        </p:nvSpPr>
        <p:spPr>
          <a:xfrm>
            <a:off x="1960880" y="5262880"/>
            <a:ext cx="1554480" cy="42672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8051339" y="6293525"/>
            <a:ext cx="2492990" cy="369332"/>
          </a:xfrm>
          <a:prstGeom prst="rect">
            <a:avLst/>
          </a:prstGeom>
          <a:noFill/>
        </p:spPr>
        <p:txBody>
          <a:bodyPr wrap="none" rtlCol="0">
            <a:spAutoFit/>
          </a:bodyPr>
          <a:lstStyle/>
          <a:p>
            <a:r>
              <a:rPr lang="zh-TW" altLang="en-US" dirty="0" smtClean="0"/>
              <a:t>教育部國語辭典簡編本</a:t>
            </a:r>
            <a:endParaRPr lang="zh-TW" altLang="en-US" dirty="0"/>
          </a:p>
        </p:txBody>
      </p:sp>
    </p:spTree>
    <p:extLst>
      <p:ext uri="{BB962C8B-B14F-4D97-AF65-F5344CB8AC3E}">
        <p14:creationId xmlns:p14="http://schemas.microsoft.com/office/powerpoint/2010/main" val="2387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81644" y="415149"/>
            <a:ext cx="10490662" cy="6035020"/>
          </a:xfrm>
          <a:prstGeom prst="rect">
            <a:avLst/>
          </a:prstGeom>
        </p:spPr>
      </p:pic>
      <p:sp>
        <p:nvSpPr>
          <p:cNvPr id="4" name="圓角矩形 3"/>
          <p:cNvSpPr/>
          <p:nvPr/>
        </p:nvSpPr>
        <p:spPr>
          <a:xfrm>
            <a:off x="2428713" y="935429"/>
            <a:ext cx="3270338" cy="63819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2428713" y="2299940"/>
            <a:ext cx="4376124" cy="63819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8633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「罄竹難書」造句</a:t>
            </a:r>
            <a:endParaRPr lang="zh-TW" altLang="en-US" dirty="0"/>
          </a:p>
        </p:txBody>
      </p:sp>
      <p:sp>
        <p:nvSpPr>
          <p:cNvPr id="3" name="內容版面配置區 2"/>
          <p:cNvSpPr>
            <a:spLocks noGrp="1"/>
          </p:cNvSpPr>
          <p:nvPr>
            <p:ph idx="1"/>
          </p:nvPr>
        </p:nvSpPr>
        <p:spPr/>
        <p:txBody>
          <a:bodyPr>
            <a:normAutofit/>
          </a:bodyPr>
          <a:lstStyle/>
          <a:p>
            <a:r>
              <a:rPr lang="zh-TW" altLang="en-US" dirty="0"/>
              <a:t>可以</a:t>
            </a:r>
            <a:r>
              <a:rPr lang="zh-TW" altLang="en-US" dirty="0" smtClean="0"/>
              <a:t>修飾學校的法規嗎？</a:t>
            </a:r>
            <a:endParaRPr lang="en-US" altLang="zh-TW" dirty="0"/>
          </a:p>
          <a:p>
            <a:pPr lvl="1"/>
            <a:r>
              <a:rPr lang="zh-TW" altLang="en-US" dirty="0"/>
              <a:t>我違反的校規</a:t>
            </a:r>
            <a:r>
              <a:rPr lang="zh-TW" altLang="en-US" dirty="0">
                <a:solidFill>
                  <a:srgbClr val="FFFF00"/>
                </a:solidFill>
              </a:rPr>
              <a:t>罄竹難書</a:t>
            </a:r>
            <a:r>
              <a:rPr lang="zh-TW" altLang="en-US" dirty="0" smtClean="0"/>
              <a:t>！</a:t>
            </a:r>
            <a:endParaRPr lang="en-US" altLang="zh-TW" dirty="0" smtClean="0"/>
          </a:p>
          <a:p>
            <a:r>
              <a:rPr lang="zh-TW" altLang="en-US" dirty="0" smtClean="0"/>
              <a:t>可以修飾內心的感受嗎？</a:t>
            </a:r>
            <a:endParaRPr lang="en-US" altLang="zh-TW" dirty="0" smtClean="0"/>
          </a:p>
          <a:p>
            <a:pPr lvl="1"/>
            <a:r>
              <a:rPr lang="zh-TW" altLang="en-US" dirty="0" smtClean="0"/>
              <a:t>我的苦難</a:t>
            </a:r>
            <a:r>
              <a:rPr lang="zh-TW" altLang="en-US" dirty="0" smtClean="0">
                <a:solidFill>
                  <a:srgbClr val="FFFF00"/>
                </a:solidFill>
              </a:rPr>
              <a:t>罄竹難書</a:t>
            </a:r>
            <a:r>
              <a:rPr lang="zh-TW" altLang="en-US" dirty="0" smtClean="0"/>
              <a:t>！</a:t>
            </a:r>
            <a:endParaRPr lang="en-US" altLang="zh-TW" dirty="0" smtClean="0"/>
          </a:p>
          <a:p>
            <a:pPr lvl="1"/>
            <a:r>
              <a:rPr lang="zh-TW" altLang="en-US" dirty="0" smtClean="0"/>
              <a:t>我的煩惱</a:t>
            </a:r>
            <a:r>
              <a:rPr lang="zh-TW" altLang="en-US" dirty="0" smtClean="0">
                <a:solidFill>
                  <a:srgbClr val="FFFF00"/>
                </a:solidFill>
              </a:rPr>
              <a:t>罄竹難書</a:t>
            </a:r>
            <a:r>
              <a:rPr lang="zh-TW" altLang="en-US" dirty="0" smtClean="0"/>
              <a:t>！</a:t>
            </a:r>
            <a:endParaRPr lang="en-US" altLang="zh-TW" dirty="0" smtClean="0"/>
          </a:p>
          <a:p>
            <a:r>
              <a:rPr lang="zh-TW" altLang="en-US" dirty="0" smtClean="0"/>
              <a:t>可以修飾人或公司嗎？</a:t>
            </a:r>
            <a:endParaRPr lang="en-US" altLang="zh-TW" dirty="0" smtClean="0"/>
          </a:p>
          <a:p>
            <a:pPr lvl="1"/>
            <a:r>
              <a:rPr lang="zh-TW" altLang="en-US" dirty="0" smtClean="0"/>
              <a:t>我傷害過的</a:t>
            </a:r>
            <a:r>
              <a:rPr lang="zh-TW" altLang="en-US" dirty="0" smtClean="0">
                <a:solidFill>
                  <a:srgbClr val="00B0F0"/>
                </a:solidFill>
              </a:rPr>
              <a:t>人</a:t>
            </a:r>
            <a:r>
              <a:rPr lang="zh-TW" altLang="en-US" dirty="0">
                <a:solidFill>
                  <a:srgbClr val="FFFF00"/>
                </a:solidFill>
              </a:rPr>
              <a:t>罄竹難書</a:t>
            </a:r>
            <a:r>
              <a:rPr lang="zh-TW" altLang="en-US" dirty="0" smtClean="0"/>
              <a:t>！</a:t>
            </a:r>
            <a:endParaRPr lang="en-US" altLang="zh-TW" dirty="0" smtClean="0"/>
          </a:p>
          <a:p>
            <a:pPr lvl="1"/>
            <a:r>
              <a:rPr lang="zh-TW" altLang="en-US" dirty="0"/>
              <a:t>我搶</a:t>
            </a:r>
            <a:r>
              <a:rPr lang="zh-TW" altLang="en-US" dirty="0" smtClean="0"/>
              <a:t>過的</a:t>
            </a:r>
            <a:r>
              <a:rPr lang="zh-TW" altLang="en-US" dirty="0" smtClean="0">
                <a:solidFill>
                  <a:srgbClr val="00B0F0"/>
                </a:solidFill>
              </a:rPr>
              <a:t>銀行</a:t>
            </a:r>
            <a:r>
              <a:rPr lang="zh-TW" altLang="en-US" dirty="0">
                <a:solidFill>
                  <a:srgbClr val="FFFF00"/>
                </a:solidFill>
              </a:rPr>
              <a:t>罄竹難書</a:t>
            </a:r>
            <a:r>
              <a:rPr lang="zh-TW" altLang="en-US" dirty="0" smtClean="0"/>
              <a:t>！</a:t>
            </a:r>
            <a:endParaRPr lang="en-US" altLang="zh-TW" dirty="0" smtClean="0"/>
          </a:p>
          <a:p>
            <a:r>
              <a:rPr lang="zh-TW" altLang="en-US" dirty="0" smtClean="0"/>
              <a:t>可以用狀語修飾嗎？</a:t>
            </a:r>
            <a:endParaRPr lang="en-US" altLang="zh-TW" dirty="0" smtClean="0"/>
          </a:p>
          <a:p>
            <a:pPr lvl="1"/>
            <a:r>
              <a:rPr lang="zh-TW" altLang="en-US" dirty="0"/>
              <a:t>我的罪狀</a:t>
            </a:r>
            <a:r>
              <a:rPr lang="zh-TW" altLang="en-US" dirty="0">
                <a:solidFill>
                  <a:srgbClr val="00B0F0"/>
                </a:solidFill>
              </a:rPr>
              <a:t>非常</a:t>
            </a:r>
            <a:r>
              <a:rPr lang="zh-TW" altLang="en-US" dirty="0">
                <a:solidFill>
                  <a:srgbClr val="FFFF00"/>
                </a:solidFill>
              </a:rPr>
              <a:t>罄竹難書</a:t>
            </a:r>
            <a:r>
              <a:rPr lang="zh-TW" altLang="en-US" dirty="0"/>
              <a:t>！</a:t>
            </a:r>
            <a:endParaRPr lang="en-US" altLang="zh-TW" dirty="0"/>
          </a:p>
          <a:p>
            <a:pPr lvl="1"/>
            <a:endParaRPr lang="zh-TW" altLang="en-US" dirty="0"/>
          </a:p>
        </p:txBody>
      </p:sp>
    </p:spTree>
    <p:extLst>
      <p:ext uri="{BB962C8B-B14F-4D97-AF65-F5344CB8AC3E}">
        <p14:creationId xmlns:p14="http://schemas.microsoft.com/office/powerpoint/2010/main" val="29030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838325" y="1281112"/>
            <a:ext cx="8515350" cy="4295775"/>
          </a:xfrm>
          <a:prstGeom prst="rect">
            <a:avLst/>
          </a:prstGeom>
        </p:spPr>
      </p:pic>
    </p:spTree>
    <p:extLst>
      <p:ext uri="{BB962C8B-B14F-4D97-AF65-F5344CB8AC3E}">
        <p14:creationId xmlns:p14="http://schemas.microsoft.com/office/powerpoint/2010/main" val="2039616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205037" y="1271587"/>
            <a:ext cx="7781925" cy="4314825"/>
          </a:xfrm>
          <a:prstGeom prst="rect">
            <a:avLst/>
          </a:prstGeom>
        </p:spPr>
      </p:pic>
    </p:spTree>
    <p:extLst>
      <p:ext uri="{BB962C8B-B14F-4D97-AF65-F5344CB8AC3E}">
        <p14:creationId xmlns:p14="http://schemas.microsoft.com/office/powerpoint/2010/main" val="724412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語言溝通中</a:t>
            </a:r>
            <a:r>
              <a:rPr lang="zh-TW" altLang="zh-TW" dirty="0"/>
              <a:t>的</a:t>
            </a:r>
            <a:r>
              <a:rPr lang="zh-TW" altLang="zh-TW" dirty="0" smtClean="0"/>
              <a:t>可變性</a:t>
            </a:r>
            <a:r>
              <a:rPr lang="zh-TW" altLang="en-US" dirty="0" smtClean="0"/>
              <a:t>與模糊性</a:t>
            </a:r>
            <a:r>
              <a:rPr lang="en-US" altLang="zh-TW" baseline="-25000" dirty="0" smtClean="0"/>
              <a:t>8.3.1</a:t>
            </a:r>
            <a:endParaRPr lang="zh-TW" altLang="en-US" baseline="-25000" dirty="0"/>
          </a:p>
        </p:txBody>
      </p:sp>
      <p:sp>
        <p:nvSpPr>
          <p:cNvPr id="3" name="內容版面配置區 2"/>
          <p:cNvSpPr>
            <a:spLocks noGrp="1"/>
          </p:cNvSpPr>
          <p:nvPr>
            <p:ph idx="1"/>
          </p:nvPr>
        </p:nvSpPr>
        <p:spPr/>
        <p:txBody>
          <a:bodyPr>
            <a:normAutofit lnSpcReduction="10000"/>
          </a:bodyPr>
          <a:lstStyle/>
          <a:p>
            <a:r>
              <a:rPr lang="en-US" altLang="zh-TW" dirty="0" smtClean="0"/>
              <a:t>climb </a:t>
            </a:r>
            <a:r>
              <a:rPr lang="zh-TW" altLang="en-US" dirty="0" smtClean="0"/>
              <a:t>（攀爬）</a:t>
            </a:r>
            <a:endParaRPr lang="en-US" altLang="zh-TW" dirty="0" smtClean="0"/>
          </a:p>
          <a:p>
            <a:pPr lvl="1"/>
            <a:r>
              <a:rPr lang="zh-TW" altLang="en-US" dirty="0" smtClean="0"/>
              <a:t>大部分的 </a:t>
            </a:r>
            <a:r>
              <a:rPr lang="en-US" altLang="zh-TW" dirty="0" smtClean="0"/>
              <a:t>climb </a:t>
            </a:r>
            <a:r>
              <a:rPr lang="zh-TW" altLang="en-US" dirty="0" smtClean="0"/>
              <a:t>都是：</a:t>
            </a:r>
            <a:endParaRPr lang="en-US" altLang="zh-TW" dirty="0" smtClean="0"/>
          </a:p>
          <a:p>
            <a:pPr lvl="2"/>
            <a:r>
              <a:rPr lang="zh-TW" altLang="zh-TW" dirty="0" smtClean="0"/>
              <a:t>人爬</a:t>
            </a:r>
            <a:r>
              <a:rPr lang="zh-TW" altLang="en-US" dirty="0"/>
              <a:t>（</a:t>
            </a:r>
            <a:r>
              <a:rPr lang="en-US" altLang="zh-TW" dirty="0"/>
              <a:t>climb</a:t>
            </a:r>
            <a:r>
              <a:rPr lang="zh-TW" altLang="en-US" dirty="0"/>
              <a:t>）</a:t>
            </a:r>
            <a:r>
              <a:rPr lang="zh-TW" altLang="zh-TW" dirty="0" smtClean="0"/>
              <a:t>上一</a:t>
            </a:r>
            <a:r>
              <a:rPr lang="zh-TW" altLang="zh-TW" dirty="0"/>
              <a:t>棵樹或一座</a:t>
            </a:r>
            <a:r>
              <a:rPr lang="zh-TW" altLang="zh-TW" dirty="0" smtClean="0"/>
              <a:t>山</a:t>
            </a:r>
            <a:endParaRPr lang="en-US" altLang="zh-TW" dirty="0" smtClean="0"/>
          </a:p>
          <a:p>
            <a:pPr lvl="1"/>
            <a:r>
              <a:rPr lang="zh-TW" altLang="en-US" dirty="0" smtClean="0"/>
              <a:t>變化：</a:t>
            </a:r>
            <a:endParaRPr lang="en-US" altLang="zh-TW" dirty="0" smtClean="0"/>
          </a:p>
          <a:p>
            <a:pPr lvl="2"/>
            <a:r>
              <a:rPr lang="zh-TW" altLang="zh-TW" dirty="0" smtClean="0"/>
              <a:t>汽車爬</a:t>
            </a:r>
            <a:r>
              <a:rPr lang="zh-TW" altLang="en-US" dirty="0" smtClean="0"/>
              <a:t>（</a:t>
            </a:r>
            <a:r>
              <a:rPr lang="en-US" altLang="zh-TW" dirty="0" smtClean="0"/>
              <a:t>climb</a:t>
            </a:r>
            <a:r>
              <a:rPr lang="zh-TW" altLang="en-US" dirty="0" smtClean="0"/>
              <a:t>）</a:t>
            </a:r>
            <a:r>
              <a:rPr lang="zh-TW" altLang="zh-TW" dirty="0" smtClean="0"/>
              <a:t>上陡峭</a:t>
            </a:r>
            <a:r>
              <a:rPr lang="zh-TW" altLang="zh-TW" dirty="0"/>
              <a:t>的山坡</a:t>
            </a:r>
            <a:r>
              <a:rPr lang="zh-TW" altLang="zh-TW" dirty="0" smtClean="0"/>
              <a:t>。</a:t>
            </a:r>
            <a:endParaRPr lang="en-US" altLang="zh-TW" dirty="0" smtClean="0"/>
          </a:p>
          <a:p>
            <a:pPr lvl="2"/>
            <a:r>
              <a:rPr lang="zh-TW" altLang="zh-TW" dirty="0"/>
              <a:t>一架飛機在起飛後可能會</a:t>
            </a:r>
            <a:r>
              <a:rPr lang="zh-TW" altLang="zh-TW" dirty="0" smtClean="0"/>
              <a:t>爬升</a:t>
            </a:r>
            <a:r>
              <a:rPr lang="zh-TW" altLang="en-US" dirty="0" smtClean="0"/>
              <a:t>（</a:t>
            </a:r>
            <a:r>
              <a:rPr lang="en-US" altLang="zh-TW" dirty="0" smtClean="0"/>
              <a:t>climb</a:t>
            </a:r>
            <a:r>
              <a:rPr lang="zh-TW" altLang="en-US" dirty="0" smtClean="0"/>
              <a:t>）</a:t>
            </a:r>
            <a:r>
              <a:rPr lang="zh-TW" altLang="zh-TW" dirty="0" smtClean="0"/>
              <a:t>到</a:t>
            </a:r>
            <a:r>
              <a:rPr lang="zh-TW" altLang="zh-TW" dirty="0"/>
              <a:t>空中</a:t>
            </a:r>
            <a:r>
              <a:rPr lang="zh-TW" altLang="zh-TW" dirty="0" smtClean="0"/>
              <a:t>。</a:t>
            </a:r>
            <a:endParaRPr lang="en-US" altLang="zh-TW" dirty="0" smtClean="0"/>
          </a:p>
          <a:p>
            <a:pPr lvl="2"/>
            <a:r>
              <a:rPr lang="zh-TW" altLang="zh-TW" dirty="0"/>
              <a:t>一株</a:t>
            </a:r>
            <a:r>
              <a:rPr lang="zh-TW" altLang="zh-TW" dirty="0" smtClean="0"/>
              <a:t>植物爬</a:t>
            </a:r>
            <a:r>
              <a:rPr lang="zh-TW" altLang="en-US" dirty="0"/>
              <a:t>（</a:t>
            </a:r>
            <a:r>
              <a:rPr lang="en-US" altLang="zh-TW" dirty="0"/>
              <a:t>climb</a:t>
            </a:r>
            <a:r>
              <a:rPr lang="zh-TW" altLang="en-US" dirty="0"/>
              <a:t>）</a:t>
            </a:r>
            <a:r>
              <a:rPr lang="zh-TW" altLang="zh-TW" dirty="0" smtClean="0"/>
              <a:t>上</a:t>
            </a:r>
            <a:r>
              <a:rPr lang="zh-TW" altLang="zh-TW" dirty="0"/>
              <a:t>牆</a:t>
            </a:r>
            <a:r>
              <a:rPr lang="zh-TW" altLang="zh-TW" dirty="0" smtClean="0"/>
              <a:t>。</a:t>
            </a:r>
            <a:endParaRPr lang="en-US" altLang="zh-TW" dirty="0" smtClean="0"/>
          </a:p>
          <a:p>
            <a:pPr lvl="2"/>
            <a:r>
              <a:rPr lang="zh-TW" altLang="en-US" dirty="0" smtClean="0"/>
              <a:t>不好的預感開始 </a:t>
            </a:r>
            <a:r>
              <a:rPr lang="zh-TW" altLang="en-US" dirty="0"/>
              <a:t>爬上 </a:t>
            </a:r>
            <a:r>
              <a:rPr lang="zh-TW" altLang="en-US" dirty="0" smtClean="0"/>
              <a:t>心頭</a:t>
            </a:r>
            <a:endParaRPr lang="en-US" altLang="zh-TW" dirty="0" smtClean="0"/>
          </a:p>
          <a:p>
            <a:pPr lvl="2"/>
            <a:r>
              <a:rPr lang="zh-TW" altLang="en-US" dirty="0"/>
              <a:t>玄武門兵變是他爬上權力峰巔的開始 </a:t>
            </a:r>
            <a:endParaRPr lang="en-US" altLang="zh-TW" dirty="0" smtClean="0"/>
          </a:p>
          <a:p>
            <a:pPr lvl="1"/>
            <a:r>
              <a:rPr lang="zh-TW" altLang="en-US" dirty="0" smtClean="0"/>
              <a:t>由於變化的用法， </a:t>
            </a:r>
            <a:r>
              <a:rPr lang="en-US" altLang="zh-TW" dirty="0" smtClean="0"/>
              <a:t>climb </a:t>
            </a:r>
            <a:r>
              <a:rPr lang="zh-TW" altLang="en-US" dirty="0" smtClean="0"/>
              <a:t>難以使用種類</a:t>
            </a:r>
            <a:r>
              <a:rPr lang="en-US" altLang="zh-TW" dirty="0" smtClean="0"/>
              <a:t>--</a:t>
            </a:r>
            <a:r>
              <a:rPr lang="zh-TW" altLang="en-US" dirty="0" smtClean="0"/>
              <a:t>差異釋義</a:t>
            </a:r>
            <a:endParaRPr lang="en-US" altLang="zh-TW" dirty="0" smtClean="0"/>
          </a:p>
          <a:p>
            <a:pPr lvl="1"/>
            <a:r>
              <a:rPr lang="zh-TW" altLang="en-US" dirty="0" smtClean="0"/>
              <a:t>必須提供更有彈性的方法：</a:t>
            </a:r>
            <a:endParaRPr lang="en-US" altLang="zh-TW" dirty="0" smtClean="0"/>
          </a:p>
          <a:p>
            <a:pPr lvl="2"/>
            <a:r>
              <a:rPr lang="zh-TW" altLang="zh-TW" dirty="0" smtClean="0"/>
              <a:t>解釋典型</a:t>
            </a:r>
            <a:r>
              <a:rPr lang="zh-TW" altLang="zh-TW" dirty="0"/>
              <a:t>的、經常出現的</a:t>
            </a:r>
            <a:r>
              <a:rPr lang="en-US" altLang="zh-TW" dirty="0"/>
              <a:t>climb</a:t>
            </a:r>
            <a:r>
              <a:rPr lang="zh-TW" altLang="zh-TW" dirty="0"/>
              <a:t>的</a:t>
            </a:r>
            <a:r>
              <a:rPr lang="zh-TW" altLang="zh-TW" dirty="0" smtClean="0"/>
              <a:t>用法</a:t>
            </a:r>
            <a:endParaRPr lang="en-US" altLang="zh-TW" dirty="0" smtClean="0"/>
          </a:p>
          <a:p>
            <a:pPr lvl="2"/>
            <a:r>
              <a:rPr lang="zh-TW" altLang="zh-TW" dirty="0" smtClean="0"/>
              <a:t>但足夠</a:t>
            </a:r>
            <a:r>
              <a:rPr lang="zh-TW" altLang="zh-TW" dirty="0"/>
              <a:t>寬鬆，可以容納個別語言事件層面上的相當大的變化</a:t>
            </a:r>
          </a:p>
          <a:p>
            <a:pPr lvl="2"/>
            <a:endParaRPr lang="zh-TW" altLang="zh-TW" dirty="0"/>
          </a:p>
          <a:p>
            <a:pPr lvl="2"/>
            <a:endParaRPr lang="en-US" altLang="zh-TW" dirty="0" smtClean="0"/>
          </a:p>
          <a:p>
            <a:pPr lvl="2"/>
            <a:endParaRPr lang="zh-TW" altLang="zh-TW" dirty="0"/>
          </a:p>
          <a:p>
            <a:pPr lvl="1"/>
            <a:endParaRPr lang="zh-TW" altLang="en-US" dirty="0"/>
          </a:p>
        </p:txBody>
      </p:sp>
    </p:spTree>
    <p:extLst>
      <p:ext uri="{BB962C8B-B14F-4D97-AF65-F5344CB8AC3E}">
        <p14:creationId xmlns:p14="http://schemas.microsoft.com/office/powerpoint/2010/main" val="249923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原型</a:t>
            </a:r>
            <a:r>
              <a:rPr lang="zh-TW" altLang="en-US" dirty="0" smtClean="0"/>
              <a:t>釋義法：以</a:t>
            </a:r>
            <a:r>
              <a:rPr lang="en-US" altLang="zh-TW" dirty="0" smtClean="0"/>
              <a:t>bus </a:t>
            </a:r>
            <a:r>
              <a:rPr lang="zh-TW" altLang="en-US" dirty="0"/>
              <a:t>為例</a:t>
            </a:r>
            <a:r>
              <a:rPr lang="en-US" altLang="zh-TW" baseline="-25000" dirty="0" smtClean="0"/>
              <a:t>10.5.3</a:t>
            </a:r>
            <a:endParaRPr lang="zh-TW" altLang="en-US" baseline="-25000" dirty="0"/>
          </a:p>
        </p:txBody>
      </p:sp>
      <p:sp>
        <p:nvSpPr>
          <p:cNvPr id="3" name="內容版面配置區 2"/>
          <p:cNvSpPr>
            <a:spLocks noGrp="1"/>
          </p:cNvSpPr>
          <p:nvPr>
            <p:ph idx="1"/>
          </p:nvPr>
        </p:nvSpPr>
        <p:spPr>
          <a:xfrm>
            <a:off x="680321" y="1666240"/>
            <a:ext cx="9613861" cy="4697983"/>
          </a:xfrm>
        </p:spPr>
        <p:txBody>
          <a:bodyPr>
            <a:normAutofit/>
          </a:bodyPr>
          <a:lstStyle/>
          <a:p>
            <a:r>
              <a:rPr lang="en-US" altLang="zh-TW" dirty="0" smtClean="0"/>
              <a:t>bus </a:t>
            </a:r>
            <a:r>
              <a:rPr lang="zh-TW" altLang="en-US" dirty="0"/>
              <a:t>的釋義</a:t>
            </a:r>
            <a:r>
              <a:rPr lang="zh-TW" altLang="en-US" dirty="0" smtClean="0"/>
              <a:t>：</a:t>
            </a:r>
            <a:endParaRPr lang="en-US" altLang="zh-TW" dirty="0" smtClean="0"/>
          </a:p>
          <a:p>
            <a:pPr lvl="1"/>
            <a:r>
              <a:rPr lang="en-US" altLang="zh-TW" dirty="0"/>
              <a:t>a large motor vehicle carrying passengers by road, typically one serving the public on a ﬁxed route and for a fare </a:t>
            </a:r>
            <a:r>
              <a:rPr lang="en-US" altLang="zh-TW" dirty="0" smtClean="0"/>
              <a:t>(</a:t>
            </a:r>
            <a:r>
              <a:rPr lang="zh-TW" altLang="zh-TW" dirty="0"/>
              <a:t>新牛津英語詞典</a:t>
            </a:r>
            <a:r>
              <a:rPr lang="en-US" altLang="zh-TW" dirty="0" smtClean="0"/>
              <a:t>-</a:t>
            </a:r>
            <a:r>
              <a:rPr lang="en-US" altLang="zh-TW" dirty="0"/>
              <a:t>2 2003)</a:t>
            </a:r>
            <a:endParaRPr lang="zh-TW" altLang="zh-TW" dirty="0"/>
          </a:p>
          <a:p>
            <a:pPr lvl="1"/>
            <a:r>
              <a:rPr lang="zh-TW" altLang="zh-TW" dirty="0" smtClean="0"/>
              <a:t>在</a:t>
            </a:r>
            <a:r>
              <a:rPr lang="zh-TW" altLang="zh-TW" dirty="0"/>
              <a:t>公路上載客的大型機動車輛，通常是在固定的路線上為公眾服務並收取費用的</a:t>
            </a:r>
            <a:r>
              <a:rPr lang="zh-TW" altLang="zh-TW" dirty="0" smtClean="0"/>
              <a:t>車輛。</a:t>
            </a:r>
            <a:endParaRPr lang="en-US" altLang="zh-TW" dirty="0" smtClean="0"/>
          </a:p>
          <a:p>
            <a:r>
              <a:rPr lang="zh-TW" altLang="zh-TW" dirty="0" smtClean="0"/>
              <a:t>前半部</a:t>
            </a:r>
            <a:r>
              <a:rPr lang="zh-TW" altLang="en-US" dirty="0" smtClean="0"/>
              <a:t>描述</a:t>
            </a:r>
            <a:r>
              <a:rPr lang="en-US" altLang="zh-TW" dirty="0" smtClean="0"/>
              <a:t> bus </a:t>
            </a:r>
            <a:r>
              <a:rPr lang="zh-TW" altLang="zh-TW" dirty="0" smtClean="0"/>
              <a:t>的</a:t>
            </a:r>
            <a:r>
              <a:rPr lang="zh-TW" altLang="zh-TW" dirty="0" smtClean="0">
                <a:solidFill>
                  <a:srgbClr val="FFFF00"/>
                </a:solidFill>
              </a:rPr>
              <a:t>基本</a:t>
            </a:r>
            <a:r>
              <a:rPr lang="zh-TW" altLang="zh-TW" dirty="0">
                <a:solidFill>
                  <a:srgbClr val="FFFF00"/>
                </a:solidFill>
              </a:rPr>
              <a:t>資訊</a:t>
            </a:r>
            <a:r>
              <a:rPr lang="zh-TW" altLang="zh-TW" dirty="0" smtClean="0"/>
              <a:t>：</a:t>
            </a:r>
            <a:endParaRPr lang="en-US" altLang="zh-TW" dirty="0" smtClean="0"/>
          </a:p>
          <a:p>
            <a:pPr lvl="1"/>
            <a:r>
              <a:rPr lang="zh-TW" altLang="zh-TW" dirty="0" smtClean="0"/>
              <a:t>大型</a:t>
            </a:r>
            <a:r>
              <a:rPr lang="zh-TW" altLang="zh-TW" dirty="0"/>
              <a:t>的</a:t>
            </a:r>
            <a:r>
              <a:rPr lang="zh-TW" altLang="zh-TW" dirty="0" smtClean="0"/>
              <a:t>（不是</a:t>
            </a:r>
            <a:r>
              <a:rPr lang="zh-TW" altLang="zh-TW" dirty="0"/>
              <a:t>汽車或計程車）</a:t>
            </a:r>
            <a:r>
              <a:rPr lang="zh-TW" altLang="zh-TW" dirty="0" smtClean="0"/>
              <a:t>，</a:t>
            </a:r>
            <a:endParaRPr lang="en-US" altLang="zh-TW" dirty="0" smtClean="0"/>
          </a:p>
          <a:p>
            <a:pPr lvl="1"/>
            <a:r>
              <a:rPr lang="zh-TW" altLang="zh-TW" dirty="0" smtClean="0"/>
              <a:t>走</a:t>
            </a:r>
            <a:r>
              <a:rPr lang="zh-TW" altLang="zh-TW" dirty="0"/>
              <a:t>公路</a:t>
            </a:r>
            <a:r>
              <a:rPr lang="zh-TW" altLang="zh-TW" dirty="0" smtClean="0"/>
              <a:t>（不是</a:t>
            </a:r>
            <a:r>
              <a:rPr lang="zh-TW" altLang="zh-TW" dirty="0"/>
              <a:t>火車）</a:t>
            </a:r>
            <a:r>
              <a:rPr lang="zh-TW" altLang="zh-TW" dirty="0" smtClean="0"/>
              <a:t>，</a:t>
            </a:r>
            <a:endParaRPr lang="en-US" altLang="zh-TW" dirty="0" smtClean="0"/>
          </a:p>
          <a:p>
            <a:pPr lvl="1"/>
            <a:r>
              <a:rPr lang="zh-TW" altLang="zh-TW" dirty="0" smtClean="0"/>
              <a:t>載客（不是</a:t>
            </a:r>
            <a:r>
              <a:rPr lang="zh-TW" altLang="zh-TW" dirty="0"/>
              <a:t>卡車）</a:t>
            </a:r>
            <a:r>
              <a:rPr lang="zh-TW" altLang="zh-TW" dirty="0" smtClean="0"/>
              <a:t>。</a:t>
            </a:r>
            <a:endParaRPr lang="en-US" altLang="zh-TW" dirty="0" smtClean="0"/>
          </a:p>
          <a:p>
            <a:r>
              <a:rPr lang="zh-TW" altLang="zh-TW" dirty="0" smtClean="0"/>
              <a:t>後半部</a:t>
            </a:r>
            <a:r>
              <a:rPr lang="zh-TW" altLang="en-US" dirty="0" smtClean="0"/>
              <a:t>描述 </a:t>
            </a:r>
            <a:r>
              <a:rPr lang="en-US" altLang="zh-TW" dirty="0" smtClean="0"/>
              <a:t>bus</a:t>
            </a:r>
            <a:r>
              <a:rPr lang="zh-TW" altLang="zh-TW" dirty="0"/>
              <a:t>的</a:t>
            </a:r>
            <a:r>
              <a:rPr lang="zh-TW" altLang="zh-TW" dirty="0" smtClean="0">
                <a:solidFill>
                  <a:srgbClr val="FFFF00"/>
                </a:solidFill>
              </a:rPr>
              <a:t>典型特點</a:t>
            </a:r>
            <a:r>
              <a:rPr lang="zh-TW" altLang="zh-TW" dirty="0" smtClean="0"/>
              <a:t>：</a:t>
            </a:r>
            <a:endParaRPr lang="en-US" altLang="zh-TW" dirty="0" smtClean="0"/>
          </a:p>
          <a:p>
            <a:pPr lvl="1"/>
            <a:r>
              <a:rPr lang="zh-TW" altLang="zh-TW" dirty="0" smtClean="0"/>
              <a:t>一種</a:t>
            </a:r>
            <a:r>
              <a:rPr lang="zh-TW" altLang="zh-TW" dirty="0"/>
              <a:t>公共</a:t>
            </a:r>
            <a:r>
              <a:rPr lang="zh-TW" altLang="zh-TW" dirty="0" smtClean="0"/>
              <a:t>服務</a:t>
            </a:r>
            <a:endParaRPr lang="en-US" altLang="zh-TW" dirty="0" smtClean="0"/>
          </a:p>
          <a:p>
            <a:pPr lvl="1"/>
            <a:r>
              <a:rPr lang="zh-TW" altLang="zh-TW" dirty="0" smtClean="0"/>
              <a:t>在</a:t>
            </a:r>
            <a:r>
              <a:rPr lang="zh-TW" altLang="zh-TW" dirty="0"/>
              <a:t>固定的路線上運行</a:t>
            </a:r>
            <a:r>
              <a:rPr lang="zh-TW" altLang="zh-TW" dirty="0" smtClean="0"/>
              <a:t>，</a:t>
            </a:r>
            <a:endParaRPr lang="en-US" altLang="zh-TW" dirty="0" smtClean="0"/>
          </a:p>
          <a:p>
            <a:pPr lvl="1"/>
            <a:r>
              <a:rPr lang="zh-TW" altLang="zh-TW" dirty="0" smtClean="0"/>
              <a:t>向</a:t>
            </a:r>
            <a:r>
              <a:rPr lang="zh-TW" altLang="zh-TW" dirty="0"/>
              <a:t>乘客收取費用。</a:t>
            </a:r>
            <a:endParaRPr lang="zh-TW" altLang="en-US" dirty="0"/>
          </a:p>
        </p:txBody>
      </p:sp>
    </p:spTree>
    <p:extLst>
      <p:ext uri="{BB962C8B-B14F-4D97-AF65-F5344CB8AC3E}">
        <p14:creationId xmlns:p14="http://schemas.microsoft.com/office/powerpoint/2010/main" val="3882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種類</a:t>
            </a:r>
            <a:r>
              <a:rPr lang="en-US" altLang="zh-TW" dirty="0" smtClean="0"/>
              <a:t>--</a:t>
            </a:r>
            <a:r>
              <a:rPr lang="zh-TW" altLang="en-US" dirty="0" smtClean="0"/>
              <a:t>差異釋義</a:t>
            </a:r>
            <a:r>
              <a:rPr lang="zh-TW" altLang="en-US" dirty="0"/>
              <a:t>的為</a:t>
            </a:r>
            <a:r>
              <a:rPr lang="zh-TW" altLang="en-US" dirty="0" smtClean="0"/>
              <a:t>難處</a:t>
            </a:r>
            <a:r>
              <a:rPr lang="en-US" altLang="zh-TW" baseline="-25000" dirty="0"/>
              <a:t>10.5.3</a:t>
            </a:r>
            <a:endParaRPr lang="zh-TW" altLang="en-US" dirty="0"/>
          </a:p>
        </p:txBody>
      </p:sp>
      <p:sp>
        <p:nvSpPr>
          <p:cNvPr id="3" name="內容版面配置區 2"/>
          <p:cNvSpPr>
            <a:spLocks noGrp="1"/>
          </p:cNvSpPr>
          <p:nvPr>
            <p:ph idx="1"/>
          </p:nvPr>
        </p:nvSpPr>
        <p:spPr>
          <a:xfrm>
            <a:off x="685800" y="2194560"/>
            <a:ext cx="10820400" cy="4165600"/>
          </a:xfrm>
        </p:spPr>
        <p:txBody>
          <a:bodyPr>
            <a:normAutofit/>
          </a:bodyPr>
          <a:lstStyle/>
          <a:p>
            <a:r>
              <a:rPr lang="zh-TW" altLang="en-US" sz="2400" dirty="0" smtClean="0"/>
              <a:t>種類</a:t>
            </a:r>
            <a:r>
              <a:rPr lang="en-US" altLang="zh-TW" sz="2400" dirty="0" smtClean="0"/>
              <a:t>--</a:t>
            </a:r>
            <a:r>
              <a:rPr lang="zh-TW" altLang="en-US" sz="2400" dirty="0" smtClean="0"/>
              <a:t>差異釋義的為難處：</a:t>
            </a:r>
            <a:endParaRPr lang="en-US" altLang="zh-TW" sz="2400" dirty="0" smtClean="0"/>
          </a:p>
          <a:p>
            <a:pPr lvl="1"/>
            <a:r>
              <a:rPr lang="en-US" altLang="zh-TW" sz="2400" dirty="0" smtClean="0"/>
              <a:t>bus </a:t>
            </a:r>
            <a:r>
              <a:rPr lang="zh-TW" altLang="en-US" sz="2400" dirty="0" smtClean="0"/>
              <a:t>不能說是「</a:t>
            </a:r>
            <a:r>
              <a:rPr lang="zh-TW" altLang="zh-TW" sz="2400" dirty="0" smtClean="0"/>
              <a:t>在</a:t>
            </a:r>
            <a:r>
              <a:rPr lang="zh-TW" altLang="zh-TW" sz="2400" dirty="0">
                <a:solidFill>
                  <a:srgbClr val="FFFF00"/>
                </a:solidFill>
              </a:rPr>
              <a:t>固定的路線</a:t>
            </a:r>
            <a:r>
              <a:rPr lang="zh-TW" altLang="zh-TW" sz="2400" dirty="0"/>
              <a:t>上為公眾服務並</a:t>
            </a:r>
            <a:r>
              <a:rPr lang="zh-TW" altLang="zh-TW" sz="2400" dirty="0">
                <a:solidFill>
                  <a:srgbClr val="FFFF00"/>
                </a:solidFill>
              </a:rPr>
              <a:t>收取費用</a:t>
            </a:r>
            <a:r>
              <a:rPr lang="zh-TW" altLang="zh-TW" sz="2400" dirty="0"/>
              <a:t>的車輛</a:t>
            </a:r>
            <a:r>
              <a:rPr lang="zh-TW" altLang="zh-TW" sz="2400" dirty="0" smtClean="0"/>
              <a:t>。</a:t>
            </a:r>
            <a:r>
              <a:rPr lang="zh-TW" altLang="en-US" sz="2400" dirty="0" smtClean="0"/>
              <a:t>」</a:t>
            </a:r>
            <a:endParaRPr lang="en-US" altLang="zh-TW" sz="2400" dirty="0"/>
          </a:p>
          <a:p>
            <a:pPr lvl="1"/>
            <a:r>
              <a:rPr lang="zh-TW" altLang="en-US" sz="2400" dirty="0" smtClean="0"/>
              <a:t>因為有免費的 </a:t>
            </a:r>
            <a:r>
              <a:rPr lang="en-US" altLang="zh-TW" sz="2400" dirty="0" smtClean="0"/>
              <a:t>bus </a:t>
            </a:r>
            <a:r>
              <a:rPr lang="zh-TW" altLang="en-US" sz="2400" dirty="0" smtClean="0"/>
              <a:t>：</a:t>
            </a:r>
            <a:endParaRPr lang="en-US" altLang="zh-TW" sz="2400" dirty="0" smtClean="0"/>
          </a:p>
          <a:p>
            <a:pPr lvl="2"/>
            <a:r>
              <a:rPr lang="zh-TW" altLang="en-US" sz="2000" dirty="0" smtClean="0"/>
              <a:t>例如 </a:t>
            </a:r>
            <a:r>
              <a:rPr lang="en-US" altLang="zh-TW" sz="2000" dirty="0" smtClean="0"/>
              <a:t>school bus </a:t>
            </a:r>
            <a:r>
              <a:rPr lang="zh-TW" altLang="en-US" sz="2000" dirty="0" smtClean="0"/>
              <a:t>（校車）</a:t>
            </a:r>
            <a:endParaRPr lang="en-US" altLang="zh-TW" sz="2000" dirty="0" smtClean="0"/>
          </a:p>
          <a:p>
            <a:pPr lvl="1"/>
            <a:r>
              <a:rPr lang="zh-TW" altLang="en-US" sz="2400" dirty="0" smtClean="0"/>
              <a:t>有非固定路線的 </a:t>
            </a:r>
            <a:r>
              <a:rPr lang="en-US" altLang="zh-TW" sz="2400" dirty="0" smtClean="0"/>
              <a:t>bus </a:t>
            </a:r>
            <a:r>
              <a:rPr lang="zh-TW" altLang="en-US" sz="2400" dirty="0" smtClean="0"/>
              <a:t>：</a:t>
            </a:r>
            <a:endParaRPr lang="en-US" altLang="zh-TW" sz="2400" dirty="0" smtClean="0"/>
          </a:p>
          <a:p>
            <a:pPr lvl="2"/>
            <a:r>
              <a:rPr lang="en-US" altLang="zh-TW" sz="2000" dirty="0" smtClean="0"/>
              <a:t>hotel bus</a:t>
            </a:r>
            <a:r>
              <a:rPr lang="zh-TW" altLang="en-US" sz="2000" dirty="0" smtClean="0"/>
              <a:t>（酒店巴士）</a:t>
            </a:r>
            <a:endParaRPr lang="en-US" altLang="zh-TW" sz="2000" dirty="0" smtClean="0"/>
          </a:p>
          <a:p>
            <a:r>
              <a:rPr lang="zh-TW" altLang="en-US" sz="2400" dirty="0" smtClean="0"/>
              <a:t>原型釋義：</a:t>
            </a:r>
            <a:endParaRPr lang="en-US" altLang="zh-TW" sz="2400" dirty="0" smtClean="0"/>
          </a:p>
          <a:p>
            <a:pPr lvl="1"/>
            <a:r>
              <a:rPr lang="zh-TW" altLang="en-US" sz="2400" dirty="0" smtClean="0"/>
              <a:t>描繪出 </a:t>
            </a:r>
            <a:r>
              <a:rPr lang="en-US" altLang="zh-TW" sz="2400" dirty="0" smtClean="0"/>
              <a:t>bus </a:t>
            </a:r>
            <a:r>
              <a:rPr lang="zh-TW" altLang="en-US" sz="2400" dirty="0" smtClean="0"/>
              <a:t>的原型概念，同時為變化保留彈性。</a:t>
            </a:r>
            <a:endParaRPr lang="en-US" altLang="zh-TW" sz="2400" dirty="0" smtClean="0"/>
          </a:p>
          <a:p>
            <a:pPr lvl="1"/>
            <a:r>
              <a:rPr lang="zh-TW" altLang="zh-TW" sz="2400" dirty="0">
                <a:solidFill>
                  <a:srgbClr val="FF0000"/>
                </a:solidFill>
              </a:rPr>
              <a:t>在公路上載客的大型機動車輛</a:t>
            </a:r>
            <a:r>
              <a:rPr lang="zh-TW" altLang="zh-TW" sz="2400" dirty="0"/>
              <a:t>，</a:t>
            </a:r>
            <a:r>
              <a:rPr lang="zh-TW" altLang="zh-TW" sz="2400" dirty="0">
                <a:solidFill>
                  <a:srgbClr val="FFFF00"/>
                </a:solidFill>
              </a:rPr>
              <a:t>通常是</a:t>
            </a:r>
            <a:r>
              <a:rPr lang="zh-TW" altLang="zh-TW" sz="2400" dirty="0"/>
              <a:t>在</a:t>
            </a:r>
            <a:r>
              <a:rPr lang="zh-TW" altLang="zh-TW" sz="2400" dirty="0">
                <a:solidFill>
                  <a:srgbClr val="00B0F0"/>
                </a:solidFill>
              </a:rPr>
              <a:t>固定的路線上</a:t>
            </a:r>
            <a:r>
              <a:rPr lang="zh-TW" altLang="zh-TW" sz="2400" dirty="0"/>
              <a:t>為公眾服務並</a:t>
            </a:r>
            <a:r>
              <a:rPr lang="zh-TW" altLang="zh-TW" sz="2400" dirty="0">
                <a:solidFill>
                  <a:srgbClr val="00B0F0"/>
                </a:solidFill>
              </a:rPr>
              <a:t>收取費用</a:t>
            </a:r>
            <a:r>
              <a:rPr lang="zh-TW" altLang="zh-TW" sz="2400" dirty="0"/>
              <a:t>的車輛</a:t>
            </a:r>
            <a:r>
              <a:rPr lang="zh-TW" altLang="zh-TW" sz="2400" dirty="0" smtClean="0"/>
              <a:t>。</a:t>
            </a:r>
            <a:endParaRPr lang="en-US" altLang="zh-TW" sz="2400" dirty="0"/>
          </a:p>
        </p:txBody>
      </p:sp>
    </p:spTree>
    <p:extLst>
      <p:ext uri="{BB962C8B-B14F-4D97-AF65-F5344CB8AC3E}">
        <p14:creationId xmlns:p14="http://schemas.microsoft.com/office/powerpoint/2010/main" val="373390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原型下的變化</a:t>
            </a:r>
            <a:r>
              <a:rPr lang="en-US" altLang="zh-TW" baseline="-25000" dirty="0"/>
              <a:t>10.5.3</a:t>
            </a:r>
            <a:endParaRPr lang="zh-TW" altLang="en-US" dirty="0"/>
          </a:p>
        </p:txBody>
      </p:sp>
      <p:sp>
        <p:nvSpPr>
          <p:cNvPr id="3" name="內容版面配置區 2"/>
          <p:cNvSpPr>
            <a:spLocks noGrp="1"/>
          </p:cNvSpPr>
          <p:nvPr>
            <p:ph idx="1"/>
          </p:nvPr>
        </p:nvSpPr>
        <p:spPr>
          <a:xfrm>
            <a:off x="685800" y="2057401"/>
            <a:ext cx="10820400" cy="4461005"/>
          </a:xfrm>
        </p:spPr>
        <p:txBody>
          <a:bodyPr>
            <a:normAutofit/>
          </a:bodyPr>
          <a:lstStyle/>
          <a:p>
            <a:r>
              <a:rPr lang="zh-TW" altLang="zh-TW" dirty="0" smtClean="0"/>
              <a:t>在</a:t>
            </a:r>
            <a:r>
              <a:rPr lang="zh-TW" altLang="zh-TW" dirty="0"/>
              <a:t>現實世界</a:t>
            </a:r>
            <a:r>
              <a:rPr lang="zh-TW" altLang="zh-TW" dirty="0" smtClean="0"/>
              <a:t>中還有像</a:t>
            </a:r>
            <a:endParaRPr lang="en-US" altLang="zh-TW" dirty="0" smtClean="0"/>
          </a:p>
          <a:p>
            <a:pPr lvl="1"/>
            <a:r>
              <a:rPr lang="zh-TW" altLang="zh-TW" dirty="0" smtClean="0"/>
              <a:t>校車</a:t>
            </a:r>
            <a:r>
              <a:rPr lang="zh-TW" altLang="en-US" dirty="0" smtClean="0"/>
              <a:t>（</a:t>
            </a:r>
            <a:r>
              <a:rPr lang="en-US" altLang="zh-TW" dirty="0"/>
              <a:t> school bus </a:t>
            </a:r>
            <a:r>
              <a:rPr lang="zh-TW" altLang="en-US" dirty="0" smtClean="0"/>
              <a:t>）</a:t>
            </a:r>
            <a:endParaRPr lang="en-US" altLang="zh-TW" dirty="0" smtClean="0"/>
          </a:p>
          <a:p>
            <a:pPr lvl="1"/>
            <a:r>
              <a:rPr lang="zh-TW" altLang="zh-TW" dirty="0"/>
              <a:t>酒店</a:t>
            </a:r>
            <a:r>
              <a:rPr lang="zh-TW" altLang="zh-TW" dirty="0" smtClean="0"/>
              <a:t>巴士</a:t>
            </a:r>
            <a:r>
              <a:rPr lang="zh-TW" altLang="en-US" dirty="0" smtClean="0"/>
              <a:t>（</a:t>
            </a:r>
            <a:r>
              <a:rPr lang="en-US" altLang="zh-TW" dirty="0" smtClean="0"/>
              <a:t>hotel bus</a:t>
            </a:r>
            <a:r>
              <a:rPr lang="zh-TW" altLang="en-US" dirty="0" smtClean="0"/>
              <a:t>）</a:t>
            </a:r>
            <a:endParaRPr lang="en-US" altLang="zh-TW" dirty="0" smtClean="0"/>
          </a:p>
          <a:p>
            <a:pPr lvl="1"/>
            <a:r>
              <a:rPr lang="zh-TW" altLang="en-US" dirty="0" smtClean="0"/>
              <a:t>航站巴士</a:t>
            </a:r>
            <a:endParaRPr lang="en-US" altLang="zh-TW" dirty="0" smtClean="0"/>
          </a:p>
          <a:p>
            <a:pPr lvl="1"/>
            <a:r>
              <a:rPr lang="zh-TW" altLang="zh-TW" dirty="0" smtClean="0"/>
              <a:t>商業園區巴士</a:t>
            </a:r>
            <a:endParaRPr lang="en-US" altLang="zh-TW" dirty="0" smtClean="0"/>
          </a:p>
          <a:p>
            <a:r>
              <a:rPr lang="zh-TW" altLang="en-US" dirty="0" smtClean="0"/>
              <a:t>特點</a:t>
            </a:r>
            <a:endParaRPr lang="en-US" altLang="zh-TW" dirty="0" smtClean="0"/>
          </a:p>
          <a:p>
            <a:pPr lvl="1"/>
            <a:r>
              <a:rPr lang="zh-TW" altLang="zh-TW" dirty="0"/>
              <a:t>不</a:t>
            </a:r>
            <a:r>
              <a:rPr lang="zh-TW" altLang="en-US" dirty="0" smtClean="0"/>
              <a:t>提供公共</a:t>
            </a:r>
            <a:r>
              <a:rPr lang="zh-TW" altLang="zh-TW" dirty="0" smtClean="0"/>
              <a:t>服務的</a:t>
            </a:r>
            <a:endParaRPr lang="en-US" altLang="zh-TW" dirty="0" smtClean="0"/>
          </a:p>
          <a:p>
            <a:pPr lvl="1"/>
            <a:r>
              <a:rPr lang="zh-TW" altLang="zh-TW" dirty="0" smtClean="0"/>
              <a:t>通常</a:t>
            </a:r>
            <a:r>
              <a:rPr lang="zh-TW" altLang="zh-TW" dirty="0"/>
              <a:t>不收取</a:t>
            </a:r>
            <a:r>
              <a:rPr lang="zh-TW" altLang="zh-TW" dirty="0" smtClean="0"/>
              <a:t>費用</a:t>
            </a:r>
            <a:endParaRPr lang="en-US" altLang="zh-TW" dirty="0" smtClean="0"/>
          </a:p>
          <a:p>
            <a:pPr lvl="1"/>
            <a:r>
              <a:rPr lang="zh-TW" altLang="en-US" dirty="0" smtClean="0"/>
              <a:t>前面的 </a:t>
            </a:r>
            <a:r>
              <a:rPr lang="en-US" altLang="zh-TW" dirty="0" smtClean="0"/>
              <a:t>bus</a:t>
            </a:r>
            <a:r>
              <a:rPr lang="zh-TW" altLang="en-US" dirty="0" smtClean="0"/>
              <a:t> 釋義提供原型，</a:t>
            </a:r>
            <a:r>
              <a:rPr lang="zh-TW" altLang="en-US" dirty="0" smtClean="0">
                <a:solidFill>
                  <a:srgbClr val="FFFF00"/>
                </a:solidFill>
              </a:rPr>
              <a:t>但不</a:t>
            </a:r>
            <a:r>
              <a:rPr lang="zh-TW" altLang="zh-TW" dirty="0" smtClean="0">
                <a:solidFill>
                  <a:srgbClr val="FFFF00"/>
                </a:solidFill>
              </a:rPr>
              <a:t>排除</a:t>
            </a:r>
            <a:r>
              <a:rPr lang="zh-TW" altLang="en-US" dirty="0" smtClean="0"/>
              <a:t>上述的特殊巴士</a:t>
            </a:r>
            <a:endParaRPr lang="en-US" altLang="zh-TW" dirty="0"/>
          </a:p>
          <a:p>
            <a:pPr lvl="1"/>
            <a:r>
              <a:rPr lang="zh-TW" altLang="zh-TW" dirty="0" smtClean="0"/>
              <a:t>而且</a:t>
            </a:r>
            <a:r>
              <a:rPr lang="en-US" altLang="zh-TW" dirty="0"/>
              <a:t>bus</a:t>
            </a:r>
            <a:r>
              <a:rPr lang="zh-TW" altLang="en-US" dirty="0"/>
              <a:t> 釋義</a:t>
            </a:r>
            <a:r>
              <a:rPr lang="zh-TW" altLang="zh-TW" dirty="0" smtClean="0">
                <a:solidFill>
                  <a:srgbClr val="FFFF00"/>
                </a:solidFill>
              </a:rPr>
              <a:t>提供</a:t>
            </a:r>
            <a:r>
              <a:rPr lang="zh-TW" altLang="zh-TW" dirty="0">
                <a:solidFill>
                  <a:srgbClr val="FFFF00"/>
                </a:solidFill>
              </a:rPr>
              <a:t>了足夠的資訊</a:t>
            </a:r>
            <a:r>
              <a:rPr lang="zh-TW" altLang="zh-TW" dirty="0" smtClean="0"/>
              <a:t>，</a:t>
            </a:r>
            <a:r>
              <a:rPr lang="zh-TW" altLang="en-US" dirty="0" smtClean="0"/>
              <a:t>讓</a:t>
            </a:r>
            <a:r>
              <a:rPr lang="zh-TW" altLang="zh-TW" dirty="0" smtClean="0"/>
              <a:t>使用者</a:t>
            </a:r>
            <a:r>
              <a:rPr lang="zh-TW" altLang="zh-TW" dirty="0"/>
              <a:t>能夠</a:t>
            </a:r>
            <a:r>
              <a:rPr lang="zh-TW" altLang="zh-TW" dirty="0" smtClean="0"/>
              <a:t>解</a:t>
            </a:r>
            <a:r>
              <a:rPr lang="zh-TW" altLang="en-US" dirty="0" smtClean="0"/>
              <a:t>讀</a:t>
            </a:r>
            <a:r>
              <a:rPr lang="zh-TW" altLang="zh-TW" dirty="0" smtClean="0"/>
              <a:t>與</a:t>
            </a:r>
            <a:r>
              <a:rPr lang="zh-TW" altLang="zh-TW" dirty="0"/>
              <a:t>原型的微小差異。</a:t>
            </a:r>
            <a:endParaRPr lang="zh-TW" altLang="en-US" dirty="0"/>
          </a:p>
        </p:txBody>
      </p:sp>
    </p:spTree>
    <p:extLst>
      <p:ext uri="{BB962C8B-B14F-4D97-AF65-F5344CB8AC3E}">
        <p14:creationId xmlns:p14="http://schemas.microsoft.com/office/powerpoint/2010/main" val="196930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0283" y="45244"/>
            <a:ext cx="8204609" cy="6812756"/>
          </a:xfrm>
        </p:spPr>
      </p:pic>
    </p:spTree>
    <p:extLst>
      <p:ext uri="{BB962C8B-B14F-4D97-AF65-F5344CB8AC3E}">
        <p14:creationId xmlns:p14="http://schemas.microsoft.com/office/powerpoint/2010/main" val="1426226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原型</a:t>
            </a:r>
            <a:r>
              <a:rPr lang="zh-TW" altLang="zh-TW" dirty="0" smtClean="0"/>
              <a:t>理論</a:t>
            </a:r>
            <a:r>
              <a:rPr lang="en-US" altLang="zh-TW" baseline="-25000" dirty="0" smtClean="0"/>
              <a:t>10.5.3</a:t>
            </a:r>
            <a:endParaRPr lang="zh-TW" altLang="en-US" baseline="-25000" dirty="0"/>
          </a:p>
        </p:txBody>
      </p:sp>
      <p:sp>
        <p:nvSpPr>
          <p:cNvPr id="3" name="內容版面配置區 2"/>
          <p:cNvSpPr>
            <a:spLocks noGrp="1"/>
          </p:cNvSpPr>
          <p:nvPr>
            <p:ph idx="1"/>
          </p:nvPr>
        </p:nvSpPr>
        <p:spPr/>
        <p:txBody>
          <a:bodyPr>
            <a:normAutofit/>
          </a:bodyPr>
          <a:lstStyle/>
          <a:p>
            <a:r>
              <a:rPr lang="zh-TW" altLang="zh-TW" sz="2800" dirty="0"/>
              <a:t>原型</a:t>
            </a:r>
            <a:r>
              <a:rPr lang="zh-TW" altLang="zh-TW" sz="2800" dirty="0" smtClean="0"/>
              <a:t>理論</a:t>
            </a:r>
            <a:r>
              <a:rPr lang="zh-TW" altLang="en-US" sz="2800" dirty="0" smtClean="0"/>
              <a:t>的想法：</a:t>
            </a:r>
            <a:endParaRPr lang="en-US" altLang="zh-TW" sz="2800" dirty="0" smtClean="0"/>
          </a:p>
          <a:p>
            <a:pPr lvl="1"/>
            <a:r>
              <a:rPr lang="zh-TW" altLang="en-US" sz="2800" dirty="0" smtClean="0"/>
              <a:t>承認語言</a:t>
            </a:r>
            <a:r>
              <a:rPr lang="zh-TW" altLang="en-US" sz="2800" dirty="0"/>
              <a:t>溝通</a:t>
            </a:r>
            <a:r>
              <a:rPr lang="zh-TW" altLang="en-US" sz="2800" dirty="0" smtClean="0"/>
              <a:t>中</a:t>
            </a:r>
            <a:r>
              <a:rPr lang="zh-TW" altLang="zh-TW" sz="2800" dirty="0" smtClean="0"/>
              <a:t>的</a:t>
            </a:r>
            <a:r>
              <a:rPr lang="zh-TW" altLang="zh-TW" sz="2800" dirty="0"/>
              <a:t>可變性和缺乏</a:t>
            </a:r>
            <a:r>
              <a:rPr lang="zh-TW" altLang="zh-TW" sz="2800" dirty="0" smtClean="0"/>
              <a:t>精確性</a:t>
            </a:r>
            <a:endParaRPr lang="en-US" altLang="zh-TW" sz="2800" dirty="0" smtClean="0"/>
          </a:p>
          <a:p>
            <a:pPr lvl="1"/>
            <a:r>
              <a:rPr lang="zh-TW" altLang="en-US" sz="2800" dirty="0" smtClean="0"/>
              <a:t>以</a:t>
            </a:r>
            <a:r>
              <a:rPr lang="zh-TW" altLang="zh-TW" sz="2800" dirty="0" smtClean="0"/>
              <a:t>權威的方式</a:t>
            </a:r>
            <a:r>
              <a:rPr lang="zh-TW" altLang="en-US" sz="2800" dirty="0" smtClean="0"/>
              <a:t>描寫詞彙</a:t>
            </a:r>
            <a:r>
              <a:rPr lang="zh-TW" altLang="zh-TW" sz="2800" dirty="0" smtClean="0"/>
              <a:t>的</a:t>
            </a:r>
            <a:r>
              <a:rPr lang="zh-TW" altLang="zh-TW" sz="2800" dirty="0"/>
              <a:t>基本特徵</a:t>
            </a:r>
            <a:r>
              <a:rPr lang="zh-TW" altLang="zh-TW" sz="2800" dirty="0" smtClean="0"/>
              <a:t>，</a:t>
            </a:r>
            <a:r>
              <a:rPr lang="zh-TW" altLang="en-US" sz="2800" dirty="0" smtClean="0"/>
              <a:t>在真實語言</a:t>
            </a:r>
            <a:r>
              <a:rPr lang="zh-TW" altLang="zh-TW" sz="2800" dirty="0" smtClean="0"/>
              <a:t>資料</a:t>
            </a:r>
            <a:r>
              <a:rPr lang="zh-TW" altLang="en-US" sz="2800" dirty="0" smtClean="0"/>
              <a:t>看來</a:t>
            </a:r>
            <a:r>
              <a:rPr lang="zh-TW" altLang="zh-TW" sz="2800" dirty="0" smtClean="0"/>
              <a:t>是</a:t>
            </a:r>
            <a:r>
              <a:rPr lang="zh-TW" altLang="en-US" sz="2800" dirty="0" smtClean="0"/>
              <a:t>站不住腳的</a:t>
            </a:r>
            <a:r>
              <a:rPr lang="zh-TW" altLang="zh-TW" sz="2800" dirty="0" smtClean="0"/>
              <a:t>。</a:t>
            </a:r>
            <a:r>
              <a:rPr lang="en-US" altLang="zh-TW" sz="2800" dirty="0" smtClean="0"/>
              <a:t>	</a:t>
            </a:r>
          </a:p>
          <a:p>
            <a:pPr lvl="1"/>
            <a:r>
              <a:rPr lang="zh-TW" altLang="zh-TW" sz="2800" dirty="0" smtClean="0"/>
              <a:t>應該</a:t>
            </a:r>
            <a:r>
              <a:rPr lang="zh-TW" altLang="en-US" sz="2800" dirty="0" smtClean="0"/>
              <a:t>設立野心較小，</a:t>
            </a:r>
            <a:r>
              <a:rPr lang="zh-TW" altLang="zh-TW" sz="2800" dirty="0" smtClean="0"/>
              <a:t>但</a:t>
            </a:r>
            <a:r>
              <a:rPr lang="zh-TW" altLang="zh-TW" sz="2800" dirty="0"/>
              <a:t>更現實的</a:t>
            </a:r>
            <a:r>
              <a:rPr lang="zh-TW" altLang="zh-TW" sz="2800" dirty="0" smtClean="0"/>
              <a:t>目標</a:t>
            </a:r>
            <a:r>
              <a:rPr lang="zh-TW" altLang="en-US" sz="2800" dirty="0" smtClean="0"/>
              <a:t>：</a:t>
            </a:r>
            <a:endParaRPr lang="en-US" altLang="zh-TW" sz="2800" dirty="0" smtClean="0"/>
          </a:p>
          <a:p>
            <a:pPr lvl="2"/>
            <a:r>
              <a:rPr lang="zh-TW" altLang="zh-TW" sz="2400" dirty="0" smtClean="0"/>
              <a:t>從</a:t>
            </a:r>
            <a:r>
              <a:rPr lang="zh-TW" altLang="zh-TW" sz="2400" dirty="0"/>
              <a:t>大量的個體實例中抽象出一個</a:t>
            </a:r>
            <a:r>
              <a:rPr lang="zh-TW" altLang="zh-TW" sz="2400" dirty="0" smtClean="0"/>
              <a:t>詞的</a:t>
            </a:r>
            <a:r>
              <a:rPr lang="zh-TW" altLang="zh-TW" sz="2400" dirty="0"/>
              <a:t>核心和經常性的語義</a:t>
            </a:r>
            <a:r>
              <a:rPr lang="zh-TW" altLang="zh-TW" sz="2400" dirty="0" smtClean="0"/>
              <a:t>特徵</a:t>
            </a:r>
            <a:endParaRPr lang="en-US" altLang="zh-TW" sz="2400" dirty="0" smtClean="0"/>
          </a:p>
          <a:p>
            <a:pPr lvl="2"/>
            <a:r>
              <a:rPr lang="zh-TW" altLang="zh-TW" sz="2400" dirty="0" smtClean="0"/>
              <a:t>並適當的提供</a:t>
            </a:r>
            <a:r>
              <a:rPr lang="zh-TW" altLang="zh-TW" sz="2400" dirty="0"/>
              <a:t>額外的資訊</a:t>
            </a:r>
            <a:r>
              <a:rPr lang="zh-TW" altLang="zh-TW" sz="2400" dirty="0" smtClean="0"/>
              <a:t>，</a:t>
            </a:r>
            <a:r>
              <a:rPr lang="zh-TW" altLang="en-US" sz="2400" dirty="0" smtClean="0"/>
              <a:t>讓</a:t>
            </a:r>
            <a:r>
              <a:rPr lang="zh-TW" altLang="zh-TW" sz="2400" dirty="0" smtClean="0"/>
              <a:t>使用者</a:t>
            </a:r>
            <a:r>
              <a:rPr lang="zh-TW" altLang="zh-TW" sz="2400" dirty="0"/>
              <a:t>識別該類別的原型成員。</a:t>
            </a:r>
            <a:endParaRPr lang="zh-TW" altLang="en-US" sz="2400" dirty="0"/>
          </a:p>
        </p:txBody>
      </p:sp>
    </p:spTree>
    <p:extLst>
      <p:ext uri="{BB962C8B-B14F-4D97-AF65-F5344CB8AC3E}">
        <p14:creationId xmlns:p14="http://schemas.microsoft.com/office/powerpoint/2010/main" val="256633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295525" y="1252537"/>
            <a:ext cx="7600950" cy="4352925"/>
          </a:xfrm>
          <a:prstGeom prst="rect">
            <a:avLst/>
          </a:prstGeom>
        </p:spPr>
      </p:pic>
    </p:spTree>
    <p:extLst>
      <p:ext uri="{BB962C8B-B14F-4D97-AF65-F5344CB8AC3E}">
        <p14:creationId xmlns:p14="http://schemas.microsoft.com/office/powerpoint/2010/main" val="1269187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00990" y="495300"/>
            <a:ext cx="11468100" cy="990600"/>
          </a:xfrm>
          <a:prstGeom prst="rect">
            <a:avLst/>
          </a:prstGeom>
        </p:spPr>
      </p:pic>
      <p:pic>
        <p:nvPicPr>
          <p:cNvPr id="3" name="圖片 2"/>
          <p:cNvPicPr>
            <a:picLocks noChangeAspect="1"/>
          </p:cNvPicPr>
          <p:nvPr/>
        </p:nvPicPr>
        <p:blipFill>
          <a:blip r:embed="rId3"/>
          <a:stretch>
            <a:fillRect/>
          </a:stretch>
        </p:blipFill>
        <p:spPr>
          <a:xfrm>
            <a:off x="300990" y="1495901"/>
            <a:ext cx="11506200" cy="1676400"/>
          </a:xfrm>
          <a:prstGeom prst="rect">
            <a:avLst/>
          </a:prstGeom>
        </p:spPr>
      </p:pic>
      <p:pic>
        <p:nvPicPr>
          <p:cNvPr id="4" name="圖片 3"/>
          <p:cNvPicPr>
            <a:picLocks noChangeAspect="1"/>
          </p:cNvPicPr>
          <p:nvPr/>
        </p:nvPicPr>
        <p:blipFill>
          <a:blip r:embed="rId4"/>
          <a:stretch>
            <a:fillRect/>
          </a:stretch>
        </p:blipFill>
        <p:spPr>
          <a:xfrm>
            <a:off x="460479" y="3638153"/>
            <a:ext cx="11506200" cy="1038225"/>
          </a:xfrm>
          <a:prstGeom prst="rect">
            <a:avLst/>
          </a:prstGeom>
        </p:spPr>
      </p:pic>
      <p:pic>
        <p:nvPicPr>
          <p:cNvPr id="5" name="圖片 4"/>
          <p:cNvPicPr>
            <a:picLocks noChangeAspect="1"/>
          </p:cNvPicPr>
          <p:nvPr/>
        </p:nvPicPr>
        <p:blipFill>
          <a:blip r:embed="rId5"/>
          <a:stretch>
            <a:fillRect/>
          </a:stretch>
        </p:blipFill>
        <p:spPr>
          <a:xfrm>
            <a:off x="431904" y="4724638"/>
            <a:ext cx="11563350" cy="1685925"/>
          </a:xfrm>
          <a:prstGeom prst="rect">
            <a:avLst/>
          </a:prstGeom>
        </p:spPr>
      </p:pic>
      <p:sp>
        <p:nvSpPr>
          <p:cNvPr id="6" name="文字方塊 5"/>
          <p:cNvSpPr txBox="1"/>
          <p:nvPr/>
        </p:nvSpPr>
        <p:spPr>
          <a:xfrm>
            <a:off x="9506932" y="3220561"/>
            <a:ext cx="2262158" cy="369332"/>
          </a:xfrm>
          <a:prstGeom prst="rect">
            <a:avLst/>
          </a:prstGeom>
          <a:noFill/>
        </p:spPr>
        <p:txBody>
          <a:bodyPr wrap="none" rtlCol="0">
            <a:spAutoFit/>
          </a:bodyPr>
          <a:lstStyle/>
          <a:p>
            <a:r>
              <a:rPr lang="zh-TW" altLang="en-US" dirty="0" smtClean="0"/>
              <a:t>教育部重編國語辭典</a:t>
            </a:r>
            <a:endParaRPr lang="zh-TW" altLang="en-US" dirty="0"/>
          </a:p>
        </p:txBody>
      </p:sp>
      <p:sp>
        <p:nvSpPr>
          <p:cNvPr id="7" name="文字方塊 6"/>
          <p:cNvSpPr txBox="1"/>
          <p:nvPr/>
        </p:nvSpPr>
        <p:spPr>
          <a:xfrm>
            <a:off x="9545032" y="6431706"/>
            <a:ext cx="2262158" cy="369332"/>
          </a:xfrm>
          <a:prstGeom prst="rect">
            <a:avLst/>
          </a:prstGeom>
          <a:noFill/>
        </p:spPr>
        <p:txBody>
          <a:bodyPr wrap="none" rtlCol="0">
            <a:spAutoFit/>
          </a:bodyPr>
          <a:lstStyle/>
          <a:p>
            <a:r>
              <a:rPr lang="zh-TW" altLang="en-US" dirty="0" smtClean="0"/>
              <a:t>教育部重編國語辭典</a:t>
            </a:r>
            <a:endParaRPr lang="zh-TW" altLang="en-US" dirty="0"/>
          </a:p>
        </p:txBody>
      </p:sp>
      <p:sp>
        <p:nvSpPr>
          <p:cNvPr id="8" name="圓角矩形 7"/>
          <p:cNvSpPr/>
          <p:nvPr/>
        </p:nvSpPr>
        <p:spPr>
          <a:xfrm>
            <a:off x="1925271" y="1738572"/>
            <a:ext cx="1575575" cy="390674"/>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2051546" y="4946893"/>
            <a:ext cx="1575575" cy="390674"/>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6997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同義詞</a:t>
            </a:r>
            <a:r>
              <a:rPr lang="zh-TW" altLang="en-US" dirty="0" smtClean="0"/>
              <a:t>釋義：可能存在的問題</a:t>
            </a:r>
            <a:r>
              <a:rPr lang="en-US" altLang="zh-TW" baseline="-25000" dirty="0"/>
              <a:t>10.5.5</a:t>
            </a:r>
            <a:endParaRPr lang="zh-TW" altLang="en-US" baseline="-25000" dirty="0"/>
          </a:p>
        </p:txBody>
      </p:sp>
      <p:sp>
        <p:nvSpPr>
          <p:cNvPr id="3" name="內容版面配置區 2"/>
          <p:cNvSpPr>
            <a:spLocks noGrp="1"/>
          </p:cNvSpPr>
          <p:nvPr>
            <p:ph idx="1"/>
          </p:nvPr>
        </p:nvSpPr>
        <p:spPr/>
        <p:txBody>
          <a:bodyPr/>
          <a:lstStyle/>
          <a:p>
            <a:r>
              <a:rPr lang="zh-TW" altLang="en-US" dirty="0" smtClean="0"/>
              <a:t>下列</a:t>
            </a:r>
            <a:r>
              <a:rPr lang="zh-TW" altLang="zh-TW" dirty="0" smtClean="0"/>
              <a:t>四</a:t>
            </a:r>
            <a:r>
              <a:rPr lang="zh-TW" altLang="en-US" dirty="0"/>
              <a:t>個</a:t>
            </a:r>
            <a:r>
              <a:rPr lang="en-US" altLang="zh-TW" dirty="0" smtClean="0"/>
              <a:t> keen </a:t>
            </a:r>
            <a:r>
              <a:rPr lang="zh-TW" altLang="en-US" dirty="0" smtClean="0"/>
              <a:t>的語義</a:t>
            </a:r>
            <a:r>
              <a:rPr lang="zh-TW" altLang="zh-TW" dirty="0" smtClean="0"/>
              <a:t>都是</a:t>
            </a:r>
            <a:r>
              <a:rPr lang="zh-TW" altLang="en-US" dirty="0"/>
              <a:t>用</a:t>
            </a:r>
            <a:r>
              <a:rPr lang="zh-TW" altLang="zh-TW" dirty="0" smtClean="0"/>
              <a:t>同義詞</a:t>
            </a:r>
            <a:r>
              <a:rPr lang="zh-TW" altLang="en-US" dirty="0" smtClean="0"/>
              <a:t>釋義</a:t>
            </a:r>
            <a:r>
              <a:rPr lang="zh-TW" altLang="en-US" dirty="0"/>
              <a:t>：</a:t>
            </a:r>
            <a:endParaRPr lang="zh-TW" altLang="zh-TW" dirty="0"/>
          </a:p>
          <a:p>
            <a:pPr lvl="1"/>
            <a:endParaRPr lang="zh-TW" altLang="en-US" dirty="0"/>
          </a:p>
        </p:txBody>
      </p:sp>
      <p:graphicFrame>
        <p:nvGraphicFramePr>
          <p:cNvPr id="4" name="內容版面配置區 4"/>
          <p:cNvGraphicFramePr>
            <a:graphicFrameLocks/>
          </p:cNvGraphicFramePr>
          <p:nvPr>
            <p:extLst>
              <p:ext uri="{D42A27DB-BD31-4B8C-83A1-F6EECF244321}">
                <p14:modId xmlns:p14="http://schemas.microsoft.com/office/powerpoint/2010/main" val="2694898142"/>
              </p:ext>
            </p:extLst>
          </p:nvPr>
        </p:nvGraphicFramePr>
        <p:xfrm>
          <a:off x="6433286" y="3507508"/>
          <a:ext cx="5711449" cy="2286000"/>
        </p:xfrm>
        <a:graphic>
          <a:graphicData uri="http://schemas.openxmlformats.org/drawingml/2006/table">
            <a:tbl>
              <a:tblPr firstRow="1" bandRow="1">
                <a:tableStyleId>{2D5ABB26-0587-4C30-8999-92F81FD0307C}</a:tableStyleId>
              </a:tblPr>
              <a:tblGrid>
                <a:gridCol w="5711449">
                  <a:extLst>
                    <a:ext uri="{9D8B030D-6E8A-4147-A177-3AD203B41FA5}">
                      <a16:colId xmlns:a16="http://schemas.microsoft.com/office/drawing/2014/main" val="3410923411"/>
                    </a:ext>
                  </a:extLst>
                </a:gridCol>
              </a:tblGrid>
              <a:tr h="370840">
                <a:tc>
                  <a:txBody>
                    <a:bodyPr/>
                    <a:lstStyle/>
                    <a:p>
                      <a:r>
                        <a:rPr lang="en-US" altLang="zh-TW" dirty="0" smtClean="0"/>
                        <a:t>keen</a:t>
                      </a:r>
                      <a:r>
                        <a:rPr lang="zh-TW" altLang="en-US" dirty="0" smtClean="0"/>
                        <a:t> </a:t>
                      </a:r>
                      <a:r>
                        <a:rPr lang="en-US" altLang="zh-TW" dirty="0" smtClean="0"/>
                        <a:t>. . . </a:t>
                      </a:r>
                    </a:p>
                    <a:p>
                      <a:pPr marL="342900" indent="-342900">
                        <a:buFont typeface="+mj-lt"/>
                        <a:buAutoNum type="arabicPeriod" startAt="4"/>
                      </a:pPr>
                      <a:r>
                        <a:rPr lang="zh-TW" altLang="en-US" dirty="0" smtClean="0"/>
                        <a:t>尖銳的；生動的；強烈的：</a:t>
                      </a:r>
                      <a:r>
                        <a:rPr lang="en-US" altLang="zh-TW" dirty="0" smtClean="0"/>
                        <a:t>”</a:t>
                      </a:r>
                      <a:r>
                        <a:rPr lang="zh-TW" altLang="en-US" dirty="0" smtClean="0"/>
                        <a:t>他的整個身體都在渴望敏銳的感覺，一些令人興奮的東西</a:t>
                      </a:r>
                      <a:r>
                        <a:rPr lang="en-US" altLang="zh-TW" dirty="0" smtClean="0"/>
                        <a:t>”</a:t>
                      </a:r>
                      <a:r>
                        <a:rPr lang="zh-TW" altLang="en-US" dirty="0" smtClean="0"/>
                        <a:t>（理查德</a:t>
                      </a:r>
                      <a:r>
                        <a:rPr lang="en-US" altLang="zh-TW" dirty="0" smtClean="0"/>
                        <a:t>-</a:t>
                      </a:r>
                      <a:r>
                        <a:rPr lang="zh-TW" altLang="en-US" dirty="0" smtClean="0"/>
                        <a:t>萊特）。</a:t>
                      </a:r>
                      <a:endParaRPr lang="en-US" altLang="zh-TW" dirty="0" smtClean="0"/>
                    </a:p>
                    <a:p>
                      <a:pPr marL="342900" indent="-342900">
                        <a:buFont typeface="+mj-lt"/>
                        <a:buAutoNum type="arabicPeriod" startAt="4"/>
                      </a:pPr>
                      <a:r>
                        <a:rPr lang="zh-TW" altLang="en-US" dirty="0" smtClean="0"/>
                        <a:t>強烈的；刺耳的：一股強烈的風。</a:t>
                      </a:r>
                      <a:endParaRPr lang="en-US" altLang="zh-TW" dirty="0" smtClean="0"/>
                    </a:p>
                    <a:p>
                      <a:pPr marL="342900" indent="-342900">
                        <a:buFont typeface="+mj-lt"/>
                        <a:buAutoNum type="arabicPeriod" startAt="4"/>
                      </a:pPr>
                      <a:r>
                        <a:rPr lang="zh-TW" altLang="en-US" dirty="0" smtClean="0"/>
                        <a:t>辛辣；刺鼻。留下了一股敏銳的臭鼬味。</a:t>
                      </a:r>
                      <a:endParaRPr lang="en-US" altLang="zh-TW" dirty="0" smtClean="0"/>
                    </a:p>
                    <a:p>
                      <a:pPr marL="342900" indent="-342900">
                        <a:buFont typeface="+mj-lt"/>
                        <a:buAutoNum type="arabicPeriod" startAt="4"/>
                      </a:pPr>
                      <a:r>
                        <a:rPr lang="zh-TW" altLang="en-US" dirty="0" smtClean="0"/>
                        <a:t>熱心的；熱情的：一個敏銳的棋手 </a:t>
                      </a:r>
                      <a:endParaRPr lang="en-US" altLang="zh-TW" dirty="0" smtClean="0"/>
                    </a:p>
                    <a:p>
                      <a:pPr algn="r"/>
                      <a:r>
                        <a:rPr lang="en-US" altLang="zh-TW" dirty="0" smtClean="0"/>
                        <a:t>AHD-4 (2000)</a:t>
                      </a:r>
                      <a:endParaRPr lang="zh-TW" altLang="en-US" dirty="0"/>
                    </a:p>
                  </a:txBody>
                  <a:tcPr/>
                </a:tc>
                <a:extLst>
                  <a:ext uri="{0D108BD9-81ED-4DB2-BD59-A6C34878D82A}">
                    <a16:rowId xmlns:a16="http://schemas.microsoft.com/office/drawing/2014/main" val="302901668"/>
                  </a:ext>
                </a:extLst>
              </a:tr>
            </a:tbl>
          </a:graphicData>
        </a:graphic>
      </p:graphicFrame>
      <p:pic>
        <p:nvPicPr>
          <p:cNvPr id="5" name="圖片 4"/>
          <p:cNvPicPr/>
          <p:nvPr/>
        </p:nvPicPr>
        <p:blipFill>
          <a:blip r:embed="rId2"/>
          <a:stretch>
            <a:fillRect/>
          </a:stretch>
        </p:blipFill>
        <p:spPr>
          <a:xfrm>
            <a:off x="1599493" y="3213270"/>
            <a:ext cx="4342545" cy="2526206"/>
          </a:xfrm>
          <a:prstGeom prst="rect">
            <a:avLst/>
          </a:prstGeom>
        </p:spPr>
      </p:pic>
      <p:sp>
        <p:nvSpPr>
          <p:cNvPr id="6" name="圓角矩形 5"/>
          <p:cNvSpPr/>
          <p:nvPr/>
        </p:nvSpPr>
        <p:spPr>
          <a:xfrm>
            <a:off x="1952535" y="4251498"/>
            <a:ext cx="1188720" cy="224875"/>
          </a:xfrm>
          <a:prstGeom prst="round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直線圖說文字 1 (加上框線和強調線) 6"/>
          <p:cNvSpPr/>
          <p:nvPr/>
        </p:nvSpPr>
        <p:spPr>
          <a:xfrm flipH="1">
            <a:off x="278691" y="2830666"/>
            <a:ext cx="1555617" cy="1158519"/>
          </a:xfrm>
          <a:prstGeom prst="accentBorderCallout1">
            <a:avLst>
              <a:gd name="adj1" fmla="val 18750"/>
              <a:gd name="adj2" fmla="val -8333"/>
              <a:gd name="adj3" fmla="val 135034"/>
              <a:gd name="adj4" fmla="val -31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p</a:t>
            </a:r>
            <a:r>
              <a:rPr lang="en-US" altLang="zh-TW" dirty="0" smtClean="0"/>
              <a:t>ungent; acrid </a:t>
            </a:r>
            <a:r>
              <a:rPr lang="zh-TW" altLang="en-US" dirty="0" smtClean="0"/>
              <a:t>是單義詞或至少是核心義</a:t>
            </a:r>
            <a:endParaRPr lang="zh-TW" altLang="en-US" dirty="0"/>
          </a:p>
        </p:txBody>
      </p:sp>
      <p:sp>
        <p:nvSpPr>
          <p:cNvPr id="8" name="圓角矩形 7"/>
          <p:cNvSpPr/>
          <p:nvPr/>
        </p:nvSpPr>
        <p:spPr>
          <a:xfrm>
            <a:off x="2681963" y="3507509"/>
            <a:ext cx="1359838" cy="250767"/>
          </a:xfrm>
          <a:prstGeom prst="round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直線圖說文字 1 (加上框線和強調線) 8"/>
          <p:cNvSpPr/>
          <p:nvPr/>
        </p:nvSpPr>
        <p:spPr>
          <a:xfrm>
            <a:off x="4448910" y="2830665"/>
            <a:ext cx="2770199" cy="676843"/>
          </a:xfrm>
          <a:prstGeom prst="accentBorderCallout1">
            <a:avLst>
              <a:gd name="adj1" fmla="val 18750"/>
              <a:gd name="adj2" fmla="val -8333"/>
              <a:gd name="adj3" fmla="val 135034"/>
              <a:gd name="adj4" fmla="val -31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sharp; strong </a:t>
            </a:r>
            <a:r>
              <a:rPr lang="zh-TW" altLang="en-US" dirty="0" smtClean="0"/>
              <a:t>是多義詞</a:t>
            </a:r>
            <a:endParaRPr lang="en-US" altLang="zh-TW" dirty="0" smtClean="0"/>
          </a:p>
          <a:p>
            <a:pPr algn="ctr"/>
            <a:r>
              <a:rPr lang="zh-TW" altLang="en-US" dirty="0" smtClean="0"/>
              <a:t>而且非其核心義</a:t>
            </a:r>
            <a:endParaRPr lang="zh-TW" altLang="en-US" dirty="0"/>
          </a:p>
        </p:txBody>
      </p:sp>
    </p:spTree>
    <p:extLst>
      <p:ext uri="{BB962C8B-B14F-4D97-AF65-F5344CB8AC3E}">
        <p14:creationId xmlns:p14="http://schemas.microsoft.com/office/powerpoint/2010/main" val="2736420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利用</a:t>
            </a:r>
            <a:r>
              <a:rPr lang="zh-TW" altLang="zh-TW" dirty="0" smtClean="0"/>
              <a:t>選擇限制</a:t>
            </a:r>
            <a:r>
              <a:rPr lang="zh-TW" altLang="en-US" dirty="0" smtClean="0"/>
              <a:t>避免歧異的問題</a:t>
            </a:r>
            <a:r>
              <a:rPr lang="en-US" altLang="zh-TW" baseline="-25000" dirty="0"/>
              <a:t>10.5.5</a:t>
            </a:r>
            <a:endParaRPr lang="zh-TW" altLang="en-US" baseline="-25000" dirty="0"/>
          </a:p>
        </p:txBody>
      </p:sp>
      <p:sp>
        <p:nvSpPr>
          <p:cNvPr id="3" name="內容版面配置區 2"/>
          <p:cNvSpPr>
            <a:spLocks noGrp="1"/>
          </p:cNvSpPr>
          <p:nvPr>
            <p:ph idx="1"/>
          </p:nvPr>
        </p:nvSpPr>
        <p:spPr>
          <a:xfrm>
            <a:off x="680322" y="2336873"/>
            <a:ext cx="4889206" cy="3599316"/>
          </a:xfrm>
        </p:spPr>
        <p:txBody>
          <a:bodyPr/>
          <a:lstStyle/>
          <a:p>
            <a:pPr marL="0" indent="0">
              <a:buNone/>
            </a:pPr>
            <a:r>
              <a:rPr lang="en-US" altLang="zh-TW" dirty="0"/>
              <a:t>Chambers 21st Century Dictionary (1999)</a:t>
            </a:r>
            <a:endParaRPr lang="en-US" altLang="zh-TW" dirty="0" smtClean="0"/>
          </a:p>
          <a:p>
            <a:r>
              <a:rPr lang="en-US" altLang="zh-TW" dirty="0" smtClean="0"/>
              <a:t>2 </a:t>
            </a:r>
            <a:r>
              <a:rPr lang="en-US" altLang="zh-TW" dirty="0"/>
              <a:t>said of </a:t>
            </a:r>
            <a:r>
              <a:rPr lang="en-US" altLang="zh-TW" dirty="0">
                <a:solidFill>
                  <a:srgbClr val="00B0F0"/>
                </a:solidFill>
              </a:rPr>
              <a:t>competition or rivalry</a:t>
            </a:r>
            <a:r>
              <a:rPr lang="en-US" altLang="zh-TW" dirty="0"/>
              <a:t>, etc.: </a:t>
            </a:r>
            <a:r>
              <a:rPr lang="en-US" altLang="zh-TW" dirty="0">
                <a:solidFill>
                  <a:srgbClr val="FFFF00"/>
                </a:solidFill>
              </a:rPr>
              <a:t>ﬁerce</a:t>
            </a:r>
            <a:r>
              <a:rPr lang="en-US" altLang="zh-TW" dirty="0"/>
              <a:t> </a:t>
            </a:r>
            <a:endParaRPr lang="en-US" altLang="zh-TW" dirty="0" smtClean="0"/>
          </a:p>
          <a:p>
            <a:r>
              <a:rPr lang="en-US" altLang="zh-TW" dirty="0" smtClean="0"/>
              <a:t>3 </a:t>
            </a:r>
            <a:r>
              <a:rPr lang="en-US" altLang="zh-TW" dirty="0"/>
              <a:t>said of </a:t>
            </a:r>
            <a:r>
              <a:rPr lang="en-US" altLang="zh-TW" dirty="0">
                <a:solidFill>
                  <a:srgbClr val="00B0F0"/>
                </a:solidFill>
              </a:rPr>
              <a:t>the wind</a:t>
            </a:r>
            <a:r>
              <a:rPr lang="en-US" altLang="zh-TW" dirty="0"/>
              <a:t>: </a:t>
            </a:r>
            <a:r>
              <a:rPr lang="en-US" altLang="zh-TW" dirty="0">
                <a:solidFill>
                  <a:srgbClr val="FFFF00"/>
                </a:solidFill>
              </a:rPr>
              <a:t>bitter</a:t>
            </a:r>
            <a:r>
              <a:rPr lang="en-US" altLang="zh-TW" dirty="0"/>
              <a:t> </a:t>
            </a:r>
            <a:endParaRPr lang="en-US" altLang="zh-TW" dirty="0" smtClean="0"/>
          </a:p>
          <a:p>
            <a:r>
              <a:rPr lang="en-US" altLang="zh-TW" dirty="0" smtClean="0"/>
              <a:t>4 </a:t>
            </a:r>
            <a:r>
              <a:rPr lang="en-US" altLang="zh-TW" dirty="0"/>
              <a:t>said </a:t>
            </a:r>
            <a:r>
              <a:rPr lang="en-US" altLang="zh-TW" dirty="0" smtClean="0"/>
              <a:t>of </a:t>
            </a:r>
            <a:r>
              <a:rPr lang="en-US" altLang="zh-TW" dirty="0" smtClean="0">
                <a:solidFill>
                  <a:srgbClr val="00B0F0"/>
                </a:solidFill>
              </a:rPr>
              <a:t>a </a:t>
            </a:r>
            <a:r>
              <a:rPr lang="en-US" altLang="zh-TW" dirty="0">
                <a:solidFill>
                  <a:srgbClr val="00B0F0"/>
                </a:solidFill>
              </a:rPr>
              <a:t>blade</a:t>
            </a:r>
            <a:r>
              <a:rPr lang="en-US" altLang="zh-TW" dirty="0"/>
              <a:t>, etc.: </a:t>
            </a:r>
            <a:r>
              <a:rPr lang="en-US" altLang="zh-TW" dirty="0">
                <a:solidFill>
                  <a:srgbClr val="FFFF00"/>
                </a:solidFill>
              </a:rPr>
              <a:t>sharp</a:t>
            </a:r>
            <a:endParaRPr lang="zh-TW" altLang="en-US" dirty="0">
              <a:solidFill>
                <a:srgbClr val="FFFF00"/>
              </a:solidFill>
            </a:endParaRPr>
          </a:p>
        </p:txBody>
      </p:sp>
      <p:sp>
        <p:nvSpPr>
          <p:cNvPr id="4" name="內容版面配置區 2"/>
          <p:cNvSpPr txBox="1">
            <a:spLocks/>
          </p:cNvSpPr>
          <p:nvPr/>
        </p:nvSpPr>
        <p:spPr>
          <a:xfrm>
            <a:off x="5755703" y="2336873"/>
            <a:ext cx="4889206"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Noto Sans TC Medium" panose="020B0600000000000000" pitchFamily="34" charset="-120"/>
                <a:ea typeface="Noto Sans TC Medium" panose="020B06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oto Sans TC Medium" panose="020B0600000000000000" pitchFamily="34" charset="-120"/>
                <a:ea typeface="Noto Sans TC Medium" panose="020B06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oto Sans TC Medium" panose="020B0600000000000000" pitchFamily="34" charset="-120"/>
                <a:ea typeface="Noto Sans TC Medium" panose="020B06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Noto Sans TC Medium" panose="020B0600000000000000" pitchFamily="34" charset="-120"/>
                <a:ea typeface="Noto Sans TC Medium" panose="020B06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Noto Sans TC Medium" panose="020B0600000000000000" pitchFamily="34" charset="-120"/>
                <a:ea typeface="Noto Sans TC Medium" panose="020B06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zh-TW" altLang="zh-TW" dirty="0"/>
              <a:t>錢伯斯</a:t>
            </a:r>
            <a:r>
              <a:rPr lang="en-US" altLang="zh-TW" dirty="0"/>
              <a:t>21</a:t>
            </a:r>
            <a:r>
              <a:rPr lang="zh-TW" altLang="zh-TW" dirty="0"/>
              <a:t>世紀詞典（</a:t>
            </a:r>
            <a:r>
              <a:rPr lang="en-US" altLang="zh-TW" dirty="0"/>
              <a:t>1999</a:t>
            </a:r>
            <a:r>
              <a:rPr lang="zh-TW" altLang="zh-TW" dirty="0"/>
              <a:t>年</a:t>
            </a:r>
            <a:r>
              <a:rPr lang="zh-TW" altLang="zh-TW" dirty="0" smtClean="0"/>
              <a:t>）</a:t>
            </a:r>
            <a:endParaRPr lang="en-US" altLang="zh-TW" dirty="0" smtClean="0"/>
          </a:p>
          <a:p>
            <a:r>
              <a:rPr lang="en-US" altLang="zh-TW" dirty="0" smtClean="0"/>
              <a:t>2</a:t>
            </a:r>
            <a:r>
              <a:rPr lang="en-US" altLang="zh-TW" dirty="0"/>
              <a:t>.</a:t>
            </a:r>
            <a:r>
              <a:rPr lang="zh-TW" altLang="en-US" dirty="0"/>
              <a:t>說</a:t>
            </a:r>
            <a:r>
              <a:rPr lang="zh-TW" altLang="en-US" dirty="0">
                <a:solidFill>
                  <a:srgbClr val="00B0F0"/>
                </a:solidFill>
              </a:rPr>
              <a:t>競爭或對抗</a:t>
            </a:r>
            <a:r>
              <a:rPr lang="zh-TW" altLang="en-US" dirty="0"/>
              <a:t>等</a:t>
            </a:r>
            <a:r>
              <a:rPr lang="zh-TW" altLang="en-US" dirty="0" smtClean="0"/>
              <a:t>：</a:t>
            </a:r>
            <a:r>
              <a:rPr lang="en-US" altLang="zh-TW" dirty="0"/>
              <a:t> </a:t>
            </a:r>
            <a:r>
              <a:rPr lang="en-US" altLang="zh-TW" dirty="0">
                <a:solidFill>
                  <a:srgbClr val="FFFF00"/>
                </a:solidFill>
              </a:rPr>
              <a:t>ﬁerce</a:t>
            </a:r>
            <a:r>
              <a:rPr lang="en-US" altLang="zh-TW" dirty="0"/>
              <a:t> </a:t>
            </a:r>
            <a:endParaRPr lang="en-US" altLang="zh-TW" dirty="0" smtClean="0"/>
          </a:p>
          <a:p>
            <a:r>
              <a:rPr lang="en-US" altLang="zh-TW" dirty="0" smtClean="0"/>
              <a:t>3</a:t>
            </a:r>
            <a:r>
              <a:rPr lang="en-US" altLang="zh-TW" dirty="0"/>
              <a:t>.</a:t>
            </a:r>
            <a:r>
              <a:rPr lang="zh-TW" altLang="en-US" dirty="0"/>
              <a:t>說</a:t>
            </a:r>
            <a:r>
              <a:rPr lang="zh-TW" altLang="en-US" dirty="0">
                <a:solidFill>
                  <a:srgbClr val="00B0F0"/>
                </a:solidFill>
              </a:rPr>
              <a:t>風</a:t>
            </a:r>
            <a:r>
              <a:rPr lang="zh-TW" altLang="en-US" dirty="0" smtClean="0"/>
              <a:t>：</a:t>
            </a:r>
            <a:r>
              <a:rPr lang="en-US" altLang="zh-TW" dirty="0"/>
              <a:t> </a:t>
            </a:r>
            <a:r>
              <a:rPr lang="en-US" altLang="zh-TW" dirty="0">
                <a:solidFill>
                  <a:srgbClr val="FFFF00"/>
                </a:solidFill>
              </a:rPr>
              <a:t>bitter</a:t>
            </a:r>
            <a:endParaRPr lang="zh-TW" altLang="en-US" dirty="0">
              <a:solidFill>
                <a:srgbClr val="FFFF00"/>
              </a:solidFill>
            </a:endParaRPr>
          </a:p>
          <a:p>
            <a:r>
              <a:rPr lang="en-US" altLang="zh-TW" dirty="0"/>
              <a:t>4</a:t>
            </a:r>
            <a:r>
              <a:rPr lang="en-US" altLang="zh-TW" dirty="0" smtClean="0"/>
              <a:t>.</a:t>
            </a:r>
            <a:r>
              <a:rPr lang="zh-TW" altLang="en-US" dirty="0" smtClean="0"/>
              <a:t>說</a:t>
            </a:r>
            <a:r>
              <a:rPr lang="zh-TW" altLang="en-US" dirty="0" smtClean="0">
                <a:solidFill>
                  <a:srgbClr val="00B0F0"/>
                </a:solidFill>
              </a:rPr>
              <a:t>刀片</a:t>
            </a:r>
            <a:r>
              <a:rPr lang="zh-TW" altLang="en-US" dirty="0"/>
              <a:t>等</a:t>
            </a:r>
            <a:r>
              <a:rPr lang="zh-TW" altLang="en-US" dirty="0" smtClean="0"/>
              <a:t>：</a:t>
            </a:r>
            <a:r>
              <a:rPr lang="en-US" altLang="zh-TW" dirty="0"/>
              <a:t> </a:t>
            </a:r>
            <a:r>
              <a:rPr lang="en-US" altLang="zh-TW" dirty="0">
                <a:solidFill>
                  <a:srgbClr val="FFFF00"/>
                </a:solidFill>
              </a:rPr>
              <a:t>sharp</a:t>
            </a:r>
            <a:endParaRPr lang="zh-TW" altLang="en-US" dirty="0">
              <a:solidFill>
                <a:srgbClr val="FFFF00"/>
              </a:solidFill>
            </a:endParaRPr>
          </a:p>
        </p:txBody>
      </p:sp>
    </p:spTree>
    <p:extLst>
      <p:ext uri="{BB962C8B-B14F-4D97-AF65-F5344CB8AC3E}">
        <p14:creationId xmlns:p14="http://schemas.microsoft.com/office/powerpoint/2010/main" val="2040441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反對同義詞</a:t>
            </a:r>
            <a:r>
              <a:rPr lang="zh-TW" altLang="en-US" dirty="0" smtClean="0"/>
              <a:t>的論點</a:t>
            </a:r>
            <a:r>
              <a:rPr lang="en-US" altLang="zh-TW" baseline="-25000" dirty="0"/>
              <a:t>10.5.5</a:t>
            </a:r>
            <a:endParaRPr lang="zh-TW" altLang="en-US" baseline="-25000" dirty="0"/>
          </a:p>
        </p:txBody>
      </p:sp>
      <p:sp>
        <p:nvSpPr>
          <p:cNvPr id="3" name="內容版面配置區 2"/>
          <p:cNvSpPr>
            <a:spLocks noGrp="1"/>
          </p:cNvSpPr>
          <p:nvPr>
            <p:ph idx="1"/>
          </p:nvPr>
        </p:nvSpPr>
        <p:spPr/>
        <p:txBody>
          <a:bodyPr>
            <a:normAutofit lnSpcReduction="10000"/>
          </a:bodyPr>
          <a:lstStyle/>
          <a:p>
            <a:r>
              <a:rPr lang="zh-TW" altLang="zh-TW" dirty="0"/>
              <a:t>絕對的同義詞是非常罕見的</a:t>
            </a:r>
            <a:endParaRPr lang="en-US" altLang="zh-TW" dirty="0" smtClean="0"/>
          </a:p>
          <a:p>
            <a:pPr lvl="1"/>
            <a:r>
              <a:rPr lang="zh-TW" altLang="zh-TW" dirty="0"/>
              <a:t>真正的</a:t>
            </a:r>
            <a:r>
              <a:rPr lang="zh-TW" altLang="zh-TW" dirty="0" smtClean="0"/>
              <a:t>同義詞</a:t>
            </a:r>
            <a:r>
              <a:rPr lang="zh-TW" altLang="en-US" dirty="0" smtClean="0"/>
              <a:t>：</a:t>
            </a:r>
            <a:r>
              <a:rPr lang="zh-TW" altLang="zh-TW" dirty="0" smtClean="0"/>
              <a:t>在所有</a:t>
            </a:r>
            <a:r>
              <a:rPr lang="zh-TW" altLang="en-US" dirty="0"/>
              <a:t>語</a:t>
            </a:r>
            <a:r>
              <a:rPr lang="zh-TW" altLang="en-US" dirty="0" smtClean="0"/>
              <a:t>境</a:t>
            </a:r>
            <a:r>
              <a:rPr lang="zh-TW" altLang="zh-TW" dirty="0"/>
              <a:t>下</a:t>
            </a:r>
            <a:r>
              <a:rPr lang="zh-TW" altLang="en-US" dirty="0" smtClean="0"/>
              <a:t>都能互換</a:t>
            </a:r>
            <a:r>
              <a:rPr lang="zh-TW" altLang="zh-TW" dirty="0" smtClean="0"/>
              <a:t>（</a:t>
            </a:r>
            <a:r>
              <a:rPr lang="en-US" altLang="zh-TW" dirty="0"/>
              <a:t>Cruse</a:t>
            </a:r>
            <a:r>
              <a:rPr lang="zh-TW" altLang="zh-TW" dirty="0"/>
              <a:t>稱之</a:t>
            </a:r>
            <a:r>
              <a:rPr lang="zh-TW" altLang="zh-TW" dirty="0" smtClean="0"/>
              <a:t>為</a:t>
            </a:r>
            <a:r>
              <a:rPr lang="zh-TW" altLang="zh-TW" dirty="0" smtClean="0">
                <a:solidFill>
                  <a:srgbClr val="FFFF00"/>
                </a:solidFill>
              </a:rPr>
              <a:t>絕對同義詞</a:t>
            </a:r>
            <a:r>
              <a:rPr lang="zh-TW" altLang="zh-TW" dirty="0" smtClean="0"/>
              <a:t>）</a:t>
            </a:r>
            <a:endParaRPr lang="en-US" altLang="zh-TW" dirty="0" smtClean="0"/>
          </a:p>
          <a:p>
            <a:pPr lvl="1"/>
            <a:r>
              <a:rPr lang="zh-TW" altLang="en-US" dirty="0" smtClean="0"/>
              <a:t>例如：</a:t>
            </a:r>
            <a:r>
              <a:rPr lang="en-US" altLang="zh-TW" dirty="0" smtClean="0"/>
              <a:t>die</a:t>
            </a:r>
            <a:r>
              <a:rPr lang="zh-TW" altLang="en-US" dirty="0" smtClean="0"/>
              <a:t> 有很多同義詞：</a:t>
            </a:r>
            <a:endParaRPr lang="en-US" altLang="zh-TW" dirty="0" smtClean="0"/>
          </a:p>
          <a:p>
            <a:pPr lvl="2"/>
            <a:r>
              <a:rPr lang="zh-TW" altLang="en-US" dirty="0" smtClean="0"/>
              <a:t>有非常多</a:t>
            </a:r>
            <a:r>
              <a:rPr lang="zh-TW" altLang="zh-TW" dirty="0" smtClean="0"/>
              <a:t>相同</a:t>
            </a:r>
            <a:r>
              <a:rPr lang="zh-TW" altLang="zh-TW" dirty="0"/>
              <a:t>的</a:t>
            </a:r>
            <a:r>
              <a:rPr lang="zh-TW" altLang="zh-TW" dirty="0" smtClean="0"/>
              <a:t>含義</a:t>
            </a:r>
            <a:r>
              <a:rPr lang="zh-TW" altLang="en-US" dirty="0" smtClean="0"/>
              <a:t>相同的詞或短語</a:t>
            </a:r>
            <a:endParaRPr lang="en-US" altLang="zh-TW" dirty="0" smtClean="0"/>
          </a:p>
          <a:p>
            <a:pPr lvl="2"/>
            <a:r>
              <a:rPr lang="zh-TW" altLang="zh-TW" dirty="0" smtClean="0"/>
              <a:t>但</a:t>
            </a:r>
            <a:r>
              <a:rPr lang="zh-TW" altLang="zh-TW" dirty="0"/>
              <a:t>沒有一個詞在</a:t>
            </a:r>
            <a:r>
              <a:rPr lang="zh-TW" altLang="zh-TW" dirty="0" smtClean="0"/>
              <a:t>所有</a:t>
            </a:r>
            <a:r>
              <a:rPr lang="zh-TW" altLang="en-US" dirty="0" smtClean="0"/>
              <a:t>語境</a:t>
            </a:r>
            <a:r>
              <a:rPr lang="zh-TW" altLang="zh-TW" dirty="0" smtClean="0"/>
              <a:t>下都</a:t>
            </a:r>
            <a:r>
              <a:rPr lang="zh-TW" altLang="en-US" dirty="0" smtClean="0"/>
              <a:t>可互換</a:t>
            </a:r>
            <a:endParaRPr lang="en-US" altLang="zh-TW" dirty="0" smtClean="0"/>
          </a:p>
          <a:p>
            <a:pPr lvl="1"/>
            <a:r>
              <a:rPr lang="zh-TW" altLang="zh-TW" dirty="0" smtClean="0"/>
              <a:t>絕對</a:t>
            </a:r>
            <a:r>
              <a:rPr lang="zh-TW" altLang="zh-TW" dirty="0"/>
              <a:t>的同義詞是非常罕見的，並不構成自然詞彙的一個重要</a:t>
            </a:r>
            <a:r>
              <a:rPr lang="zh-TW" altLang="zh-TW" dirty="0" smtClean="0"/>
              <a:t>特徵（</a:t>
            </a:r>
            <a:r>
              <a:rPr lang="en-US" altLang="zh-TW" dirty="0"/>
              <a:t>Cruse 2004: 155</a:t>
            </a:r>
            <a:r>
              <a:rPr lang="zh-TW" altLang="zh-TW" dirty="0" smtClean="0"/>
              <a:t>）。</a:t>
            </a:r>
            <a:endParaRPr lang="en-US" altLang="zh-TW" dirty="0" smtClean="0"/>
          </a:p>
          <a:p>
            <a:r>
              <a:rPr lang="zh-TW" altLang="en-US" dirty="0" smtClean="0"/>
              <a:t>同義詞釋義可接受的範圍</a:t>
            </a:r>
            <a:endParaRPr lang="en-US" altLang="zh-TW" dirty="0" smtClean="0"/>
          </a:p>
          <a:p>
            <a:pPr lvl="1"/>
            <a:r>
              <a:rPr lang="zh-TW" altLang="en-US" dirty="0" smtClean="0"/>
              <a:t>語義上是完全相同的，只有在語域、地域分布、說話態度上有所區別</a:t>
            </a:r>
            <a:endParaRPr lang="en-US" altLang="zh-TW" dirty="0" smtClean="0"/>
          </a:p>
          <a:p>
            <a:pPr lvl="1"/>
            <a:r>
              <a:rPr lang="zh-TW" altLang="en-US" dirty="0" smtClean="0"/>
              <a:t>例如：</a:t>
            </a:r>
            <a:endParaRPr lang="en-US" altLang="zh-TW" dirty="0" smtClean="0"/>
          </a:p>
          <a:p>
            <a:pPr lvl="2"/>
            <a:r>
              <a:rPr lang="en-US" altLang="zh-TW" dirty="0" smtClean="0"/>
              <a:t>dosh</a:t>
            </a:r>
            <a:r>
              <a:rPr lang="en-US" altLang="zh-TW" dirty="0">
                <a:sym typeface="Wingdings" panose="05000000000000000000" pitchFamily="2" charset="2"/>
              </a:rPr>
              <a:t> </a:t>
            </a:r>
            <a:r>
              <a:rPr lang="zh-TW" altLang="en-US" dirty="0" smtClean="0">
                <a:sym typeface="Wingdings" panose="05000000000000000000" pitchFamily="2" charset="2"/>
              </a:rPr>
              <a:t>（</a:t>
            </a:r>
            <a:r>
              <a:rPr lang="zh-TW" altLang="en-US" dirty="0"/>
              <a:t>錢</a:t>
            </a:r>
            <a:r>
              <a:rPr lang="zh-TW" altLang="en-US" dirty="0" smtClean="0">
                <a:sym typeface="Wingdings" panose="05000000000000000000" pitchFamily="2" charset="2"/>
              </a:rPr>
              <a:t>）</a:t>
            </a:r>
            <a:r>
              <a:rPr lang="en-US" altLang="zh-TW" dirty="0" smtClean="0">
                <a:sym typeface="Wingdings" panose="05000000000000000000" pitchFamily="2" charset="2"/>
              </a:rPr>
              <a:t> money</a:t>
            </a:r>
          </a:p>
          <a:p>
            <a:pPr lvl="2"/>
            <a:r>
              <a:rPr lang="en-US" altLang="zh-TW" dirty="0" smtClean="0">
                <a:sym typeface="Wingdings" panose="05000000000000000000" pitchFamily="2" charset="2"/>
              </a:rPr>
              <a:t>patella</a:t>
            </a:r>
            <a:r>
              <a:rPr lang="en-US" altLang="zh-TW" dirty="0">
                <a:sym typeface="Wingdings" panose="05000000000000000000" pitchFamily="2" charset="2"/>
              </a:rPr>
              <a:t> </a:t>
            </a:r>
            <a:r>
              <a:rPr lang="zh-TW" altLang="en-US" dirty="0">
                <a:sym typeface="Wingdings" panose="05000000000000000000" pitchFamily="2" charset="2"/>
              </a:rPr>
              <a:t>（髕骨）</a:t>
            </a:r>
            <a:r>
              <a:rPr lang="en-US" altLang="zh-TW" dirty="0" smtClean="0">
                <a:sym typeface="Wingdings" panose="05000000000000000000" pitchFamily="2" charset="2"/>
              </a:rPr>
              <a:t> </a:t>
            </a:r>
            <a:r>
              <a:rPr lang="en-US" altLang="zh-TW" dirty="0" err="1" smtClean="0">
                <a:sym typeface="Wingdings" panose="05000000000000000000" pitchFamily="2" charset="2"/>
              </a:rPr>
              <a:t>kneebone</a:t>
            </a:r>
            <a:r>
              <a:rPr lang="zh-TW" altLang="en-US" dirty="0" smtClean="0">
                <a:sym typeface="Wingdings" panose="05000000000000000000" pitchFamily="2" charset="2"/>
              </a:rPr>
              <a:t>（</a:t>
            </a:r>
            <a:r>
              <a:rPr lang="zh-TW" altLang="en-US" dirty="0"/>
              <a:t>膝蓋骨</a:t>
            </a:r>
            <a:r>
              <a:rPr lang="zh-TW" altLang="en-US" dirty="0" smtClean="0">
                <a:sym typeface="Wingdings" panose="05000000000000000000" pitchFamily="2" charset="2"/>
              </a:rPr>
              <a:t>）</a:t>
            </a:r>
            <a:endParaRPr lang="en-US" altLang="zh-TW" dirty="0" smtClean="0">
              <a:sym typeface="Wingdings" panose="05000000000000000000" pitchFamily="2" charset="2"/>
            </a:endParaRPr>
          </a:p>
          <a:p>
            <a:pPr lvl="2"/>
            <a:r>
              <a:rPr lang="en-US" altLang="zh-TW" dirty="0" smtClean="0">
                <a:sym typeface="Wingdings" panose="05000000000000000000" pitchFamily="2" charset="2"/>
              </a:rPr>
              <a:t>myocardial infarction</a:t>
            </a:r>
            <a:r>
              <a:rPr lang="en-US" altLang="zh-TW" dirty="0">
                <a:sym typeface="Wingdings" panose="05000000000000000000" pitchFamily="2" charset="2"/>
              </a:rPr>
              <a:t> </a:t>
            </a:r>
            <a:r>
              <a:rPr lang="zh-TW" altLang="en-US" dirty="0">
                <a:sym typeface="Wingdings" panose="05000000000000000000" pitchFamily="2" charset="2"/>
              </a:rPr>
              <a:t>（心肌梗死）</a:t>
            </a:r>
            <a:r>
              <a:rPr lang="en-US" altLang="zh-TW" dirty="0" smtClean="0">
                <a:sym typeface="Wingdings" panose="05000000000000000000" pitchFamily="2" charset="2"/>
              </a:rPr>
              <a:t> heart attack</a:t>
            </a:r>
            <a:r>
              <a:rPr lang="zh-TW" altLang="en-US" dirty="0">
                <a:sym typeface="Wingdings" panose="05000000000000000000" pitchFamily="2" charset="2"/>
              </a:rPr>
              <a:t>（心臟病發作</a:t>
            </a:r>
            <a:r>
              <a:rPr lang="zh-TW" altLang="en-US" dirty="0" smtClean="0">
                <a:sym typeface="Wingdings" panose="05000000000000000000" pitchFamily="2" charset="2"/>
              </a:rPr>
              <a:t>）</a:t>
            </a:r>
            <a:endParaRPr lang="en-US" altLang="zh-TW" dirty="0" smtClean="0">
              <a:sym typeface="Wingdings" panose="05000000000000000000" pitchFamily="2" charset="2"/>
            </a:endParaRPr>
          </a:p>
        </p:txBody>
      </p:sp>
    </p:spTree>
    <p:extLst>
      <p:ext uri="{BB962C8B-B14F-4D97-AF65-F5344CB8AC3E}">
        <p14:creationId xmlns:p14="http://schemas.microsoft.com/office/powerpoint/2010/main" val="326977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同義詞的補充作用</a:t>
            </a:r>
            <a:r>
              <a:rPr lang="en-US" altLang="zh-TW" baseline="-25000" dirty="0"/>
              <a:t>10.5.5</a:t>
            </a:r>
            <a:endParaRPr lang="zh-TW" altLang="en-US" baseline="-25000" dirty="0"/>
          </a:p>
        </p:txBody>
      </p:sp>
      <p:sp>
        <p:nvSpPr>
          <p:cNvPr id="3" name="內容版面配置區 2"/>
          <p:cNvSpPr>
            <a:spLocks noGrp="1"/>
          </p:cNvSpPr>
          <p:nvPr>
            <p:ph idx="1"/>
          </p:nvPr>
        </p:nvSpPr>
        <p:spPr/>
        <p:txBody>
          <a:bodyPr/>
          <a:lstStyle/>
          <a:p>
            <a:pPr lvl="1"/>
            <a:r>
              <a:rPr lang="zh-TW" altLang="en-US" dirty="0" smtClean="0"/>
              <a:t>除了上述的條件之外，</a:t>
            </a:r>
            <a:r>
              <a:rPr lang="zh-TW" altLang="zh-TW" sz="3200" dirty="0" smtClean="0"/>
              <a:t>同義詞</a:t>
            </a:r>
            <a:r>
              <a:rPr lang="zh-TW" altLang="zh-TW" dirty="0" smtClean="0"/>
              <a:t>並</a:t>
            </a:r>
            <a:r>
              <a:rPr lang="zh-TW" altLang="zh-TW" dirty="0"/>
              <a:t>不能替代</a:t>
            </a:r>
            <a:r>
              <a:rPr lang="zh-TW" altLang="en-US" dirty="0"/>
              <a:t>嚴謹</a:t>
            </a:r>
            <a:r>
              <a:rPr lang="zh-TW" altLang="zh-TW" dirty="0"/>
              <a:t>的語義</a:t>
            </a:r>
            <a:r>
              <a:rPr lang="zh-TW" altLang="zh-TW" dirty="0" smtClean="0"/>
              <a:t>分析</a:t>
            </a:r>
            <a:endParaRPr lang="en-US" altLang="zh-TW" dirty="0" smtClean="0"/>
          </a:p>
          <a:p>
            <a:pPr lvl="1"/>
            <a:r>
              <a:rPr lang="zh-TW" altLang="zh-TW" dirty="0"/>
              <a:t>當支持一個</a:t>
            </a:r>
            <a:r>
              <a:rPr lang="en-US" altLang="zh-TW" dirty="0"/>
              <a:t> "</a:t>
            </a:r>
            <a:r>
              <a:rPr lang="zh-TW" altLang="zh-TW" dirty="0"/>
              <a:t>完整</a:t>
            </a:r>
            <a:r>
              <a:rPr lang="en-US" altLang="zh-TW" dirty="0"/>
              <a:t> "</a:t>
            </a:r>
            <a:r>
              <a:rPr lang="zh-TW" altLang="zh-TW" dirty="0"/>
              <a:t>的定義時，同義詞可以起到有益的補充作用</a:t>
            </a:r>
            <a:endParaRPr lang="en-US" altLang="zh-TW" dirty="0"/>
          </a:p>
          <a:p>
            <a:pPr lvl="2"/>
            <a:r>
              <a:rPr lang="zh-TW" altLang="zh-TW" dirty="0"/>
              <a:t>但是僅僅通過同義詞來</a:t>
            </a:r>
            <a:r>
              <a:rPr lang="zh-TW" altLang="en-US" dirty="0"/>
              <a:t>釋義</a:t>
            </a:r>
            <a:r>
              <a:rPr lang="en-US" altLang="zh-TW" dirty="0"/>
              <a:t>--</a:t>
            </a:r>
            <a:r>
              <a:rPr lang="zh-TW" altLang="zh-TW" dirty="0"/>
              <a:t>儘管這是一個誘人的選擇，因為這是最容易書寫的</a:t>
            </a:r>
            <a:r>
              <a:rPr lang="zh-TW" altLang="en-US" dirty="0"/>
              <a:t>釋義</a:t>
            </a:r>
            <a:r>
              <a:rPr lang="en-US" altLang="zh-TW" dirty="0"/>
              <a:t>--</a:t>
            </a:r>
            <a:r>
              <a:rPr lang="zh-TW" altLang="zh-TW" dirty="0"/>
              <a:t>應該避免，除非是在上述特定情況下</a:t>
            </a:r>
            <a:r>
              <a:rPr lang="zh-TW" altLang="zh-TW" dirty="0" smtClean="0"/>
              <a:t>。</a:t>
            </a:r>
            <a:endParaRPr lang="en-US" altLang="zh-TW" dirty="0" smtClean="0"/>
          </a:p>
          <a:p>
            <a:pPr lvl="2"/>
            <a:endParaRPr lang="en-US" altLang="zh-TW" dirty="0"/>
          </a:p>
          <a:p>
            <a:pPr lvl="1"/>
            <a:r>
              <a:rPr lang="en-US" altLang="zh-TW" dirty="0"/>
              <a:t>clear in outline or detail: DISTINCT</a:t>
            </a:r>
            <a:endParaRPr lang="zh-TW" altLang="zh-TW" dirty="0"/>
          </a:p>
          <a:p>
            <a:pPr lvl="1"/>
            <a:r>
              <a:rPr lang="zh-TW" altLang="zh-TW" dirty="0"/>
              <a:t>清楚的輪廓或細節</a:t>
            </a:r>
            <a:r>
              <a:rPr lang="zh-TW" altLang="zh-TW" dirty="0" smtClean="0"/>
              <a:t>。</a:t>
            </a:r>
            <a:r>
              <a:rPr lang="en-US" altLang="zh-TW" dirty="0"/>
              <a:t>DISTINCT</a:t>
            </a:r>
            <a:endParaRPr lang="zh-TW" altLang="zh-TW" dirty="0"/>
          </a:p>
          <a:p>
            <a:endParaRPr lang="zh-TW" altLang="en-US" dirty="0"/>
          </a:p>
        </p:txBody>
      </p:sp>
    </p:spTree>
    <p:extLst>
      <p:ext uri="{BB962C8B-B14F-4D97-AF65-F5344CB8AC3E}">
        <p14:creationId xmlns:p14="http://schemas.microsoft.com/office/powerpoint/2010/main" val="368581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238375" y="1319212"/>
            <a:ext cx="7715250" cy="4219575"/>
          </a:xfrm>
          <a:prstGeom prst="rect">
            <a:avLst/>
          </a:prstGeom>
        </p:spPr>
      </p:pic>
    </p:spTree>
    <p:extLst>
      <p:ext uri="{BB962C8B-B14F-4D97-AF65-F5344CB8AC3E}">
        <p14:creationId xmlns:p14="http://schemas.microsoft.com/office/powerpoint/2010/main" val="2961314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語言所表達的</a:t>
            </a:r>
            <a:r>
              <a:rPr lang="zh-TW" altLang="en-US" dirty="0" smtClean="0"/>
              <a:t>意義</a:t>
            </a:r>
            <a:r>
              <a:rPr lang="en-US" altLang="zh-TW" baseline="-25000" dirty="0"/>
              <a:t>10.5.6</a:t>
            </a:r>
            <a:endParaRPr lang="zh-TW" altLang="en-US" baseline="-25000" dirty="0"/>
          </a:p>
        </p:txBody>
      </p:sp>
      <p:sp>
        <p:nvSpPr>
          <p:cNvPr id="3" name="內容版面配置區 2"/>
          <p:cNvSpPr>
            <a:spLocks noGrp="1"/>
          </p:cNvSpPr>
          <p:nvPr>
            <p:ph idx="1"/>
          </p:nvPr>
        </p:nvSpPr>
        <p:spPr/>
        <p:txBody>
          <a:bodyPr>
            <a:normAutofit/>
          </a:bodyPr>
          <a:lstStyle/>
          <a:p>
            <a:r>
              <a:rPr lang="zh-TW" altLang="en-US" sz="3200" dirty="0" smtClean="0"/>
              <a:t>語言</a:t>
            </a:r>
            <a:r>
              <a:rPr lang="zh-TW" altLang="en-US" sz="3200" dirty="0"/>
              <a:t>所表達的意義一般可分為兩種</a:t>
            </a:r>
            <a:r>
              <a:rPr lang="zh-TW" altLang="en-US" sz="3200" dirty="0" smtClean="0"/>
              <a:t>：</a:t>
            </a:r>
            <a:endParaRPr lang="en-US" altLang="zh-TW" sz="3200" dirty="0" smtClean="0"/>
          </a:p>
          <a:p>
            <a:pPr lvl="1"/>
            <a:r>
              <a:rPr lang="zh-TW" altLang="en-US" sz="3200" dirty="0"/>
              <a:t>一種指說話人說出單詞和句子所表達的</a:t>
            </a:r>
            <a:r>
              <a:rPr lang="zh-TW" altLang="en-US" sz="3200" dirty="0">
                <a:solidFill>
                  <a:srgbClr val="FFFF00"/>
                </a:solidFill>
              </a:rPr>
              <a:t>字面意義</a:t>
            </a:r>
            <a:r>
              <a:rPr lang="zh-TW" altLang="en-US" sz="3200" dirty="0" smtClean="0"/>
              <a:t>，</a:t>
            </a:r>
            <a:endParaRPr lang="en-US" altLang="zh-TW" sz="3200" dirty="0" smtClean="0"/>
          </a:p>
          <a:p>
            <a:pPr lvl="2"/>
            <a:r>
              <a:rPr lang="zh-TW" altLang="en-US" sz="2800" dirty="0"/>
              <a:t>直截了當地說出的內容</a:t>
            </a:r>
            <a:endParaRPr lang="en-US" altLang="zh-TW" sz="2800" dirty="0" smtClean="0"/>
          </a:p>
          <a:p>
            <a:pPr lvl="1"/>
            <a:r>
              <a:rPr lang="zh-TW" altLang="en-US" sz="3200" dirty="0" smtClean="0"/>
              <a:t>另</a:t>
            </a:r>
            <a:r>
              <a:rPr lang="zh-TW" altLang="en-US" sz="3200" dirty="0"/>
              <a:t>一種指的是說</a:t>
            </a:r>
            <a:r>
              <a:rPr lang="zh-TW" altLang="en-US" sz="3200" dirty="0" smtClean="0"/>
              <a:t>話人</a:t>
            </a:r>
            <a:r>
              <a:rPr lang="zh-TW" altLang="en-US" sz="3200" dirty="0"/>
              <a:t>通過說話</a:t>
            </a:r>
            <a:r>
              <a:rPr lang="zh-TW" altLang="en-US" sz="3200" dirty="0" smtClean="0"/>
              <a:t>所</a:t>
            </a:r>
            <a:r>
              <a:rPr lang="zh-TW" altLang="en-US" sz="3200" dirty="0" smtClean="0">
                <a:solidFill>
                  <a:srgbClr val="FFFF00"/>
                </a:solidFill>
              </a:rPr>
              <a:t>隱含意義</a:t>
            </a:r>
            <a:r>
              <a:rPr lang="zh-TW" altLang="en-US" sz="3200" dirty="0"/>
              <a:t>。</a:t>
            </a:r>
            <a:endParaRPr lang="en-US" altLang="zh-TW" sz="3200" dirty="0" smtClean="0"/>
          </a:p>
          <a:p>
            <a:pPr lvl="2"/>
            <a:r>
              <a:rPr lang="zh-TW" altLang="en-US" sz="2800" dirty="0" smtClean="0"/>
              <a:t>字句沒有明說，但聽者可以意會的訊息</a:t>
            </a:r>
            <a:endParaRPr lang="en-US" altLang="zh-TW" sz="2800" dirty="0" smtClean="0"/>
          </a:p>
          <a:p>
            <a:pPr lvl="2"/>
            <a:endParaRPr lang="zh-TW" altLang="en-US" sz="2800" dirty="0"/>
          </a:p>
        </p:txBody>
      </p:sp>
    </p:spTree>
    <p:extLst>
      <p:ext uri="{BB962C8B-B14F-4D97-AF65-F5344CB8AC3E}">
        <p14:creationId xmlns:p14="http://schemas.microsoft.com/office/powerpoint/2010/main" val="326183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隱含意有時比字面義更豐富</a:t>
            </a:r>
            <a:endParaRPr lang="zh-TW" altLang="en-US" dirty="0"/>
          </a:p>
        </p:txBody>
      </p:sp>
      <p:sp>
        <p:nvSpPr>
          <p:cNvPr id="3" name="內容版面配置區 2"/>
          <p:cNvSpPr>
            <a:spLocks noGrp="1"/>
          </p:cNvSpPr>
          <p:nvPr>
            <p:ph idx="1"/>
          </p:nvPr>
        </p:nvSpPr>
        <p:spPr/>
        <p:txBody>
          <a:bodyPr>
            <a:noAutofit/>
          </a:bodyPr>
          <a:lstStyle/>
          <a:p>
            <a:r>
              <a:rPr lang="zh-TW" altLang="en-US" sz="3200" dirty="0" smtClean="0"/>
              <a:t>他</a:t>
            </a:r>
            <a:r>
              <a:rPr lang="zh-TW" altLang="en-US" sz="3200" dirty="0"/>
              <a:t>連「玄彬」是誰都不知道</a:t>
            </a:r>
            <a:endParaRPr lang="en-US" altLang="zh-TW" sz="3200" dirty="0"/>
          </a:p>
          <a:p>
            <a:pPr lvl="1"/>
            <a:r>
              <a:rPr lang="zh-TW" altLang="en-US" sz="3200" dirty="0"/>
              <a:t>字面意義</a:t>
            </a:r>
            <a:endParaRPr lang="en-US" altLang="zh-TW" sz="3200" dirty="0" smtClean="0"/>
          </a:p>
          <a:p>
            <a:pPr lvl="2"/>
            <a:r>
              <a:rPr lang="zh-TW" altLang="en-US" sz="2800" dirty="0" smtClean="0"/>
              <a:t>他不知道</a:t>
            </a:r>
            <a:r>
              <a:rPr lang="zh-TW" altLang="en-US" sz="2800" dirty="0"/>
              <a:t>玄</a:t>
            </a:r>
            <a:r>
              <a:rPr lang="zh-TW" altLang="en-US" sz="2800" dirty="0" smtClean="0"/>
              <a:t>彬是誰</a:t>
            </a:r>
            <a:endParaRPr lang="en-US" altLang="zh-TW" sz="2800" dirty="0" smtClean="0"/>
          </a:p>
          <a:p>
            <a:pPr lvl="1"/>
            <a:r>
              <a:rPr lang="zh-TW" altLang="en-US" sz="3200" dirty="0"/>
              <a:t>隱含</a:t>
            </a:r>
            <a:r>
              <a:rPr lang="zh-TW" altLang="en-US" sz="3200" dirty="0" smtClean="0"/>
              <a:t>意義</a:t>
            </a:r>
            <a:endParaRPr lang="en-US" altLang="zh-TW" sz="3200" dirty="0" smtClean="0"/>
          </a:p>
          <a:p>
            <a:pPr lvl="2"/>
            <a:r>
              <a:rPr lang="zh-TW" altLang="en-US" sz="2800" dirty="0"/>
              <a:t>玄</a:t>
            </a:r>
            <a:r>
              <a:rPr lang="zh-TW" altLang="en-US" sz="2800" dirty="0" smtClean="0"/>
              <a:t>彬很有名，喜歡看韓劇的人</a:t>
            </a:r>
            <a:r>
              <a:rPr lang="zh-TW" altLang="en-US" sz="2800" dirty="0"/>
              <a:t>應該</a:t>
            </a:r>
            <a:r>
              <a:rPr lang="zh-TW" altLang="en-US" sz="2800" dirty="0" smtClean="0"/>
              <a:t>都知道</a:t>
            </a:r>
            <a:endParaRPr lang="en-US" altLang="zh-TW" sz="2800" dirty="0" smtClean="0"/>
          </a:p>
          <a:p>
            <a:pPr lvl="2"/>
            <a:r>
              <a:rPr lang="zh-TW" altLang="en-US" sz="2800" dirty="0" smtClean="0"/>
              <a:t>他對娛樂八卦新聞不感興趣</a:t>
            </a:r>
            <a:endParaRPr lang="en-US" altLang="zh-TW" sz="2800" dirty="0" smtClean="0"/>
          </a:p>
          <a:p>
            <a:pPr lvl="2"/>
            <a:r>
              <a:rPr lang="zh-TW" altLang="en-US" sz="2800" dirty="0" smtClean="0"/>
              <a:t>他對韓劇</a:t>
            </a:r>
            <a:r>
              <a:rPr lang="zh-TW" altLang="en-US" sz="2800" dirty="0"/>
              <a:t>不</a:t>
            </a:r>
            <a:r>
              <a:rPr lang="zh-TW" altLang="en-US" sz="2800" dirty="0" smtClean="0"/>
              <a:t>感興趣</a:t>
            </a:r>
            <a:endParaRPr lang="en-US" altLang="zh-TW" sz="2800" dirty="0" smtClean="0"/>
          </a:p>
          <a:p>
            <a:pPr lvl="2"/>
            <a:r>
              <a:rPr lang="zh-TW" altLang="en-US" sz="2800" dirty="0"/>
              <a:t>他</a:t>
            </a:r>
            <a:r>
              <a:rPr lang="zh-TW" altLang="en-US" sz="2800" dirty="0" smtClean="0"/>
              <a:t>對看電視不感興趣</a:t>
            </a:r>
            <a:endParaRPr lang="en-US" altLang="zh-TW" sz="2800" dirty="0" smtClean="0"/>
          </a:p>
          <a:p>
            <a:pPr lvl="2"/>
            <a:r>
              <a:rPr lang="en-US" altLang="zh-TW" sz="2800" dirty="0" smtClean="0"/>
              <a:t>……</a:t>
            </a:r>
            <a:endParaRPr lang="en-US" altLang="zh-TW" sz="2800" dirty="0"/>
          </a:p>
          <a:p>
            <a:pPr lvl="2"/>
            <a:endParaRPr lang="en-US" altLang="zh-TW" sz="2800" dirty="0" smtClean="0"/>
          </a:p>
          <a:p>
            <a:pPr lvl="2"/>
            <a:endParaRPr lang="en-US" altLang="zh-TW" sz="2800" dirty="0"/>
          </a:p>
          <a:p>
            <a:endParaRPr lang="zh-TW" altLang="en-US" sz="3200" dirty="0"/>
          </a:p>
        </p:txBody>
      </p:sp>
    </p:spTree>
    <p:extLst>
      <p:ext uri="{BB962C8B-B14F-4D97-AF65-F5344CB8AC3E}">
        <p14:creationId xmlns:p14="http://schemas.microsoft.com/office/powerpoint/2010/main" val="363696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3534" y="98407"/>
            <a:ext cx="7052056" cy="6632003"/>
          </a:xfrm>
        </p:spPr>
      </p:pic>
    </p:spTree>
    <p:extLst>
      <p:ext uri="{BB962C8B-B14F-4D97-AF65-F5344CB8AC3E}">
        <p14:creationId xmlns:p14="http://schemas.microsoft.com/office/powerpoint/2010/main" val="3927513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語言</a:t>
            </a:r>
            <a:r>
              <a:rPr lang="zh-TW" altLang="zh-TW" dirty="0"/>
              <a:t>外資訊：語用學、敏感性、</a:t>
            </a:r>
            <a:r>
              <a:rPr lang="zh-TW" altLang="zh-TW" dirty="0" smtClean="0"/>
              <a:t>內涵</a:t>
            </a:r>
            <a:r>
              <a:rPr lang="en-US" altLang="zh-TW" baseline="-25000" dirty="0"/>
              <a:t>10.5.6</a:t>
            </a:r>
            <a:endParaRPr lang="zh-TW" altLang="en-US" baseline="-25000" dirty="0"/>
          </a:p>
        </p:txBody>
      </p:sp>
      <p:sp>
        <p:nvSpPr>
          <p:cNvPr id="3" name="內容版面配置區 2"/>
          <p:cNvSpPr>
            <a:spLocks noGrp="1"/>
          </p:cNvSpPr>
          <p:nvPr>
            <p:ph idx="1"/>
          </p:nvPr>
        </p:nvSpPr>
        <p:spPr>
          <a:xfrm>
            <a:off x="680321" y="2336872"/>
            <a:ext cx="9613861" cy="3881047"/>
          </a:xfrm>
        </p:spPr>
        <p:txBody>
          <a:bodyPr>
            <a:normAutofit/>
          </a:bodyPr>
          <a:lstStyle/>
          <a:p>
            <a:r>
              <a:rPr lang="zh-TW" altLang="en-US" dirty="0"/>
              <a:t>當</a:t>
            </a:r>
            <a:r>
              <a:rPr lang="zh-TW" altLang="en-US" dirty="0" smtClean="0"/>
              <a:t>你</a:t>
            </a:r>
            <a:r>
              <a:rPr lang="zh-TW" altLang="en-US" dirty="0"/>
              <a:t>不知如何</a:t>
            </a:r>
            <a:r>
              <a:rPr lang="zh-TW" altLang="en-US" dirty="0" smtClean="0"/>
              <a:t>回答一個問題時，你可以</a:t>
            </a:r>
            <a:r>
              <a:rPr lang="zh-TW" altLang="en-US" dirty="0"/>
              <a:t>說</a:t>
            </a:r>
            <a:r>
              <a:rPr lang="zh-TW" altLang="en-US" dirty="0" smtClean="0"/>
              <a:t>：</a:t>
            </a:r>
            <a:endParaRPr lang="en-US" altLang="zh-TW" dirty="0" smtClean="0"/>
          </a:p>
          <a:p>
            <a:pPr lvl="1"/>
            <a:r>
              <a:rPr lang="en-US" altLang="zh-TW" dirty="0" smtClean="0"/>
              <a:t>I don't know. </a:t>
            </a:r>
            <a:r>
              <a:rPr lang="zh-TW" altLang="en-US" dirty="0" smtClean="0"/>
              <a:t>（</a:t>
            </a:r>
            <a:r>
              <a:rPr lang="zh-TW" altLang="zh-TW" dirty="0"/>
              <a:t>中性的回答</a:t>
            </a:r>
            <a:r>
              <a:rPr lang="zh-TW" altLang="en-US" dirty="0" smtClean="0"/>
              <a:t>）</a:t>
            </a:r>
            <a:endParaRPr lang="en-US" altLang="zh-TW" dirty="0" smtClean="0"/>
          </a:p>
          <a:p>
            <a:pPr lvl="1"/>
            <a:r>
              <a:rPr lang="en-US" altLang="zh-TW" dirty="0"/>
              <a:t>I have no </a:t>
            </a:r>
            <a:r>
              <a:rPr lang="en-US" altLang="zh-TW" dirty="0" smtClean="0"/>
              <a:t>idea.</a:t>
            </a:r>
            <a:r>
              <a:rPr lang="zh-TW" altLang="en-US" dirty="0" smtClean="0"/>
              <a:t>（</a:t>
            </a:r>
            <a:r>
              <a:rPr lang="zh-TW" altLang="zh-TW" dirty="0"/>
              <a:t>強調的回答</a:t>
            </a:r>
            <a:r>
              <a:rPr lang="zh-TW" altLang="en-US" dirty="0" smtClean="0"/>
              <a:t>）</a:t>
            </a:r>
            <a:endParaRPr lang="en-US" altLang="zh-TW" dirty="0" smtClean="0"/>
          </a:p>
          <a:p>
            <a:pPr lvl="1"/>
            <a:r>
              <a:rPr lang="en-US" altLang="zh-TW" dirty="0"/>
              <a:t>How should I know</a:t>
            </a:r>
            <a:r>
              <a:rPr lang="en-US" altLang="zh-TW" dirty="0" smtClean="0"/>
              <a:t>? </a:t>
            </a:r>
            <a:r>
              <a:rPr lang="zh-TW" altLang="en-US" dirty="0" smtClean="0"/>
              <a:t>（帶著</a:t>
            </a:r>
            <a:r>
              <a:rPr lang="zh-TW" altLang="zh-TW" dirty="0" smtClean="0"/>
              <a:t>惱怒</a:t>
            </a:r>
            <a:r>
              <a:rPr lang="zh-TW" altLang="en-US" dirty="0" smtClean="0"/>
              <a:t>的回答）</a:t>
            </a:r>
            <a:endParaRPr lang="en-US" altLang="zh-TW" dirty="0" smtClean="0"/>
          </a:p>
          <a:p>
            <a:pPr lvl="2"/>
            <a:r>
              <a:rPr lang="zh-TW" altLang="zh-TW" dirty="0"/>
              <a:t>不僅僅</a:t>
            </a:r>
            <a:r>
              <a:rPr lang="zh-TW" altLang="zh-TW" dirty="0" smtClean="0"/>
              <a:t>是</a:t>
            </a:r>
            <a:r>
              <a:rPr lang="zh-TW" altLang="en-US" dirty="0" smtClean="0"/>
              <a:t>字面上的意思 </a:t>
            </a:r>
            <a:r>
              <a:rPr lang="en-US" altLang="zh-TW" dirty="0" smtClean="0">
                <a:sym typeface="Wingdings" panose="05000000000000000000" pitchFamily="2" charset="2"/>
              </a:rPr>
              <a:t> </a:t>
            </a:r>
            <a:r>
              <a:rPr lang="zh-TW" altLang="zh-TW" dirty="0" smtClean="0"/>
              <a:t>你</a:t>
            </a:r>
            <a:r>
              <a:rPr lang="zh-TW" altLang="en-US" dirty="0" smtClean="0"/>
              <a:t>沒有足夠的</a:t>
            </a:r>
            <a:r>
              <a:rPr lang="zh-TW" altLang="zh-TW" dirty="0" smtClean="0"/>
              <a:t>資訊</a:t>
            </a:r>
            <a:r>
              <a:rPr lang="zh-TW" altLang="en-US" dirty="0" smtClean="0"/>
              <a:t>回答</a:t>
            </a:r>
            <a:endParaRPr lang="en-US" altLang="zh-TW" dirty="0" smtClean="0"/>
          </a:p>
          <a:p>
            <a:pPr lvl="2"/>
            <a:r>
              <a:rPr lang="zh-TW" altLang="en-US" dirty="0" smtClean="0"/>
              <a:t>還</a:t>
            </a:r>
            <a:r>
              <a:rPr lang="zh-TW" altLang="zh-TW" dirty="0" smtClean="0"/>
              <a:t>傳達</a:t>
            </a:r>
            <a:r>
              <a:rPr lang="zh-TW" altLang="zh-TW" dirty="0"/>
              <a:t>了一種惱怒的</a:t>
            </a:r>
            <a:r>
              <a:rPr lang="zh-TW" altLang="zh-TW" dirty="0" smtClean="0"/>
              <a:t>感覺</a:t>
            </a:r>
            <a:r>
              <a:rPr lang="zh-TW" altLang="en-US" dirty="0" smtClean="0"/>
              <a:t>，</a:t>
            </a:r>
            <a:r>
              <a:rPr lang="zh-TW" altLang="zh-TW" dirty="0" smtClean="0"/>
              <a:t>暗示</a:t>
            </a:r>
            <a:r>
              <a:rPr lang="zh-TW" altLang="zh-TW" dirty="0"/>
              <a:t>提問</a:t>
            </a:r>
            <a:r>
              <a:rPr lang="zh-TW" altLang="zh-TW" dirty="0" smtClean="0"/>
              <a:t>者</a:t>
            </a:r>
            <a:r>
              <a:rPr lang="zh-TW" altLang="en-US" dirty="0" smtClean="0"/>
              <a:t>這事不該問你</a:t>
            </a:r>
            <a:endParaRPr lang="en-US" altLang="zh-TW" dirty="0" smtClean="0"/>
          </a:p>
          <a:p>
            <a:r>
              <a:rPr lang="zh-TW" altLang="zh-TW" dirty="0" smtClean="0"/>
              <a:t>語用學</a:t>
            </a:r>
            <a:endParaRPr lang="en-US" altLang="zh-TW" dirty="0" smtClean="0"/>
          </a:p>
          <a:p>
            <a:pPr lvl="1"/>
            <a:r>
              <a:rPr lang="zh-TW" altLang="en-US" dirty="0" smtClean="0"/>
              <a:t>在傳達意思的同時，也透過詞彙和短語的選擇，傳達感受和觀點。</a:t>
            </a:r>
            <a:endParaRPr lang="en-US" altLang="zh-TW" dirty="0" smtClean="0"/>
          </a:p>
          <a:p>
            <a:pPr lvl="1"/>
            <a:r>
              <a:rPr lang="zh-TW" altLang="en-US" dirty="0" smtClean="0"/>
              <a:t>語料庫顯示，</a:t>
            </a:r>
            <a:r>
              <a:rPr lang="zh-TW" altLang="zh-TW" dirty="0" smtClean="0"/>
              <a:t>說話</a:t>
            </a:r>
            <a:r>
              <a:rPr lang="zh-TW" altLang="en-US" dirty="0" smtClean="0"/>
              <a:t>者</a:t>
            </a:r>
            <a:r>
              <a:rPr lang="zh-TW" altLang="zh-TW" dirty="0" smtClean="0"/>
              <a:t>的態度</a:t>
            </a:r>
            <a:r>
              <a:rPr lang="zh-TW" altLang="en-US" dirty="0" smtClean="0"/>
              <a:t>常常透過</a:t>
            </a:r>
            <a:r>
              <a:rPr lang="zh-TW" altLang="zh-TW" dirty="0" smtClean="0"/>
              <a:t>約定俗成</a:t>
            </a:r>
            <a:r>
              <a:rPr lang="zh-TW" altLang="en-US" dirty="0" smtClean="0"/>
              <a:t>的有限數量的常用詞來傳達</a:t>
            </a:r>
            <a:r>
              <a:rPr lang="zh-TW" altLang="zh-TW" dirty="0" smtClean="0"/>
              <a:t>。</a:t>
            </a:r>
            <a:endParaRPr lang="en-US" altLang="zh-TW" dirty="0" smtClean="0"/>
          </a:p>
          <a:p>
            <a:pPr lvl="1"/>
            <a:r>
              <a:rPr lang="zh-TW" altLang="zh-TW" dirty="0" smtClean="0"/>
              <a:t>語用學是一個很大的領域</a:t>
            </a:r>
            <a:r>
              <a:rPr lang="zh-TW" altLang="en-US" dirty="0" smtClean="0"/>
              <a:t>：</a:t>
            </a:r>
            <a:endParaRPr lang="en-US" altLang="zh-TW" dirty="0" smtClean="0"/>
          </a:p>
          <a:p>
            <a:pPr lvl="2"/>
            <a:r>
              <a:rPr lang="zh-TW" altLang="en-US" dirty="0" smtClean="0"/>
              <a:t>本文</a:t>
            </a:r>
            <a:r>
              <a:rPr lang="zh-TW" altLang="zh-TW" dirty="0" smtClean="0"/>
              <a:t>的重點</a:t>
            </a:r>
            <a:r>
              <a:rPr lang="zh-TW" altLang="en-US" dirty="0" smtClean="0"/>
              <a:t>在於</a:t>
            </a:r>
            <a:r>
              <a:rPr lang="zh-TW" altLang="zh-TW" dirty="0" smtClean="0"/>
              <a:t>感受</a:t>
            </a:r>
            <a:r>
              <a:rPr lang="zh-TW" altLang="en-US" dirty="0" smtClean="0"/>
              <a:t>的傳達，言外之意</a:t>
            </a:r>
            <a:endParaRPr lang="en-US" altLang="zh-TW" dirty="0" smtClean="0"/>
          </a:p>
          <a:p>
            <a:pPr marL="1371600" lvl="3" indent="0">
              <a:buNone/>
            </a:pPr>
            <a:endParaRPr lang="zh-TW" altLang="zh-TW" dirty="0"/>
          </a:p>
          <a:p>
            <a:pPr lvl="1"/>
            <a:endParaRPr lang="en-US" altLang="zh-TW" dirty="0" smtClean="0"/>
          </a:p>
        </p:txBody>
      </p:sp>
    </p:spTree>
    <p:extLst>
      <p:ext uri="{BB962C8B-B14F-4D97-AF65-F5344CB8AC3E}">
        <p14:creationId xmlns:p14="http://schemas.microsoft.com/office/powerpoint/2010/main" val="48170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語言外的態度</a:t>
            </a:r>
            <a:r>
              <a:rPr lang="en-US" altLang="zh-TW" baseline="-25000" dirty="0"/>
              <a:t>10.5.6.1</a:t>
            </a:r>
            <a:endParaRPr lang="zh-TW" altLang="en-US" baseline="-25000" dirty="0"/>
          </a:p>
        </p:txBody>
      </p:sp>
      <p:sp>
        <p:nvSpPr>
          <p:cNvPr id="3" name="內容版面配置區 2"/>
          <p:cNvSpPr>
            <a:spLocks noGrp="1"/>
          </p:cNvSpPr>
          <p:nvPr>
            <p:ph idx="1"/>
          </p:nvPr>
        </p:nvSpPr>
        <p:spPr/>
        <p:txBody>
          <a:bodyPr>
            <a:noAutofit/>
          </a:bodyPr>
          <a:lstStyle/>
          <a:p>
            <a:r>
              <a:rPr lang="en-US" altLang="zh-TW" sz="2400" dirty="0" smtClean="0">
                <a:solidFill>
                  <a:srgbClr val="FFFF00"/>
                </a:solidFill>
              </a:rPr>
              <a:t>typical</a:t>
            </a:r>
            <a:r>
              <a:rPr lang="en-US" altLang="zh-TW" sz="2400" dirty="0" smtClean="0"/>
              <a:t> </a:t>
            </a:r>
            <a:r>
              <a:rPr lang="zh-TW" altLang="en-US" sz="2400" dirty="0" smtClean="0"/>
              <a:t>表示某人通常的行為模式，或事情通常發生的特徵</a:t>
            </a:r>
            <a:endParaRPr lang="en-US" altLang="zh-TW" sz="2400" dirty="0" smtClean="0"/>
          </a:p>
          <a:p>
            <a:r>
              <a:rPr lang="zh-TW" altLang="en-US" sz="2400" dirty="0" smtClean="0"/>
              <a:t>但，搭配特殊的語境時，</a:t>
            </a:r>
            <a:r>
              <a:rPr lang="en-US" altLang="zh-TW" sz="2400" dirty="0" smtClean="0"/>
              <a:t>typical </a:t>
            </a:r>
            <a:r>
              <a:rPr lang="zh-TW" altLang="en-US" sz="2400" dirty="0" smtClean="0"/>
              <a:t>額外傳達了正面或負面的評價：</a:t>
            </a:r>
            <a:endParaRPr lang="en-US" altLang="zh-TW" sz="2400" dirty="0" smtClean="0"/>
          </a:p>
          <a:p>
            <a:pPr lvl="1"/>
            <a:r>
              <a:rPr lang="zh-TW" altLang="en-US" sz="2400" dirty="0"/>
              <a:t>負面的</a:t>
            </a:r>
            <a:r>
              <a:rPr lang="zh-TW" altLang="en-US" sz="2400" dirty="0" smtClean="0"/>
              <a:t>評價例：</a:t>
            </a:r>
            <a:r>
              <a:rPr lang="en-US" altLang="zh-TW" sz="2400" dirty="0">
                <a:solidFill>
                  <a:srgbClr val="FFFF00"/>
                </a:solidFill>
              </a:rPr>
              <a:t> </a:t>
            </a:r>
            <a:r>
              <a:rPr lang="en-US" altLang="zh-TW" sz="2400" dirty="0" smtClean="0"/>
              <a:t>How </a:t>
            </a:r>
            <a:r>
              <a:rPr lang="en-US" altLang="zh-TW" sz="2400" dirty="0"/>
              <a:t>typical of</a:t>
            </a:r>
            <a:endParaRPr lang="en-US" altLang="zh-TW" sz="2400" dirty="0" smtClean="0"/>
          </a:p>
          <a:p>
            <a:pPr lvl="2"/>
            <a:r>
              <a:rPr lang="en-US" altLang="zh-TW" sz="2000" dirty="0" smtClean="0">
                <a:solidFill>
                  <a:srgbClr val="FFFF00"/>
                </a:solidFill>
              </a:rPr>
              <a:t>How </a:t>
            </a:r>
            <a:r>
              <a:rPr lang="en-US" altLang="zh-TW" sz="2000" dirty="0">
                <a:solidFill>
                  <a:srgbClr val="FFFF00"/>
                </a:solidFill>
              </a:rPr>
              <a:t>typical of</a:t>
            </a:r>
            <a:r>
              <a:rPr lang="en-US" altLang="zh-TW" sz="2000" dirty="0"/>
              <a:t> him to turn it back on her and make it seem as if she was at fault</a:t>
            </a:r>
            <a:r>
              <a:rPr lang="en-US" altLang="zh-TW" sz="2000" dirty="0" smtClean="0"/>
              <a:t>.</a:t>
            </a:r>
          </a:p>
          <a:p>
            <a:pPr lvl="2"/>
            <a:r>
              <a:rPr lang="zh-TW" altLang="zh-TW" sz="2000" dirty="0" smtClean="0"/>
              <a:t>他</a:t>
            </a:r>
            <a:r>
              <a:rPr lang="zh-TW" altLang="zh-TW" sz="2000" dirty="0"/>
              <a:t>是</a:t>
            </a:r>
            <a:r>
              <a:rPr lang="zh-TW" altLang="zh-TW" sz="2000" dirty="0">
                <a:solidFill>
                  <a:srgbClr val="FFFF00"/>
                </a:solidFill>
              </a:rPr>
              <a:t>多麼典型地</a:t>
            </a:r>
            <a:r>
              <a:rPr lang="zh-TW" altLang="zh-TW" sz="2000" dirty="0"/>
              <a:t>把矛頭轉向她</a:t>
            </a:r>
            <a:r>
              <a:rPr lang="zh-TW" altLang="zh-TW" sz="2000" dirty="0" smtClean="0"/>
              <a:t>，</a:t>
            </a:r>
            <a:r>
              <a:rPr lang="zh-TW" altLang="en-US" sz="2000" dirty="0" smtClean="0"/>
              <a:t>彷彿所有錯誤都是</a:t>
            </a:r>
            <a:r>
              <a:rPr lang="zh-TW" altLang="zh-TW" sz="2000" dirty="0" smtClean="0"/>
              <a:t>她的錯。</a:t>
            </a:r>
            <a:endParaRPr lang="en-US" altLang="zh-TW" sz="2000" dirty="0" smtClean="0"/>
          </a:p>
          <a:p>
            <a:pPr lvl="1"/>
            <a:r>
              <a:rPr lang="zh-TW" altLang="en-US" sz="2400" dirty="0" smtClean="0"/>
              <a:t>正面評價</a:t>
            </a:r>
            <a:r>
              <a:rPr lang="zh-TW" altLang="en-US" sz="2400" dirty="0"/>
              <a:t>例</a:t>
            </a:r>
            <a:r>
              <a:rPr lang="zh-TW" altLang="en-US" sz="2400" dirty="0" smtClean="0"/>
              <a:t>：</a:t>
            </a:r>
            <a:r>
              <a:rPr lang="en-US" altLang="zh-TW" sz="2400" dirty="0"/>
              <a:t> It was typical of him</a:t>
            </a:r>
            <a:endParaRPr lang="en-US" altLang="zh-TW" sz="2400" dirty="0" smtClean="0"/>
          </a:p>
          <a:p>
            <a:pPr lvl="2"/>
            <a:r>
              <a:rPr lang="en-US" altLang="zh-TW" sz="2000" dirty="0"/>
              <a:t>She says he was doing what he wanted to do. </a:t>
            </a:r>
            <a:r>
              <a:rPr lang="en-US" altLang="zh-TW" sz="2000" dirty="0">
                <a:solidFill>
                  <a:srgbClr val="FFFF00"/>
                </a:solidFill>
              </a:rPr>
              <a:t>It was typical of him</a:t>
            </a:r>
            <a:r>
              <a:rPr lang="en-US" altLang="zh-TW" sz="2000" dirty="0"/>
              <a:t>. He was a soldier and he wouldn’t have wanted to die any other way.</a:t>
            </a:r>
            <a:endParaRPr lang="zh-TW" altLang="zh-TW" sz="2000" dirty="0"/>
          </a:p>
          <a:p>
            <a:pPr lvl="2"/>
            <a:r>
              <a:rPr lang="zh-TW" altLang="zh-TW" sz="2000" dirty="0"/>
              <a:t>她說他在做他想做的事。</a:t>
            </a:r>
            <a:r>
              <a:rPr lang="zh-TW" altLang="zh-TW" sz="2000" dirty="0">
                <a:solidFill>
                  <a:srgbClr val="FFFF00"/>
                </a:solidFill>
              </a:rPr>
              <a:t>這是他的典型</a:t>
            </a:r>
            <a:r>
              <a:rPr lang="zh-TW" altLang="zh-TW" sz="2000" dirty="0"/>
              <a:t>。他是一名軍人，他不會想以其他方式死去。</a:t>
            </a:r>
          </a:p>
          <a:p>
            <a:pPr lvl="1"/>
            <a:endParaRPr lang="en-US" altLang="zh-TW" sz="2400" dirty="0"/>
          </a:p>
          <a:p>
            <a:endParaRPr lang="zh-TW" altLang="en-US" sz="2400" dirty="0"/>
          </a:p>
        </p:txBody>
      </p:sp>
    </p:spTree>
    <p:extLst>
      <p:ext uri="{BB962C8B-B14F-4D97-AF65-F5344CB8AC3E}">
        <p14:creationId xmlns:p14="http://schemas.microsoft.com/office/powerpoint/2010/main" val="403655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語言</a:t>
            </a:r>
            <a:r>
              <a:rPr lang="zh-TW" altLang="en-US" dirty="0"/>
              <a:t>外的</a:t>
            </a:r>
            <a:r>
              <a:rPr lang="zh-TW" altLang="en-US" dirty="0" smtClean="0"/>
              <a:t>態度</a:t>
            </a:r>
            <a:r>
              <a:rPr lang="en-US" altLang="zh-TW" baseline="-25000" dirty="0"/>
              <a:t>10.5.6.1</a:t>
            </a:r>
            <a:endParaRPr lang="zh-TW" altLang="en-US" baseline="-25000" dirty="0"/>
          </a:p>
        </p:txBody>
      </p:sp>
      <p:sp>
        <p:nvSpPr>
          <p:cNvPr id="3" name="內容版面配置區 2"/>
          <p:cNvSpPr>
            <a:spLocks noGrp="1"/>
          </p:cNvSpPr>
          <p:nvPr>
            <p:ph idx="1"/>
          </p:nvPr>
        </p:nvSpPr>
        <p:spPr/>
        <p:txBody>
          <a:bodyPr>
            <a:normAutofit lnSpcReduction="10000"/>
          </a:bodyPr>
          <a:lstStyle/>
          <a:p>
            <a:r>
              <a:rPr lang="en-US" altLang="zh-TW" sz="2400" dirty="0" smtClean="0"/>
              <a:t>typical</a:t>
            </a:r>
            <a:r>
              <a:rPr lang="zh-TW" altLang="zh-TW" sz="2400" dirty="0"/>
              <a:t>出現在分句或</a:t>
            </a:r>
            <a:r>
              <a:rPr lang="zh-TW" altLang="zh-TW" sz="2400" dirty="0" smtClean="0"/>
              <a:t>句尾</a:t>
            </a:r>
            <a:r>
              <a:rPr lang="zh-TW" altLang="en-US" sz="2400" dirty="0" smtClean="0"/>
              <a:t>（</a:t>
            </a:r>
            <a:r>
              <a:rPr lang="zh-TW" altLang="zh-TW" sz="2400" dirty="0" smtClean="0"/>
              <a:t>沒有介詞</a:t>
            </a:r>
            <a:r>
              <a:rPr lang="zh-TW" altLang="en-US" sz="2400" dirty="0" smtClean="0"/>
              <a:t>）</a:t>
            </a:r>
            <a:r>
              <a:rPr lang="zh-TW" altLang="zh-TW" sz="2400" dirty="0" smtClean="0"/>
              <a:t>，</a:t>
            </a:r>
            <a:r>
              <a:rPr lang="zh-TW" altLang="en-US" sz="2400" dirty="0" smtClean="0"/>
              <a:t>用來</a:t>
            </a:r>
            <a:r>
              <a:rPr lang="zh-TW" altLang="zh-TW" sz="2400" dirty="0" smtClean="0"/>
              <a:t>表達批評</a:t>
            </a:r>
            <a:r>
              <a:rPr lang="zh-TW" altLang="zh-TW" sz="2400" dirty="0"/>
              <a:t>或氣憤</a:t>
            </a:r>
            <a:r>
              <a:rPr lang="zh-TW" altLang="zh-TW" sz="2400" dirty="0" smtClean="0"/>
              <a:t>。有時</a:t>
            </a:r>
            <a:r>
              <a:rPr lang="zh-TW" altLang="zh-TW" sz="2400" dirty="0"/>
              <a:t>也與修飾語如</a:t>
            </a:r>
            <a:r>
              <a:rPr lang="en-US" altLang="zh-TW" sz="2400" dirty="0"/>
              <a:t>just</a:t>
            </a:r>
            <a:r>
              <a:rPr lang="zh-TW" altLang="zh-TW" sz="2400" dirty="0"/>
              <a:t>、</a:t>
            </a:r>
            <a:r>
              <a:rPr lang="en-US" altLang="zh-TW" sz="2400" dirty="0"/>
              <a:t>absolute</a:t>
            </a:r>
            <a:r>
              <a:rPr lang="zh-TW" altLang="zh-TW" sz="2400" dirty="0"/>
              <a:t>或</a:t>
            </a:r>
            <a:r>
              <a:rPr lang="en-US" altLang="zh-TW" sz="2400" dirty="0"/>
              <a:t>so</a:t>
            </a:r>
            <a:r>
              <a:rPr lang="zh-TW" altLang="zh-TW" sz="2400" dirty="0"/>
              <a:t>一起</a:t>
            </a:r>
            <a:r>
              <a:rPr lang="zh-TW" altLang="zh-TW" sz="2400" dirty="0" smtClean="0"/>
              <a:t>出現</a:t>
            </a:r>
            <a:endParaRPr lang="en-US" altLang="zh-TW" sz="2400" dirty="0" smtClean="0"/>
          </a:p>
          <a:p>
            <a:pPr lvl="1"/>
            <a:r>
              <a:rPr lang="en-US" altLang="zh-TW" sz="2400" dirty="0" smtClean="0"/>
              <a:t>“Now </a:t>
            </a:r>
            <a:r>
              <a:rPr lang="en-US" altLang="zh-TW" sz="2400" dirty="0" smtClean="0">
                <a:solidFill>
                  <a:srgbClr val="FFFF00"/>
                </a:solidFill>
              </a:rPr>
              <a:t>isn't </a:t>
            </a:r>
            <a:r>
              <a:rPr lang="en-US" altLang="zh-TW" sz="2400" dirty="0">
                <a:solidFill>
                  <a:srgbClr val="FFFF00"/>
                </a:solidFill>
              </a:rPr>
              <a:t>that</a:t>
            </a:r>
            <a:r>
              <a:rPr lang="en-US" altLang="zh-TW" sz="2400" dirty="0"/>
              <a:t> </a:t>
            </a:r>
            <a:r>
              <a:rPr lang="en-US" altLang="zh-TW" sz="2400" dirty="0">
                <a:solidFill>
                  <a:srgbClr val="FFFF00"/>
                </a:solidFill>
              </a:rPr>
              <a:t>just typical</a:t>
            </a:r>
            <a:r>
              <a:rPr lang="en-US" altLang="zh-TW" sz="2400" dirty="0" smtClean="0"/>
              <a:t>?” Polly's </a:t>
            </a:r>
            <a:r>
              <a:rPr lang="en-US" altLang="zh-TW" sz="2400" dirty="0"/>
              <a:t>mouth curled. </a:t>
            </a:r>
            <a:r>
              <a:rPr lang="en-US" altLang="zh-TW" sz="2400" dirty="0" smtClean="0"/>
              <a:t>“Blaming </a:t>
            </a:r>
            <a:r>
              <a:rPr lang="en-US" altLang="zh-TW" sz="2400" dirty="0"/>
              <a:t>me for your own </a:t>
            </a:r>
            <a:r>
              <a:rPr lang="en-US" altLang="zh-TW" sz="2400" dirty="0" smtClean="0"/>
              <a:t>inadequacy”.</a:t>
            </a:r>
            <a:r>
              <a:rPr lang="en-US" altLang="zh-TW" sz="2400" i="1" dirty="0" smtClean="0"/>
              <a:t> </a:t>
            </a:r>
          </a:p>
          <a:p>
            <a:pPr lvl="1"/>
            <a:r>
              <a:rPr lang="zh-TW" altLang="en-US" sz="2400" dirty="0"/>
              <a:t>「</a:t>
            </a:r>
            <a:r>
              <a:rPr lang="zh-TW" altLang="zh-TW" sz="2400" dirty="0"/>
              <a:t>現在</a:t>
            </a:r>
            <a:r>
              <a:rPr lang="zh-TW" altLang="zh-TW" sz="2400" dirty="0">
                <a:solidFill>
                  <a:srgbClr val="FFFF00"/>
                </a:solidFill>
              </a:rPr>
              <a:t>這不就是典型</a:t>
            </a:r>
            <a:r>
              <a:rPr lang="zh-TW" altLang="zh-TW" sz="2400" dirty="0"/>
              <a:t>的嗎？</a:t>
            </a:r>
            <a:r>
              <a:rPr lang="zh-TW" altLang="en-US" sz="2400" dirty="0"/>
              <a:t>」</a:t>
            </a:r>
            <a:r>
              <a:rPr lang="zh-TW" altLang="zh-TW" sz="2400" dirty="0"/>
              <a:t>波莉的嘴角翹起。</a:t>
            </a:r>
            <a:r>
              <a:rPr lang="zh-TW" altLang="en-US" sz="2400" dirty="0"/>
              <a:t>「因</a:t>
            </a:r>
            <a:r>
              <a:rPr lang="zh-TW" altLang="zh-TW" sz="2400" dirty="0"/>
              <a:t>你自己的不足而責備我。</a:t>
            </a:r>
            <a:r>
              <a:rPr lang="zh-TW" altLang="en-US" sz="2400" dirty="0"/>
              <a:t> 」</a:t>
            </a:r>
            <a:endParaRPr lang="en-US" altLang="zh-TW" sz="2400" dirty="0" smtClean="0"/>
          </a:p>
          <a:p>
            <a:pPr lvl="1"/>
            <a:r>
              <a:rPr lang="en-US" altLang="zh-TW" sz="2400" dirty="0" smtClean="0"/>
              <a:t>Allan </a:t>
            </a:r>
            <a:r>
              <a:rPr lang="en-US" altLang="zh-TW" sz="2400" dirty="0"/>
              <a:t>was due to run in Zurich but he </a:t>
            </a:r>
            <a:r>
              <a:rPr lang="en-US" altLang="zh-TW" sz="2400" dirty="0" smtClean="0"/>
              <a:t>didn't </a:t>
            </a:r>
            <a:r>
              <a:rPr lang="en-US" altLang="zh-TW" sz="2400" dirty="0"/>
              <a:t>appear, which was </a:t>
            </a:r>
            <a:r>
              <a:rPr lang="en-US" altLang="zh-TW" sz="2400" dirty="0" smtClean="0">
                <a:solidFill>
                  <a:srgbClr val="FFFF00"/>
                </a:solidFill>
              </a:rPr>
              <a:t>absolutely </a:t>
            </a:r>
            <a:r>
              <a:rPr lang="en-US" altLang="zh-TW" sz="2400" dirty="0">
                <a:solidFill>
                  <a:srgbClr val="FFFF00"/>
                </a:solidFill>
              </a:rPr>
              <a:t>typical</a:t>
            </a:r>
            <a:r>
              <a:rPr lang="en-US" altLang="zh-TW" sz="2400" dirty="0"/>
              <a:t>.</a:t>
            </a:r>
            <a:r>
              <a:rPr lang="en-US" altLang="zh-TW" sz="2400" i="1" dirty="0"/>
              <a:t> </a:t>
            </a:r>
            <a:endParaRPr lang="en-US" altLang="zh-TW" sz="2400" i="1" dirty="0" smtClean="0"/>
          </a:p>
          <a:p>
            <a:pPr lvl="1"/>
            <a:r>
              <a:rPr lang="zh-TW" altLang="zh-TW" sz="2400" dirty="0"/>
              <a:t>阿蘭本應在蘇黎世跑步，但他沒有出現，</a:t>
            </a:r>
            <a:r>
              <a:rPr lang="zh-TW" altLang="zh-TW" sz="2400" dirty="0">
                <a:solidFill>
                  <a:srgbClr val="FFFF00"/>
                </a:solidFill>
              </a:rPr>
              <a:t>這絕對是典型</a:t>
            </a:r>
            <a:r>
              <a:rPr lang="zh-TW" altLang="zh-TW" sz="2400" dirty="0"/>
              <a:t>的。</a:t>
            </a:r>
            <a:endParaRPr lang="en-US" altLang="zh-TW" sz="2400" dirty="0" smtClean="0"/>
          </a:p>
          <a:p>
            <a:pPr lvl="1"/>
            <a:r>
              <a:rPr lang="en-US" altLang="zh-TW" sz="2400" dirty="0" smtClean="0"/>
              <a:t>This </a:t>
            </a:r>
            <a:r>
              <a:rPr lang="en-US" altLang="zh-TW" sz="2400" dirty="0"/>
              <a:t>is </a:t>
            </a:r>
            <a:r>
              <a:rPr lang="en-US" altLang="zh-TW" sz="2400" dirty="0">
                <a:solidFill>
                  <a:srgbClr val="FFFF00"/>
                </a:solidFill>
              </a:rPr>
              <a:t>so typical</a:t>
            </a:r>
            <a:r>
              <a:rPr lang="en-US" altLang="zh-TW" sz="2400" dirty="0"/>
              <a:t>. Every time you have problems you run off travelling without facing the situation</a:t>
            </a:r>
            <a:r>
              <a:rPr lang="en-US" altLang="zh-TW" sz="2400" dirty="0" smtClean="0"/>
              <a:t>.</a:t>
            </a:r>
          </a:p>
          <a:p>
            <a:pPr lvl="1"/>
            <a:r>
              <a:rPr lang="zh-TW" altLang="zh-TW" sz="2400" dirty="0" smtClean="0"/>
              <a:t>這</a:t>
            </a:r>
            <a:r>
              <a:rPr lang="zh-TW" altLang="zh-TW" sz="2400" dirty="0"/>
              <a:t>真是</a:t>
            </a:r>
            <a:r>
              <a:rPr lang="zh-TW" altLang="zh-TW" sz="2400" dirty="0">
                <a:solidFill>
                  <a:srgbClr val="FFFF00"/>
                </a:solidFill>
              </a:rPr>
              <a:t>太典型了</a:t>
            </a:r>
            <a:r>
              <a:rPr lang="zh-TW" altLang="zh-TW" sz="2400" dirty="0"/>
              <a:t>。每次你有問題，你就跑去旅行而不去面對這種情況。</a:t>
            </a:r>
          </a:p>
          <a:p>
            <a:endParaRPr lang="zh-TW" altLang="en-US" dirty="0"/>
          </a:p>
        </p:txBody>
      </p:sp>
    </p:spTree>
    <p:extLst>
      <p:ext uri="{BB962C8B-B14F-4D97-AF65-F5344CB8AC3E}">
        <p14:creationId xmlns:p14="http://schemas.microsoft.com/office/powerpoint/2010/main" val="192998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語言外的態度</a:t>
            </a:r>
          </a:p>
        </p:txBody>
      </p:sp>
      <p:sp>
        <p:nvSpPr>
          <p:cNvPr id="3" name="內容版面配置區 2"/>
          <p:cNvSpPr>
            <a:spLocks noGrp="1"/>
          </p:cNvSpPr>
          <p:nvPr>
            <p:ph idx="1"/>
          </p:nvPr>
        </p:nvSpPr>
        <p:spPr/>
        <p:txBody>
          <a:bodyPr/>
          <a:lstStyle/>
          <a:p>
            <a:r>
              <a:rPr lang="zh-TW" altLang="en-US" dirty="0"/>
              <a:t>你看</a:t>
            </a:r>
            <a:r>
              <a:rPr lang="zh-TW" altLang="en-US" dirty="0" smtClean="0"/>
              <a:t>吧！</a:t>
            </a:r>
            <a:endParaRPr lang="en-US" altLang="zh-TW" dirty="0" smtClean="0"/>
          </a:p>
          <a:p>
            <a:r>
              <a:rPr lang="zh-TW" altLang="en-US" dirty="0"/>
              <a:t>我</a:t>
            </a:r>
            <a:r>
              <a:rPr lang="zh-TW" altLang="en-US" dirty="0" smtClean="0"/>
              <a:t>就知道！</a:t>
            </a:r>
            <a:endParaRPr lang="en-US" altLang="zh-TW" dirty="0" smtClean="0"/>
          </a:p>
          <a:p>
            <a:r>
              <a:rPr lang="zh-TW" altLang="en-US" dirty="0" smtClean="0"/>
              <a:t>早</a:t>
            </a:r>
            <a:r>
              <a:rPr lang="zh-TW" altLang="en-US" dirty="0"/>
              <a:t>就跟你</a:t>
            </a:r>
            <a:r>
              <a:rPr lang="zh-TW" altLang="en-US" dirty="0" smtClean="0"/>
              <a:t>說了</a:t>
            </a:r>
            <a:r>
              <a:rPr lang="en-US" altLang="zh-TW" dirty="0" smtClean="0"/>
              <a:t>…</a:t>
            </a:r>
          </a:p>
          <a:p>
            <a:r>
              <a:rPr lang="zh-TW" altLang="en-US" dirty="0" smtClean="0"/>
              <a:t>都</a:t>
            </a:r>
            <a:r>
              <a:rPr lang="zh-TW" altLang="en-US" dirty="0"/>
              <a:t>算我的錯行了吧？</a:t>
            </a:r>
          </a:p>
        </p:txBody>
      </p:sp>
    </p:spTree>
    <p:extLst>
      <p:ext uri="{BB962C8B-B14F-4D97-AF65-F5344CB8AC3E}">
        <p14:creationId xmlns:p14="http://schemas.microsoft.com/office/powerpoint/2010/main" val="3047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詞典如何</a:t>
            </a:r>
            <a:r>
              <a:rPr lang="zh-TW" altLang="zh-TW" dirty="0" smtClean="0"/>
              <a:t>處理</a:t>
            </a:r>
            <a:r>
              <a:rPr lang="zh-TW" altLang="en-US" dirty="0" smtClean="0"/>
              <a:t>語言外的</a:t>
            </a:r>
            <a:r>
              <a:rPr lang="zh-TW" altLang="zh-TW" dirty="0" smtClean="0"/>
              <a:t>態度</a:t>
            </a:r>
            <a:r>
              <a:rPr lang="zh-TW" altLang="en-US" dirty="0" smtClean="0"/>
              <a:t>？</a:t>
            </a:r>
            <a:r>
              <a:rPr lang="en-US" altLang="zh-TW" dirty="0"/>
              <a:t> </a:t>
            </a:r>
            <a:r>
              <a:rPr lang="en-US" altLang="zh-TW" baseline="-25000" dirty="0"/>
              <a:t>10.5.6.1</a:t>
            </a:r>
            <a:endParaRPr lang="zh-TW" altLang="en-US" baseline="-25000" dirty="0"/>
          </a:p>
        </p:txBody>
      </p:sp>
      <p:sp>
        <p:nvSpPr>
          <p:cNvPr id="3" name="內容版面配置區 2"/>
          <p:cNvSpPr>
            <a:spLocks noGrp="1"/>
          </p:cNvSpPr>
          <p:nvPr>
            <p:ph idx="1"/>
          </p:nvPr>
        </p:nvSpPr>
        <p:spPr/>
        <p:txBody>
          <a:bodyPr>
            <a:normAutofit/>
          </a:bodyPr>
          <a:lstStyle/>
          <a:p>
            <a:r>
              <a:rPr lang="zh-TW" altLang="en-US" dirty="0" smtClean="0"/>
              <a:t>帶有評價或態度的詞語：</a:t>
            </a:r>
            <a:endParaRPr lang="en-US" altLang="zh-TW" dirty="0" smtClean="0"/>
          </a:p>
          <a:p>
            <a:pPr lvl="1"/>
            <a:r>
              <a:rPr lang="zh-TW" altLang="zh-TW" dirty="0" smtClean="0"/>
              <a:t>欽佩</a:t>
            </a:r>
            <a:r>
              <a:rPr lang="zh-TW" altLang="en-US" dirty="0"/>
              <a:t>：</a:t>
            </a:r>
            <a:r>
              <a:rPr lang="en-US" altLang="zh-TW" dirty="0" smtClean="0"/>
              <a:t>tireless </a:t>
            </a:r>
            <a:r>
              <a:rPr lang="zh-TW" altLang="en-US" dirty="0" smtClean="0"/>
              <a:t>（不知疲倦的）</a:t>
            </a:r>
            <a:r>
              <a:rPr lang="en-US" altLang="zh-TW" dirty="0" smtClean="0"/>
              <a:t>, understated</a:t>
            </a:r>
            <a:r>
              <a:rPr lang="zh-TW" altLang="en-US" dirty="0" smtClean="0"/>
              <a:t>（樸實無華的）</a:t>
            </a:r>
            <a:endParaRPr lang="en-US" altLang="zh-TW" dirty="0" smtClean="0"/>
          </a:p>
          <a:p>
            <a:pPr lvl="1"/>
            <a:r>
              <a:rPr lang="zh-TW" altLang="zh-TW" dirty="0"/>
              <a:t>娛樂或</a:t>
            </a:r>
            <a:r>
              <a:rPr lang="zh-TW" altLang="zh-TW" dirty="0" smtClean="0"/>
              <a:t>諷刺</a:t>
            </a:r>
            <a:r>
              <a:rPr lang="zh-TW" altLang="en-US" dirty="0"/>
              <a:t>：</a:t>
            </a:r>
            <a:r>
              <a:rPr lang="en-US" altLang="zh-TW" dirty="0" smtClean="0"/>
              <a:t> princely sum</a:t>
            </a:r>
            <a:r>
              <a:rPr lang="zh-TW" altLang="zh-TW" dirty="0" smtClean="0"/>
              <a:t> （</a:t>
            </a:r>
            <a:r>
              <a:rPr lang="zh-TW" altLang="en-US" dirty="0" smtClean="0"/>
              <a:t>鉅款）</a:t>
            </a:r>
            <a:r>
              <a:rPr lang="en-US" altLang="zh-TW" dirty="0" smtClean="0"/>
              <a:t>, </a:t>
            </a:r>
            <a:r>
              <a:rPr lang="en-US" altLang="zh-TW" dirty="0"/>
              <a:t>bright </a:t>
            </a:r>
            <a:r>
              <a:rPr lang="en-US" altLang="zh-TW" dirty="0" smtClean="0"/>
              <a:t>spark </a:t>
            </a:r>
            <a:r>
              <a:rPr lang="zh-TW" altLang="en-US" dirty="0" smtClean="0"/>
              <a:t>（精明的人</a:t>
            </a:r>
            <a:r>
              <a:rPr lang="zh-TW" altLang="zh-TW" dirty="0" smtClean="0"/>
              <a:t>）</a:t>
            </a:r>
            <a:endParaRPr lang="en-US" altLang="zh-TW" dirty="0" smtClean="0"/>
          </a:p>
          <a:p>
            <a:pPr lvl="1"/>
            <a:r>
              <a:rPr lang="zh-TW" altLang="zh-TW" dirty="0" smtClean="0"/>
              <a:t>蔑視</a:t>
            </a:r>
            <a:r>
              <a:rPr lang="zh-TW" altLang="en-US" dirty="0"/>
              <a:t>：</a:t>
            </a:r>
            <a:r>
              <a:rPr lang="en-US" altLang="zh-TW" dirty="0" smtClean="0"/>
              <a:t> nerd</a:t>
            </a:r>
            <a:r>
              <a:rPr lang="zh-TW" altLang="zh-TW" dirty="0" smtClean="0"/>
              <a:t> （</a:t>
            </a:r>
            <a:r>
              <a:rPr lang="zh-TW" altLang="en-US" dirty="0" smtClean="0"/>
              <a:t>書呆子）</a:t>
            </a:r>
            <a:r>
              <a:rPr lang="en-US" altLang="zh-TW" dirty="0" smtClean="0"/>
              <a:t>, busybody</a:t>
            </a:r>
            <a:r>
              <a:rPr lang="zh-TW" altLang="zh-TW" dirty="0" smtClean="0"/>
              <a:t>（</a:t>
            </a:r>
            <a:r>
              <a:rPr lang="zh-TW" altLang="en-US" dirty="0" smtClean="0"/>
              <a:t>好管閒事的人）</a:t>
            </a:r>
            <a:r>
              <a:rPr lang="en-US" altLang="zh-TW" dirty="0" smtClean="0"/>
              <a:t>, ingratiating</a:t>
            </a:r>
            <a:r>
              <a:rPr lang="zh-TW" altLang="zh-TW" dirty="0" smtClean="0"/>
              <a:t>（</a:t>
            </a:r>
            <a:r>
              <a:rPr lang="zh-TW" altLang="en-US" dirty="0" smtClean="0"/>
              <a:t>諂媚的）</a:t>
            </a:r>
            <a:endParaRPr lang="en-US" altLang="zh-TW" dirty="0" smtClean="0"/>
          </a:p>
          <a:p>
            <a:r>
              <a:rPr lang="zh-TW" altLang="en-US" dirty="0" smtClean="0"/>
              <a:t>評價與字面意義相反</a:t>
            </a:r>
            <a:r>
              <a:rPr lang="zh-TW" altLang="zh-TW" dirty="0" smtClean="0"/>
              <a:t>的</a:t>
            </a:r>
            <a:r>
              <a:rPr lang="zh-TW" altLang="en-US" dirty="0"/>
              <a:t>詞語</a:t>
            </a:r>
            <a:r>
              <a:rPr lang="zh-TW" altLang="zh-TW" dirty="0" smtClean="0"/>
              <a:t>：</a:t>
            </a:r>
            <a:endParaRPr lang="en-US" altLang="zh-TW" dirty="0" smtClean="0"/>
          </a:p>
          <a:p>
            <a:pPr lvl="1"/>
            <a:r>
              <a:rPr lang="en-US" altLang="zh-TW" dirty="0" smtClean="0"/>
              <a:t>mischievous</a:t>
            </a:r>
            <a:r>
              <a:rPr lang="zh-TW" altLang="en-US" dirty="0" smtClean="0"/>
              <a:t>（</a:t>
            </a:r>
            <a:r>
              <a:rPr lang="zh-TW" altLang="zh-TW" dirty="0" smtClean="0"/>
              <a:t>惡作劇</a:t>
            </a:r>
            <a:r>
              <a:rPr lang="zh-TW" altLang="en-US" dirty="0" smtClean="0"/>
              <a:t>）</a:t>
            </a:r>
            <a:r>
              <a:rPr lang="zh-TW" altLang="zh-TW" dirty="0" smtClean="0"/>
              <a:t>和</a:t>
            </a:r>
            <a:r>
              <a:rPr lang="en-US" altLang="zh-TW" dirty="0" smtClean="0"/>
              <a:t> rogue</a:t>
            </a:r>
            <a:r>
              <a:rPr lang="zh-TW" altLang="en-US" dirty="0" smtClean="0"/>
              <a:t>（</a:t>
            </a:r>
            <a:r>
              <a:rPr lang="zh-TW" altLang="zh-TW" dirty="0" smtClean="0"/>
              <a:t>流氓</a:t>
            </a:r>
            <a:r>
              <a:rPr lang="zh-TW" altLang="en-US" dirty="0" smtClean="0"/>
              <a:t>）可能是</a:t>
            </a:r>
            <a:r>
              <a:rPr lang="zh-TW" altLang="en-US" dirty="0" smtClean="0">
                <a:solidFill>
                  <a:srgbClr val="FFFF00"/>
                </a:solidFill>
              </a:rPr>
              <a:t>親暱的稱呼</a:t>
            </a:r>
            <a:endParaRPr lang="en-US" altLang="zh-TW" dirty="0" smtClean="0">
              <a:solidFill>
                <a:srgbClr val="FFFF00"/>
              </a:solidFill>
            </a:endParaRPr>
          </a:p>
          <a:p>
            <a:pPr lvl="1"/>
            <a:r>
              <a:rPr lang="en-US" altLang="zh-TW" dirty="0" smtClean="0"/>
              <a:t>pious</a:t>
            </a:r>
            <a:r>
              <a:rPr lang="zh-TW" altLang="en-US" dirty="0" smtClean="0"/>
              <a:t>（</a:t>
            </a:r>
            <a:r>
              <a:rPr lang="zh-TW" altLang="zh-TW" dirty="0" smtClean="0"/>
              <a:t>虔誠</a:t>
            </a:r>
            <a:r>
              <a:rPr lang="zh-TW" altLang="en-US" dirty="0" smtClean="0"/>
              <a:t>的）和 </a:t>
            </a:r>
            <a:r>
              <a:rPr lang="en-US" altLang="zh-TW" dirty="0" smtClean="0"/>
              <a:t>do-gooder</a:t>
            </a:r>
            <a:r>
              <a:rPr lang="zh-TW" altLang="en-US" dirty="0" smtClean="0"/>
              <a:t>（</a:t>
            </a:r>
            <a:r>
              <a:rPr lang="zh-TW" altLang="en-US" dirty="0"/>
              <a:t>幫倒忙的</a:t>
            </a:r>
            <a:r>
              <a:rPr lang="zh-TW" altLang="en-US" dirty="0" smtClean="0"/>
              <a:t>人；不顧</a:t>
            </a:r>
            <a:r>
              <a:rPr lang="zh-TW" altLang="en-US" dirty="0"/>
              <a:t>實際的社會改良家</a:t>
            </a:r>
            <a:r>
              <a:rPr lang="zh-TW" altLang="en-US" dirty="0" smtClean="0"/>
              <a:t>）</a:t>
            </a:r>
            <a:endParaRPr lang="en-US" altLang="zh-TW" dirty="0" smtClean="0"/>
          </a:p>
          <a:p>
            <a:pPr lvl="2"/>
            <a:r>
              <a:rPr lang="en-US" altLang="zh-TW" dirty="0"/>
              <a:t>Quit the pious apologies - I know you don't really care</a:t>
            </a:r>
            <a:r>
              <a:rPr lang="en-US" altLang="zh-TW" dirty="0" smtClean="0"/>
              <a:t>.</a:t>
            </a:r>
          </a:p>
          <a:p>
            <a:pPr lvl="2"/>
            <a:r>
              <a:rPr lang="zh-TW" altLang="en-US" dirty="0" smtClean="0"/>
              <a:t>別</a:t>
            </a:r>
            <a:r>
              <a:rPr lang="zh-TW" altLang="en-US" dirty="0"/>
              <a:t>假惺惺地道歉了</a:t>
            </a:r>
            <a:r>
              <a:rPr lang="en-US" altLang="zh-TW" dirty="0"/>
              <a:t>——</a:t>
            </a:r>
            <a:r>
              <a:rPr lang="zh-TW" altLang="en-US" dirty="0"/>
              <a:t>我知道你並非真的在乎。</a:t>
            </a:r>
            <a:endParaRPr lang="en-US" altLang="zh-TW" dirty="0" smtClean="0"/>
          </a:p>
          <a:p>
            <a:pPr lvl="1"/>
            <a:r>
              <a:rPr lang="en-US" altLang="zh-TW" dirty="0" smtClean="0"/>
              <a:t>with the greatest respect</a:t>
            </a:r>
            <a:r>
              <a:rPr lang="zh-TW" altLang="en-US" dirty="0" smtClean="0"/>
              <a:t>（以最崇高的尊重），暗示著極度的不認同。</a:t>
            </a:r>
            <a:endParaRPr lang="zh-TW" altLang="en-US" dirty="0"/>
          </a:p>
        </p:txBody>
      </p:sp>
    </p:spTree>
    <p:extLst>
      <p:ext uri="{BB962C8B-B14F-4D97-AF65-F5344CB8AC3E}">
        <p14:creationId xmlns:p14="http://schemas.microsoft.com/office/powerpoint/2010/main" val="98446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a:t>
            </a:r>
            <a:r>
              <a:rPr lang="en-US" altLang="zh-TW" dirty="0" smtClean="0"/>
              <a:t>1</a:t>
            </a:r>
            <a:r>
              <a:rPr lang="zh-TW" altLang="en-US" dirty="0" smtClean="0"/>
              <a:t>：使用</a:t>
            </a:r>
            <a:r>
              <a:rPr lang="zh-TW" altLang="zh-TW" dirty="0"/>
              <a:t>風格標籤</a:t>
            </a:r>
            <a:r>
              <a:rPr lang="zh-TW" altLang="en-US" dirty="0"/>
              <a:t>（</a:t>
            </a:r>
            <a:r>
              <a:rPr lang="en-US" altLang="zh-TW" dirty="0"/>
              <a:t>style label</a:t>
            </a:r>
            <a:r>
              <a:rPr lang="zh-TW" altLang="en-US" dirty="0" smtClean="0"/>
              <a:t>）</a:t>
            </a:r>
            <a:r>
              <a:rPr lang="en-US" altLang="zh-TW" dirty="0"/>
              <a:t> </a:t>
            </a:r>
            <a:r>
              <a:rPr lang="en-US" altLang="zh-TW" baseline="-25000" dirty="0"/>
              <a:t>10.5.6.1</a:t>
            </a:r>
            <a:endParaRPr lang="zh-TW" altLang="en-US" baseline="-25000" dirty="0"/>
          </a:p>
        </p:txBody>
      </p:sp>
      <p:sp>
        <p:nvSpPr>
          <p:cNvPr id="3" name="內容版面配置區 2"/>
          <p:cNvSpPr>
            <a:spLocks noGrp="1"/>
          </p:cNvSpPr>
          <p:nvPr>
            <p:ph idx="1"/>
          </p:nvPr>
        </p:nvSpPr>
        <p:spPr/>
        <p:txBody>
          <a:bodyPr>
            <a:normAutofit/>
          </a:bodyPr>
          <a:lstStyle/>
          <a:p>
            <a:r>
              <a:rPr lang="zh-TW" altLang="en-US" dirty="0" smtClean="0"/>
              <a:t>例如</a:t>
            </a:r>
            <a:endParaRPr lang="en-US" altLang="zh-TW" dirty="0" smtClean="0"/>
          </a:p>
          <a:p>
            <a:pPr lvl="1"/>
            <a:r>
              <a:rPr lang="en-US" altLang="zh-TW" dirty="0" smtClean="0"/>
              <a:t>humorous</a:t>
            </a:r>
            <a:r>
              <a:rPr lang="zh-TW" altLang="en-US" dirty="0" smtClean="0"/>
              <a:t>（</a:t>
            </a:r>
            <a:r>
              <a:rPr lang="zh-TW" altLang="zh-TW" dirty="0" smtClean="0"/>
              <a:t>幽默的</a:t>
            </a:r>
            <a:r>
              <a:rPr lang="zh-TW" altLang="en-US" dirty="0" smtClean="0"/>
              <a:t>）</a:t>
            </a:r>
            <a:endParaRPr lang="en-US" altLang="zh-TW" dirty="0" smtClean="0"/>
          </a:p>
          <a:p>
            <a:pPr lvl="1"/>
            <a:r>
              <a:rPr lang="en-US" altLang="zh-TW" dirty="0" smtClean="0"/>
              <a:t>derogatory</a:t>
            </a:r>
            <a:r>
              <a:rPr lang="zh-TW" altLang="en-US" dirty="0" smtClean="0"/>
              <a:t>（</a:t>
            </a:r>
            <a:r>
              <a:rPr lang="zh-TW" altLang="zh-TW" dirty="0" smtClean="0"/>
              <a:t>貶義的</a:t>
            </a:r>
            <a:r>
              <a:rPr lang="zh-TW" altLang="en-US" dirty="0" smtClean="0"/>
              <a:t>）</a:t>
            </a:r>
            <a:endParaRPr lang="en-US" altLang="zh-TW" dirty="0" smtClean="0"/>
          </a:p>
          <a:p>
            <a:pPr lvl="1"/>
            <a:r>
              <a:rPr lang="en-US" altLang="zh-TW" dirty="0" smtClean="0"/>
              <a:t>euphemistic</a:t>
            </a:r>
            <a:r>
              <a:rPr lang="zh-TW" altLang="en-US" dirty="0" smtClean="0"/>
              <a:t>（</a:t>
            </a:r>
            <a:r>
              <a:rPr lang="zh-TW" altLang="zh-TW" dirty="0" smtClean="0"/>
              <a:t>委婉的</a:t>
            </a:r>
            <a:r>
              <a:rPr lang="zh-TW" altLang="en-US" dirty="0" smtClean="0"/>
              <a:t>）</a:t>
            </a:r>
            <a:endParaRPr lang="zh-TW" altLang="zh-TW" dirty="0"/>
          </a:p>
          <a:p>
            <a:endParaRPr lang="en-US" altLang="zh-TW" dirty="0" smtClean="0"/>
          </a:p>
          <a:p>
            <a:endParaRPr lang="en-US" altLang="zh-TW" dirty="0"/>
          </a:p>
          <a:p>
            <a:endParaRPr lang="en-US" altLang="zh-TW" dirty="0" smtClean="0"/>
          </a:p>
          <a:p>
            <a:pPr marL="914400" lvl="2" indent="0">
              <a:buNone/>
            </a:pPr>
            <a:r>
              <a:rPr lang="zh-TW" altLang="zh-TW" b="1" dirty="0" smtClean="0"/>
              <a:t>孜孜不倦</a:t>
            </a:r>
            <a:r>
              <a:rPr lang="zh-TW" altLang="zh-TW" b="1" dirty="0"/>
              <a:t>的</a:t>
            </a:r>
            <a:r>
              <a:rPr lang="en-US" altLang="zh-TW" dirty="0"/>
              <a:t> </a:t>
            </a:r>
            <a:r>
              <a:rPr lang="en-US" altLang="zh-TW" dirty="0" err="1"/>
              <a:t>adj</a:t>
            </a:r>
            <a:r>
              <a:rPr lang="en-US" altLang="zh-TW" dirty="0"/>
              <a:t> </a:t>
            </a:r>
            <a:r>
              <a:rPr lang="zh-TW" altLang="en-US" i="1" dirty="0" smtClean="0"/>
              <a:t>表示認同 </a:t>
            </a:r>
            <a:r>
              <a:rPr lang="zh-TW" altLang="zh-TW" dirty="0" smtClean="0"/>
              <a:t>非常</a:t>
            </a:r>
            <a:r>
              <a:rPr lang="zh-TW" altLang="zh-TW" dirty="0"/>
              <a:t>努力地工作，沒有停止：一個不知疲倦的工人</a:t>
            </a:r>
            <a:r>
              <a:rPr lang="en-US" altLang="zh-TW" dirty="0"/>
              <a:t> | </a:t>
            </a:r>
            <a:r>
              <a:rPr lang="zh-TW" altLang="zh-TW" dirty="0"/>
              <a:t>我非常感謝你的不懈努力。</a:t>
            </a:r>
            <a:r>
              <a:rPr lang="en-US" altLang="zh-TW" dirty="0"/>
              <a:t>(MED-2 2007)</a:t>
            </a:r>
            <a:endParaRPr lang="zh-TW" altLang="en-US" dirty="0"/>
          </a:p>
        </p:txBody>
      </p:sp>
      <p:pic>
        <p:nvPicPr>
          <p:cNvPr id="6" name="圖片 5"/>
          <p:cNvPicPr>
            <a:picLocks noChangeAspect="1"/>
          </p:cNvPicPr>
          <p:nvPr/>
        </p:nvPicPr>
        <p:blipFill>
          <a:blip r:embed="rId2"/>
          <a:stretch>
            <a:fillRect/>
          </a:stretch>
        </p:blipFill>
        <p:spPr>
          <a:xfrm>
            <a:off x="1521654" y="3753659"/>
            <a:ext cx="8384810" cy="881147"/>
          </a:xfrm>
          <a:prstGeom prst="rect">
            <a:avLst/>
          </a:prstGeom>
        </p:spPr>
      </p:pic>
      <p:sp>
        <p:nvSpPr>
          <p:cNvPr id="4" name="圓角矩形 3"/>
          <p:cNvSpPr/>
          <p:nvPr/>
        </p:nvSpPr>
        <p:spPr>
          <a:xfrm>
            <a:off x="3035069" y="3886661"/>
            <a:ext cx="2161310" cy="307571"/>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4576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策略</a:t>
            </a:r>
            <a:r>
              <a:rPr lang="en-US" altLang="zh-TW" dirty="0" smtClean="0"/>
              <a:t>2</a:t>
            </a:r>
            <a:r>
              <a:rPr lang="zh-TW" altLang="en-US" dirty="0"/>
              <a:t>：附加說明</a:t>
            </a:r>
            <a:r>
              <a:rPr lang="zh-TW" altLang="zh-TW" dirty="0" smtClean="0"/>
              <a:t>他人</a:t>
            </a:r>
            <a:r>
              <a:rPr lang="zh-TW" altLang="en-US" dirty="0" smtClean="0"/>
              <a:t>看法</a:t>
            </a:r>
            <a:r>
              <a:rPr lang="en-US" altLang="zh-TW" baseline="-25000" dirty="0"/>
              <a:t>10.5.6.1</a:t>
            </a:r>
            <a:endParaRPr lang="zh-TW" altLang="en-US" baseline="-25000" dirty="0"/>
          </a:p>
        </p:txBody>
      </p:sp>
      <p:sp>
        <p:nvSpPr>
          <p:cNvPr id="3" name="內容版面配置區 2"/>
          <p:cNvSpPr>
            <a:spLocks noGrp="1"/>
          </p:cNvSpPr>
          <p:nvPr>
            <p:ph idx="1"/>
          </p:nvPr>
        </p:nvSpPr>
        <p:spPr/>
        <p:txBody>
          <a:bodyPr/>
          <a:lstStyle/>
          <a:p>
            <a:r>
              <a:rPr lang="zh-TW" altLang="en-US" dirty="0" smtClean="0"/>
              <a:t>先用</a:t>
            </a:r>
            <a:r>
              <a:rPr lang="zh-TW" altLang="zh-TW" dirty="0" smtClean="0"/>
              <a:t>中性</a:t>
            </a:r>
            <a:r>
              <a:rPr lang="zh-TW" altLang="zh-TW" dirty="0"/>
              <a:t>的</a:t>
            </a:r>
            <a:r>
              <a:rPr lang="zh-TW" altLang="zh-TW" dirty="0" smtClean="0"/>
              <a:t>描述</a:t>
            </a:r>
            <a:r>
              <a:rPr lang="zh-TW" altLang="en-US" dirty="0" smtClean="0"/>
              <a:t>釋義，再附加說明</a:t>
            </a:r>
            <a:r>
              <a:rPr lang="zh-TW" altLang="zh-TW" dirty="0" smtClean="0"/>
              <a:t>他人</a:t>
            </a:r>
            <a:r>
              <a:rPr lang="zh-TW" altLang="zh-TW" dirty="0"/>
              <a:t>如何看待這種</a:t>
            </a:r>
            <a:r>
              <a:rPr lang="zh-TW" altLang="zh-TW" dirty="0" smtClean="0"/>
              <a:t>行為</a:t>
            </a:r>
            <a:r>
              <a:rPr lang="zh-TW" altLang="en-US" dirty="0" smtClean="0"/>
              <a:t>：</a:t>
            </a:r>
            <a:endParaRPr lang="en-US" altLang="zh-TW" dirty="0"/>
          </a:p>
          <a:p>
            <a:pPr lvl="1"/>
            <a:endParaRPr lang="en-US" altLang="zh-TW" dirty="0"/>
          </a:p>
          <a:p>
            <a:pPr lvl="1"/>
            <a:endParaRPr lang="en-US" altLang="zh-TW" dirty="0" smtClean="0"/>
          </a:p>
          <a:p>
            <a:pPr lvl="1"/>
            <a:endParaRPr lang="en-US" altLang="zh-TW" dirty="0"/>
          </a:p>
          <a:p>
            <a:pPr lvl="1"/>
            <a:endParaRPr lang="zh-TW" altLang="en-US" dirty="0"/>
          </a:p>
        </p:txBody>
      </p:sp>
      <p:pic>
        <p:nvPicPr>
          <p:cNvPr id="4" name="圖片 3"/>
          <p:cNvPicPr>
            <a:picLocks noChangeAspect="1"/>
          </p:cNvPicPr>
          <p:nvPr/>
        </p:nvPicPr>
        <p:blipFill>
          <a:blip r:embed="rId2"/>
          <a:stretch>
            <a:fillRect/>
          </a:stretch>
        </p:blipFill>
        <p:spPr>
          <a:xfrm>
            <a:off x="1563789" y="2854931"/>
            <a:ext cx="8577736" cy="1158407"/>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2102283196"/>
              </p:ext>
            </p:extLst>
          </p:nvPr>
        </p:nvGraphicFramePr>
        <p:xfrm>
          <a:off x="940526" y="4277498"/>
          <a:ext cx="9200999" cy="1554480"/>
        </p:xfrm>
        <a:graphic>
          <a:graphicData uri="http://schemas.openxmlformats.org/drawingml/2006/table">
            <a:tbl>
              <a:tblPr firstRow="1" bandRow="1">
                <a:tableStyleId>{2D5ABB26-0587-4C30-8999-92F81FD0307C}</a:tableStyleId>
              </a:tblPr>
              <a:tblGrid>
                <a:gridCol w="9200999">
                  <a:extLst>
                    <a:ext uri="{9D8B030D-6E8A-4147-A177-3AD203B41FA5}">
                      <a16:colId xmlns:a16="http://schemas.microsoft.com/office/drawing/2014/main" val="2170105112"/>
                    </a:ext>
                  </a:extLst>
                </a:gridCol>
              </a:tblGrid>
              <a:tr h="88283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t>do-gooder n colloq. </a:t>
                      </a: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zh-TW" sz="2400" dirty="0" smtClean="0"/>
                        <a:t>積極嘗試幫助他人的人，</a:t>
                      </a:r>
                      <a:endParaRPr lang="en-US" altLang="zh-TW"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zh-TW" sz="2400" dirty="0" smtClean="0">
                          <a:solidFill>
                            <a:srgbClr val="FFFF00"/>
                          </a:solidFill>
                        </a:rPr>
                        <a:t>特別是被認為是不切實際的人或</a:t>
                      </a:r>
                      <a:r>
                        <a:rPr lang="zh-TW" altLang="en-US" sz="2400" dirty="0" smtClean="0">
                          <a:solidFill>
                            <a:srgbClr val="FFFF00"/>
                          </a:solidFill>
                        </a:rPr>
                        <a:t>好管閒事</a:t>
                      </a:r>
                      <a:r>
                        <a:rPr lang="zh-TW" altLang="zh-TW" sz="2400" dirty="0" smtClean="0">
                          <a:solidFill>
                            <a:srgbClr val="FFFF00"/>
                          </a:solidFill>
                        </a:rPr>
                        <a:t>的人</a:t>
                      </a:r>
                      <a:r>
                        <a:rPr lang="zh-TW" altLang="zh-TW" sz="2400" dirty="0" smtClean="0"/>
                        <a:t>（《牛津英語短詞典》</a:t>
                      </a:r>
                      <a:r>
                        <a:rPr lang="en-US" altLang="zh-TW" sz="2400" dirty="0" smtClean="0"/>
                        <a:t>1993</a:t>
                      </a:r>
                      <a:r>
                        <a:rPr lang="zh-TW" altLang="zh-TW" sz="2400" dirty="0" smtClean="0"/>
                        <a:t>年第二版）。</a:t>
                      </a:r>
                    </a:p>
                  </a:txBody>
                  <a:tcPr/>
                </a:tc>
                <a:extLst>
                  <a:ext uri="{0D108BD9-81ED-4DB2-BD59-A6C34878D82A}">
                    <a16:rowId xmlns:a16="http://schemas.microsoft.com/office/drawing/2014/main" val="1573761522"/>
                  </a:ext>
                </a:extLst>
              </a:tr>
            </a:tbl>
          </a:graphicData>
        </a:graphic>
      </p:graphicFrame>
    </p:spTree>
    <p:extLst>
      <p:ext uri="{BB962C8B-B14F-4D97-AF65-F5344CB8AC3E}">
        <p14:creationId xmlns:p14="http://schemas.microsoft.com/office/powerpoint/2010/main" val="170227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a:t>
            </a:r>
            <a:r>
              <a:rPr lang="en-US" altLang="zh-TW" dirty="0" smtClean="0"/>
              <a:t>3:</a:t>
            </a:r>
            <a:r>
              <a:rPr lang="zh-TW" altLang="en-US" dirty="0"/>
              <a:t>語用含義夾</a:t>
            </a:r>
            <a:r>
              <a:rPr lang="zh-TW" altLang="en-US" dirty="0" smtClean="0"/>
              <a:t>註</a:t>
            </a:r>
            <a:r>
              <a:rPr lang="en-US" altLang="zh-TW" baseline="-25000" dirty="0"/>
              <a:t>10.5.6.1</a:t>
            </a:r>
            <a:endParaRPr lang="zh-TW" altLang="en-US" baseline="-25000" dirty="0"/>
          </a:p>
        </p:txBody>
      </p:sp>
      <p:sp>
        <p:nvSpPr>
          <p:cNvPr id="3" name="內容版面配置區 2"/>
          <p:cNvSpPr>
            <a:spLocks noGrp="1"/>
          </p:cNvSpPr>
          <p:nvPr>
            <p:ph idx="1"/>
          </p:nvPr>
        </p:nvSpPr>
        <p:spPr>
          <a:xfrm>
            <a:off x="685800" y="1915806"/>
            <a:ext cx="10820400" cy="4024125"/>
          </a:xfrm>
        </p:spPr>
        <p:txBody>
          <a:bodyPr/>
          <a:lstStyle/>
          <a:p>
            <a:r>
              <a:rPr lang="zh-TW" altLang="zh-TW" dirty="0"/>
              <a:t>通常是以一個短語的形式出現</a:t>
            </a:r>
            <a:r>
              <a:rPr lang="zh-TW" altLang="zh-TW" dirty="0" smtClean="0"/>
              <a:t>的</a:t>
            </a:r>
            <a:r>
              <a:rPr lang="zh-TW" altLang="en-US" dirty="0" smtClean="0"/>
              <a:t>，例如：</a:t>
            </a:r>
            <a:endParaRPr lang="en-US" altLang="zh-TW" dirty="0" smtClean="0"/>
          </a:p>
          <a:p>
            <a:pPr lvl="1"/>
            <a:r>
              <a:rPr lang="zh-TW" altLang="en-US" dirty="0" smtClean="0"/>
              <a:t>（</a:t>
            </a:r>
            <a:r>
              <a:rPr lang="zh-TW" altLang="zh-TW" dirty="0" smtClean="0"/>
              <a:t>用於</a:t>
            </a:r>
            <a:r>
              <a:rPr lang="zh-TW" altLang="zh-TW" dirty="0"/>
              <a:t>顯示</a:t>
            </a:r>
            <a:r>
              <a:rPr lang="en-US" altLang="zh-TW" dirty="0"/>
              <a:t>......</a:t>
            </a:r>
            <a:r>
              <a:rPr lang="zh-TW" altLang="zh-TW" dirty="0" smtClean="0"/>
              <a:t>。</a:t>
            </a:r>
            <a:r>
              <a:rPr lang="zh-TW" altLang="en-US" dirty="0" smtClean="0"/>
              <a:t>）</a:t>
            </a:r>
            <a:endParaRPr lang="en-US" altLang="zh-TW" dirty="0" smtClean="0"/>
          </a:p>
          <a:p>
            <a:pPr lvl="1"/>
            <a:r>
              <a:rPr lang="en-US" altLang="zh-TW" dirty="0" smtClean="0"/>
              <a:t>used when you</a:t>
            </a:r>
            <a:r>
              <a:rPr lang="zh-TW" altLang="en-US" dirty="0" smtClean="0"/>
              <a:t>（</a:t>
            </a:r>
            <a:r>
              <a:rPr lang="zh-TW" altLang="zh-TW" dirty="0" smtClean="0"/>
              <a:t>當</a:t>
            </a:r>
            <a:r>
              <a:rPr lang="zh-TW" altLang="zh-TW" dirty="0"/>
              <a:t>你</a:t>
            </a:r>
            <a:r>
              <a:rPr lang="en-US" altLang="zh-TW" dirty="0"/>
              <a:t>......</a:t>
            </a:r>
            <a:r>
              <a:rPr lang="zh-TW" altLang="zh-TW" dirty="0"/>
              <a:t>時使用</a:t>
            </a:r>
            <a:r>
              <a:rPr lang="zh-TW" altLang="zh-TW" dirty="0" smtClean="0"/>
              <a:t>。</a:t>
            </a:r>
            <a:r>
              <a:rPr lang="zh-TW" altLang="en-US" dirty="0" smtClean="0"/>
              <a:t>）</a:t>
            </a:r>
            <a:endParaRPr lang="en-US" altLang="zh-TW" dirty="0" smtClean="0"/>
          </a:p>
          <a:p>
            <a:pPr lvl="1"/>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839181246"/>
              </p:ext>
            </p:extLst>
          </p:nvPr>
        </p:nvGraphicFramePr>
        <p:xfrm>
          <a:off x="963352" y="3105291"/>
          <a:ext cx="9765607" cy="3169920"/>
        </p:xfrm>
        <a:graphic>
          <a:graphicData uri="http://schemas.openxmlformats.org/drawingml/2006/table">
            <a:tbl>
              <a:tblPr firstRow="1" bandRow="1">
                <a:tableStyleId>{2D5ABB26-0587-4C30-8999-92F81FD0307C}</a:tableStyleId>
              </a:tblPr>
              <a:tblGrid>
                <a:gridCol w="9765607">
                  <a:extLst>
                    <a:ext uri="{9D8B030D-6E8A-4147-A177-3AD203B41FA5}">
                      <a16:colId xmlns:a16="http://schemas.microsoft.com/office/drawing/2014/main" val="741685279"/>
                    </a:ext>
                  </a:extLst>
                </a:gridCol>
              </a:tblGrid>
              <a:tr h="370840">
                <a:tc>
                  <a:txBody>
                    <a:bodyPr/>
                    <a:lstStyle/>
                    <a:p>
                      <a:r>
                        <a:rPr lang="en-US" altLang="zh-TW" sz="2800" b="1" kern="1200" dirty="0" smtClean="0">
                          <a:effectLst/>
                        </a:rPr>
                        <a:t>come off it </a:t>
                      </a:r>
                      <a:r>
                        <a:rPr lang="en-US" altLang="zh-TW" sz="2800" kern="1200" dirty="0" smtClean="0">
                          <a:solidFill>
                            <a:schemeClr val="tx1"/>
                          </a:solidFill>
                          <a:effectLst/>
                        </a:rPr>
                        <a:t>(</a:t>
                      </a:r>
                      <a:r>
                        <a:rPr lang="en-US" altLang="zh-TW" sz="2800" kern="1200" dirty="0" smtClean="0">
                          <a:solidFill>
                            <a:srgbClr val="FFFF00"/>
                          </a:solidFill>
                          <a:effectLst/>
                        </a:rPr>
                        <a:t>used when you </a:t>
                      </a:r>
                      <a:r>
                        <a:rPr lang="en-US" altLang="zh-TW" sz="2800" kern="1200" dirty="0" smtClean="0">
                          <a:solidFill>
                            <a:schemeClr val="tx1"/>
                          </a:solidFill>
                          <a:effectLst/>
                        </a:rPr>
                        <a:t>think that what someone has said is deﬁnitely not true, and that they probably do not believe it either) </a:t>
                      </a:r>
                      <a:r>
                        <a:rPr lang="en-US" altLang="zh-TW" sz="2800" kern="1200" dirty="0" smtClean="0">
                          <a:effectLst/>
                        </a:rPr>
                        <a:t>(Longman Language Activator 1993)</a:t>
                      </a:r>
                      <a:endParaRPr lang="zh-TW" altLang="zh-TW" sz="280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val="3268565412"/>
                  </a:ext>
                </a:extLst>
              </a:tr>
              <a:tr h="370840">
                <a:tc>
                  <a:txBody>
                    <a:bodyPr/>
                    <a:lstStyle/>
                    <a:p>
                      <a:r>
                        <a:rPr lang="zh-TW" altLang="zh-TW" sz="2800" kern="1200" dirty="0" smtClean="0">
                          <a:effectLst/>
                        </a:rPr>
                        <a:t>脫口而出（</a:t>
                      </a:r>
                      <a:r>
                        <a:rPr lang="zh-TW" altLang="zh-TW" sz="2800" kern="1200" dirty="0" smtClean="0">
                          <a:solidFill>
                            <a:srgbClr val="FFFF00"/>
                          </a:solidFill>
                          <a:effectLst/>
                        </a:rPr>
                        <a:t>當你</a:t>
                      </a:r>
                      <a:r>
                        <a:rPr lang="zh-TW" altLang="zh-TW" sz="2800" kern="1200" dirty="0" smtClean="0">
                          <a:effectLst/>
                        </a:rPr>
                        <a:t>認為某人所說的肯定不是真的，而且他們可能也不相信</a:t>
                      </a:r>
                      <a:r>
                        <a:rPr lang="zh-TW" altLang="zh-TW" sz="2800" kern="1200" dirty="0" smtClean="0">
                          <a:solidFill>
                            <a:srgbClr val="FFFF00"/>
                          </a:solidFill>
                          <a:effectLst/>
                        </a:rPr>
                        <a:t>時使用</a:t>
                      </a:r>
                      <a:r>
                        <a:rPr lang="zh-TW" altLang="zh-TW" sz="2800" kern="1200" dirty="0" smtClean="0">
                          <a:effectLst/>
                        </a:rPr>
                        <a:t>）（</a:t>
                      </a:r>
                      <a:r>
                        <a:rPr lang="en-US" altLang="zh-TW" sz="2800" kern="1200" dirty="0" smtClean="0">
                          <a:effectLst/>
                        </a:rPr>
                        <a:t>Longman Language Activator 1993</a:t>
                      </a:r>
                      <a:r>
                        <a:rPr lang="zh-TW" altLang="zh-TW" sz="2800" kern="1200" dirty="0" smtClean="0">
                          <a:effectLst/>
                        </a:rPr>
                        <a:t>）。</a:t>
                      </a:r>
                      <a:endParaRPr lang="zh-TW" altLang="zh-TW" sz="280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val="1869129661"/>
                  </a:ext>
                </a:extLst>
              </a:tr>
            </a:tbl>
          </a:graphicData>
        </a:graphic>
      </p:graphicFrame>
    </p:spTree>
    <p:extLst>
      <p:ext uri="{BB962C8B-B14F-4D97-AF65-F5344CB8AC3E}">
        <p14:creationId xmlns:p14="http://schemas.microsoft.com/office/powerpoint/2010/main" val="54164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策略</a:t>
            </a:r>
            <a:r>
              <a:rPr lang="en-US" altLang="zh-TW" dirty="0"/>
              <a:t>3:</a:t>
            </a:r>
            <a:r>
              <a:rPr lang="zh-TW" altLang="en-US" dirty="0"/>
              <a:t>語用含義夾</a:t>
            </a:r>
            <a:r>
              <a:rPr lang="zh-TW" altLang="en-US" dirty="0" smtClean="0"/>
              <a:t>註</a:t>
            </a:r>
            <a:r>
              <a:rPr lang="en-US" altLang="zh-TW" baseline="-25000" dirty="0"/>
              <a:t>10.5.6.1</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559375157"/>
              </p:ext>
            </p:extLst>
          </p:nvPr>
        </p:nvGraphicFramePr>
        <p:xfrm>
          <a:off x="660000" y="3192088"/>
          <a:ext cx="11115440" cy="2316480"/>
        </p:xfrm>
        <a:graphic>
          <a:graphicData uri="http://schemas.openxmlformats.org/drawingml/2006/table">
            <a:tbl>
              <a:tblPr firstRow="1" bandRow="1">
                <a:tableStyleId>{2D5ABB26-0587-4C30-8999-92F81FD0307C}</a:tableStyleId>
              </a:tblPr>
              <a:tblGrid>
                <a:gridCol w="11115440">
                  <a:extLst>
                    <a:ext uri="{9D8B030D-6E8A-4147-A177-3AD203B41FA5}">
                      <a16:colId xmlns:a16="http://schemas.microsoft.com/office/drawing/2014/main" val="4035218808"/>
                    </a:ext>
                  </a:extLst>
                </a:gridCol>
              </a:tblGrid>
              <a:tr h="370840">
                <a:tc>
                  <a:txBody>
                    <a:bodyPr/>
                    <a:lstStyle/>
                    <a:p>
                      <a:r>
                        <a:rPr lang="en-US" altLang="zh-TW" sz="2800" b="1" kern="1200" dirty="0" smtClean="0">
                          <a:effectLst/>
                        </a:rPr>
                        <a:t>do-gooder</a:t>
                      </a:r>
                      <a:r>
                        <a:rPr lang="en-US" altLang="zh-TW" sz="2800" kern="1200" dirty="0" smtClean="0">
                          <a:effectLst/>
                        </a:rPr>
                        <a:t> someone who helps people who are in bad situations, but who is annoying because their help is not needed – </a:t>
                      </a:r>
                      <a:r>
                        <a:rPr lang="en-US" altLang="zh-TW" sz="2800" kern="1200" dirty="0" smtClean="0">
                          <a:solidFill>
                            <a:srgbClr val="FFFF00"/>
                          </a:solidFill>
                          <a:effectLst/>
                        </a:rPr>
                        <a:t>used to show disapproval </a:t>
                      </a:r>
                      <a:r>
                        <a:rPr lang="en-US" altLang="zh-TW" sz="2800" kern="1200" dirty="0" smtClean="0">
                          <a:effectLst/>
                        </a:rPr>
                        <a:t>(LDOCE-4 2003)</a:t>
                      </a:r>
                      <a:endParaRPr lang="zh-TW" altLang="zh-TW" sz="280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val="304706728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effectLst/>
                        </a:rPr>
                        <a:t>do-gooder</a:t>
                      </a:r>
                      <a:r>
                        <a:rPr lang="zh-TW" altLang="en-US" sz="2800" kern="1200" dirty="0" smtClean="0">
                          <a:effectLst/>
                        </a:rPr>
                        <a:t> </a:t>
                      </a:r>
                      <a:r>
                        <a:rPr lang="zh-TW" altLang="zh-TW" sz="2800" kern="1200" dirty="0" smtClean="0">
                          <a:effectLst/>
                        </a:rPr>
                        <a:t>幫助處境不好的人，但他們很</a:t>
                      </a:r>
                      <a:r>
                        <a:rPr lang="zh-TW" altLang="en-US" sz="2800" kern="1200" dirty="0" smtClean="0">
                          <a:effectLst/>
                        </a:rPr>
                        <a:t>令人</a:t>
                      </a:r>
                      <a:r>
                        <a:rPr lang="zh-TW" altLang="zh-TW" sz="2800" kern="1200" dirty="0" smtClean="0">
                          <a:effectLst/>
                        </a:rPr>
                        <a:t>討厭，因為他們</a:t>
                      </a:r>
                      <a:r>
                        <a:rPr lang="zh-TW" altLang="en-US" sz="2800" kern="1200" dirty="0" smtClean="0">
                          <a:effectLst/>
                        </a:rPr>
                        <a:t>提供的幫助是不需要的</a:t>
                      </a:r>
                      <a:r>
                        <a:rPr lang="en-US" altLang="zh-TW" sz="2800" kern="1200" dirty="0" smtClean="0">
                          <a:effectLst/>
                        </a:rPr>
                        <a:t>--</a:t>
                      </a:r>
                      <a:r>
                        <a:rPr lang="zh-TW" altLang="zh-TW" sz="2800" kern="1200" dirty="0" smtClean="0">
                          <a:solidFill>
                            <a:srgbClr val="FFFF00"/>
                          </a:solidFill>
                          <a:effectLst/>
                        </a:rPr>
                        <a:t>用來表示不贊成</a:t>
                      </a:r>
                      <a:r>
                        <a:rPr lang="zh-TW" altLang="zh-TW" sz="2800" kern="1200" dirty="0" smtClean="0">
                          <a:effectLst/>
                        </a:rPr>
                        <a:t>（</a:t>
                      </a:r>
                      <a:r>
                        <a:rPr lang="en-US" altLang="zh-TW" sz="2800" kern="1200" dirty="0" smtClean="0">
                          <a:effectLst/>
                        </a:rPr>
                        <a:t>LDOCE-4</a:t>
                      </a:r>
                      <a:r>
                        <a:rPr lang="zh-TW" altLang="zh-TW" sz="2800" kern="1200" dirty="0" smtClean="0">
                          <a:effectLst/>
                        </a:rPr>
                        <a:t>，</a:t>
                      </a:r>
                      <a:r>
                        <a:rPr lang="en-US" altLang="zh-TW" sz="2800" kern="1200" dirty="0" smtClean="0">
                          <a:effectLst/>
                        </a:rPr>
                        <a:t>2003</a:t>
                      </a:r>
                      <a:r>
                        <a:rPr lang="zh-TW" altLang="zh-TW" sz="2800" kern="1200" dirty="0" smtClean="0">
                          <a:effectLst/>
                        </a:rPr>
                        <a:t>）。</a:t>
                      </a:r>
                      <a:endParaRPr lang="zh-TW" altLang="zh-TW" sz="280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val="733256642"/>
                  </a:ext>
                </a:extLst>
              </a:tr>
            </a:tbl>
          </a:graphicData>
        </a:graphic>
      </p:graphicFrame>
      <p:sp>
        <p:nvSpPr>
          <p:cNvPr id="5" name="內容版面配置區 2"/>
          <p:cNvSpPr txBox="1">
            <a:spLocks/>
          </p:cNvSpPr>
          <p:nvPr/>
        </p:nvSpPr>
        <p:spPr>
          <a:xfrm>
            <a:off x="541776" y="2078255"/>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Noto Sans TC Medium" panose="020B0600000000000000" pitchFamily="34" charset="-120"/>
                <a:ea typeface="Noto Sans TC Medium" panose="020B06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oto Sans TC Medium" panose="020B0600000000000000" pitchFamily="34" charset="-120"/>
                <a:ea typeface="Noto Sans TC Medium" panose="020B06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oto Sans TC Medium" panose="020B0600000000000000" pitchFamily="34" charset="-120"/>
                <a:ea typeface="Noto Sans TC Medium" panose="020B06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Noto Sans TC Medium" panose="020B0600000000000000" pitchFamily="34" charset="-120"/>
                <a:ea typeface="Noto Sans TC Medium" panose="020B06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Noto Sans TC Medium" panose="020B0600000000000000" pitchFamily="34" charset="-120"/>
                <a:ea typeface="Noto Sans TC Medium" panose="020B06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zh-TW" altLang="zh-TW" dirty="0"/>
              <a:t>通常是以一個短語的形式出現的</a:t>
            </a:r>
            <a:r>
              <a:rPr lang="zh-TW" altLang="en-US" dirty="0"/>
              <a:t>，例如：</a:t>
            </a:r>
            <a:endParaRPr lang="en-US" altLang="zh-TW" dirty="0"/>
          </a:p>
          <a:p>
            <a:pPr lvl="1"/>
            <a:r>
              <a:rPr lang="en-US" altLang="zh-TW" dirty="0">
                <a:solidFill>
                  <a:srgbClr val="FFFF00"/>
                </a:solidFill>
              </a:rPr>
              <a:t>used to show </a:t>
            </a:r>
            <a:r>
              <a:rPr lang="zh-TW" altLang="en-US" dirty="0" smtClean="0"/>
              <a:t>（</a:t>
            </a:r>
            <a:r>
              <a:rPr lang="zh-TW" altLang="zh-TW" dirty="0"/>
              <a:t>用於顯示</a:t>
            </a:r>
            <a:r>
              <a:rPr lang="en-US" altLang="zh-TW" dirty="0"/>
              <a:t>......</a:t>
            </a:r>
            <a:r>
              <a:rPr lang="zh-TW" altLang="zh-TW" dirty="0"/>
              <a:t>。</a:t>
            </a:r>
            <a:r>
              <a:rPr lang="zh-TW" altLang="en-US" dirty="0"/>
              <a:t>）</a:t>
            </a:r>
            <a:endParaRPr lang="en-US" altLang="zh-TW" dirty="0"/>
          </a:p>
          <a:p>
            <a:pPr marL="457200" lvl="1" indent="0">
              <a:buNone/>
            </a:pPr>
            <a:endParaRPr lang="zh-TW" altLang="en-US" dirty="0"/>
          </a:p>
        </p:txBody>
      </p:sp>
    </p:spTree>
    <p:extLst>
      <p:ext uri="{BB962C8B-B14F-4D97-AF65-F5344CB8AC3E}">
        <p14:creationId xmlns:p14="http://schemas.microsoft.com/office/powerpoint/2010/main" val="32894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解釋社會文化</a:t>
            </a:r>
            <a:r>
              <a:rPr lang="zh-TW" altLang="en-US" dirty="0" smtClean="0"/>
              <a:t>意涵</a:t>
            </a:r>
            <a:r>
              <a:rPr lang="en-US" altLang="zh-TW" baseline="-25000" dirty="0"/>
              <a:t>10.5.6.1</a:t>
            </a:r>
            <a:endParaRPr lang="zh-TW" altLang="en-US" baseline="-25000" dirty="0"/>
          </a:p>
        </p:txBody>
      </p:sp>
      <p:sp>
        <p:nvSpPr>
          <p:cNvPr id="3" name="內容版面配置區 2"/>
          <p:cNvSpPr>
            <a:spLocks noGrp="1"/>
          </p:cNvSpPr>
          <p:nvPr>
            <p:ph idx="1"/>
          </p:nvPr>
        </p:nvSpPr>
        <p:spPr>
          <a:xfrm>
            <a:off x="685800" y="2233749"/>
            <a:ext cx="10820400" cy="4024125"/>
          </a:xfrm>
        </p:spPr>
        <p:txBody>
          <a:bodyPr/>
          <a:lstStyle/>
          <a:p>
            <a:r>
              <a:rPr lang="zh-TW" altLang="zh-TW" dirty="0"/>
              <a:t>如果詞典使用者來自不同的文化背景</a:t>
            </a:r>
            <a:r>
              <a:rPr lang="zh-TW" altLang="zh-TW" dirty="0" smtClean="0"/>
              <a:t>，需要解釋詞語的社會</a:t>
            </a:r>
            <a:r>
              <a:rPr lang="zh-TW" altLang="zh-TW" dirty="0"/>
              <a:t>文化意義</a:t>
            </a:r>
            <a:r>
              <a:rPr lang="zh-TW" altLang="zh-TW" dirty="0" smtClean="0"/>
              <a:t>。</a:t>
            </a:r>
            <a:endParaRPr lang="en-US" altLang="zh-TW" dirty="0" smtClean="0"/>
          </a:p>
          <a:p>
            <a:r>
              <a:rPr lang="zh-TW" altLang="en-US" dirty="0" smtClean="0"/>
              <a:t>以 </a:t>
            </a:r>
            <a:r>
              <a:rPr lang="en-US" altLang="zh-TW" dirty="0" smtClean="0"/>
              <a:t>bourgeois </a:t>
            </a:r>
            <a:r>
              <a:rPr lang="zh-TW" altLang="en-US" dirty="0" smtClean="0"/>
              <a:t>為例</a:t>
            </a:r>
            <a:r>
              <a:rPr lang="zh-TW" altLang="zh-TW" dirty="0" smtClean="0"/>
              <a:t>（</a:t>
            </a:r>
            <a:r>
              <a:rPr lang="zh-TW" altLang="zh-TW" dirty="0"/>
              <a:t>在其評價性而非分類的意義上</a:t>
            </a:r>
            <a:r>
              <a:rPr lang="zh-TW" altLang="zh-TW" dirty="0" smtClean="0"/>
              <a:t>）</a:t>
            </a:r>
            <a:r>
              <a:rPr lang="zh-TW" altLang="en-US" dirty="0" smtClean="0"/>
              <a:t>：</a:t>
            </a:r>
            <a:endParaRPr lang="zh-TW" altLang="zh-TW" dirty="0"/>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3069456748"/>
              </p:ext>
            </p:extLst>
          </p:nvPr>
        </p:nvGraphicFramePr>
        <p:xfrm>
          <a:off x="1148080" y="3246884"/>
          <a:ext cx="10114280" cy="3108960"/>
        </p:xfrm>
        <a:graphic>
          <a:graphicData uri="http://schemas.openxmlformats.org/drawingml/2006/table">
            <a:tbl>
              <a:tblPr firstRow="1" bandRow="1">
                <a:tableStyleId>{2D5ABB26-0587-4C30-8999-92F81FD0307C}</a:tableStyleId>
              </a:tblPr>
              <a:tblGrid>
                <a:gridCol w="10114280">
                  <a:extLst>
                    <a:ext uri="{9D8B030D-6E8A-4147-A177-3AD203B41FA5}">
                      <a16:colId xmlns:a16="http://schemas.microsoft.com/office/drawing/2014/main" val="3291025739"/>
                    </a:ext>
                  </a:extLst>
                </a:gridCol>
              </a:tblGrid>
              <a:tr h="370840">
                <a:tc>
                  <a:txBody>
                    <a:bodyPr/>
                    <a:lstStyle/>
                    <a:p>
                      <a:r>
                        <a:rPr lang="en-US" altLang="zh-TW" sz="2400" b="1" kern="1200" dirty="0" smtClean="0">
                          <a:effectLst/>
                        </a:rPr>
                        <a:t>bourgeois</a:t>
                      </a:r>
                      <a:r>
                        <a:rPr lang="en-US" altLang="zh-TW" sz="2400" kern="1200" dirty="0" smtClean="0">
                          <a:effectLst/>
                        </a:rPr>
                        <a:t> </a:t>
                      </a:r>
                      <a:r>
                        <a:rPr lang="en-US" altLang="zh-TW" sz="2400" kern="1200" dirty="0" err="1" smtClean="0">
                          <a:effectLst/>
                        </a:rPr>
                        <a:t>adj</a:t>
                      </a:r>
                      <a:r>
                        <a:rPr lang="en-US" altLang="zh-TW" sz="2400" kern="1200" dirty="0" smtClean="0">
                          <a:effectLst/>
                        </a:rPr>
                        <a:t> 1 </a:t>
                      </a:r>
                      <a:r>
                        <a:rPr lang="en-US" altLang="zh-TW" sz="2400" i="1" kern="1200" dirty="0" smtClean="0">
                          <a:solidFill>
                            <a:srgbClr val="FFFF00"/>
                          </a:solidFill>
                          <a:effectLst/>
                        </a:rPr>
                        <a:t>showing disapproval </a:t>
                      </a:r>
                      <a:r>
                        <a:rPr lang="en-US" altLang="zh-TW" sz="2400" kern="1200" dirty="0" smtClean="0">
                          <a:effectLst/>
                        </a:rPr>
                        <a:t>typical of middle-class people and their attitudes. This word often shows that you dislike people like this, especially because you think they are too interested in money and possessions and in being socially respected (MED-2 2007)</a:t>
                      </a:r>
                      <a:endParaRPr lang="zh-TW" altLang="zh-TW" sz="240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val="190832568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kern="1200" dirty="0" smtClean="0">
                          <a:effectLst/>
                        </a:rPr>
                        <a:t>bourgeois</a:t>
                      </a:r>
                      <a:r>
                        <a:rPr lang="en-US" altLang="zh-TW" sz="2400" kern="1200" dirty="0" smtClean="0">
                          <a:effectLst/>
                        </a:rPr>
                        <a:t> </a:t>
                      </a:r>
                      <a:r>
                        <a:rPr lang="en-US" altLang="zh-TW" sz="2400" kern="1200" dirty="0" err="1" smtClean="0">
                          <a:effectLst/>
                        </a:rPr>
                        <a:t>adj</a:t>
                      </a:r>
                      <a:r>
                        <a:rPr lang="en-US" altLang="zh-TW" sz="2400" kern="1200" dirty="0" smtClean="0">
                          <a:effectLst/>
                        </a:rPr>
                        <a:t> 1</a:t>
                      </a:r>
                      <a:r>
                        <a:rPr lang="zh-TW" altLang="en-US" sz="2400" kern="1200" dirty="0" smtClean="0">
                          <a:effectLst/>
                        </a:rPr>
                        <a:t>  </a:t>
                      </a:r>
                      <a:r>
                        <a:rPr lang="zh-TW" altLang="zh-TW" sz="2400" kern="1200" dirty="0" smtClean="0">
                          <a:solidFill>
                            <a:srgbClr val="FFFF00"/>
                          </a:solidFill>
                          <a:effectLst/>
                          <a:latin typeface="+mn-lt"/>
                          <a:ea typeface="+mn-ea"/>
                          <a:cs typeface="+mn-cs"/>
                        </a:rPr>
                        <a:t>表不贊同</a:t>
                      </a:r>
                      <a:r>
                        <a:rPr lang="zh-TW" altLang="en-US" sz="2400" kern="1200" dirty="0" smtClean="0">
                          <a:solidFill>
                            <a:srgbClr val="FFFF00"/>
                          </a:solidFill>
                          <a:effectLst/>
                          <a:latin typeface="+mn-lt"/>
                          <a:ea typeface="+mn-ea"/>
                          <a:cs typeface="+mn-cs"/>
                        </a:rPr>
                        <a:t>  </a:t>
                      </a:r>
                      <a:r>
                        <a:rPr lang="zh-TW" altLang="zh-TW" sz="2400" kern="1200" dirty="0" smtClean="0">
                          <a:solidFill>
                            <a:schemeClr val="tx1"/>
                          </a:solidFill>
                          <a:effectLst/>
                          <a:latin typeface="+mn-lt"/>
                          <a:ea typeface="+mn-ea"/>
                          <a:cs typeface="+mn-cs"/>
                        </a:rPr>
                        <a:t>典型的中產階級人士及其態度。這個詞常常表明你不喜歡這樣的人，特別是因為他們</a:t>
                      </a:r>
                      <a:r>
                        <a:rPr lang="zh-TW" altLang="en-US" sz="2400" kern="1200" dirty="0" smtClean="0">
                          <a:solidFill>
                            <a:schemeClr val="tx1"/>
                          </a:solidFill>
                          <a:effectLst/>
                          <a:latin typeface="+mn-lt"/>
                          <a:ea typeface="+mn-ea"/>
                          <a:cs typeface="+mn-cs"/>
                        </a:rPr>
                        <a:t>太重視</a:t>
                      </a:r>
                      <a:r>
                        <a:rPr lang="zh-TW" altLang="zh-TW" sz="2400" kern="1200" dirty="0" smtClean="0">
                          <a:solidFill>
                            <a:schemeClr val="tx1"/>
                          </a:solidFill>
                          <a:effectLst/>
                          <a:latin typeface="+mn-lt"/>
                          <a:ea typeface="+mn-ea"/>
                          <a:cs typeface="+mn-cs"/>
                        </a:rPr>
                        <a:t>金錢和財產及被社會</a:t>
                      </a:r>
                      <a:r>
                        <a:rPr lang="zh-TW" altLang="en-US" sz="2400" kern="1200" dirty="0" smtClean="0">
                          <a:solidFill>
                            <a:schemeClr val="tx1"/>
                          </a:solidFill>
                          <a:effectLst/>
                          <a:latin typeface="+mn-lt"/>
                          <a:ea typeface="+mn-ea"/>
                          <a:cs typeface="+mn-cs"/>
                        </a:rPr>
                        <a:t>地位</a:t>
                      </a:r>
                      <a:r>
                        <a:rPr lang="zh-TW" altLang="zh-TW" sz="2400" kern="1200" dirty="0" smtClean="0">
                          <a:solidFill>
                            <a:schemeClr val="tx1"/>
                          </a:solidFill>
                          <a:effectLst/>
                          <a:latin typeface="+mn-lt"/>
                          <a:ea typeface="+mn-ea"/>
                          <a:cs typeface="+mn-cs"/>
                        </a:rPr>
                        <a:t>（</a:t>
                      </a:r>
                      <a:r>
                        <a:rPr lang="en-US" altLang="zh-TW" sz="2400" kern="1200" dirty="0" smtClean="0">
                          <a:solidFill>
                            <a:schemeClr val="tx1"/>
                          </a:solidFill>
                          <a:effectLst/>
                          <a:latin typeface="+mn-lt"/>
                          <a:ea typeface="+mn-ea"/>
                          <a:cs typeface="+mn-cs"/>
                        </a:rPr>
                        <a:t>MED-2 2007</a:t>
                      </a:r>
                      <a:r>
                        <a:rPr lang="zh-TW" altLang="zh-TW" sz="2400" kern="1200" dirty="0" smtClean="0">
                          <a:solidFill>
                            <a:schemeClr val="tx1"/>
                          </a:solidFill>
                          <a:effectLst/>
                          <a:latin typeface="+mn-lt"/>
                          <a:ea typeface="+mn-ea"/>
                          <a:cs typeface="+mn-cs"/>
                        </a:rPr>
                        <a:t>）。</a:t>
                      </a:r>
                      <a:endParaRPr lang="zh-TW" altLang="en-US" sz="2400" dirty="0" smtClean="0"/>
                    </a:p>
                  </a:txBody>
                  <a:tcPr/>
                </a:tc>
                <a:extLst>
                  <a:ext uri="{0D108BD9-81ED-4DB2-BD59-A6C34878D82A}">
                    <a16:rowId xmlns:a16="http://schemas.microsoft.com/office/drawing/2014/main" val="3050050836"/>
                  </a:ext>
                </a:extLst>
              </a:tr>
            </a:tbl>
          </a:graphicData>
        </a:graphic>
      </p:graphicFrame>
    </p:spTree>
    <p:extLst>
      <p:ext uri="{BB962C8B-B14F-4D97-AF65-F5344CB8AC3E}">
        <p14:creationId xmlns:p14="http://schemas.microsoft.com/office/powerpoint/2010/main" val="120606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81400" y="232744"/>
            <a:ext cx="8610600" cy="1293028"/>
          </a:xfrm>
        </p:spPr>
        <p:txBody>
          <a:bodyPr/>
          <a:lstStyle/>
          <a:p>
            <a:r>
              <a:rPr lang="zh-TW" altLang="en-US" dirty="0"/>
              <a:t>期待或具體建議</a:t>
            </a:r>
          </a:p>
        </p:txBody>
      </p:sp>
      <p:sp>
        <p:nvSpPr>
          <p:cNvPr id="3" name="內容版面配置區 2"/>
          <p:cNvSpPr>
            <a:spLocks noGrp="1"/>
          </p:cNvSpPr>
          <p:nvPr>
            <p:ph idx="1"/>
          </p:nvPr>
        </p:nvSpPr>
        <p:spPr>
          <a:xfrm>
            <a:off x="972880" y="1127052"/>
            <a:ext cx="10820400" cy="4582632"/>
          </a:xfrm>
        </p:spPr>
        <p:txBody>
          <a:bodyPr>
            <a:noAutofit/>
          </a:bodyPr>
          <a:lstStyle/>
          <a:p>
            <a:r>
              <a:rPr lang="zh-TW" altLang="en-US" sz="2800" dirty="0" smtClean="0"/>
              <a:t>除了</a:t>
            </a:r>
            <a:r>
              <a:rPr lang="zh-TW" altLang="en-US" sz="2800" dirty="0"/>
              <a:t>釋義外</a:t>
            </a:r>
            <a:r>
              <a:rPr lang="en-US" altLang="zh-TW" sz="2800" dirty="0"/>
              <a:t>,</a:t>
            </a:r>
            <a:r>
              <a:rPr lang="zh-TW" altLang="en-US" sz="2800" dirty="0"/>
              <a:t>希望也有其他的主題。</a:t>
            </a:r>
          </a:p>
          <a:p>
            <a:r>
              <a:rPr lang="zh-TW" altLang="en-US" sz="2800" dirty="0"/>
              <a:t>希望知道導讀範圍在書本的哪頁</a:t>
            </a:r>
            <a:r>
              <a:rPr lang="en-US" altLang="zh-TW" sz="2800" dirty="0" smtClean="0"/>
              <a:t>,</a:t>
            </a:r>
          </a:p>
          <a:p>
            <a:pPr lvl="1"/>
            <a:r>
              <a:rPr lang="zh-TW" altLang="en-US" sz="2600" dirty="0" smtClean="0"/>
              <a:t>可以</a:t>
            </a:r>
            <a:r>
              <a:rPr lang="zh-TW" altLang="en-US" sz="2600" dirty="0"/>
              <a:t>事前或事後沒弄清楚的話再翻書對照</a:t>
            </a:r>
            <a:r>
              <a:rPr lang="en-US" altLang="zh-TW" sz="2600" dirty="0"/>
              <a:t>(5/30</a:t>
            </a:r>
            <a:r>
              <a:rPr lang="zh-TW" altLang="en-US" sz="2600" dirty="0"/>
              <a:t>應該是對照到章節</a:t>
            </a:r>
            <a:r>
              <a:rPr lang="en-US" altLang="zh-TW" sz="2600" dirty="0" smtClean="0"/>
              <a:t>10.1-10.5</a:t>
            </a:r>
            <a:r>
              <a:rPr lang="zh-TW" altLang="en-US" sz="2600" dirty="0"/>
              <a:t>左右</a:t>
            </a:r>
            <a:r>
              <a:rPr lang="en-US" altLang="zh-TW" sz="2600" dirty="0" smtClean="0"/>
              <a:t>,</a:t>
            </a:r>
          </a:p>
          <a:p>
            <a:pPr lvl="1"/>
            <a:r>
              <a:rPr lang="zh-TW" altLang="en-US" sz="2600" dirty="0" smtClean="0"/>
              <a:t>因</a:t>
            </a:r>
            <a:r>
              <a:rPr lang="zh-TW" altLang="en-US" sz="2600" dirty="0"/>
              <a:t>白博似乎講述時有把書裡的一些語詞量換掉</a:t>
            </a:r>
            <a:r>
              <a:rPr lang="en-US" altLang="zh-TW" sz="2600" dirty="0"/>
              <a:t>,</a:t>
            </a:r>
            <a:r>
              <a:rPr lang="zh-TW" altLang="en-US" sz="2600" dirty="0"/>
              <a:t>是看舉例來判斷的</a:t>
            </a:r>
          </a:p>
          <a:p>
            <a:r>
              <a:rPr lang="zh-TW" altLang="en-US" sz="2800" dirty="0" smtClean="0"/>
              <a:t>對於</a:t>
            </a:r>
            <a:r>
              <a:rPr lang="zh-TW" altLang="en-US" sz="2800" dirty="0"/>
              <a:t>講座内容</a:t>
            </a:r>
            <a:r>
              <a:rPr lang="en-US" altLang="zh-TW" sz="2800" dirty="0"/>
              <a:t>,</a:t>
            </a:r>
            <a:r>
              <a:rPr lang="zh-TW" altLang="en-US" sz="2800" dirty="0"/>
              <a:t>當然以主講人的規書為第一</a:t>
            </a:r>
            <a:r>
              <a:rPr lang="en-US" altLang="zh-TW" sz="2800" dirty="0"/>
              <a:t>,</a:t>
            </a:r>
            <a:r>
              <a:rPr lang="zh-TW" altLang="en-US" sz="2800" dirty="0"/>
              <a:t>但也期盼有其他關於詞典學或語料庫、資料庫、言文</a:t>
            </a:r>
            <a:r>
              <a:rPr lang="zh-TW" altLang="en-US" sz="2800" dirty="0" smtClean="0"/>
              <a:t>等或</a:t>
            </a:r>
            <a:r>
              <a:rPr lang="zh-TW" altLang="en-US" sz="2800" dirty="0"/>
              <a:t>文獻介</a:t>
            </a:r>
            <a:r>
              <a:rPr lang="en-US" altLang="zh-TW" sz="2800" dirty="0"/>
              <a:t>,</a:t>
            </a:r>
            <a:r>
              <a:rPr lang="zh-TW" altLang="en-US" sz="2800" dirty="0"/>
              <a:t>以增進學術能力</a:t>
            </a:r>
            <a:r>
              <a:rPr lang="en-US" altLang="zh-TW" sz="2800" dirty="0"/>
              <a:t>(</a:t>
            </a:r>
            <a:r>
              <a:rPr lang="zh-TW" altLang="en-US" sz="2800" dirty="0"/>
              <a:t>尤其是大學中文系在詞典與其實務知識這方面的相關課程文獻較少</a:t>
            </a:r>
            <a:r>
              <a:rPr lang="en-US" altLang="zh-TW" sz="2800" dirty="0"/>
              <a:t>)</a:t>
            </a:r>
            <a:r>
              <a:rPr lang="zh-TW" altLang="en-US" sz="2800" dirty="0" smtClean="0"/>
              <a:t>。</a:t>
            </a:r>
            <a:endParaRPr lang="en-US" altLang="zh-TW" sz="2800" dirty="0" smtClean="0"/>
          </a:p>
          <a:p>
            <a:r>
              <a:rPr lang="zh-TW" altLang="en-US" sz="2800" dirty="0" smtClean="0"/>
              <a:t>講座名</a:t>
            </a:r>
            <a:r>
              <a:rPr lang="zh-TW" altLang="en-US" sz="2800" dirty="0"/>
              <a:t>為「辭典編輯交流」</a:t>
            </a:r>
            <a:r>
              <a:rPr lang="en-US" altLang="zh-TW" sz="2800" dirty="0" smtClean="0"/>
              <a:t>,</a:t>
            </a:r>
          </a:p>
          <a:p>
            <a:pPr lvl="1"/>
            <a:r>
              <a:rPr lang="zh-TW" altLang="en-US" sz="2600" dirty="0" smtClean="0"/>
              <a:t>故</a:t>
            </a:r>
            <a:r>
              <a:rPr lang="zh-TW" altLang="en-US" sz="2600" dirty="0"/>
              <a:t>也希望能聽到各部辭典編輯的編經驗</a:t>
            </a:r>
            <a:r>
              <a:rPr lang="en-US" altLang="zh-TW" sz="2600" dirty="0"/>
              <a:t>,</a:t>
            </a:r>
            <a:r>
              <a:rPr lang="zh-TW" altLang="en-US" sz="2600" dirty="0"/>
              <a:t>或是辭典的編過程等等</a:t>
            </a:r>
            <a:r>
              <a:rPr lang="zh-TW" altLang="en-US" sz="2600" dirty="0" smtClean="0"/>
              <a:t>。</a:t>
            </a:r>
            <a:endParaRPr lang="en-US" altLang="zh-TW" sz="2600" dirty="0" smtClean="0"/>
          </a:p>
          <a:p>
            <a:pPr lvl="1"/>
            <a:r>
              <a:rPr lang="zh-TW" altLang="en-US" sz="2600" dirty="0" smtClean="0"/>
              <a:t>不過</a:t>
            </a:r>
            <a:r>
              <a:rPr lang="zh-TW" altLang="en-US" sz="2600" dirty="0"/>
              <a:t>由第一場</a:t>
            </a:r>
            <a:r>
              <a:rPr lang="zh-TW" altLang="en-US" sz="2600" dirty="0" smtClean="0"/>
              <a:t>參加</a:t>
            </a:r>
            <a:r>
              <a:rPr lang="zh-TW" altLang="en-US" sz="2600" dirty="0"/>
              <a:t>迄今</a:t>
            </a:r>
            <a:r>
              <a:rPr lang="en-US" altLang="zh-TW" sz="2600" dirty="0"/>
              <a:t>,</a:t>
            </a:r>
            <a:r>
              <a:rPr lang="zh-TW" altLang="en-US" sz="2600" dirty="0"/>
              <a:t>各場編輯交流講座都已帶來許多收穫</a:t>
            </a:r>
            <a:r>
              <a:rPr lang="en-US" altLang="zh-TW" sz="2600" dirty="0"/>
              <a:t>,</a:t>
            </a:r>
            <a:r>
              <a:rPr lang="zh-TW" altLang="en-US" sz="2600" dirty="0"/>
              <a:t>並有啟發入門的效果</a:t>
            </a:r>
            <a:r>
              <a:rPr lang="en-US" altLang="zh-TW" sz="2600" dirty="0"/>
              <a:t>,</a:t>
            </a:r>
            <a:r>
              <a:rPr lang="zh-TW" altLang="en-US" sz="2600" dirty="0"/>
              <a:t>非常感謝。</a:t>
            </a:r>
          </a:p>
          <a:p>
            <a:r>
              <a:rPr lang="zh-TW" altLang="en-US" sz="2800" dirty="0"/>
              <a:t>國內外各部重要字辭典或語料庫介紹</a:t>
            </a:r>
          </a:p>
        </p:txBody>
      </p:sp>
    </p:spTree>
    <p:extLst>
      <p:ext uri="{BB962C8B-B14F-4D97-AF65-F5344CB8AC3E}">
        <p14:creationId xmlns:p14="http://schemas.microsoft.com/office/powerpoint/2010/main" val="229922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a:t>
            </a:r>
            <a:r>
              <a:rPr lang="en-US" altLang="zh-TW" dirty="0" smtClean="0"/>
              <a:t>4:</a:t>
            </a:r>
            <a:r>
              <a:rPr lang="zh-TW" altLang="zh-TW" dirty="0" smtClean="0"/>
              <a:t>全</a:t>
            </a:r>
            <a:r>
              <a:rPr lang="zh-TW" altLang="zh-TW" dirty="0"/>
              <a:t>句式</a:t>
            </a:r>
            <a:r>
              <a:rPr lang="zh-TW" altLang="zh-TW" dirty="0" smtClean="0"/>
              <a:t>的</a:t>
            </a:r>
            <a:r>
              <a:rPr lang="zh-TW" altLang="en-US" dirty="0" smtClean="0"/>
              <a:t>釋義</a:t>
            </a:r>
            <a:r>
              <a:rPr lang="en-US" altLang="zh-TW" baseline="-25000" dirty="0"/>
              <a:t>10.5.6.1</a:t>
            </a:r>
            <a:endParaRPr lang="zh-TW" altLang="en-US" dirty="0"/>
          </a:p>
        </p:txBody>
      </p:sp>
      <p:sp>
        <p:nvSpPr>
          <p:cNvPr id="3" name="內容版面配置區 2"/>
          <p:cNvSpPr>
            <a:spLocks noGrp="1"/>
          </p:cNvSpPr>
          <p:nvPr>
            <p:ph idx="1"/>
          </p:nvPr>
        </p:nvSpPr>
        <p:spPr>
          <a:xfrm>
            <a:off x="728980" y="1889760"/>
            <a:ext cx="10820400" cy="4024125"/>
          </a:xfrm>
        </p:spPr>
        <p:txBody>
          <a:bodyPr/>
          <a:lstStyle/>
          <a:p>
            <a:r>
              <a:rPr lang="zh-TW" altLang="zh-TW" dirty="0"/>
              <a:t>全</a:t>
            </a:r>
            <a:r>
              <a:rPr lang="zh-TW" altLang="zh-TW" dirty="0" smtClean="0"/>
              <a:t>句式</a:t>
            </a:r>
            <a:r>
              <a:rPr lang="zh-TW" altLang="en-US" dirty="0" smtClean="0"/>
              <a:t>釋義，</a:t>
            </a:r>
            <a:r>
              <a:rPr lang="zh-TW" altLang="zh-TW" dirty="0" smtClean="0"/>
              <a:t>把重點放在說話</a:t>
            </a:r>
            <a:r>
              <a:rPr lang="zh-TW" altLang="en-US" dirty="0" smtClean="0"/>
              <a:t>者</a:t>
            </a:r>
            <a:r>
              <a:rPr lang="zh-TW" altLang="zh-TW" dirty="0" smtClean="0"/>
              <a:t>的</a:t>
            </a:r>
            <a:r>
              <a:rPr lang="zh-TW" altLang="zh-TW" dirty="0"/>
              <a:t>感受</a:t>
            </a:r>
            <a:r>
              <a:rPr lang="zh-TW" altLang="zh-TW" dirty="0" smtClean="0"/>
              <a:t>上</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3311559602"/>
              </p:ext>
            </p:extLst>
          </p:nvPr>
        </p:nvGraphicFramePr>
        <p:xfrm>
          <a:off x="914400" y="2438400"/>
          <a:ext cx="10734040" cy="4023360"/>
        </p:xfrm>
        <a:graphic>
          <a:graphicData uri="http://schemas.openxmlformats.org/drawingml/2006/table">
            <a:tbl>
              <a:tblPr firstRow="1" bandRow="1">
                <a:tableStyleId>{2D5ABB26-0587-4C30-8999-92F81FD0307C}</a:tableStyleId>
              </a:tblPr>
              <a:tblGrid>
                <a:gridCol w="10734040">
                  <a:extLst>
                    <a:ext uri="{9D8B030D-6E8A-4147-A177-3AD203B41FA5}">
                      <a16:colId xmlns:a16="http://schemas.microsoft.com/office/drawing/2014/main" val="108898656"/>
                    </a:ext>
                  </a:extLst>
                </a:gridCol>
              </a:tblGrid>
              <a:tr h="2225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kern="1200" dirty="0" smtClean="0">
                          <a:effectLst/>
                        </a:rPr>
                        <a:t>typical . . .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kern="1200" dirty="0" smtClean="0">
                          <a:effectLst/>
                        </a:rPr>
                        <a:t>If you say that </a:t>
                      </a:r>
                      <a:r>
                        <a:rPr lang="en-US" altLang="zh-TW" sz="2800" kern="1200" dirty="0" smtClean="0">
                          <a:solidFill>
                            <a:srgbClr val="FFFF00"/>
                          </a:solidFill>
                          <a:effectLst/>
                        </a:rPr>
                        <a:t>something is typical of </a:t>
                      </a:r>
                      <a:r>
                        <a:rPr lang="en-US" altLang="zh-TW" sz="2800" kern="1200" dirty="0" smtClean="0">
                          <a:solidFill>
                            <a:schemeClr val="tx1"/>
                          </a:solidFill>
                          <a:effectLst/>
                        </a:rPr>
                        <a:t>a person</a:t>
                      </a:r>
                      <a:r>
                        <a:rPr lang="en-US" altLang="zh-TW" sz="2800" kern="1200" dirty="0" smtClean="0">
                          <a:effectLst/>
                        </a:rPr>
                        <a:t>, situation, or thing, </a:t>
                      </a:r>
                      <a:r>
                        <a:rPr lang="en-US" altLang="zh-TW" sz="2800" kern="1200" dirty="0" smtClean="0">
                          <a:solidFill>
                            <a:srgbClr val="00B0F0"/>
                          </a:solidFill>
                          <a:effectLst/>
                        </a:rPr>
                        <a:t>you are criticizing them or complaining about them, and saying that they are just as bad or disappointing as you expected them to be</a:t>
                      </a:r>
                      <a:r>
                        <a:rPr lang="en-US" altLang="zh-TW" sz="2800" kern="1200" dirty="0" smtClean="0">
                          <a:effectLst/>
                        </a:rPr>
                        <a:t>. (COBUILD-5 2006)</a:t>
                      </a:r>
                      <a:endParaRPr lang="zh-TW" altLang="zh-TW" sz="280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val="1926985333"/>
                  </a:ext>
                </a:extLst>
              </a:tr>
              <a:tr h="1533974">
                <a:tc>
                  <a:txBody>
                    <a:bodyPr/>
                    <a:lstStyle/>
                    <a:p>
                      <a:r>
                        <a:rPr lang="en-US" altLang="zh-TW" sz="2800" kern="1200" dirty="0" smtClean="0">
                          <a:effectLst/>
                        </a:rPr>
                        <a:t>typical . . . </a:t>
                      </a:r>
                    </a:p>
                    <a:p>
                      <a:r>
                        <a:rPr lang="zh-TW" altLang="zh-TW" sz="2800" kern="1200" dirty="0" smtClean="0">
                          <a:effectLst/>
                        </a:rPr>
                        <a:t>如果你說某件事情是一個人、一種情況或一件事的</a:t>
                      </a:r>
                      <a:r>
                        <a:rPr lang="zh-TW" altLang="zh-TW" sz="2800" kern="1200" dirty="0" smtClean="0">
                          <a:solidFill>
                            <a:srgbClr val="FFFF00"/>
                          </a:solidFill>
                          <a:effectLst/>
                        </a:rPr>
                        <a:t>典型</a:t>
                      </a:r>
                      <a:r>
                        <a:rPr lang="zh-TW" altLang="zh-TW" sz="2800" kern="1200" dirty="0" smtClean="0">
                          <a:effectLst/>
                        </a:rPr>
                        <a:t>，</a:t>
                      </a:r>
                      <a:r>
                        <a:rPr lang="zh-TW" altLang="zh-TW" sz="2800" kern="1200" dirty="0" smtClean="0">
                          <a:solidFill>
                            <a:srgbClr val="00B0F0"/>
                          </a:solidFill>
                          <a:effectLst/>
                        </a:rPr>
                        <a:t>你就是在批評他們或抱怨他們，並說他們和你預期的一樣糟糕或令人失望。</a:t>
                      </a:r>
                      <a:r>
                        <a:rPr lang="en-US" altLang="zh-TW" sz="2800" kern="1200" dirty="0" smtClean="0">
                          <a:effectLst/>
                        </a:rPr>
                        <a:t>(COBUILD-5 2006)</a:t>
                      </a:r>
                      <a:endParaRPr lang="zh-TW" altLang="en-US" sz="2800" dirty="0"/>
                    </a:p>
                  </a:txBody>
                  <a:tcPr/>
                </a:tc>
                <a:extLst>
                  <a:ext uri="{0D108BD9-81ED-4DB2-BD59-A6C34878D82A}">
                    <a16:rowId xmlns:a16="http://schemas.microsoft.com/office/drawing/2014/main" val="1889360332"/>
                  </a:ext>
                </a:extLst>
              </a:tr>
            </a:tbl>
          </a:graphicData>
        </a:graphic>
      </p:graphicFrame>
    </p:spTree>
    <p:extLst>
      <p:ext uri="{BB962C8B-B14F-4D97-AF65-F5344CB8AC3E}">
        <p14:creationId xmlns:p14="http://schemas.microsoft.com/office/powerpoint/2010/main" val="3685009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策略的使用時機</a:t>
            </a:r>
            <a:endParaRPr lang="zh-TW" altLang="en-US" dirty="0"/>
          </a:p>
        </p:txBody>
      </p:sp>
      <p:sp>
        <p:nvSpPr>
          <p:cNvPr id="3" name="內容版面配置區 2"/>
          <p:cNvSpPr>
            <a:spLocks noGrp="1"/>
          </p:cNvSpPr>
          <p:nvPr>
            <p:ph idx="1"/>
          </p:nvPr>
        </p:nvSpPr>
        <p:spPr>
          <a:xfrm>
            <a:off x="472440" y="1828800"/>
            <a:ext cx="10820400" cy="4024125"/>
          </a:xfrm>
        </p:spPr>
        <p:txBody>
          <a:bodyPr>
            <a:noAutofit/>
          </a:bodyPr>
          <a:lstStyle/>
          <a:p>
            <a:r>
              <a:rPr lang="en-US" altLang="zh-TW" sz="2400" dirty="0"/>
              <a:t>(1)</a:t>
            </a:r>
            <a:r>
              <a:rPr lang="zh-TW" altLang="zh-TW" sz="2400" dirty="0"/>
              <a:t>表面意義與預期的資訊不</a:t>
            </a:r>
            <a:r>
              <a:rPr lang="zh-TW" altLang="zh-TW" sz="2400" dirty="0" smtClean="0"/>
              <a:t>一致</a:t>
            </a:r>
            <a:r>
              <a:rPr lang="zh-TW" altLang="en-US" sz="2400" dirty="0" smtClean="0"/>
              <a:t>才需要</a:t>
            </a:r>
            <a:r>
              <a:rPr lang="zh-TW" altLang="zh-TW" sz="2400" dirty="0" smtClean="0"/>
              <a:t>：</a:t>
            </a:r>
            <a:endParaRPr lang="en-US" altLang="zh-TW" sz="2400" dirty="0"/>
          </a:p>
          <a:p>
            <a:pPr lvl="1"/>
            <a:r>
              <a:rPr lang="zh-TW" altLang="en-US" dirty="0" smtClean="0"/>
              <a:t>不需要特別標明 </a:t>
            </a:r>
            <a:r>
              <a:rPr lang="en-US" altLang="zh-TW" dirty="0" smtClean="0"/>
              <a:t>disapproving</a:t>
            </a:r>
            <a:r>
              <a:rPr lang="zh-TW" altLang="en-US" dirty="0"/>
              <a:t>（貶損的</a:t>
            </a:r>
            <a:r>
              <a:rPr lang="zh-TW" altLang="en-US" dirty="0" smtClean="0"/>
              <a:t>）的，從</a:t>
            </a:r>
            <a:r>
              <a:rPr lang="zh-TW" altLang="en-US" dirty="0"/>
              <a:t>釋義已可看出</a:t>
            </a:r>
            <a:r>
              <a:rPr lang="zh-TW" altLang="en-US" dirty="0" smtClean="0"/>
              <a:t>貶損義：</a:t>
            </a:r>
            <a:endParaRPr lang="en-US" altLang="zh-TW" dirty="0" smtClean="0"/>
          </a:p>
          <a:p>
            <a:pPr lvl="2"/>
            <a:r>
              <a:rPr lang="en-US" altLang="zh-TW" dirty="0" smtClean="0"/>
              <a:t>lousy</a:t>
            </a:r>
            <a:r>
              <a:rPr lang="zh-TW" altLang="en-US" dirty="0" smtClean="0"/>
              <a:t>（討厭的）</a:t>
            </a:r>
            <a:endParaRPr lang="en-US" altLang="zh-TW" dirty="0" smtClean="0"/>
          </a:p>
          <a:p>
            <a:pPr lvl="2"/>
            <a:r>
              <a:rPr lang="en-US" altLang="zh-TW" dirty="0" err="1" smtClean="0"/>
              <a:t>idotic</a:t>
            </a:r>
            <a:r>
              <a:rPr lang="zh-TW" altLang="en-US" dirty="0" smtClean="0"/>
              <a:t>（白痴的）</a:t>
            </a:r>
            <a:endParaRPr lang="en-US" altLang="zh-TW" dirty="0" smtClean="0"/>
          </a:p>
          <a:p>
            <a:pPr lvl="2"/>
            <a:r>
              <a:rPr lang="en-US" altLang="zh-TW" dirty="0" smtClean="0"/>
              <a:t>disgusting</a:t>
            </a:r>
            <a:r>
              <a:rPr lang="zh-TW" altLang="en-US" dirty="0" smtClean="0"/>
              <a:t>（令人厭惡的）</a:t>
            </a:r>
            <a:endParaRPr lang="en-US" altLang="zh-TW" dirty="0" smtClean="0"/>
          </a:p>
          <a:p>
            <a:pPr lvl="1"/>
            <a:r>
              <a:rPr lang="zh-TW" altLang="zh-TW" dirty="0" smtClean="0"/>
              <a:t>但</a:t>
            </a:r>
            <a:r>
              <a:rPr lang="zh-TW" altLang="en-US" dirty="0" smtClean="0"/>
              <a:t>從表面意義看不出隱含的意義時，就需要進一步闡釋。</a:t>
            </a:r>
            <a:endParaRPr lang="en-US" altLang="zh-TW" dirty="0"/>
          </a:p>
          <a:p>
            <a:pPr lvl="2"/>
            <a:r>
              <a:rPr lang="zh-TW" altLang="zh-TW" dirty="0" smtClean="0"/>
              <a:t>如</a:t>
            </a:r>
            <a:r>
              <a:rPr lang="zh-TW" altLang="en-US" dirty="0" smtClean="0"/>
              <a:t> </a:t>
            </a:r>
            <a:r>
              <a:rPr lang="en-US" altLang="zh-TW" dirty="0" smtClean="0"/>
              <a:t>do-gooder</a:t>
            </a:r>
            <a:r>
              <a:rPr lang="en-US" altLang="zh-TW" dirty="0"/>
              <a:t>, princely sum, rogue, </a:t>
            </a:r>
            <a:r>
              <a:rPr lang="en-US" altLang="zh-TW" dirty="0" smtClean="0"/>
              <a:t> </a:t>
            </a:r>
            <a:r>
              <a:rPr lang="en-US" altLang="zh-TW" dirty="0"/>
              <a:t>with </a:t>
            </a:r>
            <a:r>
              <a:rPr lang="en-US" altLang="zh-TW" dirty="0" smtClean="0"/>
              <a:t>respect</a:t>
            </a:r>
          </a:p>
          <a:p>
            <a:pPr marL="914400" lvl="2" indent="0">
              <a:buNone/>
            </a:pPr>
            <a:endParaRPr lang="en-US" altLang="zh-TW" dirty="0" smtClean="0"/>
          </a:p>
          <a:p>
            <a:r>
              <a:rPr lang="en-US" altLang="zh-TW" sz="2400" dirty="0"/>
              <a:t>(2)</a:t>
            </a:r>
            <a:r>
              <a:rPr lang="zh-TW" altLang="zh-TW" sz="2400" dirty="0"/>
              <a:t>重複性</a:t>
            </a:r>
            <a:r>
              <a:rPr lang="zh-TW" altLang="zh-TW" sz="2400" dirty="0" smtClean="0"/>
              <a:t>：</a:t>
            </a:r>
            <a:endParaRPr lang="en-US" altLang="zh-TW" sz="2400" dirty="0" smtClean="0"/>
          </a:p>
          <a:p>
            <a:pPr lvl="1"/>
            <a:r>
              <a:rPr lang="zh-TW" altLang="en-US" dirty="0" smtClean="0"/>
              <a:t>某些情況下，下列的句子可能表達反諷的意思：</a:t>
            </a:r>
            <a:endParaRPr lang="en-US" altLang="zh-TW" dirty="0" smtClean="0"/>
          </a:p>
          <a:p>
            <a:pPr lvl="2"/>
            <a:r>
              <a:rPr lang="en-US" altLang="zh-TW" dirty="0" smtClean="0"/>
              <a:t>That's </a:t>
            </a:r>
            <a:r>
              <a:rPr lang="en-US" altLang="zh-TW" dirty="0"/>
              <a:t>really </a:t>
            </a:r>
            <a:r>
              <a:rPr lang="en-US" altLang="zh-TW" dirty="0" smtClean="0"/>
              <a:t>helpful.</a:t>
            </a:r>
            <a:r>
              <a:rPr lang="zh-TW" altLang="en-US" dirty="0" smtClean="0"/>
              <a:t>（這真的很有幫助。）</a:t>
            </a:r>
            <a:endParaRPr lang="en-US" altLang="zh-TW" dirty="0" smtClean="0"/>
          </a:p>
          <a:p>
            <a:pPr lvl="2"/>
            <a:r>
              <a:rPr lang="en-US" altLang="zh-TW" dirty="0"/>
              <a:t>What a great movie</a:t>
            </a:r>
            <a:r>
              <a:rPr lang="en-US" altLang="zh-TW" dirty="0" smtClean="0"/>
              <a:t>!</a:t>
            </a:r>
            <a:r>
              <a:rPr lang="zh-TW" altLang="en-US" dirty="0" smtClean="0"/>
              <a:t>（多麼棒的一部電影啊！）</a:t>
            </a:r>
            <a:endParaRPr lang="en-US" altLang="zh-TW" dirty="0" smtClean="0"/>
          </a:p>
          <a:p>
            <a:pPr lvl="1"/>
            <a:r>
              <a:rPr lang="zh-TW" altLang="en-US" dirty="0" smtClean="0"/>
              <a:t>但辭典只關注正常的情況下的語言</a:t>
            </a:r>
            <a:endParaRPr lang="en-US" altLang="zh-TW" dirty="0" smtClean="0"/>
          </a:p>
          <a:p>
            <a:pPr lvl="1"/>
            <a:r>
              <a:rPr lang="zh-TW" altLang="en-US" dirty="0" smtClean="0"/>
              <a:t>而像 </a:t>
            </a:r>
            <a:r>
              <a:rPr lang="en-US" altLang="zh-TW" dirty="0" smtClean="0"/>
              <a:t>typical </a:t>
            </a:r>
            <a:r>
              <a:rPr lang="zh-TW" altLang="en-US" dirty="0" smtClean="0"/>
              <a:t>的負面意涵通常以特別的語法形式表達</a:t>
            </a:r>
            <a:endParaRPr lang="en-US" altLang="zh-TW" dirty="0" smtClean="0"/>
          </a:p>
          <a:p>
            <a:pPr lvl="1"/>
            <a:endParaRPr lang="zh-TW" altLang="zh-TW" dirty="0"/>
          </a:p>
          <a:p>
            <a:endParaRPr lang="zh-TW" altLang="en-US" sz="2400" dirty="0"/>
          </a:p>
        </p:txBody>
      </p:sp>
    </p:spTree>
    <p:extLst>
      <p:ext uri="{BB962C8B-B14F-4D97-AF65-F5344CB8AC3E}">
        <p14:creationId xmlns:p14="http://schemas.microsoft.com/office/powerpoint/2010/main" val="104650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敏感</a:t>
            </a:r>
            <a:r>
              <a:rPr lang="zh-TW" altLang="zh-TW" dirty="0"/>
              <a:t>問題：侮辱性或冒犯性</a:t>
            </a:r>
            <a:r>
              <a:rPr lang="zh-TW" altLang="zh-TW" dirty="0" smtClean="0"/>
              <a:t>語言</a:t>
            </a:r>
            <a:endParaRPr lang="zh-TW" altLang="en-US" dirty="0"/>
          </a:p>
        </p:txBody>
      </p:sp>
      <p:sp>
        <p:nvSpPr>
          <p:cNvPr id="3" name="內容版面配置區 2"/>
          <p:cNvSpPr>
            <a:spLocks noGrp="1"/>
          </p:cNvSpPr>
          <p:nvPr>
            <p:ph idx="1"/>
          </p:nvPr>
        </p:nvSpPr>
        <p:spPr/>
        <p:txBody>
          <a:bodyPr>
            <a:normAutofit/>
          </a:bodyPr>
          <a:lstStyle/>
          <a:p>
            <a:r>
              <a:rPr lang="zh-TW" altLang="zh-TW" sz="2800" dirty="0"/>
              <a:t>學習</a:t>
            </a:r>
            <a:r>
              <a:rPr lang="zh-TW" altLang="zh-TW" sz="2800" dirty="0" smtClean="0"/>
              <a:t>者</a:t>
            </a:r>
            <a:r>
              <a:rPr lang="zh-TW" altLang="en-US" sz="2800" dirty="0" smtClean="0"/>
              <a:t>不了解</a:t>
            </a:r>
            <a:r>
              <a:rPr lang="zh-TW" altLang="zh-TW" sz="2800" dirty="0" smtClean="0"/>
              <a:t>語言</a:t>
            </a:r>
            <a:r>
              <a:rPr lang="zh-TW" altLang="en-US" sz="2800" dirty="0" smtClean="0"/>
              <a:t>社</a:t>
            </a:r>
            <a:r>
              <a:rPr lang="zh-TW" altLang="zh-TW" sz="2800" dirty="0" smtClean="0"/>
              <a:t>群的文化規範</a:t>
            </a:r>
            <a:r>
              <a:rPr lang="zh-TW" altLang="en-US" sz="2800" dirty="0" smtClean="0"/>
              <a:t>，</a:t>
            </a:r>
            <a:r>
              <a:rPr lang="zh-TW" altLang="zh-TW" sz="2800" dirty="0" smtClean="0"/>
              <a:t>詞典</a:t>
            </a:r>
            <a:r>
              <a:rPr lang="zh-TW" altLang="en-US" sz="2800" dirty="0" smtClean="0"/>
              <a:t>有必要</a:t>
            </a:r>
            <a:r>
              <a:rPr lang="zh-TW" altLang="zh-TW" sz="2800" dirty="0" smtClean="0"/>
              <a:t>說明敏感性</a:t>
            </a:r>
            <a:r>
              <a:rPr lang="zh-TW" altLang="en-US" sz="2800" dirty="0" smtClean="0"/>
              <a:t>的</a:t>
            </a:r>
            <a:r>
              <a:rPr lang="zh-TW" altLang="zh-TW" sz="2800" dirty="0" smtClean="0"/>
              <a:t>詞</a:t>
            </a:r>
            <a:r>
              <a:rPr lang="zh-TW" altLang="en-US" sz="2800" dirty="0" smtClean="0"/>
              <a:t>語</a:t>
            </a:r>
            <a:endParaRPr lang="en-US" altLang="zh-TW" sz="2800" dirty="0" smtClean="0"/>
          </a:p>
          <a:p>
            <a:r>
              <a:rPr lang="zh-TW" altLang="zh-TW" sz="2800" dirty="0" smtClean="0"/>
              <a:t>需要</a:t>
            </a:r>
            <a:r>
              <a:rPr lang="zh-TW" altLang="zh-TW" sz="2800" dirty="0"/>
              <a:t>特別</a:t>
            </a:r>
            <a:r>
              <a:rPr lang="zh-TW" altLang="zh-TW" sz="2800" dirty="0" smtClean="0"/>
              <a:t>注意</a:t>
            </a:r>
            <a:r>
              <a:rPr lang="zh-TW" altLang="en-US" sz="2800" dirty="0" smtClean="0"/>
              <a:t>的面向：</a:t>
            </a:r>
            <a:endParaRPr lang="en-US" altLang="zh-TW" sz="2800" dirty="0" smtClean="0"/>
          </a:p>
          <a:p>
            <a:pPr lvl="1"/>
            <a:r>
              <a:rPr lang="zh-TW" altLang="zh-TW" sz="2800" dirty="0"/>
              <a:t>族裔或種族出身 </a:t>
            </a:r>
          </a:p>
          <a:p>
            <a:pPr lvl="1"/>
            <a:r>
              <a:rPr lang="zh-TW" altLang="zh-TW" sz="2800" dirty="0"/>
              <a:t>殘疾</a:t>
            </a:r>
            <a:r>
              <a:rPr lang="en-US" altLang="zh-TW" sz="2800" dirty="0"/>
              <a:t> </a:t>
            </a:r>
            <a:endParaRPr lang="zh-TW" altLang="zh-TW" sz="2800" dirty="0"/>
          </a:p>
          <a:p>
            <a:pPr lvl="1"/>
            <a:r>
              <a:rPr lang="zh-TW" altLang="zh-TW" sz="2800" dirty="0"/>
              <a:t>性取向 </a:t>
            </a:r>
          </a:p>
          <a:p>
            <a:pPr lvl="1"/>
            <a:r>
              <a:rPr lang="zh-TW" altLang="zh-TW" sz="2800" dirty="0"/>
              <a:t>年齡</a:t>
            </a:r>
            <a:r>
              <a:rPr lang="en-US" altLang="zh-TW" sz="2800" dirty="0"/>
              <a:t> </a:t>
            </a:r>
            <a:endParaRPr lang="zh-TW" altLang="zh-TW" sz="2800" dirty="0"/>
          </a:p>
          <a:p>
            <a:pPr lvl="1"/>
            <a:r>
              <a:rPr lang="zh-TW" altLang="zh-TW" sz="2800" dirty="0" smtClean="0"/>
              <a:t>性別</a:t>
            </a:r>
            <a:endParaRPr lang="zh-TW" altLang="zh-TW" sz="2800" dirty="0"/>
          </a:p>
          <a:p>
            <a:pPr lvl="2"/>
            <a:endParaRPr lang="zh-TW" altLang="en-US" sz="2400" dirty="0"/>
          </a:p>
        </p:txBody>
      </p:sp>
    </p:spTree>
    <p:extLst>
      <p:ext uri="{BB962C8B-B14F-4D97-AF65-F5344CB8AC3E}">
        <p14:creationId xmlns:p14="http://schemas.microsoft.com/office/powerpoint/2010/main" val="22635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前述</a:t>
            </a:r>
            <a:r>
              <a:rPr lang="zh-TW" altLang="zh-TW" dirty="0" smtClean="0"/>
              <a:t>策略也</a:t>
            </a:r>
            <a:r>
              <a:rPr lang="zh-TW" altLang="en-US" dirty="0"/>
              <a:t>適用</a:t>
            </a:r>
            <a:r>
              <a:rPr lang="zh-TW" altLang="zh-TW" dirty="0" smtClean="0"/>
              <a:t>於冒犯</a:t>
            </a:r>
            <a:r>
              <a:rPr lang="zh-TW" altLang="zh-TW" dirty="0"/>
              <a:t>性</a:t>
            </a:r>
            <a:r>
              <a:rPr lang="zh-TW" altLang="en-US" dirty="0" smtClean="0"/>
              <a:t>詞語</a:t>
            </a:r>
            <a:r>
              <a:rPr lang="en-US" altLang="zh-TW" baseline="-25000" dirty="0"/>
              <a:t>10.5.6.2 </a:t>
            </a:r>
          </a:p>
        </p:txBody>
      </p:sp>
      <p:sp>
        <p:nvSpPr>
          <p:cNvPr id="3" name="內容版面配置區 2"/>
          <p:cNvSpPr>
            <a:spLocks noGrp="1"/>
          </p:cNvSpPr>
          <p:nvPr>
            <p:ph idx="1"/>
          </p:nvPr>
        </p:nvSpPr>
        <p:spPr/>
        <p:txBody>
          <a:bodyPr>
            <a:normAutofit/>
          </a:bodyPr>
          <a:lstStyle/>
          <a:p>
            <a:r>
              <a:rPr lang="zh-TW" altLang="zh-TW" sz="2800" dirty="0" smtClean="0"/>
              <a:t>如果</a:t>
            </a:r>
            <a:r>
              <a:rPr lang="zh-TW" altLang="en-US" sz="2800" dirty="0" smtClean="0"/>
              <a:t>釋義的詞帶有</a:t>
            </a:r>
            <a:r>
              <a:rPr lang="zh-TW" altLang="zh-TW" sz="2800" dirty="0" smtClean="0"/>
              <a:t>侮辱</a:t>
            </a:r>
            <a:r>
              <a:rPr lang="zh-TW" altLang="zh-TW" sz="2800" dirty="0"/>
              <a:t>性或冒犯</a:t>
            </a:r>
            <a:r>
              <a:rPr lang="zh-TW" altLang="zh-TW" sz="2800" dirty="0" smtClean="0"/>
              <a:t>性</a:t>
            </a:r>
            <a:r>
              <a:rPr lang="zh-TW" altLang="en-US" sz="2800" dirty="0" smtClean="0"/>
              <a:t>，</a:t>
            </a:r>
            <a:r>
              <a:rPr lang="zh-TW" altLang="zh-TW" sz="2800" dirty="0" smtClean="0"/>
              <a:t>那麼</a:t>
            </a:r>
            <a:r>
              <a:rPr lang="zh-TW" altLang="en-US" sz="2800" dirty="0" smtClean="0"/>
              <a:t>辭典最好能</a:t>
            </a:r>
            <a:r>
              <a:rPr lang="zh-TW" altLang="zh-TW" sz="2800" dirty="0" smtClean="0">
                <a:solidFill>
                  <a:srgbClr val="FFFF00"/>
                </a:solidFill>
              </a:rPr>
              <a:t>提供更</a:t>
            </a:r>
            <a:r>
              <a:rPr lang="zh-TW" altLang="zh-TW" sz="2800" dirty="0">
                <a:solidFill>
                  <a:srgbClr val="FFFF00"/>
                </a:solidFill>
              </a:rPr>
              <a:t>合適的替代</a:t>
            </a:r>
            <a:r>
              <a:rPr lang="zh-TW" altLang="zh-TW" sz="2800" dirty="0" smtClean="0">
                <a:solidFill>
                  <a:srgbClr val="FFFF00"/>
                </a:solidFill>
              </a:rPr>
              <a:t>詞</a:t>
            </a:r>
            <a:r>
              <a:rPr lang="zh-TW" altLang="en-US" sz="2800" dirty="0" smtClean="0"/>
              <a:t>：</a:t>
            </a:r>
            <a:endParaRPr lang="en-US" altLang="zh-TW" sz="2800" dirty="0" smtClean="0"/>
          </a:p>
          <a:p>
            <a:pPr lvl="1"/>
            <a:endParaRPr lang="zh-TW" altLang="zh-TW" sz="2400" dirty="0"/>
          </a:p>
          <a:p>
            <a:endParaRPr lang="zh-TW" altLang="en-US" sz="2400" dirty="0"/>
          </a:p>
        </p:txBody>
      </p:sp>
      <p:graphicFrame>
        <p:nvGraphicFramePr>
          <p:cNvPr id="4" name="表格 3"/>
          <p:cNvGraphicFramePr>
            <a:graphicFrameLocks noGrp="1"/>
          </p:cNvGraphicFramePr>
          <p:nvPr>
            <p:extLst>
              <p:ext uri="{D42A27DB-BD31-4B8C-83A1-F6EECF244321}">
                <p14:modId xmlns:p14="http://schemas.microsoft.com/office/powerpoint/2010/main" val="1813507493"/>
              </p:ext>
            </p:extLst>
          </p:nvPr>
        </p:nvGraphicFramePr>
        <p:xfrm>
          <a:off x="937953" y="3048765"/>
          <a:ext cx="10316094" cy="3169920"/>
        </p:xfrm>
        <a:graphic>
          <a:graphicData uri="http://schemas.openxmlformats.org/drawingml/2006/table">
            <a:tbl>
              <a:tblPr firstRow="1" bandRow="1">
                <a:tableStyleId>{2D5ABB26-0587-4C30-8999-92F81FD0307C}</a:tableStyleId>
              </a:tblPr>
              <a:tblGrid>
                <a:gridCol w="10316094">
                  <a:extLst>
                    <a:ext uri="{9D8B030D-6E8A-4147-A177-3AD203B41FA5}">
                      <a16:colId xmlns:a16="http://schemas.microsoft.com/office/drawing/2014/main" val="2569464315"/>
                    </a:ext>
                  </a:extLst>
                </a:gridCol>
              </a:tblGrid>
              <a:tr h="370840">
                <a:tc>
                  <a:txBody>
                    <a:bodyPr/>
                    <a:lstStyle/>
                    <a:p>
                      <a:r>
                        <a:rPr lang="en-US" altLang="zh-TW" sz="2800" b="1" kern="1200" dirty="0" smtClean="0">
                          <a:effectLst/>
                        </a:rPr>
                        <a:t>Siamese twin </a:t>
                      </a:r>
                      <a:r>
                        <a:rPr lang="en-US" altLang="zh-TW" sz="2800" kern="1200" dirty="0" smtClean="0">
                          <a:effectLst/>
                        </a:rPr>
                        <a:t>old-fashioned one of two people born with their bodies joined together. This is now considered offensive and it is more polite to say </a:t>
                      </a:r>
                      <a:r>
                        <a:rPr lang="en-US" altLang="zh-TW" sz="2800" b="1" kern="1200" dirty="0" smtClean="0">
                          <a:effectLst/>
                        </a:rPr>
                        <a:t>conjoined twin</a:t>
                      </a:r>
                      <a:r>
                        <a:rPr lang="en-US" altLang="zh-TW" sz="2800" kern="1200" dirty="0" smtClean="0">
                          <a:effectLst/>
                        </a:rPr>
                        <a:t>. (MED-2 2007)</a:t>
                      </a:r>
                      <a:endParaRPr lang="zh-TW" altLang="zh-TW" sz="2800" kern="1200" dirty="0" smtClean="0">
                        <a:effectLst/>
                      </a:endParaRPr>
                    </a:p>
                  </a:txBody>
                  <a:tcPr/>
                </a:tc>
                <a:extLst>
                  <a:ext uri="{0D108BD9-81ED-4DB2-BD59-A6C34878D82A}">
                    <a16:rowId xmlns:a16="http://schemas.microsoft.com/office/drawing/2014/main" val="12781026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effectLst/>
                        </a:rPr>
                        <a:t>Siamese twin </a:t>
                      </a:r>
                      <a:r>
                        <a:rPr lang="zh-TW" altLang="zh-TW" sz="2800" kern="1200" dirty="0" smtClean="0">
                          <a:effectLst/>
                        </a:rPr>
                        <a:t>，老式的</a:t>
                      </a:r>
                      <a:r>
                        <a:rPr lang="zh-TW" altLang="en-US" sz="2800" kern="1200" dirty="0" smtClean="0">
                          <a:effectLst/>
                        </a:rPr>
                        <a:t>連體嬰</a:t>
                      </a:r>
                      <a:r>
                        <a:rPr lang="zh-TW" altLang="zh-TW" sz="2800" kern="1200" dirty="0" smtClean="0">
                          <a:effectLst/>
                        </a:rPr>
                        <a:t>之</a:t>
                      </a:r>
                      <a:r>
                        <a:rPr lang="zh-TW" altLang="en-US" sz="2800" kern="1200" dirty="0" smtClean="0">
                          <a:effectLst/>
                        </a:rPr>
                        <a:t>其中</a:t>
                      </a:r>
                      <a:r>
                        <a:rPr lang="zh-TW" altLang="zh-TW" sz="2800" kern="1200" dirty="0" smtClean="0">
                          <a:effectLst/>
                        </a:rPr>
                        <a:t>一</a:t>
                      </a:r>
                      <a:r>
                        <a:rPr lang="zh-TW" altLang="en-US" sz="2800" kern="1200" dirty="0" smtClean="0">
                          <a:effectLst/>
                        </a:rPr>
                        <a:t>人</a:t>
                      </a:r>
                      <a:r>
                        <a:rPr lang="zh-TW" altLang="zh-TW" sz="2800" kern="1200" dirty="0" smtClean="0">
                          <a:effectLst/>
                        </a:rPr>
                        <a:t>，出生時身體是連在一起的。現在這被認為是一種冒犯，</a:t>
                      </a:r>
                      <a:r>
                        <a:rPr lang="zh-TW" altLang="en-US" sz="2800" kern="1200" dirty="0" smtClean="0">
                          <a:effectLst/>
                        </a:rPr>
                        <a:t>建議使用 </a:t>
                      </a:r>
                      <a:r>
                        <a:rPr lang="en-US" altLang="zh-TW" sz="2800" b="1" kern="1200" dirty="0" smtClean="0">
                          <a:effectLst/>
                        </a:rPr>
                        <a:t>conjoined twin</a:t>
                      </a:r>
                      <a:r>
                        <a:rPr lang="zh-TW" altLang="en-US" sz="2800" b="1" kern="1200" dirty="0" smtClean="0">
                          <a:effectLst/>
                        </a:rPr>
                        <a:t> 較</a:t>
                      </a:r>
                      <a:r>
                        <a:rPr lang="zh-TW" altLang="zh-TW" sz="2800" kern="1200" dirty="0" smtClean="0">
                          <a:effectLst/>
                        </a:rPr>
                        <a:t>為禮貌。</a:t>
                      </a:r>
                      <a:r>
                        <a:rPr lang="en-US" altLang="zh-TW" sz="2800" kern="1200" dirty="0" smtClean="0">
                          <a:effectLst/>
                        </a:rPr>
                        <a:t>(MED-2 2007)</a:t>
                      </a:r>
                      <a:endParaRPr lang="zh-TW" altLang="zh-TW" sz="2800" kern="1200" dirty="0" smtClean="0">
                        <a:effectLst/>
                      </a:endParaRPr>
                    </a:p>
                  </a:txBody>
                  <a:tcPr/>
                </a:tc>
                <a:extLst>
                  <a:ext uri="{0D108BD9-81ED-4DB2-BD59-A6C34878D82A}">
                    <a16:rowId xmlns:a16="http://schemas.microsoft.com/office/drawing/2014/main" val="3219565636"/>
                  </a:ext>
                </a:extLst>
              </a:tr>
            </a:tbl>
          </a:graphicData>
        </a:graphic>
      </p:graphicFrame>
    </p:spTree>
    <p:extLst>
      <p:ext uri="{BB962C8B-B14F-4D97-AF65-F5344CB8AC3E}">
        <p14:creationId xmlns:p14="http://schemas.microsoft.com/office/powerpoint/2010/main" val="1495223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352425" y="1627822"/>
            <a:ext cx="11487150" cy="1133475"/>
          </a:xfrm>
          <a:prstGeom prst="rect">
            <a:avLst/>
          </a:prstGeom>
        </p:spPr>
      </p:pic>
      <p:pic>
        <p:nvPicPr>
          <p:cNvPr id="5" name="圖片 4"/>
          <p:cNvPicPr>
            <a:picLocks noChangeAspect="1"/>
          </p:cNvPicPr>
          <p:nvPr/>
        </p:nvPicPr>
        <p:blipFill>
          <a:blip r:embed="rId3"/>
          <a:stretch>
            <a:fillRect/>
          </a:stretch>
        </p:blipFill>
        <p:spPr>
          <a:xfrm>
            <a:off x="390525" y="2920850"/>
            <a:ext cx="11410950" cy="2762250"/>
          </a:xfrm>
          <a:prstGeom prst="rect">
            <a:avLst/>
          </a:prstGeom>
        </p:spPr>
      </p:pic>
    </p:spTree>
    <p:extLst>
      <p:ext uri="{BB962C8B-B14F-4D97-AF65-F5344CB8AC3E}">
        <p14:creationId xmlns:p14="http://schemas.microsoft.com/office/powerpoint/2010/main" val="2016240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適當與</a:t>
            </a:r>
            <a:r>
              <a:rPr lang="zh-TW" altLang="zh-TW" dirty="0" smtClean="0"/>
              <a:t>過度警告之間</a:t>
            </a:r>
            <a:r>
              <a:rPr lang="en-US" altLang="zh-TW" baseline="-25000" dirty="0"/>
              <a:t>10.5.6.2</a:t>
            </a:r>
            <a:endParaRPr lang="zh-TW" altLang="en-US" baseline="-25000" dirty="0"/>
          </a:p>
        </p:txBody>
      </p:sp>
      <p:sp>
        <p:nvSpPr>
          <p:cNvPr id="3" name="內容版面配置區 2"/>
          <p:cNvSpPr>
            <a:spLocks noGrp="1"/>
          </p:cNvSpPr>
          <p:nvPr>
            <p:ph idx="1"/>
          </p:nvPr>
        </p:nvSpPr>
        <p:spPr>
          <a:xfrm>
            <a:off x="680321" y="1860698"/>
            <a:ext cx="9613861" cy="4440349"/>
          </a:xfrm>
        </p:spPr>
        <p:txBody>
          <a:bodyPr>
            <a:noAutofit/>
          </a:bodyPr>
          <a:lstStyle/>
          <a:p>
            <a:r>
              <a:rPr lang="zh-TW" altLang="zh-TW" sz="2800" dirty="0" smtClean="0"/>
              <a:t>有些</a:t>
            </a:r>
            <a:r>
              <a:rPr lang="zh-TW" altLang="en-US" sz="2800" dirty="0" smtClean="0"/>
              <a:t>辭典</a:t>
            </a:r>
            <a:r>
              <a:rPr lang="zh-TW" altLang="zh-TW" sz="2800" dirty="0" smtClean="0"/>
              <a:t>有可能</a:t>
            </a:r>
            <a:r>
              <a:rPr lang="zh-TW" altLang="en-US" sz="2800" dirty="0" smtClean="0"/>
              <a:t>過度</a:t>
            </a:r>
            <a:r>
              <a:rPr lang="zh-TW" altLang="zh-TW" sz="2800" dirty="0" smtClean="0"/>
              <a:t>了。</a:t>
            </a:r>
            <a:r>
              <a:rPr lang="zh-TW" altLang="en-US" sz="2800" dirty="0" smtClean="0"/>
              <a:t>例如：</a:t>
            </a:r>
            <a:endParaRPr lang="en-US" altLang="zh-TW" sz="2800" dirty="0" smtClean="0"/>
          </a:p>
          <a:p>
            <a:endParaRPr lang="en-US" altLang="zh-TW" sz="2800" dirty="0"/>
          </a:p>
          <a:p>
            <a:endParaRPr lang="en-US" altLang="zh-TW" sz="2800" dirty="0" smtClean="0"/>
          </a:p>
          <a:p>
            <a:endParaRPr lang="en-US" altLang="zh-TW" sz="2800" dirty="0"/>
          </a:p>
          <a:p>
            <a:endParaRPr lang="en-US" altLang="zh-TW" sz="2800" dirty="0" smtClean="0"/>
          </a:p>
          <a:p>
            <a:endParaRPr lang="en-US" altLang="zh-TW" sz="2800" dirty="0" smtClean="0"/>
          </a:p>
          <a:p>
            <a:r>
              <a:rPr lang="zh-TW" altLang="zh-TW" sz="2800" dirty="0" smtClean="0"/>
              <a:t>兩</a:t>
            </a:r>
            <a:r>
              <a:rPr lang="zh-TW" altLang="zh-TW" sz="2800" dirty="0"/>
              <a:t>次</a:t>
            </a:r>
            <a:r>
              <a:rPr lang="zh-TW" altLang="zh-TW" sz="2800" dirty="0" smtClean="0"/>
              <a:t>提到</a:t>
            </a:r>
            <a:r>
              <a:rPr lang="zh-TW" altLang="en-US" sz="2800" dirty="0" smtClean="0"/>
              <a:t>「</a:t>
            </a:r>
            <a:r>
              <a:rPr lang="zh-TW" altLang="zh-TW" sz="2800" dirty="0" smtClean="0"/>
              <a:t>冒犯</a:t>
            </a:r>
            <a:r>
              <a:rPr lang="zh-TW" altLang="en-US" sz="2800" dirty="0" smtClean="0"/>
              <a:t>」</a:t>
            </a:r>
            <a:r>
              <a:rPr lang="zh-TW" altLang="zh-TW" sz="2800" dirty="0" smtClean="0"/>
              <a:t>，</a:t>
            </a:r>
            <a:r>
              <a:rPr lang="zh-TW" altLang="zh-TW" sz="2800" dirty="0"/>
              <a:t>一次</a:t>
            </a:r>
            <a:r>
              <a:rPr lang="zh-TW" altLang="zh-TW" sz="2800" dirty="0" smtClean="0"/>
              <a:t>提到</a:t>
            </a:r>
            <a:r>
              <a:rPr lang="zh-TW" altLang="en-US" sz="2800" dirty="0" smtClean="0"/>
              <a:t>「</a:t>
            </a:r>
            <a:r>
              <a:rPr lang="zh-TW" altLang="zh-TW" sz="2800" dirty="0" smtClean="0"/>
              <a:t>侮辱</a:t>
            </a:r>
            <a:r>
              <a:rPr lang="zh-TW" altLang="en-US" sz="2800" dirty="0" smtClean="0"/>
              <a:t>」</a:t>
            </a:r>
            <a:endParaRPr lang="en-US" altLang="zh-TW" sz="2800" dirty="0" smtClean="0"/>
          </a:p>
          <a:p>
            <a:r>
              <a:rPr lang="zh-TW" altLang="en-US" sz="2800" dirty="0" smtClean="0"/>
              <a:t>但沒有解釋詞語本身的意義</a:t>
            </a:r>
            <a:endParaRPr lang="zh-TW" altLang="en-US" sz="2800" dirty="0"/>
          </a:p>
        </p:txBody>
      </p:sp>
      <p:graphicFrame>
        <p:nvGraphicFramePr>
          <p:cNvPr id="4" name="表格 3"/>
          <p:cNvGraphicFramePr>
            <a:graphicFrameLocks noGrp="1"/>
          </p:cNvGraphicFramePr>
          <p:nvPr>
            <p:extLst>
              <p:ext uri="{D42A27DB-BD31-4B8C-83A1-F6EECF244321}">
                <p14:modId xmlns:p14="http://schemas.microsoft.com/office/powerpoint/2010/main" val="2031697631"/>
              </p:ext>
            </p:extLst>
          </p:nvPr>
        </p:nvGraphicFramePr>
        <p:xfrm>
          <a:off x="1271458" y="2729560"/>
          <a:ext cx="9478057" cy="2011680"/>
        </p:xfrm>
        <a:graphic>
          <a:graphicData uri="http://schemas.openxmlformats.org/drawingml/2006/table">
            <a:tbl>
              <a:tblPr firstRow="1" bandRow="1">
                <a:tableStyleId>{2D5ABB26-0587-4C30-8999-92F81FD0307C}</a:tableStyleId>
              </a:tblPr>
              <a:tblGrid>
                <a:gridCol w="9478057">
                  <a:extLst>
                    <a:ext uri="{9D8B030D-6E8A-4147-A177-3AD203B41FA5}">
                      <a16:colId xmlns:a16="http://schemas.microsoft.com/office/drawing/2014/main" val="659530165"/>
                    </a:ext>
                  </a:extLst>
                </a:gridCol>
              </a:tblGrid>
              <a:tr h="370840">
                <a:tc>
                  <a:txBody>
                    <a:bodyPr/>
                    <a:lstStyle/>
                    <a:p>
                      <a:r>
                        <a:rPr lang="en-US" altLang="zh-TW" sz="2400" b="1" kern="1200" dirty="0" smtClean="0">
                          <a:effectLst/>
                        </a:rPr>
                        <a:t>crone</a:t>
                      </a:r>
                      <a:r>
                        <a:rPr lang="en-US" altLang="zh-TW" sz="2400" kern="1200" dirty="0" smtClean="0">
                          <a:effectLst/>
                        </a:rPr>
                        <a:t> an offensive term that deliberately insults a woman’s age, appearance, and temperament (offensive) (Encarta World English Dictionary 1999)</a:t>
                      </a:r>
                      <a:endParaRPr lang="zh-TW" altLang="zh-TW" sz="240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val="3687805433"/>
                  </a:ext>
                </a:extLst>
              </a:tr>
              <a:tr h="370840">
                <a:tc>
                  <a:txBody>
                    <a:bodyPr/>
                    <a:lstStyle/>
                    <a:p>
                      <a:r>
                        <a:rPr lang="en-US" altLang="zh-TW" sz="2400" b="1" kern="1200" dirty="0" smtClean="0">
                          <a:effectLst/>
                        </a:rPr>
                        <a:t>crone</a:t>
                      </a:r>
                      <a:r>
                        <a:rPr lang="en-US" altLang="zh-TW" sz="2400" kern="1200" dirty="0" smtClean="0">
                          <a:effectLst/>
                        </a:rPr>
                        <a:t> </a:t>
                      </a:r>
                      <a:r>
                        <a:rPr lang="zh-TW" altLang="en-US" sz="2400" kern="1200" dirty="0" smtClean="0">
                          <a:effectLst/>
                        </a:rPr>
                        <a:t> 一個</a:t>
                      </a:r>
                      <a:r>
                        <a:rPr lang="zh-TW" altLang="zh-TW" sz="2400" kern="1200" dirty="0" smtClean="0">
                          <a:effectLst/>
                        </a:rPr>
                        <a:t>冒犯性的</a:t>
                      </a:r>
                      <a:r>
                        <a:rPr lang="zh-TW" altLang="en-US" sz="2400" kern="1200" dirty="0" smtClean="0">
                          <a:effectLst/>
                        </a:rPr>
                        <a:t>詞語</a:t>
                      </a:r>
                      <a:r>
                        <a:rPr lang="zh-TW" altLang="zh-TW" sz="2400" kern="1200" dirty="0" smtClean="0">
                          <a:effectLst/>
                        </a:rPr>
                        <a:t>，故意侮辱婦女的年齡、外表和氣質（冒犯性）（</a:t>
                      </a:r>
                      <a:r>
                        <a:rPr lang="en-US" altLang="zh-TW" sz="2400" kern="1200" dirty="0" smtClean="0">
                          <a:effectLst/>
                        </a:rPr>
                        <a:t>Encarta</a:t>
                      </a:r>
                      <a:r>
                        <a:rPr lang="zh-TW" altLang="zh-TW" sz="2400" kern="1200" dirty="0" smtClean="0">
                          <a:effectLst/>
                        </a:rPr>
                        <a:t>世界英語詞典</a:t>
                      </a:r>
                      <a:r>
                        <a:rPr lang="en-US" altLang="zh-TW" sz="2400" kern="1200" dirty="0" smtClean="0">
                          <a:effectLst/>
                        </a:rPr>
                        <a:t>1999</a:t>
                      </a:r>
                      <a:r>
                        <a:rPr lang="zh-TW" altLang="zh-TW" sz="2400" kern="1200" dirty="0" smtClean="0">
                          <a:effectLst/>
                        </a:rPr>
                        <a:t>）。</a:t>
                      </a:r>
                      <a:endParaRPr lang="zh-TW" altLang="zh-TW" sz="240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val="3878875316"/>
                  </a:ext>
                </a:extLst>
              </a:tr>
            </a:tbl>
          </a:graphicData>
        </a:graphic>
      </p:graphicFrame>
    </p:spTree>
    <p:extLst>
      <p:ext uri="{BB962C8B-B14F-4D97-AF65-F5344CB8AC3E}">
        <p14:creationId xmlns:p14="http://schemas.microsoft.com/office/powerpoint/2010/main" val="68880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95600" y="604884"/>
            <a:ext cx="8610600" cy="1293028"/>
          </a:xfrm>
        </p:spPr>
        <p:txBody>
          <a:bodyPr/>
          <a:lstStyle/>
          <a:p>
            <a:r>
              <a:rPr lang="zh-TW" altLang="zh-TW" dirty="0"/>
              <a:t>冒犯性</a:t>
            </a:r>
            <a:r>
              <a:rPr lang="zh-TW" altLang="zh-TW" dirty="0" smtClean="0"/>
              <a:t>的門檻</a:t>
            </a:r>
            <a:r>
              <a:rPr lang="en-US" altLang="zh-TW" baseline="-25000" dirty="0"/>
              <a:t>10.5.6.2</a:t>
            </a:r>
            <a:endParaRPr lang="zh-TW" altLang="en-US" dirty="0"/>
          </a:p>
        </p:txBody>
      </p:sp>
      <p:sp>
        <p:nvSpPr>
          <p:cNvPr id="3" name="內容版面配置區 2"/>
          <p:cNvSpPr>
            <a:spLocks noGrp="1"/>
          </p:cNvSpPr>
          <p:nvPr>
            <p:ph idx="1"/>
          </p:nvPr>
        </p:nvSpPr>
        <p:spPr/>
        <p:txBody>
          <a:bodyPr>
            <a:normAutofit/>
          </a:bodyPr>
          <a:lstStyle/>
          <a:p>
            <a:r>
              <a:rPr lang="zh-TW" altLang="en-US" dirty="0" smtClean="0"/>
              <a:t>下列的詞並不需要特別註明 </a:t>
            </a:r>
            <a:r>
              <a:rPr lang="en-US" altLang="zh-TW" dirty="0" smtClean="0"/>
              <a:t>offensive</a:t>
            </a:r>
            <a:r>
              <a:rPr lang="zh-TW" altLang="en-US" dirty="0" smtClean="0"/>
              <a:t>（</a:t>
            </a:r>
            <a:r>
              <a:rPr lang="zh-TW" altLang="zh-TW" dirty="0"/>
              <a:t>冒犯</a:t>
            </a:r>
            <a:r>
              <a:rPr lang="zh-TW" altLang="zh-TW" dirty="0" smtClean="0"/>
              <a:t>性</a:t>
            </a:r>
            <a:r>
              <a:rPr lang="zh-TW" altLang="en-US" dirty="0" smtClean="0"/>
              <a:t>的）：</a:t>
            </a:r>
            <a:endParaRPr lang="en-US" altLang="zh-TW" dirty="0" smtClean="0"/>
          </a:p>
          <a:p>
            <a:pPr lvl="1"/>
            <a:r>
              <a:rPr lang="en-US" altLang="zh-TW" dirty="0"/>
              <a:t>screwed </a:t>
            </a:r>
            <a:r>
              <a:rPr lang="en-US" altLang="zh-TW" dirty="0" smtClean="0"/>
              <a:t>up</a:t>
            </a:r>
            <a:r>
              <a:rPr lang="zh-TW" altLang="en-US" dirty="0" smtClean="0"/>
              <a:t>（</a:t>
            </a:r>
            <a:r>
              <a:rPr lang="zh-TW" altLang="zh-TW" dirty="0" smtClean="0"/>
              <a:t>搞</a:t>
            </a:r>
            <a:r>
              <a:rPr lang="zh-TW" altLang="zh-TW" dirty="0"/>
              <a:t>砸</a:t>
            </a:r>
            <a:r>
              <a:rPr lang="zh-TW" altLang="zh-TW" dirty="0" smtClean="0"/>
              <a:t>了</a:t>
            </a:r>
            <a:r>
              <a:rPr lang="zh-TW" altLang="en-US" dirty="0" smtClean="0"/>
              <a:t>）</a:t>
            </a:r>
            <a:r>
              <a:rPr lang="zh-TW" altLang="zh-TW" dirty="0" smtClean="0"/>
              <a:t>、</a:t>
            </a:r>
            <a:r>
              <a:rPr lang="en-US" altLang="zh-TW" dirty="0" smtClean="0"/>
              <a:t>klutz</a:t>
            </a:r>
            <a:r>
              <a:rPr lang="zh-TW" altLang="en-US" dirty="0" smtClean="0"/>
              <a:t>（</a:t>
            </a:r>
            <a:r>
              <a:rPr lang="zh-TW" altLang="zh-TW" dirty="0" smtClean="0"/>
              <a:t>笨手笨腳</a:t>
            </a:r>
            <a:r>
              <a:rPr lang="zh-TW" altLang="en-US" dirty="0" smtClean="0"/>
              <a:t>）</a:t>
            </a:r>
            <a:r>
              <a:rPr lang="zh-TW" altLang="zh-TW" dirty="0" smtClean="0"/>
              <a:t>和</a:t>
            </a:r>
            <a:r>
              <a:rPr lang="en-US" altLang="zh-TW" dirty="0" smtClean="0"/>
              <a:t>crazy</a:t>
            </a:r>
            <a:r>
              <a:rPr lang="zh-TW" altLang="en-US" dirty="0" smtClean="0"/>
              <a:t>（</a:t>
            </a:r>
            <a:r>
              <a:rPr lang="zh-TW" altLang="zh-TW" dirty="0" smtClean="0"/>
              <a:t>瘋狂</a:t>
            </a:r>
            <a:r>
              <a:rPr lang="zh-TW" altLang="en-US" dirty="0" smtClean="0"/>
              <a:t>）</a:t>
            </a:r>
            <a:endParaRPr lang="en-US" altLang="zh-TW" dirty="0" smtClean="0"/>
          </a:p>
          <a:p>
            <a:r>
              <a:rPr lang="zh-TW" altLang="en-US" dirty="0" smtClean="0"/>
              <a:t>不同</a:t>
            </a:r>
            <a:r>
              <a:rPr lang="zh-TW" altLang="zh-TW" dirty="0" smtClean="0"/>
              <a:t>語言</a:t>
            </a:r>
            <a:r>
              <a:rPr lang="zh-TW" altLang="en-US" dirty="0" smtClean="0"/>
              <a:t>社群對</a:t>
            </a:r>
            <a:r>
              <a:rPr lang="zh-TW" altLang="zh-TW" dirty="0" smtClean="0"/>
              <a:t>冒犯性門檻可能</a:t>
            </a:r>
            <a:r>
              <a:rPr lang="zh-TW" altLang="en-US" dirty="0" smtClean="0"/>
              <a:t>不同</a:t>
            </a:r>
            <a:r>
              <a:rPr lang="zh-TW" altLang="zh-TW" dirty="0" smtClean="0"/>
              <a:t>。</a:t>
            </a:r>
            <a:r>
              <a:rPr lang="zh-TW" altLang="en-US" dirty="0" smtClean="0"/>
              <a:t>例如：</a:t>
            </a:r>
            <a:endParaRPr lang="en-US" altLang="zh-TW" dirty="0" smtClean="0"/>
          </a:p>
          <a:p>
            <a:pPr lvl="1"/>
            <a:r>
              <a:rPr lang="zh-TW" altLang="zh-TW" dirty="0" smtClean="0"/>
              <a:t>在</a:t>
            </a:r>
            <a:r>
              <a:rPr lang="zh-TW" altLang="en-US" dirty="0" smtClean="0"/>
              <a:t>澳洲</a:t>
            </a:r>
            <a:r>
              <a:rPr lang="zh-TW" altLang="zh-TW" dirty="0" smtClean="0"/>
              <a:t>被視為</a:t>
            </a:r>
            <a:r>
              <a:rPr lang="zh-TW" altLang="en-US" dirty="0" smtClean="0"/>
              <a:t>輕微冒犯的</a:t>
            </a:r>
            <a:r>
              <a:rPr lang="zh-TW" altLang="zh-TW" dirty="0" smtClean="0"/>
              <a:t>綽號或</a:t>
            </a:r>
            <a:r>
              <a:rPr lang="zh-TW" altLang="en-US" dirty="0" smtClean="0"/>
              <a:t>粗話</a:t>
            </a:r>
            <a:r>
              <a:rPr lang="zh-TW" altLang="zh-TW" dirty="0" smtClean="0"/>
              <a:t>，在</a:t>
            </a:r>
            <a:r>
              <a:rPr lang="zh-TW" altLang="zh-TW" dirty="0"/>
              <a:t>美國</a:t>
            </a:r>
            <a:r>
              <a:rPr lang="zh-TW" altLang="zh-TW" dirty="0" smtClean="0"/>
              <a:t>可能是</a:t>
            </a:r>
            <a:r>
              <a:rPr lang="zh-TW" altLang="en-US" dirty="0" smtClean="0"/>
              <a:t>嚴重的</a:t>
            </a:r>
            <a:r>
              <a:rPr lang="zh-TW" altLang="zh-TW" dirty="0" smtClean="0"/>
              <a:t>禁忌</a:t>
            </a:r>
            <a:endParaRPr lang="en-US" altLang="zh-TW" dirty="0" smtClean="0"/>
          </a:p>
          <a:p>
            <a:r>
              <a:rPr lang="zh-TW" altLang="en-US" dirty="0" smtClean="0"/>
              <a:t>值得注意的是：</a:t>
            </a:r>
            <a:endParaRPr lang="en-US" altLang="zh-TW" dirty="0" smtClean="0"/>
          </a:p>
          <a:p>
            <a:pPr lvl="1"/>
            <a:r>
              <a:rPr lang="zh-TW" altLang="zh-TW" dirty="0" smtClean="0"/>
              <a:t>敏感度</a:t>
            </a:r>
            <a:r>
              <a:rPr lang="zh-TW" altLang="en-US" dirty="0" smtClean="0"/>
              <a:t>會</a:t>
            </a:r>
            <a:r>
              <a:rPr lang="zh-TW" altLang="zh-TW" dirty="0" smtClean="0"/>
              <a:t>隨時間</a:t>
            </a:r>
            <a:r>
              <a:rPr lang="zh-TW" altLang="en-US" dirty="0" smtClean="0"/>
              <a:t>變化，</a:t>
            </a:r>
            <a:r>
              <a:rPr lang="zh-TW" altLang="zh-TW" dirty="0" smtClean="0"/>
              <a:t>例如</a:t>
            </a:r>
            <a:r>
              <a:rPr lang="zh-TW" altLang="en-US" dirty="0" smtClean="0"/>
              <a:t>：</a:t>
            </a:r>
            <a:endParaRPr lang="en-US" altLang="zh-TW" dirty="0" smtClean="0"/>
          </a:p>
          <a:p>
            <a:pPr lvl="2"/>
            <a:r>
              <a:rPr lang="en-US" altLang="zh-TW" dirty="0" err="1" smtClean="0"/>
              <a:t>Coloured</a:t>
            </a:r>
            <a:r>
              <a:rPr lang="zh-TW" altLang="en-US" dirty="0" smtClean="0"/>
              <a:t> </a:t>
            </a:r>
            <a:r>
              <a:rPr lang="zh-TW" altLang="zh-TW" dirty="0" smtClean="0"/>
              <a:t>在</a:t>
            </a:r>
            <a:r>
              <a:rPr lang="en-US" altLang="zh-TW" dirty="0"/>
              <a:t>20</a:t>
            </a:r>
            <a:r>
              <a:rPr lang="zh-TW" altLang="zh-TW" dirty="0"/>
              <a:t>世紀上半葉被廣泛使用</a:t>
            </a:r>
            <a:r>
              <a:rPr lang="zh-TW" altLang="zh-TW" dirty="0" smtClean="0"/>
              <a:t>，</a:t>
            </a:r>
            <a:r>
              <a:rPr lang="zh-TW" altLang="en-US" dirty="0" smtClean="0"/>
              <a:t>比 </a:t>
            </a:r>
            <a:r>
              <a:rPr lang="en-US" altLang="zh-TW" dirty="0" smtClean="0"/>
              <a:t>negro </a:t>
            </a:r>
            <a:r>
              <a:rPr lang="zh-TW" altLang="en-US" dirty="0" smtClean="0"/>
              <a:t>有禮貌</a:t>
            </a:r>
            <a:endParaRPr lang="en-US" altLang="zh-TW" dirty="0" smtClean="0"/>
          </a:p>
          <a:p>
            <a:pPr lvl="2"/>
            <a:r>
              <a:rPr lang="zh-TW" altLang="zh-TW" dirty="0" smtClean="0"/>
              <a:t>但</a:t>
            </a:r>
            <a:r>
              <a:rPr lang="zh-TW" altLang="zh-TW" dirty="0"/>
              <a:t>在當代</a:t>
            </a:r>
            <a:r>
              <a:rPr lang="zh-TW" altLang="zh-TW" dirty="0" smtClean="0"/>
              <a:t>英語</a:t>
            </a:r>
            <a:r>
              <a:rPr lang="en-US" altLang="zh-TW" dirty="0" smtClean="0"/>
              <a:t> </a:t>
            </a:r>
            <a:r>
              <a:rPr lang="en-US" altLang="zh-TW" dirty="0" err="1" smtClean="0"/>
              <a:t>coloured</a:t>
            </a:r>
            <a:r>
              <a:rPr lang="en-US" altLang="zh-TW" dirty="0" smtClean="0"/>
              <a:t> </a:t>
            </a:r>
            <a:r>
              <a:rPr lang="zh-TW" altLang="en-US" dirty="0" smtClean="0"/>
              <a:t>被視為帶有歧視的用語</a:t>
            </a:r>
            <a:r>
              <a:rPr lang="en-US" altLang="zh-TW" dirty="0" smtClean="0"/>
              <a:t> </a:t>
            </a:r>
            <a:r>
              <a:rPr lang="zh-TW" altLang="zh-TW" dirty="0" smtClean="0"/>
              <a:t>。</a:t>
            </a:r>
            <a:endParaRPr lang="en-US" altLang="zh-TW" dirty="0" smtClean="0"/>
          </a:p>
          <a:p>
            <a:pPr lvl="1"/>
            <a:r>
              <a:rPr lang="zh-TW" altLang="zh-TW" dirty="0" smtClean="0"/>
              <a:t>在</a:t>
            </a:r>
            <a:r>
              <a:rPr lang="zh-TW" altLang="zh-TW" dirty="0"/>
              <a:t>這裡，我們需要謹慎行事，至少在教學詞典中，最好是謹慎行事</a:t>
            </a:r>
            <a:r>
              <a:rPr lang="zh-TW" altLang="zh-TW" dirty="0" smtClean="0"/>
              <a:t>，</a:t>
            </a:r>
            <a:endParaRPr lang="en-US" altLang="zh-TW" dirty="0" smtClean="0"/>
          </a:p>
          <a:p>
            <a:pPr lvl="1"/>
            <a:r>
              <a:rPr lang="zh-TW" altLang="zh-TW" dirty="0" smtClean="0"/>
              <a:t>而</a:t>
            </a:r>
            <a:r>
              <a:rPr lang="zh-TW" altLang="zh-TW" dirty="0"/>
              <a:t>不是讓用戶承擔造成冒犯和尷尬的風險。</a:t>
            </a:r>
            <a:endParaRPr lang="zh-TW" altLang="en-US" dirty="0"/>
          </a:p>
        </p:txBody>
      </p:sp>
    </p:spTree>
    <p:extLst>
      <p:ext uri="{BB962C8B-B14F-4D97-AF65-F5344CB8AC3E}">
        <p14:creationId xmlns:p14="http://schemas.microsoft.com/office/powerpoint/2010/main" val="1021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殘廢是否帶有冒犯性？</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738187" y="2990850"/>
            <a:ext cx="10715625" cy="876300"/>
          </a:xfrm>
          <a:prstGeom prst="rect">
            <a:avLst/>
          </a:prstGeom>
        </p:spPr>
      </p:pic>
      <p:pic>
        <p:nvPicPr>
          <p:cNvPr id="5" name="圖片 4"/>
          <p:cNvPicPr>
            <a:picLocks noChangeAspect="1"/>
          </p:cNvPicPr>
          <p:nvPr/>
        </p:nvPicPr>
        <p:blipFill>
          <a:blip r:embed="rId3"/>
          <a:stretch>
            <a:fillRect/>
          </a:stretch>
        </p:blipFill>
        <p:spPr>
          <a:xfrm>
            <a:off x="738187" y="3867150"/>
            <a:ext cx="10715625" cy="1522385"/>
          </a:xfrm>
          <a:prstGeom prst="rect">
            <a:avLst/>
          </a:prstGeom>
        </p:spPr>
      </p:pic>
    </p:spTree>
    <p:extLst>
      <p:ext uri="{BB962C8B-B14F-4D97-AF65-F5344CB8AC3E}">
        <p14:creationId xmlns:p14="http://schemas.microsoft.com/office/powerpoint/2010/main" val="18042632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7575698" y="6201289"/>
            <a:ext cx="3545957" cy="455838"/>
          </a:xfrm>
        </p:spPr>
        <p:txBody>
          <a:bodyPr/>
          <a:lstStyle/>
          <a:p>
            <a:r>
              <a:rPr lang="zh-TW" altLang="en-US" dirty="0"/>
              <a:t>張恒</a:t>
            </a:r>
            <a:r>
              <a:rPr lang="zh-TW" altLang="en-US" dirty="0" smtClean="0"/>
              <a:t>豪、王靜儀（</a:t>
            </a:r>
            <a:r>
              <a:rPr lang="en-US" altLang="zh-TW" dirty="0" smtClean="0"/>
              <a:t>2016</a:t>
            </a:r>
            <a:r>
              <a:rPr lang="zh-TW" altLang="en-US" dirty="0" smtClean="0"/>
              <a:t>）</a:t>
            </a:r>
            <a:endParaRPr lang="zh-TW" altLang="en-US" dirty="0"/>
          </a:p>
        </p:txBody>
      </p:sp>
      <p:pic>
        <p:nvPicPr>
          <p:cNvPr id="4" name="圖片 3"/>
          <p:cNvPicPr>
            <a:picLocks noChangeAspect="1"/>
          </p:cNvPicPr>
          <p:nvPr/>
        </p:nvPicPr>
        <p:blipFill>
          <a:blip r:embed="rId3"/>
          <a:stretch>
            <a:fillRect/>
          </a:stretch>
        </p:blipFill>
        <p:spPr>
          <a:xfrm>
            <a:off x="1505910" y="289397"/>
            <a:ext cx="9137650" cy="5664835"/>
          </a:xfrm>
          <a:prstGeom prst="rect">
            <a:avLst/>
          </a:prstGeom>
        </p:spPr>
      </p:pic>
    </p:spTree>
    <p:extLst>
      <p:ext uri="{BB962C8B-B14F-4D97-AF65-F5344CB8AC3E}">
        <p14:creationId xmlns:p14="http://schemas.microsoft.com/office/powerpoint/2010/main" val="19116126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內涵</a:t>
            </a:r>
            <a:r>
              <a:rPr lang="zh-TW" altLang="zh-TW" dirty="0"/>
              <a:t>和文化</a:t>
            </a:r>
            <a:r>
              <a:rPr lang="zh-TW" altLang="zh-TW" dirty="0" smtClean="0"/>
              <a:t>聯繫</a:t>
            </a:r>
            <a:r>
              <a:rPr lang="en-US" altLang="zh-TW" baseline="-25000" dirty="0"/>
              <a:t>10.5.6.3</a:t>
            </a:r>
            <a:endParaRPr lang="zh-TW" altLang="en-US" baseline="-25000" dirty="0"/>
          </a:p>
        </p:txBody>
      </p:sp>
      <p:sp>
        <p:nvSpPr>
          <p:cNvPr id="3" name="內容版面配置區 2"/>
          <p:cNvSpPr>
            <a:spLocks noGrp="1"/>
          </p:cNvSpPr>
          <p:nvPr>
            <p:ph idx="1"/>
          </p:nvPr>
        </p:nvSpPr>
        <p:spPr>
          <a:xfrm>
            <a:off x="685800" y="2194560"/>
            <a:ext cx="10820400" cy="4323198"/>
          </a:xfrm>
        </p:spPr>
        <p:txBody>
          <a:bodyPr>
            <a:normAutofit lnSpcReduction="10000"/>
          </a:bodyPr>
          <a:lstStyle/>
          <a:p>
            <a:r>
              <a:rPr lang="zh-TW" altLang="en-US" sz="2400" dirty="0"/>
              <a:t>許多詞指的是充滿文化聯想</a:t>
            </a:r>
            <a:r>
              <a:rPr lang="zh-TW" altLang="en-US" sz="2400" dirty="0" smtClean="0"/>
              <a:t>的載體，但詞典未能表達：</a:t>
            </a:r>
            <a:endParaRPr lang="en-US" altLang="zh-TW" sz="2400" dirty="0" smtClean="0"/>
          </a:p>
          <a:p>
            <a:r>
              <a:rPr lang="zh-TW" altLang="en-US" sz="2400" dirty="0" smtClean="0"/>
              <a:t>例：</a:t>
            </a:r>
            <a:r>
              <a:rPr lang="en-US" altLang="zh-TW" sz="2400" dirty="0" smtClean="0"/>
              <a:t>champagne</a:t>
            </a:r>
            <a:r>
              <a:rPr lang="zh-TW" altLang="en-US" sz="2400" dirty="0" smtClean="0"/>
              <a:t>（</a:t>
            </a:r>
            <a:r>
              <a:rPr lang="zh-TW" altLang="zh-TW" sz="2400" dirty="0"/>
              <a:t>香檳</a:t>
            </a:r>
            <a:r>
              <a:rPr lang="zh-TW" altLang="en-US" sz="2400" dirty="0" smtClean="0"/>
              <a:t>）：</a:t>
            </a:r>
            <a:endParaRPr lang="en-US" altLang="zh-TW" sz="2400" dirty="0" smtClean="0"/>
          </a:p>
          <a:p>
            <a:endParaRPr lang="en-US" altLang="zh-TW" sz="2400" dirty="0"/>
          </a:p>
          <a:p>
            <a:endParaRPr lang="en-US" altLang="zh-TW" sz="2400" dirty="0" smtClean="0"/>
          </a:p>
          <a:p>
            <a:endParaRPr lang="en-US" altLang="zh-TW" sz="2400" dirty="0"/>
          </a:p>
          <a:p>
            <a:endParaRPr lang="en-US" altLang="zh-TW" sz="2400" dirty="0" smtClean="0"/>
          </a:p>
          <a:p>
            <a:endParaRPr lang="en-US" altLang="zh-TW" sz="2400" dirty="0"/>
          </a:p>
          <a:p>
            <a:endParaRPr lang="en-US" altLang="zh-TW" sz="2400" dirty="0" smtClean="0"/>
          </a:p>
          <a:p>
            <a:endParaRPr lang="en-US" altLang="zh-TW" dirty="0" smtClean="0"/>
          </a:p>
          <a:p>
            <a:r>
              <a:rPr lang="zh-TW" altLang="zh-TW" dirty="0" smtClean="0"/>
              <a:t>香檳</a:t>
            </a:r>
            <a:r>
              <a:rPr lang="zh-TW" altLang="zh-TW" dirty="0"/>
              <a:t>和它所喚起的語言外概念：奢侈、享樂主義和慶祝活動</a:t>
            </a:r>
            <a:r>
              <a:rPr lang="zh-TW" altLang="zh-TW" dirty="0" smtClean="0"/>
              <a:t>。</a:t>
            </a:r>
            <a:endParaRPr lang="zh-TW" altLang="zh-TW" sz="2400" dirty="0"/>
          </a:p>
        </p:txBody>
      </p:sp>
      <p:graphicFrame>
        <p:nvGraphicFramePr>
          <p:cNvPr id="4" name="表格 3"/>
          <p:cNvGraphicFramePr>
            <a:graphicFrameLocks noGrp="1"/>
          </p:cNvGraphicFramePr>
          <p:nvPr>
            <p:extLst>
              <p:ext uri="{D42A27DB-BD31-4B8C-83A1-F6EECF244321}">
                <p14:modId xmlns:p14="http://schemas.microsoft.com/office/powerpoint/2010/main" val="863011365"/>
              </p:ext>
            </p:extLst>
          </p:nvPr>
        </p:nvGraphicFramePr>
        <p:xfrm>
          <a:off x="1371600" y="3078548"/>
          <a:ext cx="10034095" cy="2743200"/>
        </p:xfrm>
        <a:graphic>
          <a:graphicData uri="http://schemas.openxmlformats.org/drawingml/2006/table">
            <a:tbl>
              <a:tblPr firstRow="1" bandRow="1">
                <a:tableStyleId>{2D5ABB26-0587-4C30-8999-92F81FD0307C}</a:tableStyleId>
              </a:tblPr>
              <a:tblGrid>
                <a:gridCol w="10034095">
                  <a:extLst>
                    <a:ext uri="{9D8B030D-6E8A-4147-A177-3AD203B41FA5}">
                      <a16:colId xmlns:a16="http://schemas.microsoft.com/office/drawing/2014/main" val="1726041052"/>
                    </a:ext>
                  </a:extLst>
                </a:gridCol>
              </a:tblGrid>
              <a:tr h="370840">
                <a:tc>
                  <a:txBody>
                    <a:bodyPr/>
                    <a:lstStyle/>
                    <a:p>
                      <a:r>
                        <a:rPr lang="en-US" altLang="zh-TW" sz="2800" dirty="0" smtClean="0"/>
                        <a:t>a white sparkling wine that undergoes one fermentation in a cask and a second fermentation in a bottle, the latter generating carbon dioxide that makes the wine sparkle</a:t>
                      </a:r>
                      <a:endParaRPr lang="zh-TW" altLang="zh-TW" sz="2800" dirty="0" smtClean="0"/>
                    </a:p>
                  </a:txBody>
                  <a:tcPr/>
                </a:tc>
                <a:extLst>
                  <a:ext uri="{0D108BD9-81ED-4DB2-BD59-A6C34878D82A}">
                    <a16:rowId xmlns:a16="http://schemas.microsoft.com/office/drawing/2014/main" val="226657529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800" dirty="0" smtClean="0"/>
                        <a:t>白汽酒，在木桶中進行一次發酵，在瓶中進行第二次發酵，後者產生的二氧化碳使酒產生火花。《韋伯斯特第三版》</a:t>
                      </a:r>
                    </a:p>
                  </a:txBody>
                  <a:tcPr/>
                </a:tc>
                <a:extLst>
                  <a:ext uri="{0D108BD9-81ED-4DB2-BD59-A6C34878D82A}">
                    <a16:rowId xmlns:a16="http://schemas.microsoft.com/office/drawing/2014/main" val="489524327"/>
                  </a:ext>
                </a:extLst>
              </a:tr>
            </a:tbl>
          </a:graphicData>
        </a:graphic>
      </p:graphicFrame>
    </p:spTree>
    <p:extLst>
      <p:ext uri="{BB962C8B-B14F-4D97-AF65-F5344CB8AC3E}">
        <p14:creationId xmlns:p14="http://schemas.microsoft.com/office/powerpoint/2010/main" val="229199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b="1" dirty="0"/>
              <a:t>前情提要</a:t>
            </a:r>
            <a:endParaRPr lang="zh-TW" altLang="en-US" sz="6000"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70432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文化</a:t>
            </a:r>
            <a:r>
              <a:rPr lang="zh-TW" altLang="zh-TW" dirty="0" smtClean="0"/>
              <a:t>關聯詞彙</a:t>
            </a:r>
            <a:r>
              <a:rPr lang="en-US" altLang="zh-TW" baseline="-25000" dirty="0"/>
              <a:t>10.5.6.3</a:t>
            </a:r>
            <a:endParaRPr lang="zh-TW" altLang="en-US" baseline="-25000" dirty="0"/>
          </a:p>
        </p:txBody>
      </p:sp>
      <p:sp>
        <p:nvSpPr>
          <p:cNvPr id="3" name="內容版面配置區 2"/>
          <p:cNvSpPr>
            <a:spLocks noGrp="1"/>
          </p:cNvSpPr>
          <p:nvPr>
            <p:ph idx="1"/>
          </p:nvPr>
        </p:nvSpPr>
        <p:spPr>
          <a:xfrm>
            <a:off x="738510" y="2119745"/>
            <a:ext cx="10085434" cy="4497186"/>
          </a:xfrm>
        </p:spPr>
        <p:txBody>
          <a:bodyPr>
            <a:normAutofit/>
          </a:bodyPr>
          <a:lstStyle/>
          <a:p>
            <a:pPr marL="0" indent="0">
              <a:buNone/>
            </a:pPr>
            <a:r>
              <a:rPr lang="en-US" altLang="zh-TW" sz="2400" dirty="0" smtClean="0"/>
              <a:t>darts</a:t>
            </a:r>
            <a:r>
              <a:rPr lang="zh-TW" altLang="en-US" sz="2400" dirty="0" smtClean="0">
                <a:sym typeface="Wingdings" panose="05000000000000000000" pitchFamily="2" charset="2"/>
              </a:rPr>
              <a:t> </a:t>
            </a:r>
            <a:r>
              <a:rPr lang="zh-TW" altLang="en-US" sz="2400" dirty="0">
                <a:sym typeface="Wingdings" panose="05000000000000000000" pitchFamily="2" charset="2"/>
              </a:rPr>
              <a:t>（</a:t>
            </a:r>
            <a:r>
              <a:rPr lang="zh-TW" altLang="zh-TW" sz="2400" dirty="0" smtClean="0"/>
              <a:t>飛鏢</a:t>
            </a:r>
            <a:r>
              <a:rPr lang="zh-TW" altLang="en-US" sz="2400" dirty="0">
                <a:sym typeface="Wingdings" panose="05000000000000000000" pitchFamily="2" charset="2"/>
              </a:rPr>
              <a:t>） </a:t>
            </a:r>
            <a:r>
              <a:rPr lang="zh-TW" altLang="en-US" sz="2400" dirty="0" smtClean="0">
                <a:sym typeface="Wingdings" panose="05000000000000000000" pitchFamily="2" charset="2"/>
              </a:rPr>
              <a:t>：</a:t>
            </a:r>
            <a:endParaRPr lang="en-US" altLang="zh-TW" sz="2400" dirty="0" smtClean="0"/>
          </a:p>
          <a:p>
            <a:pPr lvl="1"/>
            <a:r>
              <a:rPr lang="zh-TW" altLang="zh-TW" sz="2400" dirty="0" smtClean="0"/>
              <a:t>對於</a:t>
            </a:r>
            <a:r>
              <a:rPr lang="zh-TW" altLang="zh-TW" sz="2400" dirty="0"/>
              <a:t>英國人來說，簡單</a:t>
            </a:r>
            <a:r>
              <a:rPr lang="zh-TW" altLang="zh-TW" sz="2400" dirty="0" smtClean="0"/>
              <a:t>的</a:t>
            </a:r>
            <a:r>
              <a:rPr lang="zh-TW" altLang="en-US" sz="2400" dirty="0" smtClean="0"/>
              <a:t>釋</a:t>
            </a:r>
            <a:r>
              <a:rPr lang="zh-TW" altLang="zh-TW" sz="2400" dirty="0" smtClean="0"/>
              <a:t>義</a:t>
            </a:r>
            <a:r>
              <a:rPr lang="zh-TW" altLang="zh-TW" sz="2400" dirty="0"/>
              <a:t>並不能說明它</a:t>
            </a:r>
            <a:r>
              <a:rPr lang="zh-TW" altLang="zh-TW" sz="2400" dirty="0" smtClean="0"/>
              <a:t>與</a:t>
            </a:r>
            <a:r>
              <a:rPr lang="zh-TW" altLang="en-US" sz="2400" dirty="0"/>
              <a:t>「</a:t>
            </a:r>
            <a:r>
              <a:rPr lang="zh-TW" altLang="zh-TW" sz="2400" dirty="0" smtClean="0"/>
              <a:t>酒吧</a:t>
            </a:r>
            <a:r>
              <a:rPr lang="zh-TW" altLang="en-US" sz="2400" dirty="0"/>
              <a:t>」</a:t>
            </a:r>
            <a:r>
              <a:rPr lang="zh-TW" altLang="zh-TW" sz="2400" dirty="0" smtClean="0"/>
              <a:t>和</a:t>
            </a:r>
            <a:r>
              <a:rPr lang="zh-TW" altLang="en-US" sz="2400" dirty="0" smtClean="0"/>
              <a:t>「</a:t>
            </a:r>
            <a:r>
              <a:rPr lang="zh-TW" altLang="zh-TW" sz="2400" dirty="0" smtClean="0"/>
              <a:t>喝</a:t>
            </a:r>
            <a:r>
              <a:rPr lang="zh-TW" altLang="zh-TW" sz="2400" dirty="0"/>
              <a:t>很多酒的</a:t>
            </a:r>
            <a:r>
              <a:rPr lang="zh-TW" altLang="zh-TW" sz="2400" dirty="0" smtClean="0"/>
              <a:t>胖子</a:t>
            </a:r>
            <a:r>
              <a:rPr lang="zh-TW" altLang="en-US" sz="2400" dirty="0" smtClean="0"/>
              <a:t>」</a:t>
            </a:r>
            <a:r>
              <a:rPr lang="zh-TW" altLang="zh-TW" sz="2400" dirty="0" smtClean="0"/>
              <a:t>的</a:t>
            </a:r>
            <a:r>
              <a:rPr lang="zh-TW" altLang="zh-TW" sz="2400" dirty="0"/>
              <a:t>強烈</a:t>
            </a:r>
            <a:r>
              <a:rPr lang="zh-TW" altLang="zh-TW" sz="2400" dirty="0" smtClean="0"/>
              <a:t>關聯。</a:t>
            </a:r>
            <a:endParaRPr lang="en-US" altLang="zh-TW" sz="2400" dirty="0" smtClean="0"/>
          </a:p>
          <a:p>
            <a:pPr lvl="1"/>
            <a:r>
              <a:rPr lang="zh-TW" altLang="zh-TW" sz="2400" dirty="0" smtClean="0"/>
              <a:t>這</a:t>
            </a:r>
            <a:r>
              <a:rPr lang="zh-TW" altLang="zh-TW" sz="2400" dirty="0"/>
              <a:t>種文化知識對於在英國學習或工作的遊客來說是非常寶貴的</a:t>
            </a:r>
            <a:r>
              <a:rPr lang="zh-TW" altLang="zh-TW" sz="2400" dirty="0" smtClean="0"/>
              <a:t>。</a:t>
            </a:r>
            <a:endParaRPr lang="en-US" altLang="zh-TW" sz="2400" dirty="0" smtClean="0"/>
          </a:p>
          <a:p>
            <a:pPr lvl="1"/>
            <a:r>
              <a:rPr lang="zh-TW" altLang="en-US" sz="2400" dirty="0" smtClean="0"/>
              <a:t>對</a:t>
            </a:r>
            <a:r>
              <a:rPr lang="zh-TW" altLang="zh-TW" sz="2400" dirty="0" smtClean="0"/>
              <a:t>學習</a:t>
            </a:r>
            <a:r>
              <a:rPr lang="zh-TW" altLang="en-US" sz="2400" dirty="0" smtClean="0"/>
              <a:t>者來說，</a:t>
            </a:r>
            <a:r>
              <a:rPr lang="zh-TW" altLang="zh-TW" sz="2400" dirty="0" smtClean="0"/>
              <a:t>英語是一種</a:t>
            </a:r>
            <a:r>
              <a:rPr lang="zh-TW" altLang="zh-TW" sz="2400" dirty="0"/>
              <a:t>通用語言</a:t>
            </a:r>
            <a:r>
              <a:rPr lang="zh-TW" altLang="zh-TW" sz="2400" dirty="0" smtClean="0"/>
              <a:t>（</a:t>
            </a:r>
            <a:r>
              <a:rPr lang="zh-TW" altLang="en-US" sz="2400" dirty="0" smtClean="0"/>
              <a:t>與</a:t>
            </a:r>
            <a:r>
              <a:rPr lang="zh-TW" altLang="zh-TW" sz="2400" dirty="0" smtClean="0"/>
              <a:t>英國文化</a:t>
            </a:r>
            <a:r>
              <a:rPr lang="zh-TW" altLang="en-US" sz="2400" dirty="0" smtClean="0"/>
              <a:t>無關</a:t>
            </a:r>
            <a:r>
              <a:rPr lang="zh-TW" altLang="zh-TW" sz="2400" dirty="0" smtClean="0"/>
              <a:t>），</a:t>
            </a:r>
            <a:endParaRPr lang="en-US" altLang="zh-TW" sz="2400" dirty="0" smtClean="0"/>
          </a:p>
          <a:p>
            <a:pPr lvl="1"/>
            <a:r>
              <a:rPr lang="zh-TW" altLang="zh-TW" sz="2400" dirty="0" smtClean="0"/>
              <a:t>而且</a:t>
            </a:r>
            <a:r>
              <a:rPr lang="zh-TW" altLang="zh-TW" sz="2400" dirty="0"/>
              <a:t>他們的大部分交流將是與其他非本地人進行的</a:t>
            </a:r>
            <a:r>
              <a:rPr lang="zh-TW" altLang="zh-TW" sz="2400" dirty="0" smtClean="0"/>
              <a:t>。</a:t>
            </a:r>
            <a:endParaRPr lang="en-US" altLang="zh-TW" sz="2400" dirty="0" smtClean="0"/>
          </a:p>
          <a:p>
            <a:pPr lvl="1"/>
            <a:r>
              <a:rPr lang="zh-TW" altLang="zh-TW" sz="2400" dirty="0" smtClean="0"/>
              <a:t>我們</a:t>
            </a:r>
            <a:r>
              <a:rPr lang="zh-TW" altLang="zh-TW" sz="2400" dirty="0"/>
              <a:t>能給出的最好建議</a:t>
            </a:r>
            <a:r>
              <a:rPr lang="zh-TW" altLang="zh-TW" sz="2400" dirty="0" smtClean="0"/>
              <a:t>是</a:t>
            </a:r>
            <a:r>
              <a:rPr lang="zh-TW" altLang="en-US" sz="2400" dirty="0" smtClean="0"/>
              <a:t>：</a:t>
            </a:r>
            <a:endParaRPr lang="en-US" altLang="zh-TW" sz="2400" dirty="0" smtClean="0"/>
          </a:p>
          <a:p>
            <a:pPr lvl="2"/>
            <a:r>
              <a:rPr lang="zh-TW" altLang="zh-TW" sz="2000" dirty="0" smtClean="0"/>
              <a:t>對</a:t>
            </a:r>
            <a:r>
              <a:rPr lang="zh-TW" altLang="zh-TW" sz="2000" dirty="0"/>
              <a:t>那些內涵特徵對其</a:t>
            </a:r>
            <a:r>
              <a:rPr lang="en-US" altLang="zh-TW" sz="2000" dirty="0"/>
              <a:t> "</a:t>
            </a:r>
            <a:r>
              <a:rPr lang="zh-TW" altLang="zh-TW" sz="2000" dirty="0"/>
              <a:t>意義</a:t>
            </a:r>
            <a:r>
              <a:rPr lang="en-US" altLang="zh-TW" sz="2000" dirty="0"/>
              <a:t> "</a:t>
            </a:r>
            <a:r>
              <a:rPr lang="zh-TW" altLang="zh-TW" sz="2000" dirty="0"/>
              <a:t>非常重要，以至於不參考這些聯想就無法真正理解這個詞的任何單詞保持警惕</a:t>
            </a:r>
            <a:r>
              <a:rPr lang="zh-TW" altLang="zh-TW" sz="2000" dirty="0" smtClean="0"/>
              <a:t>。</a:t>
            </a:r>
            <a:endParaRPr lang="en-US" altLang="zh-TW" sz="2000" dirty="0" smtClean="0"/>
          </a:p>
          <a:p>
            <a:pPr lvl="1"/>
            <a:endParaRPr lang="zh-TW" altLang="en-US" sz="2400" dirty="0"/>
          </a:p>
        </p:txBody>
      </p:sp>
    </p:spTree>
    <p:extLst>
      <p:ext uri="{BB962C8B-B14F-4D97-AF65-F5344CB8AC3E}">
        <p14:creationId xmlns:p14="http://schemas.microsoft.com/office/powerpoint/2010/main" val="107337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文化關聯</a:t>
            </a:r>
            <a:r>
              <a:rPr lang="zh-TW" altLang="zh-TW" dirty="0" smtClean="0"/>
              <a:t>詞彙</a:t>
            </a:r>
            <a:r>
              <a:rPr lang="en-US" altLang="zh-TW" baseline="-25000" dirty="0"/>
              <a:t>10.5.6.3</a:t>
            </a:r>
            <a:endParaRPr lang="zh-TW" altLang="en-US" baseline="-25000" dirty="0"/>
          </a:p>
        </p:txBody>
      </p:sp>
      <p:sp>
        <p:nvSpPr>
          <p:cNvPr id="3" name="內容版面配置區 2"/>
          <p:cNvSpPr>
            <a:spLocks noGrp="1"/>
          </p:cNvSpPr>
          <p:nvPr>
            <p:ph idx="1"/>
          </p:nvPr>
        </p:nvSpPr>
        <p:spPr/>
        <p:txBody>
          <a:bodyPr/>
          <a:lstStyle/>
          <a:p>
            <a:r>
              <a:rPr lang="zh-TW" altLang="zh-TW" dirty="0"/>
              <a:t>在這種情況下，值得在</a:t>
            </a:r>
            <a:r>
              <a:rPr lang="zh-TW" altLang="zh-TW" dirty="0" smtClean="0"/>
              <a:t>基本</a:t>
            </a:r>
            <a:r>
              <a:rPr lang="zh-TW" altLang="en-US" dirty="0" smtClean="0"/>
              <a:t>釋義</a:t>
            </a:r>
            <a:r>
              <a:rPr lang="zh-TW" altLang="zh-TW" dirty="0" smtClean="0"/>
              <a:t>中</a:t>
            </a:r>
            <a:r>
              <a:rPr lang="zh-TW" altLang="zh-TW" dirty="0"/>
              <a:t>增加一個句子，</a:t>
            </a:r>
            <a:r>
              <a:rPr lang="zh-TW" altLang="zh-TW" dirty="0" smtClean="0"/>
              <a:t>如</a:t>
            </a:r>
            <a:r>
              <a:rPr lang="en-US" altLang="zh-TW" dirty="0" smtClean="0"/>
              <a:t>caviar</a:t>
            </a:r>
            <a:r>
              <a:rPr lang="zh-TW" altLang="en-US" dirty="0" smtClean="0"/>
              <a:t>（</a:t>
            </a:r>
            <a:r>
              <a:rPr lang="zh-TW" altLang="zh-TW" dirty="0" smtClean="0"/>
              <a:t>魚子醬</a:t>
            </a:r>
            <a:r>
              <a:rPr lang="zh-TW" altLang="en-US" dirty="0" smtClean="0"/>
              <a:t>）</a:t>
            </a:r>
            <a:r>
              <a:rPr lang="zh-TW" altLang="zh-TW" dirty="0" smtClean="0"/>
              <a:t>的</a:t>
            </a:r>
            <a:r>
              <a:rPr lang="zh-TW" altLang="zh-TW" dirty="0"/>
              <a:t>這個</a:t>
            </a:r>
            <a:r>
              <a:rPr lang="zh-TW" altLang="zh-TW" dirty="0" smtClean="0"/>
              <a:t>詞條</a:t>
            </a:r>
            <a:r>
              <a:rPr lang="zh-TW" altLang="en-US" dirty="0" smtClean="0"/>
              <a:t>：</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798549006"/>
              </p:ext>
            </p:extLst>
          </p:nvPr>
        </p:nvGraphicFramePr>
        <p:xfrm>
          <a:off x="1072375" y="3021905"/>
          <a:ext cx="9730303" cy="3169920"/>
        </p:xfrm>
        <a:graphic>
          <a:graphicData uri="http://schemas.openxmlformats.org/drawingml/2006/table">
            <a:tbl>
              <a:tblPr firstRow="1" bandRow="1">
                <a:tableStyleId>{2D5ABB26-0587-4C30-8999-92F81FD0307C}</a:tableStyleId>
              </a:tblPr>
              <a:tblGrid>
                <a:gridCol w="9730303">
                  <a:extLst>
                    <a:ext uri="{9D8B030D-6E8A-4147-A177-3AD203B41FA5}">
                      <a16:colId xmlns:a16="http://schemas.microsoft.com/office/drawing/2014/main" val="106327909"/>
                    </a:ext>
                  </a:extLst>
                </a:gridCol>
              </a:tblGrid>
              <a:tr h="370840">
                <a:tc>
                  <a:txBody>
                    <a:bodyPr/>
                    <a:lstStyle/>
                    <a:p>
                      <a:r>
                        <a:rPr lang="en-US" altLang="zh-TW" sz="2800" kern="1200" dirty="0" smtClean="0">
                          <a:effectLst/>
                        </a:rPr>
                        <a:t>ﬁsh eggs eaten as food, usually spread on bread. In many countries </a:t>
                      </a:r>
                      <a:r>
                        <a:rPr lang="en-US" altLang="zh-TW" sz="2800" kern="1200" dirty="0" smtClean="0">
                          <a:solidFill>
                            <a:srgbClr val="FFFF00"/>
                          </a:solidFill>
                          <a:effectLst/>
                        </a:rPr>
                        <a:t>caviar is considered to be a special and expensive food, eaten mainly by rich people</a:t>
                      </a:r>
                      <a:r>
                        <a:rPr lang="en-US" altLang="zh-TW" sz="2800" kern="1200" dirty="0" smtClean="0">
                          <a:effectLst/>
                        </a:rPr>
                        <a:t>. (MED-2 2007)</a:t>
                      </a:r>
                      <a:endParaRPr lang="zh-TW" altLang="zh-TW" sz="280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val="34730287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800" kern="1200" dirty="0" smtClean="0">
                          <a:effectLst/>
                        </a:rPr>
                        <a:t>魚卵作為食物食用，通常塗在麵包上。在許多國家，魚子醬</a:t>
                      </a:r>
                      <a:r>
                        <a:rPr lang="zh-TW" altLang="zh-TW" sz="2800" kern="1200" dirty="0" smtClean="0">
                          <a:solidFill>
                            <a:srgbClr val="FFFF00"/>
                          </a:solidFill>
                          <a:effectLst/>
                        </a:rPr>
                        <a:t>被認為是一種特殊和昂貴的食物，主要由富人食用。</a:t>
                      </a:r>
                      <a:r>
                        <a:rPr lang="en-US" altLang="zh-TW" sz="2800" kern="1200" dirty="0" smtClean="0">
                          <a:effectLst/>
                        </a:rPr>
                        <a:t>(MED-2 2007)</a:t>
                      </a:r>
                      <a:endParaRPr lang="zh-TW" altLang="zh-TW" sz="280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val="862725737"/>
                  </a:ext>
                </a:extLst>
              </a:tr>
            </a:tbl>
          </a:graphicData>
        </a:graphic>
      </p:graphicFrame>
    </p:spTree>
    <p:extLst>
      <p:ext uri="{BB962C8B-B14F-4D97-AF65-F5344CB8AC3E}">
        <p14:creationId xmlns:p14="http://schemas.microsoft.com/office/powerpoint/2010/main" val="325660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257425" y="1276350"/>
            <a:ext cx="7677150" cy="4305300"/>
          </a:xfrm>
          <a:prstGeom prst="rect">
            <a:avLst/>
          </a:prstGeom>
        </p:spPr>
      </p:pic>
    </p:spTree>
    <p:extLst>
      <p:ext uri="{BB962C8B-B14F-4D97-AF65-F5344CB8AC3E}">
        <p14:creationId xmlns:p14="http://schemas.microsoft.com/office/powerpoint/2010/main" val="21256724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編輯</a:t>
            </a:r>
            <a:r>
              <a:rPr lang="zh-TW" altLang="en-US" dirty="0"/>
              <a:t>者</a:t>
            </a:r>
            <a:r>
              <a:rPr lang="zh-TW" altLang="en-US" dirty="0" smtClean="0"/>
              <a:t>意見</a:t>
            </a:r>
            <a:r>
              <a:rPr lang="zh-TW" altLang="zh-TW" dirty="0" smtClean="0"/>
              <a:t>和中立神話</a:t>
            </a:r>
            <a:r>
              <a:rPr lang="en-US" altLang="zh-TW" baseline="-25000" dirty="0"/>
              <a:t>10.5.7</a:t>
            </a:r>
            <a:endParaRPr lang="zh-TW" altLang="en-US" baseline="-25000" dirty="0"/>
          </a:p>
        </p:txBody>
      </p:sp>
      <p:sp>
        <p:nvSpPr>
          <p:cNvPr id="3" name="內容版面配置區 2"/>
          <p:cNvSpPr>
            <a:spLocks noGrp="1"/>
          </p:cNvSpPr>
          <p:nvPr>
            <p:ph idx="1"/>
          </p:nvPr>
        </p:nvSpPr>
        <p:spPr/>
        <p:txBody>
          <a:bodyPr>
            <a:normAutofit fontScale="92500" lnSpcReduction="10000"/>
          </a:bodyPr>
          <a:lstStyle/>
          <a:p>
            <a:r>
              <a:rPr lang="zh-TW" altLang="zh-TW" dirty="0"/>
              <a:t>詞典編纂者，像歷史學家一樣，被期望成為事實</a:t>
            </a:r>
            <a:r>
              <a:rPr lang="zh-TW" altLang="zh-TW" dirty="0" smtClean="0"/>
              <a:t>的中立</a:t>
            </a:r>
            <a:r>
              <a:rPr lang="zh-TW" altLang="en-US" dirty="0" smtClean="0"/>
              <a:t>的</a:t>
            </a:r>
            <a:r>
              <a:rPr lang="zh-TW" altLang="zh-TW" dirty="0" smtClean="0"/>
              <a:t>記錄者</a:t>
            </a:r>
            <a:endParaRPr lang="en-US" altLang="zh-TW" dirty="0" smtClean="0"/>
          </a:p>
          <a:p>
            <a:r>
              <a:rPr lang="zh-TW" altLang="zh-TW" dirty="0"/>
              <a:t>編輯</a:t>
            </a:r>
            <a:r>
              <a:rPr lang="zh-TW" altLang="en-US" dirty="0"/>
              <a:t>者意見</a:t>
            </a:r>
            <a:endParaRPr lang="en-US" altLang="zh-TW" dirty="0" smtClean="0"/>
          </a:p>
          <a:p>
            <a:pPr lvl="1"/>
            <a:r>
              <a:rPr lang="zh-TW" altLang="zh-TW" dirty="0" smtClean="0"/>
              <a:t>偏離</a:t>
            </a:r>
            <a:r>
              <a:rPr lang="zh-TW" altLang="zh-TW" dirty="0"/>
              <a:t>詞典的中立</a:t>
            </a:r>
            <a:r>
              <a:rPr lang="zh-TW" altLang="zh-TW" dirty="0" smtClean="0"/>
              <a:t>性</a:t>
            </a:r>
            <a:endParaRPr lang="en-US" altLang="zh-TW" dirty="0" smtClean="0"/>
          </a:p>
          <a:p>
            <a:pPr lvl="1"/>
            <a:r>
              <a:rPr lang="zh-TW" altLang="zh-TW" dirty="0" smtClean="0"/>
              <a:t>被視為</a:t>
            </a:r>
            <a:r>
              <a:rPr lang="zh-TW" altLang="en-US" dirty="0" smtClean="0"/>
              <a:t>不恰當</a:t>
            </a:r>
            <a:endParaRPr lang="en-US" altLang="zh-TW" dirty="0" smtClean="0"/>
          </a:p>
          <a:p>
            <a:r>
              <a:rPr lang="zh-TW" altLang="en-US" dirty="0" smtClean="0"/>
              <a:t>極端的例子</a:t>
            </a:r>
            <a:r>
              <a:rPr lang="zh-TW" altLang="zh-TW" dirty="0" smtClean="0"/>
              <a:t>《</a:t>
            </a:r>
            <a:r>
              <a:rPr lang="zh-TW" altLang="zh-TW" dirty="0"/>
              <a:t>詹森詞典</a:t>
            </a:r>
            <a:r>
              <a:rPr lang="zh-TW" altLang="zh-TW" dirty="0" smtClean="0"/>
              <a:t>》</a:t>
            </a:r>
            <a:r>
              <a:rPr lang="en-US" altLang="zh-TW" dirty="0"/>
              <a:t> patron </a:t>
            </a:r>
            <a:r>
              <a:rPr lang="zh-TW" altLang="en-US" dirty="0" smtClean="0"/>
              <a:t>（贊助人）：</a:t>
            </a:r>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smtClean="0"/>
          </a:p>
          <a:p>
            <a:r>
              <a:rPr lang="zh-TW" altLang="en-US" dirty="0" smtClean="0"/>
              <a:t>辭典不應該被</a:t>
            </a:r>
            <a:r>
              <a:rPr lang="zh-TW" altLang="zh-TW" dirty="0" smtClean="0"/>
              <a:t>用來</a:t>
            </a:r>
            <a:r>
              <a:rPr lang="zh-TW" altLang="en-US" dirty="0" smtClean="0"/>
              <a:t>表達</a:t>
            </a:r>
            <a:r>
              <a:rPr lang="zh-TW" altLang="zh-TW" dirty="0" smtClean="0"/>
              <a:t>個人恩怨。</a:t>
            </a:r>
            <a:endParaRPr lang="en-US" altLang="zh-TW" dirty="0" smtClean="0"/>
          </a:p>
          <a:p>
            <a:pPr lvl="1"/>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532907843"/>
              </p:ext>
            </p:extLst>
          </p:nvPr>
        </p:nvGraphicFramePr>
        <p:xfrm>
          <a:off x="1278978" y="4206622"/>
          <a:ext cx="9634043" cy="1280160"/>
        </p:xfrm>
        <a:graphic>
          <a:graphicData uri="http://schemas.openxmlformats.org/drawingml/2006/table">
            <a:tbl>
              <a:tblPr firstRow="1" bandRow="1">
                <a:tableStyleId>{2D5ABB26-0587-4C30-8999-92F81FD0307C}</a:tableStyleId>
              </a:tblPr>
              <a:tblGrid>
                <a:gridCol w="9634043">
                  <a:extLst>
                    <a:ext uri="{9D8B030D-6E8A-4147-A177-3AD203B41FA5}">
                      <a16:colId xmlns:a16="http://schemas.microsoft.com/office/drawing/2014/main" val="693569216"/>
                    </a:ext>
                  </a:extLst>
                </a:gridCol>
              </a:tblGrid>
              <a:tr h="370840">
                <a:tc>
                  <a:txBody>
                    <a:bodyPr/>
                    <a:lstStyle/>
                    <a:p>
                      <a:r>
                        <a:rPr lang="en-US" altLang="zh-TW" sz="2400" kern="1200" dirty="0" smtClean="0">
                          <a:effectLst/>
                        </a:rPr>
                        <a:t>One who countenances, supports or protects. Commonly a wretch who supports with insolence, and is paid with ﬂattery.</a:t>
                      </a:r>
                      <a:endParaRPr lang="zh-TW" altLang="zh-TW" sz="240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val="143392833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smtClean="0">
                          <a:effectLst/>
                        </a:rPr>
                        <a:t>資助、支持或保護的人。</a:t>
                      </a:r>
                      <a:r>
                        <a:rPr lang="zh-CN" altLang="en-US" sz="2400" kern="1200" dirty="0" smtClean="0">
                          <a:effectLst/>
                        </a:rPr>
                        <a:t>通常是指以無禮的方式支援的混蛋</a:t>
                      </a:r>
                      <a:r>
                        <a:rPr lang="zh-TW" altLang="zh-TW" sz="2400" kern="1200" dirty="0" smtClean="0">
                          <a:effectLst/>
                        </a:rPr>
                        <a:t>，</a:t>
                      </a:r>
                      <a:r>
                        <a:rPr lang="zh-TW" altLang="en-US" sz="2400" kern="1200" dirty="0" smtClean="0">
                          <a:effectLst/>
                        </a:rPr>
                        <a:t>用錢支付</a:t>
                      </a:r>
                      <a:r>
                        <a:rPr lang="zh-TW" altLang="zh-TW" sz="2400" kern="1200" dirty="0" smtClean="0">
                          <a:effectLst/>
                        </a:rPr>
                        <a:t>。</a:t>
                      </a:r>
                      <a:endParaRPr lang="zh-TW" altLang="zh-TW" sz="240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val="2556664403"/>
                  </a:ext>
                </a:extLst>
              </a:tr>
            </a:tbl>
          </a:graphicData>
        </a:graphic>
      </p:graphicFrame>
    </p:spTree>
    <p:extLst>
      <p:ext uri="{BB962C8B-B14F-4D97-AF65-F5344CB8AC3E}">
        <p14:creationId xmlns:p14="http://schemas.microsoft.com/office/powerpoint/2010/main" val="45814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難以</a:t>
            </a:r>
            <a:r>
              <a:rPr lang="zh-TW" altLang="zh-TW" dirty="0" smtClean="0"/>
              <a:t>中立</a:t>
            </a:r>
            <a:r>
              <a:rPr lang="zh-TW" altLang="en-US" dirty="0" smtClean="0"/>
              <a:t>的情況</a:t>
            </a:r>
            <a:r>
              <a:rPr lang="en-US" altLang="zh-TW" baseline="-25000" dirty="0"/>
              <a:t>10.5.7</a:t>
            </a:r>
            <a:endParaRPr lang="zh-TW" altLang="en-US" baseline="-25000" dirty="0"/>
          </a:p>
        </p:txBody>
      </p:sp>
      <p:sp>
        <p:nvSpPr>
          <p:cNvPr id="3" name="內容版面配置區 2"/>
          <p:cNvSpPr>
            <a:spLocks noGrp="1"/>
          </p:cNvSpPr>
          <p:nvPr>
            <p:ph idx="1"/>
          </p:nvPr>
        </p:nvSpPr>
        <p:spPr/>
        <p:txBody>
          <a:bodyPr>
            <a:normAutofit/>
          </a:bodyPr>
          <a:lstStyle/>
          <a:p>
            <a:r>
              <a:rPr lang="zh-TW" altLang="en-US" dirty="0" smtClean="0"/>
              <a:t>有時</a:t>
            </a:r>
            <a:r>
              <a:rPr lang="zh-TW" altLang="zh-TW" dirty="0" smtClean="0"/>
              <a:t>詞典</a:t>
            </a:r>
            <a:r>
              <a:rPr lang="zh-TW" altLang="en-US" dirty="0" smtClean="0"/>
              <a:t>編輯者</a:t>
            </a:r>
            <a:r>
              <a:rPr lang="zh-TW" altLang="zh-TW" dirty="0" smtClean="0"/>
              <a:t>是</a:t>
            </a:r>
            <a:r>
              <a:rPr lang="zh-TW" altLang="zh-TW" dirty="0"/>
              <a:t>在兩種不同形式的公正性</a:t>
            </a:r>
            <a:r>
              <a:rPr lang="zh-TW" altLang="zh-TW" dirty="0" smtClean="0"/>
              <a:t>之間</a:t>
            </a:r>
            <a:r>
              <a:rPr lang="zh-TW" altLang="en-US" dirty="0" smtClean="0"/>
              <a:t>選擇</a:t>
            </a:r>
            <a:r>
              <a:rPr lang="zh-TW" altLang="zh-TW" dirty="0" smtClean="0"/>
              <a:t>。</a:t>
            </a:r>
            <a:endParaRPr lang="en-US" altLang="zh-TW" dirty="0"/>
          </a:p>
          <a:p>
            <a:pPr lvl="1"/>
            <a:r>
              <a:rPr lang="zh-TW" altLang="zh-TW" dirty="0" smtClean="0"/>
              <a:t>在宗教</a:t>
            </a:r>
            <a:r>
              <a:rPr lang="zh-TW" altLang="en-US" dirty="0" smtClean="0"/>
              <a:t>、</a:t>
            </a:r>
            <a:r>
              <a:rPr lang="zh-TW" altLang="zh-TW" dirty="0" smtClean="0"/>
              <a:t>政治</a:t>
            </a:r>
            <a:r>
              <a:rPr lang="zh-TW" altLang="en-US" dirty="0" smtClean="0"/>
              <a:t>最常見</a:t>
            </a:r>
            <a:endParaRPr lang="zh-TW" altLang="zh-TW" dirty="0"/>
          </a:p>
          <a:p>
            <a:r>
              <a:rPr lang="zh-TW" altLang="en-US" dirty="0" smtClean="0"/>
              <a:t>例如：</a:t>
            </a:r>
            <a:r>
              <a:rPr lang="en-US" altLang="zh-TW" dirty="0" smtClean="0"/>
              <a:t>apartheid</a:t>
            </a:r>
            <a:r>
              <a:rPr lang="zh-TW" altLang="en-US" dirty="0" smtClean="0"/>
              <a:t>（</a:t>
            </a:r>
            <a:r>
              <a:rPr lang="zh-TW" altLang="zh-TW" dirty="0" smtClean="0"/>
              <a:t>種族隔離</a:t>
            </a:r>
            <a:r>
              <a:rPr lang="zh-TW" altLang="en-US" dirty="0" smtClean="0"/>
              <a:t>）</a:t>
            </a:r>
            <a:r>
              <a:rPr lang="zh-TW" altLang="zh-TW" dirty="0" smtClean="0"/>
              <a:t>的</a:t>
            </a:r>
            <a:r>
              <a:rPr lang="zh-TW" altLang="en-US" dirty="0" smtClean="0"/>
              <a:t>釋義：</a:t>
            </a:r>
            <a:endParaRPr lang="en-US" altLang="zh-TW" dirty="0" smtClean="0"/>
          </a:p>
          <a:p>
            <a:pPr lvl="1"/>
            <a:r>
              <a:rPr lang="en-US" altLang="zh-TW" dirty="0"/>
              <a:t>the keeping separate of races of different </a:t>
            </a:r>
            <a:r>
              <a:rPr lang="en-US" altLang="zh-TW" dirty="0" err="1"/>
              <a:t>colours</a:t>
            </a:r>
            <a:r>
              <a:rPr lang="en-US" altLang="zh-TW" dirty="0"/>
              <a:t> in one country, esp. of Europeans and non-Europeans in South </a:t>
            </a:r>
            <a:r>
              <a:rPr lang="en-US" altLang="zh-TW" dirty="0" smtClean="0"/>
              <a:t>Africa</a:t>
            </a:r>
            <a:r>
              <a:rPr lang="zh-TW" altLang="en-US" dirty="0" smtClean="0"/>
              <a:t> </a:t>
            </a:r>
            <a:r>
              <a:rPr lang="en-US" altLang="zh-TW" dirty="0" smtClean="0"/>
              <a:t>(LDOCE-1 </a:t>
            </a:r>
            <a:r>
              <a:rPr lang="en-US" altLang="zh-TW" dirty="0"/>
              <a:t>1978)</a:t>
            </a:r>
            <a:endParaRPr lang="zh-TW" altLang="zh-TW" dirty="0"/>
          </a:p>
          <a:p>
            <a:pPr lvl="1"/>
            <a:r>
              <a:rPr lang="zh-TW" altLang="zh-TW" dirty="0"/>
              <a:t>將不同膚色的種族隔離在一個國家，特別是南非的歐洲人和非歐洲人</a:t>
            </a:r>
            <a:r>
              <a:rPr lang="zh-TW" altLang="zh-TW" dirty="0" smtClean="0"/>
              <a:t>。</a:t>
            </a:r>
            <a:r>
              <a:rPr lang="en-US" altLang="zh-TW" dirty="0" smtClean="0"/>
              <a:t>(</a:t>
            </a:r>
            <a:r>
              <a:rPr lang="en-US" altLang="zh-TW" dirty="0"/>
              <a:t>LDOCE-1 1978</a:t>
            </a:r>
            <a:r>
              <a:rPr lang="en-US" altLang="zh-TW" dirty="0" smtClean="0"/>
              <a:t>)</a:t>
            </a:r>
          </a:p>
          <a:p>
            <a:r>
              <a:rPr lang="zh-TW" altLang="en-US" dirty="0"/>
              <a:t>釋義</a:t>
            </a:r>
            <a:r>
              <a:rPr lang="zh-TW" altLang="en-US" dirty="0" smtClean="0"/>
              <a:t>似乎</a:t>
            </a:r>
            <a:r>
              <a:rPr lang="zh-TW" altLang="en-US" dirty="0"/>
              <a:t>只是在陳述案件的</a:t>
            </a:r>
            <a:r>
              <a:rPr lang="zh-TW" altLang="en-US" dirty="0" smtClean="0"/>
              <a:t>事實</a:t>
            </a:r>
            <a:endParaRPr lang="en-US" altLang="zh-TW" dirty="0" smtClean="0"/>
          </a:p>
          <a:p>
            <a:r>
              <a:rPr lang="zh-TW" altLang="zh-TW" dirty="0"/>
              <a:t>由於沒有提及種族隔離背後的</a:t>
            </a:r>
            <a:r>
              <a:rPr lang="zh-TW" altLang="zh-TW" dirty="0" smtClean="0"/>
              <a:t>動機</a:t>
            </a:r>
            <a:r>
              <a:rPr lang="zh-TW" altLang="en-US" dirty="0" smtClean="0"/>
              <a:t>，</a:t>
            </a:r>
            <a:r>
              <a:rPr lang="zh-TW" altLang="en-US" dirty="0"/>
              <a:t>釋義</a:t>
            </a:r>
            <a:r>
              <a:rPr lang="zh-TW" altLang="zh-TW" dirty="0" smtClean="0"/>
              <a:t>隱含</a:t>
            </a:r>
            <a:r>
              <a:rPr lang="zh-TW" altLang="zh-TW" dirty="0"/>
              <a:t>著對宣導這種</a:t>
            </a:r>
            <a:r>
              <a:rPr lang="zh-TW" altLang="zh-TW" dirty="0" smtClean="0"/>
              <a:t>制度的</a:t>
            </a:r>
            <a:r>
              <a:rPr lang="zh-TW" altLang="zh-TW" dirty="0"/>
              <a:t>認可</a:t>
            </a:r>
            <a:r>
              <a:rPr lang="zh-TW" altLang="zh-TW" dirty="0" smtClean="0"/>
              <a:t>。</a:t>
            </a:r>
            <a:endParaRPr lang="zh-TW" altLang="zh-TW" dirty="0"/>
          </a:p>
          <a:p>
            <a:endParaRPr lang="zh-TW" altLang="en-US" dirty="0"/>
          </a:p>
        </p:txBody>
      </p:sp>
    </p:spTree>
    <p:extLst>
      <p:ext uri="{BB962C8B-B14F-4D97-AF65-F5344CB8AC3E}">
        <p14:creationId xmlns:p14="http://schemas.microsoft.com/office/powerpoint/2010/main" val="279106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不存在</a:t>
            </a:r>
            <a:r>
              <a:rPr lang="en-US" altLang="zh-TW" dirty="0"/>
              <a:t> "</a:t>
            </a:r>
            <a:r>
              <a:rPr lang="zh-TW" altLang="zh-TW" dirty="0"/>
              <a:t>中立立場</a:t>
            </a:r>
            <a:r>
              <a:rPr lang="en-US" altLang="zh-TW" dirty="0"/>
              <a:t>"</a:t>
            </a:r>
            <a:endParaRPr lang="zh-TW" altLang="en-US" dirty="0"/>
          </a:p>
        </p:txBody>
      </p:sp>
      <p:sp>
        <p:nvSpPr>
          <p:cNvPr id="3" name="內容版面配置區 2"/>
          <p:cNvSpPr>
            <a:spLocks noGrp="1"/>
          </p:cNvSpPr>
          <p:nvPr>
            <p:ph idx="1"/>
          </p:nvPr>
        </p:nvSpPr>
        <p:spPr/>
        <p:txBody>
          <a:bodyPr>
            <a:normAutofit/>
          </a:bodyPr>
          <a:lstStyle/>
          <a:p>
            <a:r>
              <a:rPr lang="zh-TW" altLang="zh-TW" sz="2400" dirty="0" smtClean="0"/>
              <a:t>每個</a:t>
            </a:r>
            <a:r>
              <a:rPr lang="zh-TW" altLang="en-US" sz="2400" dirty="0" smtClean="0"/>
              <a:t>詞</a:t>
            </a:r>
            <a:r>
              <a:rPr lang="zh-TW" altLang="zh-TW" sz="2400" dirty="0" smtClean="0"/>
              <a:t>條都</a:t>
            </a:r>
            <a:r>
              <a:rPr lang="zh-TW" altLang="zh-TW" sz="2400" dirty="0"/>
              <a:t>（自覺或不自覺地）</a:t>
            </a:r>
            <a:r>
              <a:rPr lang="zh-TW" altLang="zh-TW" sz="2400" dirty="0" smtClean="0"/>
              <a:t>對</a:t>
            </a:r>
            <a:r>
              <a:rPr lang="zh-TW" altLang="en-US" sz="2400" dirty="0" smtClean="0"/>
              <a:t>釋義詞</a:t>
            </a:r>
            <a:r>
              <a:rPr lang="zh-TW" altLang="zh-TW" sz="2400" dirty="0" smtClean="0"/>
              <a:t>採取</a:t>
            </a:r>
            <a:r>
              <a:rPr lang="zh-TW" altLang="zh-TW" sz="2400" dirty="0"/>
              <a:t>了一種特殊的立場</a:t>
            </a:r>
            <a:r>
              <a:rPr lang="zh-TW" altLang="zh-TW" sz="2400" dirty="0" smtClean="0"/>
              <a:t>。</a:t>
            </a:r>
            <a:endParaRPr lang="en-US" altLang="zh-TW" sz="2400" dirty="0" smtClean="0"/>
          </a:p>
          <a:p>
            <a:r>
              <a:rPr lang="zh-TW" altLang="zh-TW" sz="2400" dirty="0" smtClean="0"/>
              <a:t>菲</a:t>
            </a:r>
            <a:r>
              <a:rPr lang="zh-TW" altLang="zh-TW" sz="2400" dirty="0"/>
              <a:t>爾</a:t>
            </a:r>
            <a:r>
              <a:rPr lang="zh-TW" altLang="zh-TW" sz="2400" dirty="0" smtClean="0"/>
              <a:t>摩爾</a:t>
            </a:r>
            <a:r>
              <a:rPr lang="zh-TW" altLang="en-US" sz="2400" dirty="0" smtClean="0"/>
              <a:t>認為：</a:t>
            </a:r>
            <a:r>
              <a:rPr lang="zh-TW" altLang="zh-TW" sz="2400" dirty="0" smtClean="0"/>
              <a:t>不</a:t>
            </a:r>
            <a:r>
              <a:rPr lang="zh-TW" altLang="zh-TW" sz="2400" dirty="0"/>
              <a:t>存在</a:t>
            </a:r>
            <a:r>
              <a:rPr lang="en-US" altLang="zh-TW" sz="2400" dirty="0"/>
              <a:t> "</a:t>
            </a:r>
            <a:r>
              <a:rPr lang="zh-TW" altLang="zh-TW" sz="2400" dirty="0"/>
              <a:t>中立立場</a:t>
            </a:r>
            <a:r>
              <a:rPr lang="en-US" altLang="zh-TW" sz="2400" dirty="0"/>
              <a:t>"</a:t>
            </a:r>
            <a:r>
              <a:rPr lang="zh-TW" altLang="zh-TW" sz="2400" dirty="0"/>
              <a:t>。</a:t>
            </a:r>
          </a:p>
          <a:p>
            <a:pPr lvl="1"/>
            <a:r>
              <a:rPr lang="en-US" altLang="zh-TW" sz="2400" dirty="0" smtClean="0"/>
              <a:t>If </a:t>
            </a:r>
            <a:r>
              <a:rPr lang="en-US" altLang="zh-TW" sz="2400" dirty="0"/>
              <a:t>atheists read a deﬁnition of God as "</a:t>
            </a:r>
            <a:r>
              <a:rPr lang="en-US" altLang="zh-TW" sz="2400" dirty="0" smtClean="0"/>
              <a:t>the </a:t>
            </a:r>
            <a:r>
              <a:rPr lang="en-US" altLang="zh-TW" sz="2400" dirty="0"/>
              <a:t>Supreme being who created and maintains the </a:t>
            </a:r>
            <a:r>
              <a:rPr lang="en-US" altLang="zh-TW" sz="2400" dirty="0" smtClean="0"/>
              <a:t>universe", </a:t>
            </a:r>
            <a:r>
              <a:rPr lang="en-US" altLang="zh-TW" sz="2400" dirty="0"/>
              <a:t>they could complain that the producers of the dictionary are using language that presupposes something they ﬁnd objectionable.</a:t>
            </a:r>
            <a:endParaRPr lang="zh-TW" altLang="zh-TW" sz="2400" dirty="0"/>
          </a:p>
          <a:p>
            <a:pPr lvl="1"/>
            <a:r>
              <a:rPr lang="zh-TW" altLang="zh-TW" sz="2400" dirty="0"/>
              <a:t>如果無神論者讀到上帝</a:t>
            </a:r>
            <a:r>
              <a:rPr lang="zh-TW" altLang="zh-TW" sz="2400" dirty="0" smtClean="0"/>
              <a:t>的</a:t>
            </a:r>
            <a:r>
              <a:rPr lang="zh-TW" altLang="en-US" sz="2400" dirty="0" smtClean="0"/>
              <a:t>釋義</a:t>
            </a:r>
            <a:r>
              <a:rPr lang="zh-TW" altLang="zh-TW" sz="2400" dirty="0" smtClean="0"/>
              <a:t>是</a:t>
            </a:r>
            <a:r>
              <a:rPr lang="en-US" altLang="zh-TW" sz="2400" dirty="0" smtClean="0"/>
              <a:t> </a:t>
            </a:r>
            <a:r>
              <a:rPr lang="en-US" altLang="zh-TW" sz="2400" dirty="0"/>
              <a:t>"</a:t>
            </a:r>
            <a:r>
              <a:rPr lang="zh-TW" altLang="zh-TW" sz="2400" dirty="0"/>
              <a:t>創造和維持宇宙的最高存在</a:t>
            </a:r>
            <a:r>
              <a:rPr lang="en-US" altLang="zh-TW" sz="2400" dirty="0"/>
              <a:t>"</a:t>
            </a:r>
            <a:r>
              <a:rPr lang="zh-TW" altLang="zh-TW" sz="2400" dirty="0"/>
              <a:t>，他們就會</a:t>
            </a:r>
            <a:r>
              <a:rPr lang="zh-TW" altLang="zh-TW" sz="2400" dirty="0" smtClean="0"/>
              <a:t>抱怨</a:t>
            </a:r>
            <a:r>
              <a:rPr lang="zh-TW" altLang="en-US" sz="2400" dirty="0" smtClean="0"/>
              <a:t>辭典</a:t>
            </a:r>
            <a:r>
              <a:rPr lang="zh-TW" altLang="zh-TW" sz="2400" dirty="0" smtClean="0"/>
              <a:t>的</a:t>
            </a:r>
            <a:r>
              <a:rPr lang="zh-TW" altLang="zh-TW" sz="2400" dirty="0"/>
              <a:t>製作者使用的語言預設了他們不喜歡的東西。</a:t>
            </a:r>
          </a:p>
          <a:p>
            <a:endParaRPr lang="zh-TW" altLang="en-US" sz="2400" dirty="0"/>
          </a:p>
        </p:txBody>
      </p:sp>
    </p:spTree>
    <p:extLst>
      <p:ext uri="{BB962C8B-B14F-4D97-AF65-F5344CB8AC3E}">
        <p14:creationId xmlns:p14="http://schemas.microsoft.com/office/powerpoint/2010/main" val="158975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300287" y="1257300"/>
            <a:ext cx="7591425" cy="4343400"/>
          </a:xfrm>
          <a:prstGeom prst="rect">
            <a:avLst/>
          </a:prstGeom>
        </p:spPr>
      </p:pic>
    </p:spTree>
    <p:extLst>
      <p:ext uri="{BB962C8B-B14F-4D97-AF65-F5344CB8AC3E}">
        <p14:creationId xmlns:p14="http://schemas.microsoft.com/office/powerpoint/2010/main" val="40547503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小結</a:t>
            </a:r>
            <a:r>
              <a:rPr lang="en-US" altLang="zh-TW" baseline="-25000" dirty="0"/>
              <a:t>10.5.8</a:t>
            </a:r>
            <a:endParaRPr lang="zh-TW" altLang="en-US" baseline="-25000" dirty="0"/>
          </a:p>
        </p:txBody>
      </p:sp>
      <p:sp>
        <p:nvSpPr>
          <p:cNvPr id="3" name="內容版面配置區 2"/>
          <p:cNvSpPr>
            <a:spLocks noGrp="1"/>
          </p:cNvSpPr>
          <p:nvPr>
            <p:ph idx="1"/>
          </p:nvPr>
        </p:nvSpPr>
        <p:spPr/>
        <p:txBody>
          <a:bodyPr>
            <a:normAutofit lnSpcReduction="10000"/>
          </a:bodyPr>
          <a:lstStyle/>
          <a:p>
            <a:r>
              <a:rPr lang="zh-TW" altLang="en-US" dirty="0" smtClean="0"/>
              <a:t>釋義不要鉅細靡遺：</a:t>
            </a:r>
            <a:endParaRPr lang="en-US" altLang="zh-TW" dirty="0" smtClean="0"/>
          </a:p>
          <a:p>
            <a:pPr lvl="1"/>
            <a:r>
              <a:rPr lang="zh-TW" altLang="en-US" dirty="0" smtClean="0"/>
              <a:t>不要</a:t>
            </a:r>
            <a:r>
              <a:rPr lang="zh-TW" altLang="zh-TW" dirty="0" smtClean="0"/>
              <a:t>告訴讀者</a:t>
            </a:r>
            <a:r>
              <a:rPr lang="zh-TW" altLang="en-US" dirty="0" smtClean="0"/>
              <a:t>所有</a:t>
            </a:r>
            <a:r>
              <a:rPr lang="zh-TW" altLang="zh-TW" dirty="0" smtClean="0"/>
              <a:t>關於</a:t>
            </a:r>
            <a:r>
              <a:rPr lang="zh-TW" altLang="en-US" dirty="0" smtClean="0"/>
              <a:t>詞</a:t>
            </a:r>
            <a:r>
              <a:rPr lang="zh-TW" altLang="zh-TW" dirty="0" smtClean="0"/>
              <a:t>的</a:t>
            </a:r>
            <a:r>
              <a:rPr lang="zh-TW" altLang="zh-TW" dirty="0"/>
              <a:t>一切</a:t>
            </a:r>
            <a:r>
              <a:rPr lang="zh-TW" altLang="zh-TW" dirty="0" smtClean="0"/>
              <a:t>；</a:t>
            </a:r>
            <a:endParaRPr lang="en-US" altLang="zh-TW" dirty="0" smtClean="0"/>
          </a:p>
          <a:p>
            <a:pPr lvl="1"/>
            <a:r>
              <a:rPr lang="zh-TW" altLang="zh-TW" dirty="0" smtClean="0"/>
              <a:t>冗長的</a:t>
            </a:r>
            <a:r>
              <a:rPr lang="zh-TW" altLang="en-US" dirty="0" smtClean="0"/>
              <a:t>釋義</a:t>
            </a:r>
            <a:r>
              <a:rPr lang="zh-TW" altLang="zh-TW" dirty="0" smtClean="0"/>
              <a:t>對</a:t>
            </a:r>
            <a:r>
              <a:rPr lang="zh-TW" altLang="en-US" dirty="0" smtClean="0"/>
              <a:t>讀者是負擔</a:t>
            </a:r>
            <a:endParaRPr lang="en-US" altLang="zh-TW" dirty="0" smtClean="0"/>
          </a:p>
          <a:p>
            <a:pPr lvl="1"/>
            <a:r>
              <a:rPr lang="zh-TW" altLang="en-US" dirty="0" smtClean="0"/>
              <a:t>必須</a:t>
            </a:r>
            <a:r>
              <a:rPr lang="zh-TW" altLang="zh-TW" dirty="0"/>
              <a:t>區分</a:t>
            </a:r>
            <a:r>
              <a:rPr lang="zh-TW" altLang="zh-TW" dirty="0" smtClean="0"/>
              <a:t>核心</a:t>
            </a:r>
            <a:r>
              <a:rPr lang="zh-TW" altLang="en-US" dirty="0" smtClean="0"/>
              <a:t>與</a:t>
            </a:r>
            <a:r>
              <a:rPr lang="zh-TW" altLang="zh-TW" dirty="0" smtClean="0"/>
              <a:t>邊緣的</a:t>
            </a:r>
            <a:r>
              <a:rPr lang="zh-TW" altLang="en-US" dirty="0" smtClean="0"/>
              <a:t>語義</a:t>
            </a:r>
            <a:endParaRPr lang="en-US" altLang="zh-TW" dirty="0" smtClean="0"/>
          </a:p>
          <a:p>
            <a:r>
              <a:rPr lang="zh-TW" altLang="zh-TW" dirty="0" smtClean="0"/>
              <a:t>尋找</a:t>
            </a:r>
            <a:r>
              <a:rPr lang="en-US" altLang="zh-TW" dirty="0" smtClean="0"/>
              <a:t> </a:t>
            </a:r>
            <a:r>
              <a:rPr lang="zh-TW" altLang="en-US" dirty="0"/>
              <a:t>「</a:t>
            </a:r>
            <a:r>
              <a:rPr lang="zh-TW" altLang="zh-TW" dirty="0" smtClean="0"/>
              <a:t>必要</a:t>
            </a:r>
            <a:r>
              <a:rPr lang="zh-TW" altLang="zh-TW" dirty="0"/>
              <a:t>和充分的</a:t>
            </a:r>
            <a:r>
              <a:rPr lang="zh-TW" altLang="zh-TW" dirty="0" smtClean="0"/>
              <a:t>條件</a:t>
            </a:r>
            <a:r>
              <a:rPr lang="zh-TW" altLang="en-US" dirty="0" smtClean="0"/>
              <a:t>」</a:t>
            </a:r>
            <a:r>
              <a:rPr lang="zh-TW" altLang="zh-TW" dirty="0" smtClean="0"/>
              <a:t>是</a:t>
            </a:r>
            <a:r>
              <a:rPr lang="zh-TW" altLang="zh-TW" dirty="0"/>
              <a:t>值得做的</a:t>
            </a:r>
            <a:r>
              <a:rPr lang="zh-TW" altLang="zh-TW" dirty="0" smtClean="0"/>
              <a:t>，</a:t>
            </a:r>
            <a:r>
              <a:rPr lang="zh-TW" altLang="en-US" dirty="0" smtClean="0"/>
              <a:t>可以幫助釋義：</a:t>
            </a:r>
            <a:endParaRPr lang="en-US" altLang="zh-TW" dirty="0" smtClean="0"/>
          </a:p>
          <a:p>
            <a:r>
              <a:rPr lang="zh-TW" altLang="en-US" dirty="0"/>
              <a:t>釋義</a:t>
            </a:r>
            <a:r>
              <a:rPr lang="zh-TW" altLang="en-US" dirty="0" smtClean="0"/>
              <a:t>必須保留彈性</a:t>
            </a:r>
            <a:r>
              <a:rPr lang="zh-TW" altLang="en-US" dirty="0"/>
              <a:t>，</a:t>
            </a:r>
            <a:r>
              <a:rPr lang="zh-TW" altLang="en-US" dirty="0" smtClean="0"/>
              <a:t>原型釋義法是好的策略：</a:t>
            </a:r>
            <a:endParaRPr lang="en-US" altLang="zh-TW" dirty="0" smtClean="0"/>
          </a:p>
          <a:p>
            <a:pPr lvl="1"/>
            <a:r>
              <a:rPr lang="zh-TW" altLang="zh-TW" dirty="0"/>
              <a:t>使用一個基本定義來描述什麼是不變的</a:t>
            </a:r>
            <a:r>
              <a:rPr lang="zh-TW" altLang="zh-TW" dirty="0" smtClean="0"/>
              <a:t>事實</a:t>
            </a:r>
            <a:endParaRPr lang="en-US" altLang="zh-TW" dirty="0" smtClean="0"/>
          </a:p>
          <a:p>
            <a:pPr lvl="1"/>
            <a:r>
              <a:rPr lang="zh-TW" altLang="en-US" dirty="0"/>
              <a:t>再</a:t>
            </a:r>
            <a:r>
              <a:rPr lang="zh-TW" altLang="zh-TW" dirty="0" smtClean="0"/>
              <a:t>以</a:t>
            </a:r>
            <a:r>
              <a:rPr lang="zh-TW" altLang="en-US" dirty="0" smtClean="0"/>
              <a:t>「</a:t>
            </a:r>
            <a:r>
              <a:rPr lang="zh-TW" altLang="zh-TW" dirty="0" smtClean="0"/>
              <a:t>典型</a:t>
            </a:r>
            <a:r>
              <a:rPr lang="zh-TW" altLang="en-US" dirty="0" smtClean="0"/>
              <a:t>」</a:t>
            </a:r>
            <a:r>
              <a:rPr lang="zh-TW" altLang="zh-TW" dirty="0" smtClean="0"/>
              <a:t>開頭</a:t>
            </a:r>
            <a:r>
              <a:rPr lang="zh-TW" altLang="zh-TW" dirty="0"/>
              <a:t>的條款來描述原型情況</a:t>
            </a:r>
            <a:endParaRPr lang="en-US" altLang="zh-TW" dirty="0" smtClean="0"/>
          </a:p>
          <a:p>
            <a:r>
              <a:rPr lang="en-US" altLang="zh-TW" dirty="0"/>
              <a:t>a large motor vehicle carrying passengers by road, typically one serving the public on a ﬁxed route and for a fare (</a:t>
            </a:r>
            <a:r>
              <a:rPr lang="zh-TW" altLang="zh-TW" dirty="0"/>
              <a:t>新牛津英語詞典</a:t>
            </a:r>
            <a:r>
              <a:rPr lang="en-US" altLang="zh-TW" dirty="0"/>
              <a:t>-2 2003)</a:t>
            </a:r>
            <a:endParaRPr lang="zh-TW" altLang="zh-TW" dirty="0"/>
          </a:p>
          <a:p>
            <a:r>
              <a:rPr lang="zh-TW" altLang="zh-TW" dirty="0"/>
              <a:t>在公路上載客的大型機動車輛，通常是在固定的路線上為公眾服務並收取費用的車輛。</a:t>
            </a:r>
            <a:endParaRPr lang="en-US" altLang="zh-TW" dirty="0"/>
          </a:p>
          <a:p>
            <a:pPr lvl="1"/>
            <a:endParaRPr lang="zh-TW" altLang="en-US" dirty="0"/>
          </a:p>
        </p:txBody>
      </p:sp>
    </p:spTree>
    <p:extLst>
      <p:ext uri="{BB962C8B-B14F-4D97-AF65-F5344CB8AC3E}">
        <p14:creationId xmlns:p14="http://schemas.microsoft.com/office/powerpoint/2010/main" val="266115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小結</a:t>
            </a:r>
          </a:p>
        </p:txBody>
      </p:sp>
      <p:sp>
        <p:nvSpPr>
          <p:cNvPr id="3" name="內容版面配置區 2"/>
          <p:cNvSpPr>
            <a:spLocks noGrp="1"/>
          </p:cNvSpPr>
          <p:nvPr>
            <p:ph idx="1"/>
          </p:nvPr>
        </p:nvSpPr>
        <p:spPr/>
        <p:txBody>
          <a:bodyPr/>
          <a:lstStyle/>
          <a:p>
            <a:r>
              <a:rPr lang="zh-TW" altLang="zh-TW" dirty="0" smtClean="0"/>
              <a:t>為</a:t>
            </a:r>
            <a:r>
              <a:rPr lang="zh-TW" altLang="en-US" dirty="0" smtClean="0"/>
              <a:t>釋義</a:t>
            </a:r>
            <a:r>
              <a:rPr lang="zh-TW" altLang="zh-TW" dirty="0" smtClean="0"/>
              <a:t>選擇</a:t>
            </a:r>
            <a:r>
              <a:rPr lang="zh-TW" altLang="zh-TW" dirty="0"/>
              <a:t>事實並不是一項</a:t>
            </a:r>
            <a:r>
              <a:rPr lang="en-US" altLang="zh-TW" dirty="0"/>
              <a:t> "</a:t>
            </a:r>
            <a:r>
              <a:rPr lang="zh-TW" altLang="zh-TW" dirty="0"/>
              <a:t>科學</a:t>
            </a:r>
            <a:r>
              <a:rPr lang="en-US" altLang="zh-TW" dirty="0"/>
              <a:t> "</a:t>
            </a:r>
            <a:r>
              <a:rPr lang="zh-TW" altLang="zh-TW" dirty="0"/>
              <a:t>事業</a:t>
            </a:r>
            <a:r>
              <a:rPr lang="zh-TW" altLang="zh-TW" dirty="0" smtClean="0"/>
              <a:t>：</a:t>
            </a:r>
            <a:endParaRPr lang="en-US" altLang="zh-TW" dirty="0" smtClean="0"/>
          </a:p>
          <a:p>
            <a:pPr lvl="1"/>
            <a:r>
              <a:rPr lang="zh-TW" altLang="en-US" dirty="0" smtClean="0"/>
              <a:t>釋義</a:t>
            </a:r>
            <a:r>
              <a:rPr lang="zh-TW" altLang="zh-TW" dirty="0" smtClean="0"/>
              <a:t>內容</a:t>
            </a:r>
            <a:r>
              <a:rPr lang="zh-TW" altLang="zh-TW" dirty="0"/>
              <a:t>會因</a:t>
            </a:r>
            <a:r>
              <a:rPr lang="zh-TW" altLang="zh-TW" dirty="0" smtClean="0"/>
              <a:t>詞典而不同</a:t>
            </a:r>
            <a:endParaRPr lang="en-US" altLang="zh-TW" dirty="0" smtClean="0"/>
          </a:p>
          <a:p>
            <a:pPr lvl="2"/>
            <a:r>
              <a:rPr lang="zh-TW" altLang="zh-TW" dirty="0" smtClean="0"/>
              <a:t>學術性的</a:t>
            </a:r>
            <a:r>
              <a:rPr lang="zh-TW" altLang="en-US" dirty="0" smtClean="0"/>
              <a:t>辭典</a:t>
            </a:r>
            <a:r>
              <a:rPr lang="zh-TW" altLang="en-US" dirty="0"/>
              <a:t>可能</a:t>
            </a:r>
            <a:r>
              <a:rPr lang="zh-TW" altLang="zh-TW" dirty="0" smtClean="0"/>
              <a:t>會</a:t>
            </a:r>
            <a:r>
              <a:rPr lang="zh-TW" altLang="en-US" dirty="0" smtClean="0"/>
              <a:t>說：</a:t>
            </a:r>
            <a:endParaRPr lang="en-US" altLang="zh-TW" dirty="0" smtClean="0"/>
          </a:p>
          <a:p>
            <a:pPr lvl="3"/>
            <a:r>
              <a:rPr lang="zh-TW" altLang="zh-TW" dirty="0" smtClean="0"/>
              <a:t>鯊魚</a:t>
            </a:r>
            <a:r>
              <a:rPr lang="zh-TW" altLang="zh-TW" dirty="0"/>
              <a:t>的種類很多，它們的長度從</a:t>
            </a:r>
            <a:r>
              <a:rPr lang="en-US" altLang="zh-TW" dirty="0"/>
              <a:t>25</a:t>
            </a:r>
            <a:r>
              <a:rPr lang="zh-TW" altLang="zh-TW" dirty="0"/>
              <a:t>釐米到</a:t>
            </a:r>
            <a:r>
              <a:rPr lang="en-US" altLang="zh-TW" dirty="0"/>
              <a:t>10</a:t>
            </a:r>
            <a:r>
              <a:rPr lang="zh-TW" altLang="zh-TW" dirty="0"/>
              <a:t>米不等，而且許多鯊魚是完全無害的</a:t>
            </a:r>
            <a:r>
              <a:rPr lang="zh-TW" altLang="zh-TW" dirty="0" smtClean="0"/>
              <a:t>。</a:t>
            </a:r>
            <a:endParaRPr lang="en-US" altLang="zh-TW" dirty="0" smtClean="0"/>
          </a:p>
          <a:p>
            <a:pPr lvl="2"/>
            <a:r>
              <a:rPr lang="zh-TW" altLang="zh-TW" dirty="0" smtClean="0"/>
              <a:t>兒童</a:t>
            </a:r>
            <a:r>
              <a:rPr lang="zh-TW" altLang="zh-TW" dirty="0"/>
              <a:t>或語言學習者設計的詞典</a:t>
            </a:r>
            <a:r>
              <a:rPr lang="zh-TW" altLang="zh-TW" dirty="0" smtClean="0"/>
              <a:t>中</a:t>
            </a:r>
            <a:r>
              <a:rPr lang="zh-TW" altLang="en-US" dirty="0" smtClean="0"/>
              <a:t>：</a:t>
            </a:r>
            <a:endParaRPr lang="en-US" altLang="zh-TW" dirty="0"/>
          </a:p>
          <a:p>
            <a:pPr lvl="3"/>
            <a:r>
              <a:rPr lang="zh-TW" altLang="zh-TW" dirty="0" smtClean="0"/>
              <a:t>其</a:t>
            </a:r>
            <a:r>
              <a:rPr lang="zh-TW" altLang="en-US" dirty="0" smtClean="0"/>
              <a:t>釋義</a:t>
            </a:r>
            <a:r>
              <a:rPr lang="zh-TW" altLang="zh-TW" dirty="0" smtClean="0"/>
              <a:t>將</a:t>
            </a:r>
            <a:r>
              <a:rPr lang="zh-TW" altLang="zh-TW" dirty="0"/>
              <a:t>正確地集中</a:t>
            </a:r>
            <a:r>
              <a:rPr lang="zh-TW" altLang="zh-TW" dirty="0" smtClean="0"/>
              <a:t>在</a:t>
            </a:r>
            <a:r>
              <a:rPr lang="zh-TW" altLang="en-US" dirty="0" smtClean="0"/>
              <a:t>「</a:t>
            </a:r>
            <a:r>
              <a:rPr lang="zh-TW" altLang="zh-TW" dirty="0" smtClean="0"/>
              <a:t>原型</a:t>
            </a:r>
            <a:r>
              <a:rPr lang="zh-TW" altLang="en-US" dirty="0" smtClean="0"/>
              <a:t>」</a:t>
            </a:r>
            <a:r>
              <a:rPr lang="zh-TW" altLang="zh-TW" dirty="0" smtClean="0"/>
              <a:t>鯊魚</a:t>
            </a:r>
            <a:r>
              <a:rPr lang="zh-TW" altLang="zh-TW" dirty="0"/>
              <a:t>上，它們是大型且經常是危險的動物</a:t>
            </a:r>
            <a:r>
              <a:rPr lang="zh-TW" altLang="zh-TW" dirty="0" smtClean="0"/>
              <a:t>。</a:t>
            </a:r>
            <a:endParaRPr lang="en-US" altLang="zh-TW" dirty="0" smtClean="0"/>
          </a:p>
          <a:p>
            <a:pPr lvl="2"/>
            <a:r>
              <a:rPr lang="zh-TW" altLang="zh-TW" dirty="0" smtClean="0"/>
              <a:t>技術</a:t>
            </a:r>
            <a:r>
              <a:rPr lang="zh-TW" altLang="zh-TW" dirty="0"/>
              <a:t>上的準確性和完整性並不是關鍵</a:t>
            </a:r>
            <a:r>
              <a:rPr lang="zh-TW" altLang="zh-TW" dirty="0" smtClean="0"/>
              <a:t>目標</a:t>
            </a:r>
            <a:endParaRPr lang="en-US" altLang="zh-TW" dirty="0" smtClean="0"/>
          </a:p>
          <a:p>
            <a:pPr lvl="2"/>
            <a:r>
              <a:rPr lang="zh-TW" altLang="en-US" dirty="0" smtClean="0"/>
              <a:t>釋義</a:t>
            </a:r>
            <a:r>
              <a:rPr lang="zh-TW" altLang="zh-TW" dirty="0" smtClean="0"/>
              <a:t>需要</a:t>
            </a:r>
            <a:r>
              <a:rPr lang="en-US" altLang="zh-TW" dirty="0" smtClean="0"/>
              <a:t> </a:t>
            </a:r>
            <a:r>
              <a:rPr lang="en-US" altLang="zh-TW" dirty="0"/>
              <a:t>"</a:t>
            </a:r>
            <a:r>
              <a:rPr lang="zh-TW" altLang="zh-TW" dirty="0"/>
              <a:t>使詞典使用者能夠識別有關的概念，即</a:t>
            </a:r>
            <a:r>
              <a:rPr lang="zh-TW" altLang="zh-TW" dirty="0" smtClean="0"/>
              <a:t>從</a:t>
            </a:r>
            <a:r>
              <a:rPr lang="zh-TW" altLang="en-US" dirty="0" smtClean="0"/>
              <a:t>讀者</a:t>
            </a:r>
            <a:r>
              <a:rPr lang="zh-TW" altLang="zh-TW" dirty="0" smtClean="0"/>
              <a:t>的</a:t>
            </a:r>
            <a:r>
              <a:rPr lang="zh-TW" altLang="zh-TW" dirty="0"/>
              <a:t>概念記憶中檢索出來</a:t>
            </a:r>
            <a:r>
              <a:rPr lang="en-US" altLang="zh-TW" dirty="0"/>
              <a:t>"</a:t>
            </a:r>
            <a:r>
              <a:rPr lang="zh-TW" altLang="zh-TW" dirty="0"/>
              <a:t>（</a:t>
            </a:r>
            <a:r>
              <a:rPr lang="en-US" altLang="zh-TW" dirty="0" err="1"/>
              <a:t>Geeraerts</a:t>
            </a:r>
            <a:r>
              <a:rPr lang="en-US" altLang="zh-TW" dirty="0"/>
              <a:t> 1990: 196</a:t>
            </a:r>
            <a:r>
              <a:rPr lang="zh-TW" altLang="zh-TW" dirty="0" smtClean="0"/>
              <a:t>）。</a:t>
            </a:r>
            <a:endParaRPr lang="en-US" altLang="zh-TW" dirty="0" smtClean="0"/>
          </a:p>
          <a:p>
            <a:endParaRPr lang="zh-TW" altLang="en-US" dirty="0"/>
          </a:p>
        </p:txBody>
      </p:sp>
    </p:spTree>
    <p:extLst>
      <p:ext uri="{BB962C8B-B14F-4D97-AF65-F5344CB8AC3E}">
        <p14:creationId xmlns:p14="http://schemas.microsoft.com/office/powerpoint/2010/main" val="358089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詹</a:t>
            </a:r>
            <a:r>
              <a:rPr lang="zh-TW" altLang="zh-TW" dirty="0" smtClean="0"/>
              <a:t>森</a:t>
            </a:r>
            <a:endParaRPr lang="zh-TW" altLang="en-US" dirty="0"/>
          </a:p>
        </p:txBody>
      </p:sp>
      <p:sp>
        <p:nvSpPr>
          <p:cNvPr id="3" name="內容版面配置區 2"/>
          <p:cNvSpPr>
            <a:spLocks noGrp="1"/>
          </p:cNvSpPr>
          <p:nvPr>
            <p:ph idx="1"/>
          </p:nvPr>
        </p:nvSpPr>
        <p:spPr/>
        <p:txBody>
          <a:bodyPr>
            <a:normAutofit/>
          </a:bodyPr>
          <a:lstStyle/>
          <a:p>
            <a:pPr lvl="1"/>
            <a:r>
              <a:rPr lang="zh-TW" altLang="zh-TW" sz="2800" dirty="0" smtClean="0"/>
              <a:t>我們</a:t>
            </a:r>
            <a:r>
              <a:rPr lang="zh-TW" altLang="zh-TW" sz="2800" dirty="0"/>
              <a:t>並不指望</a:t>
            </a:r>
            <a:r>
              <a:rPr lang="zh-TW" altLang="zh-TW" sz="2800" dirty="0" smtClean="0"/>
              <a:t>對</a:t>
            </a:r>
            <a:r>
              <a:rPr lang="zh-TW" altLang="en-US" sz="2800" dirty="0" smtClean="0"/>
              <a:t> </a:t>
            </a:r>
            <a:r>
              <a:rPr lang="en-US" altLang="zh-TW" sz="2800" dirty="0" smtClean="0"/>
              <a:t>baronet</a:t>
            </a:r>
            <a:r>
              <a:rPr lang="zh-TW" altLang="en-US" sz="2800" dirty="0" smtClean="0"/>
              <a:t>（</a:t>
            </a:r>
            <a:r>
              <a:rPr lang="zh-TW" altLang="zh-TW" sz="2800" dirty="0" smtClean="0"/>
              <a:t>男爵</a:t>
            </a:r>
            <a:r>
              <a:rPr lang="zh-TW" altLang="en-US" sz="2800" dirty="0" smtClean="0"/>
              <a:t>）</a:t>
            </a:r>
            <a:r>
              <a:rPr lang="zh-TW" altLang="zh-TW" sz="2800" dirty="0" smtClean="0"/>
              <a:t>的</a:t>
            </a:r>
            <a:r>
              <a:rPr lang="zh-TW" altLang="en-US" sz="2800" dirty="0" smtClean="0"/>
              <a:t>釋義</a:t>
            </a:r>
            <a:r>
              <a:rPr lang="zh-TW" altLang="zh-TW" sz="2800" dirty="0" smtClean="0"/>
              <a:t>能</a:t>
            </a:r>
            <a:r>
              <a:rPr lang="zh-TW" altLang="zh-TW" sz="2800" dirty="0"/>
              <a:t>讓預言家滿意</a:t>
            </a:r>
            <a:r>
              <a:rPr lang="zh-TW" altLang="zh-TW" sz="2800" dirty="0" smtClean="0"/>
              <a:t>，</a:t>
            </a:r>
            <a:endParaRPr lang="en-US" altLang="zh-TW" sz="2800" dirty="0" smtClean="0"/>
          </a:p>
          <a:p>
            <a:pPr lvl="1"/>
            <a:r>
              <a:rPr lang="zh-TW" altLang="zh-TW" sz="2800" dirty="0" smtClean="0"/>
              <a:t>或對</a:t>
            </a:r>
            <a:r>
              <a:rPr lang="en-US" altLang="zh-TW" sz="2800" dirty="0" smtClean="0"/>
              <a:t> barometer</a:t>
            </a:r>
            <a:r>
              <a:rPr lang="zh-TW" altLang="en-US" sz="2800" dirty="0" smtClean="0"/>
              <a:t>（</a:t>
            </a:r>
            <a:r>
              <a:rPr lang="zh-TW" altLang="zh-TW" sz="2800" dirty="0" smtClean="0"/>
              <a:t>氣壓計</a:t>
            </a:r>
            <a:r>
              <a:rPr lang="zh-TW" altLang="en-US" sz="2800" dirty="0" smtClean="0"/>
              <a:t>）</a:t>
            </a:r>
            <a:r>
              <a:rPr lang="zh-TW" altLang="zh-TW" sz="2800" dirty="0" smtClean="0"/>
              <a:t>的</a:t>
            </a:r>
            <a:r>
              <a:rPr lang="zh-TW" altLang="en-US" sz="2800" dirty="0" smtClean="0"/>
              <a:t>釋義</a:t>
            </a:r>
            <a:r>
              <a:rPr lang="zh-TW" altLang="zh-TW" sz="2800" dirty="0" smtClean="0"/>
              <a:t>能</a:t>
            </a:r>
            <a:r>
              <a:rPr lang="zh-TW" altLang="zh-TW" sz="2800" dirty="0"/>
              <a:t>讓哲學家滿意</a:t>
            </a:r>
            <a:r>
              <a:rPr lang="zh-TW" altLang="zh-TW" sz="2800" dirty="0" smtClean="0"/>
              <a:t>；</a:t>
            </a:r>
            <a:endParaRPr lang="en-US" altLang="zh-TW" sz="2800" dirty="0" smtClean="0"/>
          </a:p>
          <a:p>
            <a:pPr lvl="1"/>
            <a:r>
              <a:rPr lang="zh-TW" altLang="zh-TW" sz="2800" dirty="0" smtClean="0"/>
              <a:t>但</a:t>
            </a:r>
            <a:r>
              <a:rPr lang="en-US" altLang="zh-TW" sz="2800" dirty="0" smtClean="0"/>
              <a:t>......</a:t>
            </a:r>
            <a:r>
              <a:rPr lang="zh-TW" altLang="zh-TW" sz="2800" dirty="0" smtClean="0"/>
              <a:t> 應</a:t>
            </a:r>
            <a:r>
              <a:rPr lang="zh-TW" altLang="zh-TW" sz="2800" dirty="0"/>
              <a:t>足以滿足普通人的使用需求</a:t>
            </a:r>
            <a:r>
              <a:rPr lang="zh-TW" altLang="zh-TW" sz="2800" dirty="0" smtClean="0"/>
              <a:t>。</a:t>
            </a:r>
            <a:endParaRPr lang="zh-TW" altLang="zh-TW" sz="2800" dirty="0"/>
          </a:p>
          <a:p>
            <a:endParaRPr lang="zh-TW" altLang="en-US" sz="2800" dirty="0"/>
          </a:p>
        </p:txBody>
      </p:sp>
    </p:spTree>
    <p:extLst>
      <p:ext uri="{BB962C8B-B14F-4D97-AF65-F5344CB8AC3E}">
        <p14:creationId xmlns:p14="http://schemas.microsoft.com/office/powerpoint/2010/main" val="3951388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傳統</a:t>
            </a:r>
            <a:r>
              <a:rPr lang="zh-TW" altLang="en-US" dirty="0" smtClean="0"/>
              <a:t>釋義法：種類</a:t>
            </a:r>
            <a:r>
              <a:rPr lang="en-US" altLang="zh-TW" dirty="0" smtClean="0"/>
              <a:t>--</a:t>
            </a:r>
            <a:r>
              <a:rPr lang="zh-TW" altLang="en-US" dirty="0" smtClean="0"/>
              <a:t>差異</a:t>
            </a:r>
            <a:r>
              <a:rPr lang="zh-TW" altLang="en-US" baseline="-25000" dirty="0" smtClean="0"/>
              <a:t> </a:t>
            </a:r>
            <a:r>
              <a:rPr lang="en-US" altLang="zh-TW" baseline="-25000" dirty="0" smtClean="0"/>
              <a:t>10.5.1</a:t>
            </a:r>
            <a:endParaRPr lang="zh-TW" altLang="en-US" baseline="-25000" dirty="0"/>
          </a:p>
        </p:txBody>
      </p:sp>
      <p:sp>
        <p:nvSpPr>
          <p:cNvPr id="3" name="內容版面配置區 2"/>
          <p:cNvSpPr>
            <a:spLocks noGrp="1"/>
          </p:cNvSpPr>
          <p:nvPr>
            <p:ph idx="1"/>
          </p:nvPr>
        </p:nvSpPr>
        <p:spPr/>
        <p:txBody>
          <a:bodyPr>
            <a:normAutofit/>
          </a:bodyPr>
          <a:lstStyle/>
          <a:p>
            <a:r>
              <a:rPr lang="zh-TW" altLang="en-US" sz="2800" dirty="0"/>
              <a:t>種類</a:t>
            </a:r>
            <a:r>
              <a:rPr lang="en-US" altLang="zh-TW" sz="2800" dirty="0"/>
              <a:t>--</a:t>
            </a:r>
            <a:r>
              <a:rPr lang="zh-TW" altLang="en-US" sz="2800" dirty="0"/>
              <a:t>差異</a:t>
            </a:r>
            <a:r>
              <a:rPr lang="zh-TW" altLang="en-US" sz="2800" dirty="0" smtClean="0"/>
              <a:t>釋義</a:t>
            </a:r>
            <a:r>
              <a:rPr lang="zh-TW" altLang="en-US" sz="2800" dirty="0"/>
              <a:t>法由</a:t>
            </a:r>
            <a:r>
              <a:rPr lang="zh-TW" altLang="en-US" sz="2800" dirty="0" smtClean="0"/>
              <a:t>兩個元素所構成</a:t>
            </a:r>
            <a:endParaRPr lang="en-US" altLang="zh-TW" sz="2800" dirty="0" smtClean="0"/>
          </a:p>
          <a:p>
            <a:pPr lvl="1"/>
            <a:r>
              <a:rPr lang="zh-TW" altLang="en-US" sz="2800" dirty="0" smtClean="0"/>
              <a:t>種類</a:t>
            </a:r>
            <a:r>
              <a:rPr lang="en-US" altLang="zh-TW" sz="2800" dirty="0" smtClean="0"/>
              <a:t>(</a:t>
            </a:r>
            <a:r>
              <a:rPr lang="en-US" altLang="zh-TW" dirty="0" smtClean="0"/>
              <a:t>genus</a:t>
            </a:r>
            <a:r>
              <a:rPr lang="en-US" altLang="zh-TW" sz="2800" dirty="0" smtClean="0"/>
              <a:t>)</a:t>
            </a:r>
            <a:r>
              <a:rPr lang="zh-TW" altLang="en-US" sz="2800" dirty="0" smtClean="0"/>
              <a:t>：</a:t>
            </a:r>
            <a:r>
              <a:rPr lang="zh-TW" altLang="zh-TW" sz="2800" dirty="0" smtClean="0"/>
              <a:t>上位詞</a:t>
            </a:r>
            <a:r>
              <a:rPr lang="en-US" altLang="zh-TW" sz="2800" dirty="0"/>
              <a:t>--</a:t>
            </a:r>
            <a:r>
              <a:rPr lang="zh-TW" altLang="zh-TW" sz="2800" dirty="0" smtClean="0"/>
              <a:t>將</a:t>
            </a:r>
            <a:r>
              <a:rPr lang="zh-TW" altLang="en-US" sz="2800" dirty="0" smtClean="0"/>
              <a:t>詞語框在</a:t>
            </a:r>
            <a:r>
              <a:rPr lang="zh-TW" altLang="zh-TW" sz="2800" dirty="0" smtClean="0"/>
              <a:t>正確</a:t>
            </a:r>
            <a:r>
              <a:rPr lang="zh-TW" altLang="zh-TW" sz="2800" dirty="0"/>
              <a:t>的語義類別中</a:t>
            </a:r>
            <a:r>
              <a:rPr lang="zh-TW" altLang="zh-TW" sz="2800" dirty="0" smtClean="0"/>
              <a:t>。</a:t>
            </a:r>
            <a:endParaRPr lang="en-US" altLang="zh-TW" sz="2800" dirty="0" smtClean="0"/>
          </a:p>
          <a:p>
            <a:pPr lvl="1"/>
            <a:r>
              <a:rPr lang="zh-TW" altLang="en-US" sz="2800" dirty="0" smtClean="0"/>
              <a:t>差異</a:t>
            </a:r>
            <a:r>
              <a:rPr lang="en-US" altLang="zh-TW" sz="2800" dirty="0" smtClean="0"/>
              <a:t>(</a:t>
            </a:r>
            <a:r>
              <a:rPr lang="en-US" altLang="zh-TW" dirty="0" smtClean="0"/>
              <a:t>differentiae</a:t>
            </a:r>
            <a:r>
              <a:rPr lang="en-US" altLang="zh-TW" sz="2800" dirty="0" smtClean="0"/>
              <a:t>)</a:t>
            </a:r>
            <a:r>
              <a:rPr lang="zh-TW" altLang="en-US" sz="2800" dirty="0" smtClean="0"/>
              <a:t>：</a:t>
            </a:r>
            <a:r>
              <a:rPr lang="zh-TW" altLang="en-US" sz="2800" dirty="0"/>
              <a:t>補充</a:t>
            </a:r>
            <a:r>
              <a:rPr lang="zh-TW" altLang="zh-TW" sz="2800" dirty="0" smtClean="0"/>
              <a:t>資訊</a:t>
            </a:r>
            <a:r>
              <a:rPr lang="en-US" altLang="zh-TW" sz="2800" dirty="0"/>
              <a:t>--</a:t>
            </a:r>
            <a:r>
              <a:rPr lang="zh-TW" altLang="zh-TW" sz="2800" dirty="0" smtClean="0"/>
              <a:t>表明獨特</a:t>
            </a:r>
            <a:r>
              <a:rPr lang="zh-TW" altLang="zh-TW" sz="2800" dirty="0"/>
              <a:t>之處</a:t>
            </a:r>
            <a:r>
              <a:rPr lang="zh-TW" altLang="zh-TW" sz="2800" dirty="0" smtClean="0"/>
              <a:t>，</a:t>
            </a:r>
            <a:r>
              <a:rPr lang="zh-TW" altLang="en-US" sz="2800" dirty="0" smtClean="0"/>
              <a:t>與</a:t>
            </a:r>
            <a:r>
              <a:rPr lang="zh-TW" altLang="zh-TW" sz="2800" dirty="0" smtClean="0"/>
              <a:t>同類</a:t>
            </a:r>
            <a:r>
              <a:rPr lang="zh-TW" altLang="en-US" sz="2800" dirty="0" smtClean="0"/>
              <a:t>詞有何不同</a:t>
            </a:r>
            <a:endParaRPr lang="en-US" altLang="zh-TW" sz="2800" dirty="0" smtClean="0"/>
          </a:p>
          <a:p>
            <a:pPr lvl="2"/>
            <a:endParaRPr lang="en-US" altLang="zh-TW" sz="2400" dirty="0"/>
          </a:p>
          <a:p>
            <a:pPr lvl="1"/>
            <a:endParaRPr lang="zh-TW" altLang="en-US" sz="2800" dirty="0"/>
          </a:p>
        </p:txBody>
      </p:sp>
    </p:spTree>
    <p:extLst>
      <p:ext uri="{BB962C8B-B14F-4D97-AF65-F5344CB8AC3E}">
        <p14:creationId xmlns:p14="http://schemas.microsoft.com/office/powerpoint/2010/main" val="191871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380427" y="337439"/>
            <a:ext cx="8885714" cy="857143"/>
          </a:xfrm>
          <a:prstGeom prst="rect">
            <a:avLst/>
          </a:prstGeom>
        </p:spPr>
      </p:pic>
      <p:pic>
        <p:nvPicPr>
          <p:cNvPr id="3" name="圖片 2"/>
          <p:cNvPicPr>
            <a:picLocks noChangeAspect="1"/>
          </p:cNvPicPr>
          <p:nvPr/>
        </p:nvPicPr>
        <p:blipFill>
          <a:blip r:embed="rId3"/>
          <a:stretch>
            <a:fillRect/>
          </a:stretch>
        </p:blipFill>
        <p:spPr>
          <a:xfrm>
            <a:off x="1380427" y="1322836"/>
            <a:ext cx="8923809" cy="1838095"/>
          </a:xfrm>
          <a:prstGeom prst="rect">
            <a:avLst/>
          </a:prstGeom>
        </p:spPr>
      </p:pic>
      <p:pic>
        <p:nvPicPr>
          <p:cNvPr id="4" name="圖片 3"/>
          <p:cNvPicPr>
            <a:picLocks noChangeAspect="1"/>
          </p:cNvPicPr>
          <p:nvPr/>
        </p:nvPicPr>
        <p:blipFill>
          <a:blip r:embed="rId4"/>
          <a:stretch>
            <a:fillRect/>
          </a:stretch>
        </p:blipFill>
        <p:spPr>
          <a:xfrm>
            <a:off x="1456617" y="4022006"/>
            <a:ext cx="8847619" cy="866667"/>
          </a:xfrm>
          <a:prstGeom prst="rect">
            <a:avLst/>
          </a:prstGeom>
        </p:spPr>
      </p:pic>
      <p:pic>
        <p:nvPicPr>
          <p:cNvPr id="5" name="圖片 4"/>
          <p:cNvPicPr>
            <a:picLocks noChangeAspect="1"/>
          </p:cNvPicPr>
          <p:nvPr/>
        </p:nvPicPr>
        <p:blipFill>
          <a:blip r:embed="rId5"/>
          <a:stretch>
            <a:fillRect/>
          </a:stretch>
        </p:blipFill>
        <p:spPr>
          <a:xfrm>
            <a:off x="1441589" y="4888673"/>
            <a:ext cx="8904762" cy="1476190"/>
          </a:xfrm>
          <a:prstGeom prst="rect">
            <a:avLst/>
          </a:prstGeom>
        </p:spPr>
      </p:pic>
      <p:sp>
        <p:nvSpPr>
          <p:cNvPr id="7" name="文字方塊 6"/>
          <p:cNvSpPr txBox="1"/>
          <p:nvPr/>
        </p:nvSpPr>
        <p:spPr>
          <a:xfrm>
            <a:off x="8003983" y="3219341"/>
            <a:ext cx="2262158" cy="369332"/>
          </a:xfrm>
          <a:prstGeom prst="rect">
            <a:avLst/>
          </a:prstGeom>
          <a:noFill/>
        </p:spPr>
        <p:txBody>
          <a:bodyPr wrap="none" rtlCol="0">
            <a:spAutoFit/>
          </a:bodyPr>
          <a:lstStyle/>
          <a:p>
            <a:r>
              <a:rPr lang="zh-TW" altLang="en-US" dirty="0" smtClean="0"/>
              <a:t>教育部重編國語辭典</a:t>
            </a:r>
            <a:endParaRPr lang="zh-TW" altLang="en-US" dirty="0"/>
          </a:p>
        </p:txBody>
      </p:sp>
      <p:sp>
        <p:nvSpPr>
          <p:cNvPr id="8" name="文字方塊 7"/>
          <p:cNvSpPr txBox="1"/>
          <p:nvPr/>
        </p:nvSpPr>
        <p:spPr>
          <a:xfrm>
            <a:off x="8084193" y="6431749"/>
            <a:ext cx="2262158" cy="369332"/>
          </a:xfrm>
          <a:prstGeom prst="rect">
            <a:avLst/>
          </a:prstGeom>
          <a:noFill/>
        </p:spPr>
        <p:txBody>
          <a:bodyPr wrap="none" rtlCol="0">
            <a:spAutoFit/>
          </a:bodyPr>
          <a:lstStyle/>
          <a:p>
            <a:r>
              <a:rPr lang="zh-TW" altLang="en-US" dirty="0" smtClean="0"/>
              <a:t>教育部重編國語辭典</a:t>
            </a:r>
            <a:endParaRPr lang="zh-TW" altLang="en-US" dirty="0"/>
          </a:p>
        </p:txBody>
      </p:sp>
      <p:sp>
        <p:nvSpPr>
          <p:cNvPr id="9" name="圓角矩形 8"/>
          <p:cNvSpPr/>
          <p:nvPr/>
        </p:nvSpPr>
        <p:spPr>
          <a:xfrm>
            <a:off x="5231219" y="1505956"/>
            <a:ext cx="627321" cy="439801"/>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6850912" y="5102105"/>
            <a:ext cx="1580707" cy="439801"/>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104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義</a:t>
            </a:r>
            <a:r>
              <a:rPr lang="zh-TW" altLang="en-US" dirty="0" smtClean="0"/>
              <a:t>界</a:t>
            </a:r>
            <a:endParaRPr lang="zh-TW" altLang="en-US" dirty="0"/>
          </a:p>
        </p:txBody>
      </p:sp>
      <p:sp>
        <p:nvSpPr>
          <p:cNvPr id="3" name="內容版面配置區 2"/>
          <p:cNvSpPr>
            <a:spLocks noGrp="1"/>
          </p:cNvSpPr>
          <p:nvPr>
            <p:ph idx="1"/>
          </p:nvPr>
        </p:nvSpPr>
        <p:spPr/>
        <p:txBody>
          <a:bodyPr/>
          <a:lstStyle/>
          <a:p>
            <a:r>
              <a:rPr lang="zh-TW" altLang="en-US" dirty="0"/>
              <a:t>義界，又稱界説。它是用下定義的方式來解説</a:t>
            </a:r>
            <a:r>
              <a:rPr lang="zh-TW" altLang="en-US" dirty="0" smtClean="0"/>
              <a:t>詞義</a:t>
            </a:r>
            <a:r>
              <a:rPr lang="zh-TW" altLang="en-US" dirty="0"/>
              <a:t>，即用一句話或幾句話來闡明詞義的界限，從而準確地表達一個詞語的義藴。</a:t>
            </a:r>
            <a:endParaRPr lang="en-US" altLang="zh-TW" dirty="0" smtClean="0"/>
          </a:p>
          <a:p>
            <a:pPr lvl="1"/>
            <a:r>
              <a:rPr lang="en-US" altLang="zh-TW" dirty="0"/>
              <a:t>《</a:t>
            </a:r>
            <a:r>
              <a:rPr lang="zh-TW" altLang="en-US" dirty="0"/>
              <a:t>説文</a:t>
            </a:r>
            <a:r>
              <a:rPr lang="en-US" altLang="zh-TW" dirty="0"/>
              <a:t>·</a:t>
            </a:r>
            <a:r>
              <a:rPr lang="zh-TW" altLang="en-US" dirty="0"/>
              <a:t>眉部</a:t>
            </a:r>
            <a:r>
              <a:rPr lang="en-US" altLang="zh-TW" dirty="0"/>
              <a:t>》</a:t>
            </a:r>
            <a:r>
              <a:rPr lang="zh-TW" altLang="en-US" dirty="0"/>
              <a:t>：“眉，目上毛也。”</a:t>
            </a:r>
          </a:p>
          <a:p>
            <a:pPr lvl="1"/>
            <a:r>
              <a:rPr lang="en-US" altLang="zh-TW" dirty="0"/>
              <a:t>《</a:t>
            </a:r>
            <a:r>
              <a:rPr lang="zh-TW" altLang="en-US" dirty="0"/>
              <a:t>玉篇</a:t>
            </a:r>
            <a:r>
              <a:rPr lang="en-US" altLang="zh-TW" dirty="0"/>
              <a:t>·</a:t>
            </a:r>
            <a:r>
              <a:rPr lang="zh-TW" altLang="en-US" dirty="0"/>
              <a:t>夫部</a:t>
            </a:r>
            <a:r>
              <a:rPr lang="en-US" altLang="zh-TW" dirty="0"/>
              <a:t>》</a:t>
            </a:r>
            <a:r>
              <a:rPr lang="zh-TW" altLang="en-US" dirty="0"/>
              <a:t>：“規，正圓之器也。”</a:t>
            </a:r>
          </a:p>
          <a:p>
            <a:r>
              <a:rPr lang="zh-TW" altLang="en-US" dirty="0"/>
              <a:t>此外，前人還採用“屬中求別”的方式來解説詞義。例如</a:t>
            </a:r>
            <a:r>
              <a:rPr lang="zh-TW" altLang="en-US" dirty="0" smtClean="0"/>
              <a:t>：</a:t>
            </a:r>
            <a:endParaRPr lang="en-US" altLang="zh-TW" dirty="0" smtClean="0"/>
          </a:p>
          <a:p>
            <a:pPr lvl="1"/>
            <a:r>
              <a:rPr lang="en-US" altLang="zh-TW" dirty="0"/>
              <a:t>《</a:t>
            </a:r>
            <a:r>
              <a:rPr lang="zh-TW" altLang="en-US" dirty="0"/>
              <a:t>説文</a:t>
            </a:r>
            <a:r>
              <a:rPr lang="en-US" altLang="zh-TW" dirty="0"/>
              <a:t>·</a:t>
            </a:r>
            <a:r>
              <a:rPr lang="zh-TW" altLang="en-US" dirty="0"/>
              <a:t>虫部</a:t>
            </a:r>
            <a:r>
              <a:rPr lang="en-US" altLang="zh-TW" dirty="0"/>
              <a:t>》</a:t>
            </a:r>
            <a:r>
              <a:rPr lang="zh-TW" altLang="en-US" dirty="0"/>
              <a:t>：“蛟，龍之屬也。</a:t>
            </a:r>
            <a:r>
              <a:rPr lang="zh-TW" altLang="en-US" dirty="0" smtClean="0"/>
              <a:t>”</a:t>
            </a:r>
            <a:endParaRPr lang="en-US" altLang="zh-TW" dirty="0" smtClean="0"/>
          </a:p>
          <a:p>
            <a:pPr lvl="1"/>
            <a:r>
              <a:rPr lang="en-US" altLang="zh-TW" dirty="0"/>
              <a:t>《</a:t>
            </a:r>
            <a:r>
              <a:rPr lang="zh-TW" altLang="en-US" dirty="0"/>
              <a:t>説文</a:t>
            </a:r>
            <a:r>
              <a:rPr lang="en-US" altLang="zh-TW" dirty="0"/>
              <a:t>·</a:t>
            </a:r>
            <a:r>
              <a:rPr lang="zh-TW" altLang="en-US" dirty="0"/>
              <a:t>虫部</a:t>
            </a:r>
            <a:r>
              <a:rPr lang="en-US" altLang="zh-TW" dirty="0"/>
              <a:t>》</a:t>
            </a:r>
            <a:r>
              <a:rPr lang="zh-TW" altLang="en-US" dirty="0"/>
              <a:t>：</a:t>
            </a:r>
            <a:r>
              <a:rPr lang="zh-TW" altLang="en-US" dirty="0" smtClean="0"/>
              <a:t>蚌</a:t>
            </a:r>
            <a:r>
              <a:rPr lang="zh-TW" altLang="en-US" dirty="0"/>
              <a:t>，蜃屬</a:t>
            </a:r>
            <a:r>
              <a:rPr lang="zh-TW" altLang="en-US" dirty="0" smtClean="0"/>
              <a:t>。</a:t>
            </a:r>
            <a:endParaRPr lang="en-US" altLang="zh-TW" dirty="0" smtClean="0"/>
          </a:p>
          <a:p>
            <a:r>
              <a:rPr lang="zh-TW" altLang="en-US" dirty="0"/>
              <a:t>實際上單用“屬”，“別”還是不夠精確的，因而，更多的情況則是採用上文所説的“在一個大類名之外再加上一個修飾成分</a:t>
            </a:r>
            <a:r>
              <a:rPr lang="zh-TW" altLang="en-US" dirty="0" smtClean="0"/>
              <a:t>”</a:t>
            </a:r>
            <a:endParaRPr lang="en-US" altLang="zh-TW" dirty="0" smtClean="0"/>
          </a:p>
          <a:p>
            <a:pPr lvl="1"/>
            <a:r>
              <a:rPr lang="en-US" altLang="zh-TW" dirty="0"/>
              <a:t>《</a:t>
            </a:r>
            <a:r>
              <a:rPr lang="zh-TW" altLang="en-US" dirty="0"/>
              <a:t>説文</a:t>
            </a:r>
            <a:r>
              <a:rPr lang="en-US" altLang="zh-TW" dirty="0"/>
              <a:t>·</a:t>
            </a:r>
            <a:r>
              <a:rPr lang="zh-TW" altLang="en-US" dirty="0"/>
              <a:t>巢部</a:t>
            </a:r>
            <a:r>
              <a:rPr lang="en-US" altLang="zh-TW" dirty="0"/>
              <a:t>》</a:t>
            </a:r>
            <a:r>
              <a:rPr lang="zh-TW" altLang="en-US" dirty="0"/>
              <a:t>：“巢，鳥在木上曰巢，在穴曰窠。</a:t>
            </a:r>
            <a:r>
              <a:rPr lang="zh-TW" altLang="en-US" dirty="0" smtClean="0"/>
              <a:t>”</a:t>
            </a:r>
            <a:endParaRPr lang="en-US" altLang="zh-TW" dirty="0" smtClean="0"/>
          </a:p>
          <a:p>
            <a:r>
              <a:rPr lang="zh-TW" altLang="en-US" dirty="0" smtClean="0"/>
              <a:t>參考：</a:t>
            </a:r>
            <a:r>
              <a:rPr lang="en-US" altLang="zh-TW" dirty="0"/>
              <a:t>https://baike.baidu.hk/item/%E7%BE%A9%E7%95%8C/5939582</a:t>
            </a:r>
          </a:p>
          <a:p>
            <a:endParaRPr lang="zh-TW" altLang="en-US" dirty="0"/>
          </a:p>
        </p:txBody>
      </p:sp>
    </p:spTree>
    <p:extLst>
      <p:ext uri="{BB962C8B-B14F-4D97-AF65-F5344CB8AC3E}">
        <p14:creationId xmlns:p14="http://schemas.microsoft.com/office/powerpoint/2010/main" val="353063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解碼</a:t>
            </a:r>
            <a:r>
              <a:rPr lang="en-US" altLang="zh-TW" dirty="0" smtClean="0"/>
              <a:t> vs </a:t>
            </a:r>
            <a:r>
              <a:rPr lang="zh-TW" altLang="en-US" dirty="0" smtClean="0"/>
              <a:t>編碼</a:t>
            </a:r>
            <a:endParaRPr lang="zh-TW" altLang="en-US" dirty="0"/>
          </a:p>
        </p:txBody>
      </p:sp>
      <p:sp>
        <p:nvSpPr>
          <p:cNvPr id="3" name="內容版面配置區 2"/>
          <p:cNvSpPr>
            <a:spLocks noGrp="1"/>
          </p:cNvSpPr>
          <p:nvPr>
            <p:ph idx="1"/>
          </p:nvPr>
        </p:nvSpPr>
        <p:spPr/>
        <p:txBody>
          <a:bodyPr/>
          <a:lstStyle/>
          <a:p>
            <a:r>
              <a:rPr lang="zh-TW" altLang="zh-TW" dirty="0" smtClean="0"/>
              <a:t>解碼</a:t>
            </a:r>
            <a:r>
              <a:rPr lang="en-US" altLang="zh-TW" dirty="0" smtClean="0"/>
              <a:t> (decoding)</a:t>
            </a:r>
            <a:r>
              <a:rPr lang="zh-TW" altLang="en-US" dirty="0" smtClean="0"/>
              <a:t>：</a:t>
            </a:r>
            <a:endParaRPr lang="en-US" altLang="zh-TW" dirty="0" smtClean="0"/>
          </a:p>
          <a:p>
            <a:pPr lvl="1"/>
            <a:r>
              <a:rPr lang="zh-TW" altLang="en-US" dirty="0" smtClean="0"/>
              <a:t>讀小說時遇到生字</a:t>
            </a:r>
            <a:endParaRPr lang="en-US" altLang="zh-TW" dirty="0" smtClean="0"/>
          </a:p>
          <a:p>
            <a:pPr lvl="1"/>
            <a:r>
              <a:rPr lang="zh-TW" altLang="en-US" dirty="0" smtClean="0"/>
              <a:t>查解碼辭典</a:t>
            </a:r>
            <a:endParaRPr lang="en-US" altLang="zh-TW" dirty="0" smtClean="0"/>
          </a:p>
          <a:p>
            <a:r>
              <a:rPr lang="zh-TW" altLang="en-US" dirty="0" smtClean="0"/>
              <a:t>編碼 </a:t>
            </a:r>
            <a:r>
              <a:rPr lang="en-US" altLang="zh-TW" dirty="0" smtClean="0"/>
              <a:t>(encoding</a:t>
            </a:r>
            <a:r>
              <a:rPr lang="en-US" altLang="zh-TW" dirty="0"/>
              <a:t>) </a:t>
            </a:r>
            <a:r>
              <a:rPr lang="zh-TW" altLang="en-US" dirty="0" smtClean="0"/>
              <a:t>：</a:t>
            </a:r>
            <a:endParaRPr lang="en-US" altLang="zh-TW" dirty="0" smtClean="0"/>
          </a:p>
          <a:p>
            <a:pPr lvl="1"/>
            <a:r>
              <a:rPr lang="zh-TW" altLang="en-US" dirty="0" smtClean="0"/>
              <a:t>寫英文論文時，不知到該如何寫</a:t>
            </a:r>
            <a:r>
              <a:rPr lang="zh-TW" altLang="en-US" dirty="0" smtClean="0"/>
              <a:t>「本論文提出</a:t>
            </a:r>
            <a:r>
              <a:rPr lang="zh-TW" altLang="en-US" dirty="0" smtClean="0"/>
              <a:t>一個新</a:t>
            </a:r>
            <a:r>
              <a:rPr lang="zh-TW" altLang="en-US" dirty="0" smtClean="0"/>
              <a:t>的方法</a:t>
            </a:r>
            <a:r>
              <a:rPr lang="en-US" altLang="zh-TW" dirty="0" smtClean="0"/>
              <a:t>…</a:t>
            </a:r>
            <a:r>
              <a:rPr lang="zh-TW" altLang="en-US" dirty="0" smtClean="0"/>
              <a:t>」</a:t>
            </a:r>
            <a:endParaRPr lang="en-US" altLang="zh-TW" dirty="0" smtClean="0"/>
          </a:p>
          <a:p>
            <a:pPr lvl="1"/>
            <a:r>
              <a:rPr lang="zh-TW" altLang="en-US" dirty="0" smtClean="0"/>
              <a:t>查編碼辭典</a:t>
            </a:r>
            <a:endParaRPr lang="en-US" altLang="zh-TW" dirty="0"/>
          </a:p>
          <a:p>
            <a:r>
              <a:rPr lang="zh-TW" altLang="en-US" dirty="0" smtClean="0"/>
              <a:t>記憶</a:t>
            </a:r>
            <a:endParaRPr lang="en-US" altLang="zh-TW" dirty="0" smtClean="0"/>
          </a:p>
          <a:p>
            <a:pPr lvl="1"/>
            <a:r>
              <a:rPr lang="zh-TW" altLang="en-US" dirty="0" smtClean="0"/>
              <a:t>解</a:t>
            </a:r>
            <a:r>
              <a:rPr lang="en-US" altLang="zh-TW" dirty="0" smtClean="0">
                <a:sym typeface="Wingdings" panose="05000000000000000000" pitchFamily="2" charset="2"/>
              </a:rPr>
              <a:t></a:t>
            </a:r>
            <a:r>
              <a:rPr lang="zh-TW" altLang="en-US" dirty="0" smtClean="0">
                <a:sym typeface="Wingdings" panose="05000000000000000000" pitchFamily="2" charset="2"/>
              </a:rPr>
              <a:t>瞭解</a:t>
            </a:r>
            <a:endParaRPr lang="en-US" altLang="zh-TW" dirty="0" smtClean="0">
              <a:sym typeface="Wingdings" panose="05000000000000000000" pitchFamily="2" charset="2"/>
            </a:endParaRPr>
          </a:p>
          <a:p>
            <a:pPr lvl="1"/>
            <a:r>
              <a:rPr lang="zh-TW" altLang="en-US" dirty="0" smtClean="0">
                <a:sym typeface="Wingdings" panose="05000000000000000000" pitchFamily="2" charset="2"/>
              </a:rPr>
              <a:t>編</a:t>
            </a:r>
            <a:r>
              <a:rPr lang="en-US" altLang="zh-TW" dirty="0" smtClean="0">
                <a:sym typeface="Wingdings" panose="05000000000000000000" pitchFamily="2" charset="2"/>
              </a:rPr>
              <a:t></a:t>
            </a:r>
            <a:r>
              <a:rPr lang="zh-TW" altLang="en-US" dirty="0" smtClean="0">
                <a:sym typeface="Wingdings" panose="05000000000000000000" pitchFamily="2" charset="2"/>
              </a:rPr>
              <a:t>編輯</a:t>
            </a:r>
            <a:endParaRPr lang="en-US" altLang="zh-TW" dirty="0" smtClean="0"/>
          </a:p>
        </p:txBody>
      </p:sp>
    </p:spTree>
    <p:extLst>
      <p:ext uri="{BB962C8B-B14F-4D97-AF65-F5344CB8AC3E}">
        <p14:creationId xmlns:p14="http://schemas.microsoft.com/office/powerpoint/2010/main" val="33013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飛機雲">
  <a:themeElements>
    <a:clrScheme name="飛機雲">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飛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TM04033937[[fn=飛機雲]]</Template>
  <TotalTime>25247</TotalTime>
  <Words>4505</Words>
  <Application>Microsoft Office PowerPoint</Application>
  <PresentationFormat>寬螢幕</PresentationFormat>
  <Paragraphs>389</Paragraphs>
  <Slides>59</Slides>
  <Notes>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59</vt:i4>
      </vt:variant>
    </vt:vector>
  </HeadingPairs>
  <TitlesOfParts>
    <vt:vector size="68" baseType="lpstr">
      <vt:lpstr>Noto Sans TC Medium</vt:lpstr>
      <vt:lpstr>思源黑体 CN Regular</vt:lpstr>
      <vt:lpstr>思源黑體 TW Regular</vt:lpstr>
      <vt:lpstr>新細明體</vt:lpstr>
      <vt:lpstr>Arial</vt:lpstr>
      <vt:lpstr>Calibri</vt:lpstr>
      <vt:lpstr>Century Gothic</vt:lpstr>
      <vt:lpstr>Wingdings</vt:lpstr>
      <vt:lpstr>飛機雲</vt:lpstr>
      <vt:lpstr>辭典的釋義（二）</vt:lpstr>
      <vt:lpstr>PowerPoint 簡報</vt:lpstr>
      <vt:lpstr>PowerPoint 簡報</vt:lpstr>
      <vt:lpstr>期待或具體建議</vt:lpstr>
      <vt:lpstr>前情提要</vt:lpstr>
      <vt:lpstr>傳統釋義法：種類--差異 10.5.1</vt:lpstr>
      <vt:lpstr>PowerPoint 簡報</vt:lpstr>
      <vt:lpstr>義界</vt:lpstr>
      <vt:lpstr>解碼 vs 編碼</vt:lpstr>
      <vt:lpstr>PowerPoint 簡報</vt:lpstr>
      <vt:lpstr>PowerPoint 簡報</vt:lpstr>
      <vt:lpstr>PowerPoint 簡報</vt:lpstr>
      <vt:lpstr>「罄竹難書」造句</vt:lpstr>
      <vt:lpstr>PowerPoint 簡報</vt:lpstr>
      <vt:lpstr>PowerPoint 簡報</vt:lpstr>
      <vt:lpstr>語言溝通中的可變性與模糊性8.3.1</vt:lpstr>
      <vt:lpstr>原型釋義法：以bus 為例10.5.3</vt:lpstr>
      <vt:lpstr>種類--差異釋義的為難處10.5.3</vt:lpstr>
      <vt:lpstr>原型下的變化10.5.3</vt:lpstr>
      <vt:lpstr>原型理論10.5.3</vt:lpstr>
      <vt:lpstr>PowerPoint 簡報</vt:lpstr>
      <vt:lpstr>PowerPoint 簡報</vt:lpstr>
      <vt:lpstr>同義詞釋義：可能存在的問題10.5.5</vt:lpstr>
      <vt:lpstr>利用選擇限制避免歧異的問題10.5.5</vt:lpstr>
      <vt:lpstr>反對同義詞的論點10.5.5</vt:lpstr>
      <vt:lpstr>同義詞的補充作用10.5.5</vt:lpstr>
      <vt:lpstr>PowerPoint 簡報</vt:lpstr>
      <vt:lpstr>語言所表達的意義10.5.6</vt:lpstr>
      <vt:lpstr>隱含意有時比字面義更豐富</vt:lpstr>
      <vt:lpstr>語言外資訊：語用學、敏感性、內涵10.5.6</vt:lpstr>
      <vt:lpstr>語言外的態度10.5.6.1</vt:lpstr>
      <vt:lpstr>語言外的態度10.5.6.1</vt:lpstr>
      <vt:lpstr>語言外的態度</vt:lpstr>
      <vt:lpstr>詞典如何處理語言外的態度？ 10.5.6.1</vt:lpstr>
      <vt:lpstr>策略1：使用風格標籤（style label） 10.5.6.1</vt:lpstr>
      <vt:lpstr>策略2：附加說明他人看法10.5.6.1</vt:lpstr>
      <vt:lpstr>策略3:語用含義夾註10.5.6.1</vt:lpstr>
      <vt:lpstr>策略3:語用含義夾註10.5.6.1</vt:lpstr>
      <vt:lpstr>解釋社會文化意涵10.5.6.1</vt:lpstr>
      <vt:lpstr>策略4:全句式的釋義10.5.6.1</vt:lpstr>
      <vt:lpstr>策略的使用時機</vt:lpstr>
      <vt:lpstr>敏感問題：侮辱性或冒犯性語言</vt:lpstr>
      <vt:lpstr>前述策略也適用於冒犯性詞語10.5.6.2 </vt:lpstr>
      <vt:lpstr>PowerPoint 簡報</vt:lpstr>
      <vt:lpstr>適當與過度警告之間10.5.6.2</vt:lpstr>
      <vt:lpstr>冒犯性的門檻10.5.6.2</vt:lpstr>
      <vt:lpstr>殘廢是否帶有冒犯性？</vt:lpstr>
      <vt:lpstr>PowerPoint 簡報</vt:lpstr>
      <vt:lpstr>內涵和文化聯繫10.5.6.3</vt:lpstr>
      <vt:lpstr>文化關聯詞彙10.5.6.3</vt:lpstr>
      <vt:lpstr>文化關聯詞彙10.5.6.3</vt:lpstr>
      <vt:lpstr>PowerPoint 簡報</vt:lpstr>
      <vt:lpstr>編輯者意見和中立神話10.5.7</vt:lpstr>
      <vt:lpstr>難以中立的情況10.5.7</vt:lpstr>
      <vt:lpstr>不存在 "中立立場"</vt:lpstr>
      <vt:lpstr>PowerPoint 簡報</vt:lpstr>
      <vt:lpstr>小結10.5.8</vt:lpstr>
      <vt:lpstr>小結</vt:lpstr>
      <vt:lpstr>詹森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牛津實用辭典編纂指南 2</dc:title>
  <dc:creator>白明弘</dc:creator>
  <cp:lastModifiedBy>白明弘</cp:lastModifiedBy>
  <cp:revision>1769</cp:revision>
  <dcterms:created xsi:type="dcterms:W3CDTF">2021-10-25T01:51:44Z</dcterms:created>
  <dcterms:modified xsi:type="dcterms:W3CDTF">2022-06-06T05:47:20Z</dcterms:modified>
</cp:coreProperties>
</file>