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71"/>
  </p:notesMasterIdLst>
  <p:sldIdLst>
    <p:sldId id="256" r:id="rId2"/>
    <p:sldId id="366" r:id="rId3"/>
    <p:sldId id="459" r:id="rId4"/>
    <p:sldId id="448" r:id="rId5"/>
    <p:sldId id="458" r:id="rId6"/>
    <p:sldId id="457" r:id="rId7"/>
    <p:sldId id="452" r:id="rId8"/>
    <p:sldId id="460" r:id="rId9"/>
    <p:sldId id="453" r:id="rId10"/>
    <p:sldId id="309" r:id="rId11"/>
    <p:sldId id="422" r:id="rId12"/>
    <p:sldId id="367" r:id="rId13"/>
    <p:sldId id="423" r:id="rId14"/>
    <p:sldId id="424" r:id="rId15"/>
    <p:sldId id="425" r:id="rId16"/>
    <p:sldId id="371" r:id="rId17"/>
    <p:sldId id="461" r:id="rId18"/>
    <p:sldId id="376" r:id="rId19"/>
    <p:sldId id="426" r:id="rId20"/>
    <p:sldId id="380" r:id="rId21"/>
    <p:sldId id="381" r:id="rId22"/>
    <p:sldId id="382" r:id="rId23"/>
    <p:sldId id="427" r:id="rId24"/>
    <p:sldId id="383" r:id="rId25"/>
    <p:sldId id="462" r:id="rId26"/>
    <p:sldId id="384" r:id="rId27"/>
    <p:sldId id="386" r:id="rId28"/>
    <p:sldId id="388" r:id="rId29"/>
    <p:sldId id="463" r:id="rId30"/>
    <p:sldId id="390" r:id="rId31"/>
    <p:sldId id="391" r:id="rId32"/>
    <p:sldId id="395" r:id="rId33"/>
    <p:sldId id="454" r:id="rId34"/>
    <p:sldId id="396" r:id="rId35"/>
    <p:sldId id="397" r:id="rId36"/>
    <p:sldId id="400" r:id="rId37"/>
    <p:sldId id="401" r:id="rId38"/>
    <p:sldId id="402" r:id="rId39"/>
    <p:sldId id="403" r:id="rId40"/>
    <p:sldId id="428" r:id="rId41"/>
    <p:sldId id="406" r:id="rId42"/>
    <p:sldId id="408" r:id="rId43"/>
    <p:sldId id="429" r:id="rId44"/>
    <p:sldId id="411" r:id="rId45"/>
    <p:sldId id="412" r:id="rId46"/>
    <p:sldId id="413" r:id="rId47"/>
    <p:sldId id="430" r:id="rId48"/>
    <p:sldId id="415" r:id="rId49"/>
    <p:sldId id="431" r:id="rId50"/>
    <p:sldId id="432" r:id="rId51"/>
    <p:sldId id="433" r:id="rId52"/>
    <p:sldId id="455" r:id="rId53"/>
    <p:sldId id="417" r:id="rId54"/>
    <p:sldId id="434" r:id="rId55"/>
    <p:sldId id="435" r:id="rId56"/>
    <p:sldId id="436" r:id="rId57"/>
    <p:sldId id="437" r:id="rId58"/>
    <p:sldId id="418" r:id="rId59"/>
    <p:sldId id="438" r:id="rId60"/>
    <p:sldId id="439" r:id="rId61"/>
    <p:sldId id="440" r:id="rId62"/>
    <p:sldId id="441" r:id="rId63"/>
    <p:sldId id="419" r:id="rId64"/>
    <p:sldId id="442" r:id="rId65"/>
    <p:sldId id="443" r:id="rId66"/>
    <p:sldId id="420" r:id="rId67"/>
    <p:sldId id="444" r:id="rId68"/>
    <p:sldId id="445" r:id="rId69"/>
    <p:sldId id="446"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14" autoAdjust="0"/>
  </p:normalViewPr>
  <p:slideViewPr>
    <p:cSldViewPr snapToGrid="0">
      <p:cViewPr varScale="1">
        <p:scale>
          <a:sx n="60" d="100"/>
          <a:sy n="60" d="100"/>
        </p:scale>
        <p:origin x="3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FEF22-CEAB-4DB1-BFC0-36A323E56794}" type="datetimeFigureOut">
              <a:rPr lang="zh-TW" altLang="en-US" smtClean="0"/>
              <a:t>2022/6/13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E4469-476F-4583-A856-728BDDCAD4D4}" type="slidenum">
              <a:rPr lang="zh-TW" altLang="en-US" smtClean="0"/>
              <a:t>‹#›</a:t>
            </a:fld>
            <a:endParaRPr lang="zh-TW" altLang="en-US"/>
          </a:p>
        </p:txBody>
      </p:sp>
    </p:spTree>
    <p:extLst>
      <p:ext uri="{BB962C8B-B14F-4D97-AF65-F5344CB8AC3E}">
        <p14:creationId xmlns:p14="http://schemas.microsoft.com/office/powerpoint/2010/main" val="344184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78E4469-476F-4583-A856-728BDDCAD4D4}" type="slidenum">
              <a:rPr lang="zh-TW" altLang="en-US" smtClean="0"/>
              <a:t>1</a:t>
            </a:fld>
            <a:endParaRPr lang="zh-TW" altLang="en-US"/>
          </a:p>
        </p:txBody>
      </p:sp>
    </p:spTree>
    <p:extLst>
      <p:ext uri="{BB962C8B-B14F-4D97-AF65-F5344CB8AC3E}">
        <p14:creationId xmlns:p14="http://schemas.microsoft.com/office/powerpoint/2010/main" val="421259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78E4469-476F-4583-A856-728BDDCAD4D4}" type="slidenum">
              <a:rPr lang="zh-TW" altLang="en-US" smtClean="0"/>
              <a:t>37</a:t>
            </a:fld>
            <a:endParaRPr lang="zh-TW" altLang="en-US"/>
          </a:p>
        </p:txBody>
      </p:sp>
    </p:spTree>
    <p:extLst>
      <p:ext uri="{BB962C8B-B14F-4D97-AF65-F5344CB8AC3E}">
        <p14:creationId xmlns:p14="http://schemas.microsoft.com/office/powerpoint/2010/main" val="215251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78E4469-476F-4583-A856-728BDDCAD4D4}" type="slidenum">
              <a:rPr lang="zh-TW" altLang="en-US" smtClean="0"/>
              <a:t>48</a:t>
            </a:fld>
            <a:endParaRPr lang="zh-TW" altLang="en-US"/>
          </a:p>
        </p:txBody>
      </p:sp>
    </p:spTree>
    <p:extLst>
      <p:ext uri="{BB962C8B-B14F-4D97-AF65-F5344CB8AC3E}">
        <p14:creationId xmlns:p14="http://schemas.microsoft.com/office/powerpoint/2010/main" val="283106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78E4469-476F-4583-A856-728BDDCAD4D4}" type="slidenum">
              <a:rPr lang="zh-TW" altLang="en-US" smtClean="0"/>
              <a:t>64</a:t>
            </a:fld>
            <a:endParaRPr lang="zh-TW" altLang="en-US"/>
          </a:p>
        </p:txBody>
      </p:sp>
    </p:spTree>
    <p:extLst>
      <p:ext uri="{BB962C8B-B14F-4D97-AF65-F5344CB8AC3E}">
        <p14:creationId xmlns:p14="http://schemas.microsoft.com/office/powerpoint/2010/main" val="125914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7E0307-B85C-446A-8EF0-0407D435D787}" type="datetimeFigureOut">
              <a:rPr lang="en-US" smtClean="0"/>
              <a:t>6/13/2022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762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BD862E7-95FA-4FC4-9EC5-DDBFA8DC7417}"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348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B987F2-A784-4F72-BB57-0E9EACDE722E}" type="datetimeFigureOut">
              <a:rPr lang="en-US" smtClean="0"/>
              <a:t>6/13/2022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359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BBD51E-4B19-444E-85C0-DBD7EB6263F4}" type="datetimeFigureOut">
              <a:rPr lang="en-US" smtClean="0"/>
              <a:t>6/13/2022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2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0D7255A-4AD5-4D3E-9A0A-689DA3BA976C}" type="datetimeFigureOut">
              <a:rPr lang="en-US" smtClean="0"/>
              <a:t>6/13/2022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411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3EE0AD15-87AC-45B2-9EE5-8D165AF83CD7}" type="datetimeFigureOut">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925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FCC40CCD-F0D6-4CC2-A4C8-2D7D0D875F02}" type="datetimeFigureOut">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475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361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47B1BF-4039-460D-A637-65428CBD720E}" type="datetimeFigureOut">
              <a:rPr lang="en-US" smtClean="0"/>
              <a:t>6/13/2022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828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思源黑體 TW Regular" panose="020B0500000000000000" pitchFamily="34" charset="-120"/>
                <a:ea typeface="思源黑體 TW Regular" panose="020B0500000000000000"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lvl1pPr>
              <a:defRPr>
                <a:latin typeface="思源黑體 TW Regular" panose="020B0500000000000000" pitchFamily="34" charset="-120"/>
                <a:ea typeface="思源黑體 TW Regular" panose="020B0500000000000000" pitchFamily="34" charset="-120"/>
              </a:defRPr>
            </a:lvl1pPr>
            <a:lvl2pPr>
              <a:defRPr>
                <a:latin typeface="思源黑體 TW Regular" panose="020B0500000000000000" pitchFamily="34" charset="-120"/>
                <a:ea typeface="思源黑體 TW Regular" panose="020B0500000000000000" pitchFamily="34" charset="-120"/>
              </a:defRPr>
            </a:lvl2pPr>
            <a:lvl3pPr>
              <a:defRPr>
                <a:latin typeface="思源黑體 TW Regular" panose="020B0500000000000000" pitchFamily="34" charset="-120"/>
                <a:ea typeface="思源黑體 TW Regular" panose="020B0500000000000000" pitchFamily="34" charset="-120"/>
              </a:defRPr>
            </a:lvl3pPr>
            <a:lvl4pPr>
              <a:defRPr>
                <a:latin typeface="思源黑體 TW Regular" panose="020B0500000000000000" pitchFamily="34" charset="-120"/>
                <a:ea typeface="思源黑體 TW Regular" panose="020B0500000000000000" pitchFamily="34" charset="-120"/>
              </a:defRPr>
            </a:lvl4pPr>
            <a:lvl5pPr>
              <a:defRPr>
                <a:latin typeface="思源黑體 TW Regular" panose="020B0500000000000000" pitchFamily="34" charset="-120"/>
                <a:ea typeface="思源黑體 TW Regular" panose="020B0500000000000000" pitchFamily="34" charset="-120"/>
              </a:defRPr>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79862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l">
              <a:defRPr sz="4000">
                <a:latin typeface="思源黑體 TW Regular" panose="020B0500000000000000" pitchFamily="34" charset="-120"/>
                <a:ea typeface="思源黑體 TW Regular" panose="020B0500000000000000" pitchFamily="34" charset="-120"/>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l">
              <a:buNone/>
              <a:defRPr sz="2200">
                <a:solidFill>
                  <a:schemeClr val="tx1">
                    <a:tint val="75000"/>
                  </a:schemeClr>
                </a:solidFill>
                <a:latin typeface="思源黑體 TW Regular" panose="020B0500000000000000" pitchFamily="34" charset="-120"/>
                <a:ea typeface="思源黑體 TW Regular" panose="020B0500000000000000"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smtClean="0"/>
              <a:t>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9A00F7B-89C5-4DF7-A309-6263220147D4}" type="datetimeFigureOut">
              <a:rPr lang="en-US" smtClean="0"/>
              <a:t>6/13/2022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24478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966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312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874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3CDCB01F-D966-4C62-B900-0BE008A90C98}"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192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E73A0EA-7DC7-4964-BB97-B173EF3B859A}" type="datetimeFigureOut">
              <a:rPr lang="en-US" smtClean="0"/>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755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smtClean="0"/>
              <a:t>6/13/2022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5186994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36192" y="2058841"/>
            <a:ext cx="9448800" cy="1825096"/>
          </a:xfrm>
        </p:spPr>
        <p:txBody>
          <a:bodyPr>
            <a:normAutofit/>
          </a:bodyPr>
          <a:lstStyle/>
          <a:p>
            <a:pPr algn="ctr"/>
            <a:r>
              <a:rPr lang="zh-TW" altLang="en-US" dirty="0" smtClean="0">
                <a:latin typeface="思源黑体 CN Regular" panose="020B0500000000000000" pitchFamily="34" charset="-128"/>
                <a:ea typeface="思源黑体 CN Regular" panose="020B0500000000000000" pitchFamily="34" charset="-128"/>
              </a:rPr>
              <a:t>辭典</a:t>
            </a:r>
            <a:r>
              <a:rPr lang="zh-TW" altLang="en-US" dirty="0">
                <a:latin typeface="思源黑体 CN Regular" panose="020B0500000000000000" pitchFamily="34" charset="-128"/>
                <a:ea typeface="思源黑体 CN Regular" panose="020B0500000000000000" pitchFamily="34" charset="-128"/>
              </a:rPr>
              <a:t>的</a:t>
            </a:r>
            <a:r>
              <a:rPr lang="zh-TW" altLang="en-US" dirty="0" smtClean="0">
                <a:latin typeface="思源黑体 CN Regular" panose="020B0500000000000000" pitchFamily="34" charset="-128"/>
                <a:ea typeface="思源黑体 CN Regular" panose="020B0500000000000000" pitchFamily="34" charset="-128"/>
              </a:rPr>
              <a:t>釋義（三）</a:t>
            </a:r>
            <a:endParaRPr lang="zh-TW" altLang="en-US" dirty="0">
              <a:latin typeface="思源黑体 CN Regular" panose="020B0500000000000000" pitchFamily="34" charset="-128"/>
              <a:ea typeface="思源黑体 CN Regular" panose="020B0500000000000000" pitchFamily="34" charset="-128"/>
            </a:endParaRPr>
          </a:p>
        </p:txBody>
      </p:sp>
      <p:sp>
        <p:nvSpPr>
          <p:cNvPr id="3" name="副標題 2"/>
          <p:cNvSpPr>
            <a:spLocks noGrp="1"/>
          </p:cNvSpPr>
          <p:nvPr>
            <p:ph type="subTitle" idx="1"/>
          </p:nvPr>
        </p:nvSpPr>
        <p:spPr>
          <a:xfrm>
            <a:off x="4050792" y="4519169"/>
            <a:ext cx="3291840" cy="685800"/>
          </a:xfrm>
        </p:spPr>
        <p:txBody>
          <a:bodyPr>
            <a:noAutofit/>
          </a:bodyPr>
          <a:lstStyle/>
          <a:p>
            <a:r>
              <a:rPr lang="en-US" altLang="zh-TW" sz="2400" dirty="0" smtClean="0"/>
              <a:t>2022/06/13</a:t>
            </a:r>
          </a:p>
          <a:p>
            <a:r>
              <a:rPr lang="zh-TW" altLang="en-US" sz="2400" dirty="0"/>
              <a:t>白明弘</a:t>
            </a:r>
          </a:p>
        </p:txBody>
      </p:sp>
      <p:sp>
        <p:nvSpPr>
          <p:cNvPr id="4" name="矩形 3"/>
          <p:cNvSpPr/>
          <p:nvPr/>
        </p:nvSpPr>
        <p:spPr>
          <a:xfrm>
            <a:off x="470010" y="308898"/>
            <a:ext cx="6096000" cy="523220"/>
          </a:xfrm>
          <a:prstGeom prst="rect">
            <a:avLst/>
          </a:prstGeom>
        </p:spPr>
        <p:txBody>
          <a:bodyPr>
            <a:spAutoFit/>
          </a:bodyPr>
          <a:lstStyle/>
          <a:p>
            <a:r>
              <a:rPr lang="zh-TW" altLang="en-US" sz="2800" dirty="0"/>
              <a:t>辭典編輯交流</a:t>
            </a:r>
            <a:r>
              <a:rPr lang="zh-TW" altLang="en-US" sz="2800" dirty="0" smtClean="0"/>
              <a:t>講座</a:t>
            </a:r>
            <a:endParaRPr lang="en-US" altLang="zh-TW" sz="2800" dirty="0" smtClean="0"/>
          </a:p>
        </p:txBody>
      </p:sp>
      <p:sp>
        <p:nvSpPr>
          <p:cNvPr id="5" name="矩形 4"/>
          <p:cNvSpPr/>
          <p:nvPr/>
        </p:nvSpPr>
        <p:spPr>
          <a:xfrm>
            <a:off x="3048000" y="1567338"/>
            <a:ext cx="6096000" cy="1569660"/>
          </a:xfrm>
          <a:prstGeom prst="rect">
            <a:avLst/>
          </a:prstGeom>
        </p:spPr>
        <p:txBody>
          <a:bodyPr>
            <a:spAutoFit/>
          </a:bodyPr>
          <a:lstStyle/>
          <a:p>
            <a:r>
              <a:rPr lang="en-US" altLang="zh-TW" sz="3200" dirty="0"/>
              <a:t>《</a:t>
            </a:r>
            <a:r>
              <a:rPr lang="zh-TW" altLang="en-US" sz="3200" dirty="0"/>
              <a:t>牛津詞典編纂指南</a:t>
            </a:r>
            <a:r>
              <a:rPr lang="en-US" altLang="zh-TW" sz="3200" dirty="0"/>
              <a:t>》</a:t>
            </a:r>
            <a:r>
              <a:rPr lang="zh-TW" altLang="en-US" sz="3200" b="1" dirty="0"/>
              <a:t>導讀</a:t>
            </a:r>
            <a:r>
              <a:rPr lang="en-US" altLang="zh-TW" sz="3200" b="1" dirty="0"/>
              <a:t/>
            </a:r>
            <a:br>
              <a:rPr lang="en-US" altLang="zh-TW" sz="3200" b="1" dirty="0"/>
            </a:br>
            <a:r>
              <a:rPr lang="en-US" altLang="zh-TW" sz="3200" dirty="0"/>
              <a:t/>
            </a:r>
            <a:br>
              <a:rPr lang="en-US" altLang="zh-TW" sz="3200" dirty="0"/>
            </a:br>
            <a:endParaRPr lang="zh-TW" altLang="en-US" sz="3200" dirty="0"/>
          </a:p>
        </p:txBody>
      </p:sp>
    </p:spTree>
    <p:extLst>
      <p:ext uri="{BB962C8B-B14F-4D97-AF65-F5344CB8AC3E}">
        <p14:creationId xmlns:p14="http://schemas.microsoft.com/office/powerpoint/2010/main" val="1573407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804987" y="1614487"/>
            <a:ext cx="8582025" cy="3629025"/>
          </a:xfrm>
          <a:prstGeom prst="rect">
            <a:avLst/>
          </a:prstGeom>
        </p:spPr>
      </p:pic>
    </p:spTree>
    <p:extLst>
      <p:ext uri="{BB962C8B-B14F-4D97-AF65-F5344CB8AC3E}">
        <p14:creationId xmlns:p14="http://schemas.microsoft.com/office/powerpoint/2010/main" val="2039616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047210" y="1167920"/>
            <a:ext cx="8831762" cy="4339745"/>
          </a:xfrm>
          <a:prstGeom prst="rect">
            <a:avLst/>
          </a:prstGeom>
        </p:spPr>
      </p:pic>
    </p:spTree>
    <p:extLst>
      <p:ext uri="{BB962C8B-B14F-4D97-AF65-F5344CB8AC3E}">
        <p14:creationId xmlns:p14="http://schemas.microsoft.com/office/powerpoint/2010/main" val="3087671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決定</a:t>
            </a:r>
            <a:r>
              <a:rPr lang="zh-TW" altLang="en-US" dirty="0"/>
              <a:t>釋</a:t>
            </a:r>
            <a:r>
              <a:rPr lang="zh-TW" altLang="zh-TW" dirty="0"/>
              <a:t>義</a:t>
            </a:r>
            <a:r>
              <a:rPr lang="zh-TW" altLang="zh-TW" dirty="0" smtClean="0"/>
              <a:t>的形式</a:t>
            </a:r>
            <a:r>
              <a:rPr lang="en-US" altLang="zh-TW" baseline="-25000" dirty="0"/>
              <a:t>10.6</a:t>
            </a:r>
            <a:endParaRPr lang="zh-TW" altLang="en-US" baseline="-25000" dirty="0"/>
          </a:p>
        </p:txBody>
      </p:sp>
      <p:sp>
        <p:nvSpPr>
          <p:cNvPr id="3" name="內容版面配置區 2"/>
          <p:cNvSpPr>
            <a:spLocks noGrp="1"/>
          </p:cNvSpPr>
          <p:nvPr>
            <p:ph idx="1"/>
          </p:nvPr>
        </p:nvSpPr>
        <p:spPr/>
        <p:txBody>
          <a:bodyPr>
            <a:normAutofit/>
          </a:bodyPr>
          <a:lstStyle/>
          <a:p>
            <a:r>
              <a:rPr lang="zh-TW" altLang="en-US" dirty="0" smtClean="0"/>
              <a:t>釋義的內容</a:t>
            </a:r>
            <a:endParaRPr lang="en-US" altLang="zh-TW" dirty="0" smtClean="0"/>
          </a:p>
          <a:p>
            <a:pPr lvl="1"/>
            <a:r>
              <a:rPr lang="zh-TW" altLang="zh-TW" dirty="0"/>
              <a:t>你</a:t>
            </a:r>
            <a:r>
              <a:rPr lang="zh-TW" altLang="zh-TW" dirty="0" smtClean="0"/>
              <a:t>希望</a:t>
            </a:r>
            <a:r>
              <a:rPr lang="zh-TW" altLang="en-US" dirty="0" smtClean="0"/>
              <a:t>釋義</a:t>
            </a:r>
            <a:r>
              <a:rPr lang="zh-TW" altLang="zh-TW" dirty="0" smtClean="0"/>
              <a:t>傳達</a:t>
            </a:r>
            <a:r>
              <a:rPr lang="zh-TW" altLang="en-US" dirty="0" smtClean="0"/>
              <a:t>給讀者哪些</a:t>
            </a:r>
            <a:r>
              <a:rPr lang="zh-TW" altLang="zh-TW" dirty="0" smtClean="0"/>
              <a:t>資訊</a:t>
            </a:r>
            <a:r>
              <a:rPr lang="zh-TW" altLang="en-US" dirty="0" smtClean="0"/>
              <a:t>？</a:t>
            </a:r>
            <a:endParaRPr lang="en-US" altLang="zh-TW" dirty="0" smtClean="0"/>
          </a:p>
          <a:p>
            <a:r>
              <a:rPr lang="zh-TW" altLang="en-US" dirty="0" smtClean="0"/>
              <a:t>釋</a:t>
            </a:r>
            <a:r>
              <a:rPr lang="zh-TW" altLang="zh-TW" dirty="0" smtClean="0"/>
              <a:t>義的形式</a:t>
            </a:r>
            <a:endParaRPr lang="en-US" altLang="zh-TW" dirty="0" smtClean="0"/>
          </a:p>
          <a:p>
            <a:pPr lvl="1"/>
            <a:r>
              <a:rPr lang="zh-TW" altLang="zh-TW" dirty="0" smtClean="0"/>
              <a:t>傳達</a:t>
            </a:r>
            <a:r>
              <a:rPr lang="zh-TW" altLang="en-US" dirty="0" smtClean="0"/>
              <a:t>釋義</a:t>
            </a:r>
            <a:r>
              <a:rPr lang="zh-TW" altLang="en-US" dirty="0"/>
              <a:t>訊息</a:t>
            </a:r>
            <a:r>
              <a:rPr lang="zh-TW" altLang="en-US" dirty="0" smtClean="0"/>
              <a:t>給讀者時，採用什麼樣的</a:t>
            </a:r>
            <a:r>
              <a:rPr lang="zh-TW" altLang="en-US" dirty="0" smtClean="0">
                <a:solidFill>
                  <a:srgbClr val="FFFF00"/>
                </a:solidFill>
              </a:rPr>
              <a:t>句子結構和詞彙</a:t>
            </a:r>
            <a:r>
              <a:rPr lang="zh-TW" altLang="en-US" dirty="0" smtClean="0"/>
              <a:t>？</a:t>
            </a:r>
            <a:endParaRPr lang="en-US" altLang="zh-TW" dirty="0" smtClean="0"/>
          </a:p>
          <a:p>
            <a:r>
              <a:rPr lang="zh-TW" altLang="en-US" dirty="0" smtClean="0"/>
              <a:t>釋義形式的選擇</a:t>
            </a:r>
            <a:endParaRPr lang="en-US" altLang="zh-TW" dirty="0" smtClean="0"/>
          </a:p>
          <a:p>
            <a:pPr lvl="1"/>
            <a:r>
              <a:rPr lang="zh-TW" altLang="en-US" dirty="0" smtClean="0"/>
              <a:t>提高</a:t>
            </a:r>
            <a:r>
              <a:rPr lang="zh-TW" altLang="en-US" dirty="0" smtClean="0">
                <a:solidFill>
                  <a:srgbClr val="FFFF00"/>
                </a:solidFill>
              </a:rPr>
              <a:t>可理解性</a:t>
            </a:r>
            <a:endParaRPr lang="en-US" altLang="zh-TW" dirty="0" smtClean="0">
              <a:solidFill>
                <a:srgbClr val="FFFF00"/>
              </a:solidFill>
            </a:endParaRPr>
          </a:p>
          <a:p>
            <a:pPr lvl="1"/>
            <a:r>
              <a:rPr lang="zh-TW" altLang="en-US" dirty="0" smtClean="0"/>
              <a:t>選擇形式所考量的因素</a:t>
            </a:r>
            <a:endParaRPr lang="en-US" altLang="zh-TW" dirty="0" smtClean="0"/>
          </a:p>
          <a:p>
            <a:pPr lvl="2"/>
            <a:r>
              <a:rPr lang="zh-TW" altLang="en-US" dirty="0" smtClean="0">
                <a:solidFill>
                  <a:srgbClr val="FFFF00"/>
                </a:solidFill>
              </a:rPr>
              <a:t>原則</a:t>
            </a:r>
            <a:endParaRPr lang="en-US" altLang="zh-TW" dirty="0" smtClean="0">
              <a:solidFill>
                <a:srgbClr val="FFFF00"/>
              </a:solidFill>
            </a:endParaRPr>
          </a:p>
          <a:p>
            <a:pPr lvl="2"/>
            <a:r>
              <a:rPr lang="zh-TW" altLang="en-US" dirty="0" smtClean="0">
                <a:solidFill>
                  <a:srgbClr val="FFFF00"/>
                </a:solidFill>
              </a:rPr>
              <a:t>慣例</a:t>
            </a:r>
            <a:endParaRPr lang="en-US" altLang="zh-TW" dirty="0" smtClean="0">
              <a:solidFill>
                <a:srgbClr val="FFFF00"/>
              </a:solidFill>
            </a:endParaRPr>
          </a:p>
          <a:p>
            <a:pPr lvl="1"/>
            <a:r>
              <a:rPr lang="zh-TW" altLang="zh-TW" dirty="0" smtClean="0"/>
              <a:t>原則</a:t>
            </a:r>
            <a:r>
              <a:rPr lang="zh-TW" altLang="zh-TW" dirty="0"/>
              <a:t>和慣例</a:t>
            </a:r>
            <a:r>
              <a:rPr lang="zh-TW" altLang="zh-TW" dirty="0" smtClean="0"/>
              <a:t>是過去</a:t>
            </a:r>
            <a:r>
              <a:rPr lang="zh-TW" altLang="zh-TW" dirty="0"/>
              <a:t>兩個</a:t>
            </a:r>
            <a:r>
              <a:rPr lang="zh-TW" altLang="zh-TW" dirty="0" smtClean="0"/>
              <a:t>世紀發展</a:t>
            </a:r>
            <a:r>
              <a:rPr lang="zh-TW" altLang="zh-TW" dirty="0"/>
              <a:t>起來的，其中許多</a:t>
            </a:r>
            <a:r>
              <a:rPr lang="zh-TW" altLang="zh-TW" dirty="0" smtClean="0"/>
              <a:t>仍被</a:t>
            </a:r>
            <a:r>
              <a:rPr lang="zh-TW" altLang="zh-TW" dirty="0"/>
              <a:t>廣泛</a:t>
            </a:r>
            <a:r>
              <a:rPr lang="zh-TW" altLang="zh-TW" dirty="0" smtClean="0"/>
              <a:t>使用</a:t>
            </a:r>
            <a:endParaRPr lang="zh-TW" altLang="en-US" dirty="0"/>
          </a:p>
          <a:p>
            <a:pPr lvl="1"/>
            <a:endParaRPr lang="en-US" altLang="zh-TW" dirty="0" smtClean="0"/>
          </a:p>
          <a:p>
            <a:pPr lvl="2"/>
            <a:endParaRPr lang="en-US" altLang="zh-TW" dirty="0" smtClean="0"/>
          </a:p>
        </p:txBody>
      </p:sp>
    </p:spTree>
    <p:extLst>
      <p:ext uri="{BB962C8B-B14F-4D97-AF65-F5344CB8AC3E}">
        <p14:creationId xmlns:p14="http://schemas.microsoft.com/office/powerpoint/2010/main" val="284201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釋義簡史</a:t>
            </a:r>
            <a:r>
              <a:rPr lang="en-US" altLang="zh-TW" b="1" baseline="-25000" dirty="0"/>
              <a:t>Box 10.1 </a:t>
            </a:r>
            <a:endParaRPr lang="zh-TW" altLang="en-US" baseline="-25000" dirty="0"/>
          </a:p>
        </p:txBody>
      </p:sp>
      <p:sp>
        <p:nvSpPr>
          <p:cNvPr id="3" name="內容版面配置區 2"/>
          <p:cNvSpPr>
            <a:spLocks noGrp="1"/>
          </p:cNvSpPr>
          <p:nvPr>
            <p:ph idx="1"/>
          </p:nvPr>
        </p:nvSpPr>
        <p:spPr>
          <a:xfrm>
            <a:off x="685800" y="2194560"/>
            <a:ext cx="10820400" cy="4365728"/>
          </a:xfrm>
        </p:spPr>
        <p:txBody>
          <a:bodyPr>
            <a:normAutofit/>
          </a:bodyPr>
          <a:lstStyle/>
          <a:p>
            <a:r>
              <a:rPr lang="zh-TW" altLang="en-US" dirty="0" smtClean="0"/>
              <a:t>早期：</a:t>
            </a:r>
            <a:r>
              <a:rPr lang="en-US" altLang="zh-TW" dirty="0" err="1" smtClean="0"/>
              <a:t>Cawdrey</a:t>
            </a:r>
            <a:r>
              <a:rPr lang="en-US" altLang="zh-TW" dirty="0" smtClean="0"/>
              <a:t> 1604 – Johnson 1755</a:t>
            </a:r>
          </a:p>
          <a:p>
            <a:pPr lvl="1"/>
            <a:r>
              <a:rPr lang="zh-TW" altLang="en-US" dirty="0" smtClean="0">
                <a:solidFill>
                  <a:srgbClr val="FFFF00"/>
                </a:solidFill>
              </a:rPr>
              <a:t>釋</a:t>
            </a:r>
            <a:r>
              <a:rPr lang="zh-TW" altLang="zh-TW" dirty="0" smtClean="0">
                <a:solidFill>
                  <a:srgbClr val="FFFF00"/>
                </a:solidFill>
              </a:rPr>
              <a:t>義</a:t>
            </a:r>
            <a:r>
              <a:rPr lang="zh-TW" altLang="zh-TW" dirty="0">
                <a:solidFill>
                  <a:srgbClr val="FFFF00"/>
                </a:solidFill>
              </a:rPr>
              <a:t>風格尚未</a:t>
            </a:r>
            <a:r>
              <a:rPr lang="zh-TW" altLang="zh-TW" dirty="0" smtClean="0">
                <a:solidFill>
                  <a:srgbClr val="FFFF00"/>
                </a:solidFill>
              </a:rPr>
              <a:t>標準化</a:t>
            </a:r>
            <a:r>
              <a:rPr lang="zh-TW" altLang="en-US" dirty="0" smtClean="0">
                <a:solidFill>
                  <a:srgbClr val="FFFF00"/>
                </a:solidFill>
              </a:rPr>
              <a:t>，</a:t>
            </a:r>
            <a:r>
              <a:rPr lang="zh-TW" altLang="zh-TW" dirty="0">
                <a:solidFill>
                  <a:srgbClr val="FFFF00"/>
                </a:solidFill>
              </a:rPr>
              <a:t>相當不</a:t>
            </a:r>
            <a:r>
              <a:rPr lang="zh-TW" altLang="zh-TW" dirty="0" smtClean="0">
                <a:solidFill>
                  <a:srgbClr val="FFFF00"/>
                </a:solidFill>
              </a:rPr>
              <a:t>統一</a:t>
            </a:r>
            <a:endParaRPr lang="en-US" altLang="zh-TW" dirty="0" smtClean="0"/>
          </a:p>
          <a:p>
            <a:pPr lvl="1"/>
            <a:r>
              <a:rPr lang="zh-TW" altLang="zh-TW" dirty="0"/>
              <a:t>發現</a:t>
            </a:r>
            <a:r>
              <a:rPr lang="zh-TW" altLang="zh-TW" dirty="0" smtClean="0"/>
              <a:t>與詞</a:t>
            </a:r>
            <a:r>
              <a:rPr lang="zh-TW" altLang="zh-TW" dirty="0"/>
              <a:t>的詞類不一致</a:t>
            </a:r>
            <a:r>
              <a:rPr lang="zh-TW" altLang="zh-TW" dirty="0" smtClean="0"/>
              <a:t>的</a:t>
            </a:r>
            <a:r>
              <a:rPr lang="zh-TW" altLang="en-US" dirty="0" smtClean="0"/>
              <a:t>釋義</a:t>
            </a:r>
            <a:endParaRPr lang="en-US" altLang="zh-TW" dirty="0" smtClean="0"/>
          </a:p>
          <a:p>
            <a:pPr lvl="2"/>
            <a:r>
              <a:rPr lang="en-US" altLang="zh-TW" dirty="0" err="1"/>
              <a:t>homonimie</a:t>
            </a:r>
            <a:r>
              <a:rPr lang="en-US" altLang="zh-TW" dirty="0"/>
              <a:t> </a:t>
            </a:r>
            <a:endParaRPr lang="en-US" altLang="zh-TW" dirty="0" smtClean="0"/>
          </a:p>
          <a:p>
            <a:pPr lvl="3"/>
            <a:r>
              <a:rPr lang="en-US" altLang="zh-TW" dirty="0" smtClean="0"/>
              <a:t>when </a:t>
            </a:r>
            <a:r>
              <a:rPr lang="en-US" altLang="zh-TW" dirty="0"/>
              <a:t>divers things are signiﬁed by one word (</a:t>
            </a:r>
            <a:r>
              <a:rPr lang="en-US" altLang="zh-TW" dirty="0" err="1"/>
              <a:t>Cawdrey</a:t>
            </a:r>
            <a:r>
              <a:rPr lang="en-US" altLang="zh-TW" dirty="0"/>
              <a:t> 1604</a:t>
            </a:r>
            <a:r>
              <a:rPr lang="en-US" altLang="zh-TW" dirty="0" smtClean="0"/>
              <a:t>)</a:t>
            </a:r>
          </a:p>
          <a:p>
            <a:pPr lvl="3"/>
            <a:r>
              <a:rPr lang="zh-TW" altLang="zh-TW" dirty="0" smtClean="0"/>
              <a:t>當</a:t>
            </a:r>
            <a:r>
              <a:rPr lang="zh-TW" altLang="zh-TW" dirty="0"/>
              <a:t>不同的事物用一個詞來表示時</a:t>
            </a:r>
            <a:endParaRPr lang="en-US" altLang="zh-TW" dirty="0" smtClean="0"/>
          </a:p>
          <a:p>
            <a:pPr lvl="2"/>
            <a:r>
              <a:rPr lang="en-US" altLang="zh-TW" sz="2000" dirty="0" smtClean="0"/>
              <a:t>transcendental</a:t>
            </a:r>
          </a:p>
          <a:p>
            <a:pPr lvl="3"/>
            <a:r>
              <a:rPr lang="en-US" altLang="zh-TW" sz="1800" dirty="0" smtClean="0"/>
              <a:t>Curves </a:t>
            </a:r>
            <a:r>
              <a:rPr lang="en-US" altLang="zh-TW" sz="1800" dirty="0"/>
              <a:t>[in the higher Geometry] are such as cannot be deﬁned by </a:t>
            </a:r>
            <a:r>
              <a:rPr lang="en-US" altLang="zh-TW" sz="1800" dirty="0" err="1"/>
              <a:t>Algebraical</a:t>
            </a:r>
            <a:r>
              <a:rPr lang="en-US" altLang="zh-TW" sz="1800" dirty="0"/>
              <a:t> Equations, or . . </a:t>
            </a:r>
            <a:r>
              <a:rPr lang="en-US" altLang="zh-TW" sz="1800" dirty="0" smtClean="0"/>
              <a:t>.</a:t>
            </a:r>
            <a:r>
              <a:rPr lang="en-US" altLang="zh-TW" sz="1800" dirty="0"/>
              <a:t> </a:t>
            </a:r>
            <a:r>
              <a:rPr lang="en-US" altLang="zh-TW" sz="2200" dirty="0" smtClean="0"/>
              <a:t>(</a:t>
            </a:r>
            <a:r>
              <a:rPr lang="en-US" altLang="zh-TW" sz="2200" dirty="0"/>
              <a:t>Nathan Bailey </a:t>
            </a:r>
            <a:r>
              <a:rPr lang="en-US" altLang="zh-TW" sz="2200" dirty="0" err="1"/>
              <a:t>Dictionarium</a:t>
            </a:r>
            <a:r>
              <a:rPr lang="en-US" altLang="zh-TW" sz="2200" dirty="0"/>
              <a:t> </a:t>
            </a:r>
            <a:r>
              <a:rPr lang="en-US" altLang="zh-TW" sz="2200" dirty="0" err="1"/>
              <a:t>Brittanicum</a:t>
            </a:r>
            <a:r>
              <a:rPr lang="en-US" altLang="zh-TW" sz="2200" dirty="0"/>
              <a:t> 1721</a:t>
            </a:r>
            <a:r>
              <a:rPr lang="en-US" altLang="zh-TW" sz="2200" dirty="0" smtClean="0"/>
              <a:t>)</a:t>
            </a:r>
          </a:p>
          <a:p>
            <a:pPr lvl="3"/>
            <a:r>
              <a:rPr lang="zh-TW" altLang="zh-TW" dirty="0" smtClean="0"/>
              <a:t>不能</a:t>
            </a:r>
            <a:r>
              <a:rPr lang="zh-TW" altLang="zh-TW" dirty="0"/>
              <a:t>用代數方程來定義</a:t>
            </a:r>
            <a:r>
              <a:rPr lang="zh-TW" altLang="zh-TW" dirty="0" smtClean="0"/>
              <a:t>的</a:t>
            </a:r>
            <a:r>
              <a:rPr lang="zh-TW" altLang="en-US" dirty="0" smtClean="0"/>
              <a:t>曲線</a:t>
            </a:r>
            <a:endParaRPr lang="en-US" altLang="zh-TW" dirty="0" smtClean="0"/>
          </a:p>
          <a:p>
            <a:pPr lvl="1"/>
            <a:r>
              <a:rPr lang="zh-TW" altLang="en-US" dirty="0"/>
              <a:t>這</a:t>
            </a:r>
            <a:r>
              <a:rPr lang="zh-TW" altLang="en-US" dirty="0" smtClean="0"/>
              <a:t>時期少有詞典是權威性的</a:t>
            </a:r>
            <a:endParaRPr lang="en-US" altLang="zh-TW" dirty="0" smtClean="0"/>
          </a:p>
          <a:p>
            <a:pPr lvl="2"/>
            <a:r>
              <a:rPr lang="zh-TW" altLang="en-US" dirty="0"/>
              <a:t>詹</a:t>
            </a:r>
            <a:r>
              <a:rPr lang="zh-TW" altLang="en-US" dirty="0" smtClean="0"/>
              <a:t>森認識到詞典的侷限性</a:t>
            </a:r>
            <a:endParaRPr lang="en-US" altLang="zh-TW" dirty="0" smtClean="0"/>
          </a:p>
          <a:p>
            <a:pPr lvl="2"/>
            <a:r>
              <a:rPr lang="zh-TW" altLang="zh-TW" dirty="0"/>
              <a:t>他把自己的任務看作是一項實用的任務</a:t>
            </a:r>
            <a:endParaRPr lang="zh-TW" altLang="en-US" dirty="0"/>
          </a:p>
        </p:txBody>
      </p:sp>
    </p:spTree>
    <p:extLst>
      <p:ext uri="{BB962C8B-B14F-4D97-AF65-F5344CB8AC3E}">
        <p14:creationId xmlns:p14="http://schemas.microsoft.com/office/powerpoint/2010/main" val="2087135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中期：</a:t>
            </a:r>
            <a:r>
              <a:rPr lang="zh-TW" altLang="zh-TW" dirty="0" smtClean="0"/>
              <a:t>詞典</a:t>
            </a:r>
            <a:r>
              <a:rPr lang="zh-TW" altLang="zh-TW" dirty="0"/>
              <a:t>的範圍和</a:t>
            </a:r>
            <a:r>
              <a:rPr lang="zh-TW" altLang="zh-TW" dirty="0" smtClean="0"/>
              <a:t>功能</a:t>
            </a:r>
            <a:r>
              <a:rPr lang="en-US" altLang="zh-TW" b="1" baseline="-25000" dirty="0" smtClean="0"/>
              <a:t>Box </a:t>
            </a:r>
            <a:r>
              <a:rPr lang="en-US" altLang="zh-TW" b="1" baseline="-25000" dirty="0"/>
              <a:t>10.1 </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smtClean="0"/>
              <a:t>詞典的目標</a:t>
            </a:r>
            <a:endParaRPr lang="en-US" altLang="zh-TW" dirty="0" smtClean="0"/>
          </a:p>
          <a:p>
            <a:pPr lvl="1"/>
            <a:r>
              <a:rPr lang="zh-TW" altLang="en-US" dirty="0"/>
              <a:t>涵蓋</a:t>
            </a:r>
            <a:r>
              <a:rPr lang="zh-TW" altLang="en-US" dirty="0" smtClean="0"/>
              <a:t>整個語言的詞彙，而非子集</a:t>
            </a:r>
            <a:endParaRPr lang="en-US" altLang="zh-TW" dirty="0" smtClean="0"/>
          </a:p>
          <a:p>
            <a:pPr lvl="1"/>
            <a:r>
              <a:rPr lang="zh-TW" altLang="zh-TW" dirty="0"/>
              <a:t>詞典編纂</a:t>
            </a:r>
            <a:r>
              <a:rPr lang="zh-TW" altLang="zh-TW" dirty="0" smtClean="0"/>
              <a:t>者是歷史學家</a:t>
            </a:r>
            <a:r>
              <a:rPr lang="zh-TW" altLang="zh-TW" dirty="0"/>
              <a:t>，</a:t>
            </a:r>
            <a:r>
              <a:rPr lang="zh-TW" altLang="zh-TW" dirty="0" smtClean="0"/>
              <a:t>而</a:t>
            </a:r>
            <a:r>
              <a:rPr lang="zh-TW" altLang="en-US" dirty="0" smtClean="0"/>
              <a:t>非評論家</a:t>
            </a:r>
            <a:endParaRPr lang="en-US" altLang="zh-TW" dirty="0" smtClean="0"/>
          </a:p>
          <a:p>
            <a:r>
              <a:rPr lang="zh-TW" altLang="en-US" dirty="0" smtClean="0"/>
              <a:t>詞典的權威性</a:t>
            </a:r>
            <a:endParaRPr lang="en-US" altLang="zh-TW" dirty="0" smtClean="0"/>
          </a:p>
          <a:p>
            <a:pPr lvl="1"/>
            <a:r>
              <a:rPr lang="zh-TW" altLang="zh-TW" dirty="0"/>
              <a:t>詞典編纂者越來越把自己看作是描述性的語言學家，而</a:t>
            </a:r>
            <a:r>
              <a:rPr lang="zh-TW" altLang="zh-TW" dirty="0" smtClean="0"/>
              <a:t>不是</a:t>
            </a:r>
            <a:r>
              <a:rPr lang="zh-TW" altLang="en-US" dirty="0"/>
              <a:t>規範性</a:t>
            </a:r>
            <a:r>
              <a:rPr lang="zh-TW" altLang="zh-TW" dirty="0" smtClean="0"/>
              <a:t>的權威。</a:t>
            </a:r>
            <a:endParaRPr lang="en-US" altLang="zh-TW" dirty="0" smtClean="0"/>
          </a:p>
          <a:p>
            <a:pPr lvl="1"/>
            <a:r>
              <a:rPr lang="zh-TW" altLang="en-US" dirty="0" smtClean="0"/>
              <a:t>但詞典讀者仍習慣將詞典視為權威</a:t>
            </a:r>
            <a:endParaRPr lang="en-US" altLang="zh-TW" dirty="0" smtClean="0"/>
          </a:p>
          <a:p>
            <a:pPr lvl="1"/>
            <a:r>
              <a:rPr lang="zh-TW" altLang="en-US" dirty="0" smtClean="0"/>
              <a:t>出版商也喜歡將自己的詞典視為權威</a:t>
            </a:r>
            <a:endParaRPr lang="en-US" altLang="zh-TW" dirty="0" smtClean="0"/>
          </a:p>
          <a:p>
            <a:r>
              <a:rPr lang="zh-TW" altLang="en-US" dirty="0" smtClean="0"/>
              <a:t>釋義風格的產生</a:t>
            </a:r>
            <a:endParaRPr lang="en-US" altLang="zh-TW" dirty="0" smtClean="0"/>
          </a:p>
          <a:p>
            <a:pPr lvl="1"/>
            <a:r>
              <a:rPr lang="zh-TW" altLang="en-US" dirty="0"/>
              <a:t>編輯</a:t>
            </a:r>
            <a:r>
              <a:rPr lang="zh-TW" altLang="en-US" dirty="0" smtClean="0"/>
              <a:t>者開始注意釋義的</a:t>
            </a:r>
            <a:r>
              <a:rPr lang="zh-TW" altLang="zh-TW" dirty="0" smtClean="0"/>
              <a:t>系統性</a:t>
            </a:r>
            <a:r>
              <a:rPr lang="zh-TW" altLang="zh-TW" dirty="0"/>
              <a:t>和</a:t>
            </a:r>
            <a:r>
              <a:rPr lang="zh-TW" altLang="zh-TW" dirty="0" smtClean="0"/>
              <a:t>一致性</a:t>
            </a:r>
            <a:endParaRPr lang="en-US" altLang="zh-TW" dirty="0" smtClean="0"/>
          </a:p>
          <a:p>
            <a:pPr lvl="1"/>
            <a:r>
              <a:rPr lang="zh-TW" altLang="zh-TW" dirty="0"/>
              <a:t>發揮有限空間的</a:t>
            </a:r>
            <a:r>
              <a:rPr lang="zh-TW" altLang="zh-TW" dirty="0" smtClean="0"/>
              <a:t>價值</a:t>
            </a:r>
            <a:endParaRPr lang="en-US" altLang="zh-TW" dirty="0" smtClean="0"/>
          </a:p>
          <a:p>
            <a:pPr lvl="1"/>
            <a:r>
              <a:rPr lang="zh-TW" altLang="en-US" dirty="0" smtClean="0"/>
              <a:t>至今仍有很多釋義風格被使用</a:t>
            </a:r>
            <a:endParaRPr lang="en-US" altLang="zh-TW" dirty="0" smtClean="0"/>
          </a:p>
          <a:p>
            <a:pPr lvl="1"/>
            <a:r>
              <a:rPr lang="zh-TW" altLang="en-US" dirty="0" smtClean="0"/>
              <a:t>但有許多慣例已偏離</a:t>
            </a:r>
            <a:r>
              <a:rPr lang="zh-TW" altLang="zh-TW" dirty="0"/>
              <a:t>一般話語</a:t>
            </a:r>
            <a:r>
              <a:rPr lang="zh-TW" altLang="zh-TW" dirty="0" smtClean="0"/>
              <a:t>的</a:t>
            </a:r>
            <a:r>
              <a:rPr lang="zh-TW" altLang="en-US" dirty="0" smtClean="0"/>
              <a:t>形式，被稱為詞典用語 </a:t>
            </a:r>
            <a:r>
              <a:rPr lang="en-US" altLang="zh-TW" dirty="0" smtClean="0"/>
              <a:t>(</a:t>
            </a:r>
            <a:r>
              <a:rPr lang="en-US" altLang="zh-TW" dirty="0" err="1"/>
              <a:t>lexicographese</a:t>
            </a:r>
            <a:r>
              <a:rPr lang="en-US" altLang="zh-TW" dirty="0" smtClean="0"/>
              <a:t>)</a:t>
            </a:r>
          </a:p>
        </p:txBody>
      </p:sp>
    </p:spTree>
    <p:extLst>
      <p:ext uri="{BB962C8B-B14F-4D97-AF65-F5344CB8AC3E}">
        <p14:creationId xmlns:p14="http://schemas.microsoft.com/office/powerpoint/2010/main" val="89471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1960</a:t>
            </a:r>
            <a:r>
              <a:rPr lang="zh-TW" altLang="en-US" dirty="0" smtClean="0"/>
              <a:t>年代</a:t>
            </a:r>
            <a:r>
              <a:rPr lang="en-US" altLang="zh-TW" b="1" baseline="-25000" dirty="0"/>
              <a:t>Box 10.1 </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zh-TW" dirty="0"/>
              <a:t>《美國傳統詞典</a:t>
            </a:r>
            <a:r>
              <a:rPr lang="zh-TW" altLang="zh-TW" dirty="0" smtClean="0"/>
              <a:t>》</a:t>
            </a:r>
            <a:r>
              <a:rPr lang="zh-TW" altLang="zh-TW" dirty="0"/>
              <a:t>和《柯林斯英語詞典</a:t>
            </a:r>
            <a:r>
              <a:rPr lang="zh-TW" altLang="zh-TW" dirty="0" smtClean="0"/>
              <a:t>》</a:t>
            </a:r>
            <a:endParaRPr lang="en-US" altLang="zh-TW" dirty="0" smtClean="0"/>
          </a:p>
          <a:p>
            <a:pPr lvl="1"/>
            <a:r>
              <a:rPr lang="zh-TW" altLang="en-US" dirty="0" smtClean="0"/>
              <a:t>在釋義方法上致力於以更容易理解的方式釋義</a:t>
            </a:r>
            <a:endParaRPr lang="en-US" altLang="zh-TW" dirty="0" smtClean="0"/>
          </a:p>
          <a:p>
            <a:r>
              <a:rPr lang="zh-TW" altLang="en-US" dirty="0" smtClean="0"/>
              <a:t>以 </a:t>
            </a:r>
            <a:r>
              <a:rPr lang="en-US" altLang="zh-TW" dirty="0" smtClean="0"/>
              <a:t>decadent </a:t>
            </a:r>
            <a:r>
              <a:rPr lang="zh-TW" altLang="en-US" dirty="0" smtClean="0"/>
              <a:t>為例：</a:t>
            </a:r>
            <a:endParaRPr lang="en-US" altLang="zh-TW" dirty="0" smtClean="0"/>
          </a:p>
          <a:p>
            <a:pPr lvl="1"/>
            <a:r>
              <a:rPr lang="en-US" altLang="zh-TW" sz="2200" dirty="0"/>
              <a:t>decadent :</a:t>
            </a:r>
            <a:r>
              <a:rPr lang="en-US" altLang="zh-TW" sz="2200" dirty="0" smtClean="0">
                <a:solidFill>
                  <a:srgbClr val="FFFF00"/>
                </a:solidFill>
              </a:rPr>
              <a:t> </a:t>
            </a:r>
            <a:endParaRPr lang="en-US" altLang="zh-TW" sz="2200" dirty="0" smtClean="0">
              <a:solidFill>
                <a:srgbClr val="FFFF00"/>
              </a:solidFill>
            </a:endParaRPr>
          </a:p>
          <a:p>
            <a:pPr lvl="2"/>
            <a:r>
              <a:rPr lang="en-US" altLang="zh-TW" sz="2000" dirty="0" smtClean="0">
                <a:solidFill>
                  <a:srgbClr val="FFFF00"/>
                </a:solidFill>
              </a:rPr>
              <a:t>marked </a:t>
            </a:r>
            <a:r>
              <a:rPr lang="en-US" altLang="zh-TW" sz="2000" dirty="0">
                <a:solidFill>
                  <a:srgbClr val="FFFF00"/>
                </a:solidFill>
              </a:rPr>
              <a:t>by </a:t>
            </a:r>
            <a:r>
              <a:rPr lang="en-US" altLang="zh-TW" sz="2000" dirty="0"/>
              <a:t>decay or decline </a:t>
            </a:r>
            <a:r>
              <a:rPr lang="en-US" altLang="zh-TW" sz="2000" dirty="0" smtClean="0"/>
              <a:t>(</a:t>
            </a:r>
            <a:r>
              <a:rPr lang="en-US" altLang="zh-TW" dirty="0"/>
              <a:t>Merriam-Webster</a:t>
            </a:r>
            <a:r>
              <a:rPr lang="zh-TW" altLang="zh-TW" dirty="0"/>
              <a:t>大學詞典</a:t>
            </a:r>
            <a:r>
              <a:rPr lang="en-US" altLang="zh-TW" sz="2000" dirty="0" smtClean="0"/>
              <a:t>-</a:t>
            </a:r>
            <a:r>
              <a:rPr lang="en-US" altLang="zh-TW" sz="2000" dirty="0"/>
              <a:t>8 1980) </a:t>
            </a:r>
            <a:endParaRPr lang="en-US" altLang="zh-TW" sz="2000" dirty="0" smtClean="0"/>
          </a:p>
          <a:p>
            <a:pPr lvl="2"/>
            <a:r>
              <a:rPr lang="zh-TW" altLang="zh-TW" sz="2000" dirty="0" smtClean="0"/>
              <a:t>以</a:t>
            </a:r>
            <a:r>
              <a:rPr lang="zh-TW" altLang="zh-TW" sz="2000" dirty="0"/>
              <a:t>腐朽或衰退為</a:t>
            </a:r>
            <a:r>
              <a:rPr lang="zh-TW" altLang="zh-TW" sz="2000" dirty="0" smtClean="0"/>
              <a:t>標誌。</a:t>
            </a:r>
            <a:endParaRPr lang="zh-TW" altLang="zh-TW" sz="2000" dirty="0"/>
          </a:p>
          <a:p>
            <a:pPr lvl="1"/>
            <a:r>
              <a:rPr lang="en-US" altLang="zh-TW" sz="2200" dirty="0"/>
              <a:t>decadent </a:t>
            </a:r>
            <a:r>
              <a:rPr lang="en-US" altLang="zh-TW" sz="2200" dirty="0" smtClean="0"/>
              <a:t>: </a:t>
            </a:r>
            <a:endParaRPr lang="en-US" altLang="zh-TW" sz="2200" dirty="0" smtClean="0"/>
          </a:p>
          <a:p>
            <a:pPr lvl="2"/>
            <a:r>
              <a:rPr lang="en-US" altLang="zh-TW" sz="2000" dirty="0" smtClean="0">
                <a:solidFill>
                  <a:srgbClr val="FFFF00"/>
                </a:solidFill>
              </a:rPr>
              <a:t>characterized </a:t>
            </a:r>
            <a:r>
              <a:rPr lang="en-US" altLang="zh-TW" sz="2000" dirty="0">
                <a:solidFill>
                  <a:srgbClr val="FFFF00"/>
                </a:solidFill>
              </a:rPr>
              <a:t>by </a:t>
            </a:r>
            <a:r>
              <a:rPr lang="en-US" altLang="zh-TW" sz="2000" dirty="0"/>
              <a:t>decay or decline, as in being self-indulgent or morally corrupt </a:t>
            </a:r>
            <a:r>
              <a:rPr lang="en-US" altLang="zh-TW" sz="2000" dirty="0" smtClean="0"/>
              <a:t>(</a:t>
            </a:r>
            <a:r>
              <a:rPr lang="zh-TW" altLang="zh-TW" dirty="0"/>
              <a:t>柯林斯英語詞典</a:t>
            </a:r>
            <a:r>
              <a:rPr lang="en-US" altLang="zh-TW" sz="2000" dirty="0" smtClean="0"/>
              <a:t>-</a:t>
            </a:r>
            <a:r>
              <a:rPr lang="en-US" altLang="zh-TW" sz="2000" dirty="0"/>
              <a:t>1 1979</a:t>
            </a:r>
            <a:r>
              <a:rPr lang="en-US" altLang="zh-TW" sz="2000" dirty="0" smtClean="0"/>
              <a:t>)</a:t>
            </a:r>
            <a:endParaRPr lang="zh-TW" altLang="zh-TW" sz="2000" dirty="0"/>
          </a:p>
          <a:p>
            <a:pPr lvl="2"/>
            <a:r>
              <a:rPr lang="zh-TW" altLang="zh-TW" sz="2000" dirty="0" smtClean="0"/>
              <a:t>以</a:t>
            </a:r>
            <a:r>
              <a:rPr lang="zh-TW" altLang="zh-TW" sz="2000" dirty="0"/>
              <a:t>腐朽或衰退</a:t>
            </a:r>
            <a:r>
              <a:rPr lang="zh-TW" altLang="zh-TW" sz="2000" dirty="0">
                <a:solidFill>
                  <a:srgbClr val="FFFF00"/>
                </a:solidFill>
              </a:rPr>
              <a:t>為特徵</a:t>
            </a:r>
            <a:r>
              <a:rPr lang="zh-TW" altLang="zh-TW" sz="2000" dirty="0"/>
              <a:t>，</a:t>
            </a:r>
            <a:r>
              <a:rPr lang="zh-TW" altLang="zh-TW" sz="2000" dirty="0">
                <a:solidFill>
                  <a:srgbClr val="00B0F0"/>
                </a:solidFill>
              </a:rPr>
              <a:t>如自我放縱或道德</a:t>
            </a:r>
            <a:r>
              <a:rPr lang="zh-TW" altLang="zh-TW" sz="2000" dirty="0" smtClean="0">
                <a:solidFill>
                  <a:srgbClr val="00B0F0"/>
                </a:solidFill>
              </a:rPr>
              <a:t>敗壞</a:t>
            </a:r>
            <a:r>
              <a:rPr lang="zh-TW" altLang="zh-TW" sz="2000" dirty="0" smtClean="0"/>
              <a:t>。</a:t>
            </a:r>
            <a:endParaRPr lang="en-US" altLang="zh-TW" sz="2000" dirty="0" smtClean="0"/>
          </a:p>
          <a:p>
            <a:pPr lvl="1"/>
            <a:r>
              <a:rPr lang="zh-TW" altLang="zh-TW" dirty="0"/>
              <a:t>第二個定義避免了傳統的公式</a:t>
            </a:r>
            <a:r>
              <a:rPr lang="en-US" altLang="zh-TW" dirty="0"/>
              <a:t> "marked by</a:t>
            </a:r>
            <a:r>
              <a:rPr lang="en-US" altLang="zh-TW" dirty="0" smtClean="0"/>
              <a:t>" </a:t>
            </a:r>
            <a:r>
              <a:rPr lang="zh-TW" altLang="zh-TW" dirty="0" smtClean="0"/>
              <a:t>選擇</a:t>
            </a:r>
            <a:r>
              <a:rPr lang="zh-TW" altLang="zh-TW" dirty="0"/>
              <a:t>了更明確的</a:t>
            </a:r>
            <a:r>
              <a:rPr lang="en-US" altLang="zh-TW" dirty="0"/>
              <a:t> "characterized by</a:t>
            </a:r>
            <a:r>
              <a:rPr lang="en-US" altLang="zh-TW" dirty="0" smtClean="0"/>
              <a:t>"</a:t>
            </a:r>
          </a:p>
          <a:p>
            <a:r>
              <a:rPr lang="zh-TW" altLang="en-US" sz="2400" dirty="0"/>
              <a:t>全</a:t>
            </a:r>
            <a:r>
              <a:rPr lang="zh-TW" altLang="en-US" sz="2400" dirty="0" smtClean="0"/>
              <a:t>句式釋義法的出現</a:t>
            </a:r>
            <a:endParaRPr lang="en-US" altLang="zh-TW" sz="2400" dirty="0" smtClean="0"/>
          </a:p>
          <a:p>
            <a:pPr lvl="1"/>
            <a:r>
              <a:rPr lang="zh-TW" altLang="en-US" sz="2200" dirty="0" smtClean="0"/>
              <a:t>提供對詞典不熟悉的讀者</a:t>
            </a:r>
            <a:r>
              <a:rPr lang="zh-TW" altLang="en-US" sz="2200" dirty="0" smtClean="0">
                <a:solidFill>
                  <a:srgbClr val="FFFF00"/>
                </a:solidFill>
              </a:rPr>
              <a:t>更容易理解的釋義</a:t>
            </a:r>
            <a:endParaRPr lang="en-US" altLang="zh-TW" sz="2200" dirty="0" smtClean="0">
              <a:solidFill>
                <a:srgbClr val="FFFF00"/>
              </a:solidFill>
            </a:endParaRPr>
          </a:p>
          <a:p>
            <a:pPr lvl="1"/>
            <a:r>
              <a:rPr lang="zh-TW" altLang="en-US" sz="2200" dirty="0" smtClean="0"/>
              <a:t>將語義</a:t>
            </a:r>
            <a:r>
              <a:rPr lang="zh-TW" altLang="en-US" sz="2200" dirty="0" smtClean="0">
                <a:solidFill>
                  <a:srgbClr val="FFFF00"/>
                </a:solidFill>
              </a:rPr>
              <a:t>聚焦於詞彙典型的語境</a:t>
            </a:r>
            <a:endParaRPr lang="zh-TW" altLang="zh-TW" sz="2200" dirty="0">
              <a:solidFill>
                <a:srgbClr val="FFFF00"/>
              </a:solidFill>
            </a:endParaRPr>
          </a:p>
          <a:p>
            <a:pPr lvl="1"/>
            <a:endParaRPr lang="en-US" altLang="zh-TW" dirty="0" smtClean="0"/>
          </a:p>
        </p:txBody>
      </p:sp>
    </p:spTree>
    <p:extLst>
      <p:ext uri="{BB962C8B-B14F-4D97-AF65-F5344CB8AC3E}">
        <p14:creationId xmlns:p14="http://schemas.microsoft.com/office/powerpoint/2010/main" val="1211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釋義</a:t>
            </a:r>
            <a:r>
              <a:rPr lang="zh-TW" altLang="zh-TW" dirty="0" smtClean="0"/>
              <a:t>的</a:t>
            </a:r>
            <a:r>
              <a:rPr lang="zh-TW" altLang="zh-TW" dirty="0"/>
              <a:t>原則和</a:t>
            </a:r>
            <a:r>
              <a:rPr lang="zh-TW" altLang="zh-TW" dirty="0" smtClean="0"/>
              <a:t>慣例</a:t>
            </a:r>
            <a:r>
              <a:rPr lang="en-US" altLang="zh-TW" baseline="-25000" dirty="0"/>
              <a:t>10.6.1</a:t>
            </a:r>
            <a:endParaRPr lang="zh-TW" altLang="en-US" baseline="-25000" dirty="0"/>
          </a:p>
        </p:txBody>
      </p:sp>
      <p:sp>
        <p:nvSpPr>
          <p:cNvPr id="3" name="內容版面配置區 2"/>
          <p:cNvSpPr>
            <a:spLocks noGrp="1"/>
          </p:cNvSpPr>
          <p:nvPr>
            <p:ph idx="1"/>
          </p:nvPr>
        </p:nvSpPr>
        <p:spPr/>
        <p:txBody>
          <a:bodyPr/>
          <a:lstStyle/>
          <a:p>
            <a:r>
              <a:rPr lang="zh-TW" altLang="zh-TW" dirty="0" smtClean="0"/>
              <a:t>傳統</a:t>
            </a:r>
            <a:r>
              <a:rPr lang="zh-TW" altLang="en-US" dirty="0" smtClean="0"/>
              <a:t>釋義</a:t>
            </a:r>
            <a:r>
              <a:rPr lang="zh-TW" altLang="zh-TW" dirty="0" smtClean="0"/>
              <a:t>原則</a:t>
            </a:r>
            <a:r>
              <a:rPr lang="zh-TW" altLang="en-US" dirty="0" smtClean="0"/>
              <a:t>的探討</a:t>
            </a:r>
            <a:endParaRPr lang="en-US" altLang="zh-TW" dirty="0" smtClean="0"/>
          </a:p>
          <a:p>
            <a:pPr lvl="1"/>
            <a:r>
              <a:rPr lang="zh-TW" altLang="en-US" dirty="0"/>
              <a:t>許多</a:t>
            </a:r>
            <a:r>
              <a:rPr lang="zh-TW" altLang="zh-TW" dirty="0" smtClean="0"/>
              <a:t>原則</a:t>
            </a:r>
            <a:r>
              <a:rPr lang="zh-TW" altLang="en-US" dirty="0" smtClean="0"/>
              <a:t>至</a:t>
            </a:r>
            <a:r>
              <a:rPr lang="zh-TW" altLang="zh-TW" dirty="0" smtClean="0"/>
              <a:t>今仍然適用</a:t>
            </a:r>
            <a:endParaRPr lang="en-US" altLang="zh-TW" dirty="0" smtClean="0"/>
          </a:p>
          <a:p>
            <a:pPr lvl="1"/>
            <a:r>
              <a:rPr lang="zh-TW" altLang="en-US" dirty="0"/>
              <a:t>許多</a:t>
            </a:r>
            <a:r>
              <a:rPr lang="zh-TW" altLang="zh-TW" dirty="0" smtClean="0"/>
              <a:t>原則</a:t>
            </a:r>
            <a:r>
              <a:rPr lang="zh-TW" altLang="en-US" dirty="0" smtClean="0"/>
              <a:t>也適用於其他領域</a:t>
            </a:r>
            <a:endParaRPr lang="en-US" altLang="zh-TW" dirty="0" smtClean="0"/>
          </a:p>
          <a:p>
            <a:pPr lvl="1"/>
            <a:r>
              <a:rPr lang="zh-TW" altLang="zh-TW" dirty="0" smtClean="0"/>
              <a:t>在</a:t>
            </a:r>
            <a:r>
              <a:rPr lang="zh-TW" altLang="zh-TW" dirty="0"/>
              <a:t>過去的幾十年裡，這些原則所產生的</a:t>
            </a:r>
            <a:r>
              <a:rPr lang="zh-TW" altLang="zh-TW" dirty="0" smtClean="0"/>
              <a:t>許多</a:t>
            </a:r>
            <a:r>
              <a:rPr lang="zh-TW" altLang="en-US" dirty="0" smtClean="0"/>
              <a:t>釋義</a:t>
            </a:r>
            <a:r>
              <a:rPr lang="zh-TW" altLang="zh-TW" dirty="0" smtClean="0"/>
              <a:t>慣例</a:t>
            </a:r>
            <a:r>
              <a:rPr lang="zh-TW" altLang="zh-TW" dirty="0"/>
              <a:t>都</a:t>
            </a:r>
            <a:r>
              <a:rPr lang="zh-TW" altLang="zh-TW" dirty="0">
                <a:solidFill>
                  <a:srgbClr val="FFFF00"/>
                </a:solidFill>
              </a:rPr>
              <a:t>受到了挑戰</a:t>
            </a:r>
            <a:r>
              <a:rPr lang="zh-TW" altLang="zh-TW" dirty="0" smtClean="0"/>
              <a:t>，甚至</a:t>
            </a:r>
            <a:r>
              <a:rPr lang="en-US" altLang="zh-TW" dirty="0"/>
              <a:t>--</a:t>
            </a:r>
            <a:r>
              <a:rPr lang="zh-TW" altLang="zh-TW" dirty="0"/>
              <a:t>在某些詞典學領域</a:t>
            </a:r>
            <a:r>
              <a:rPr lang="en-US" altLang="zh-TW" dirty="0"/>
              <a:t>--</a:t>
            </a:r>
            <a:r>
              <a:rPr lang="zh-TW" altLang="zh-TW" dirty="0"/>
              <a:t>被</a:t>
            </a:r>
            <a:r>
              <a:rPr lang="zh-TW" altLang="zh-TW" dirty="0">
                <a:solidFill>
                  <a:srgbClr val="FFFF00"/>
                </a:solidFill>
              </a:rPr>
              <a:t>完全</a:t>
            </a:r>
            <a:r>
              <a:rPr lang="zh-TW" altLang="zh-TW" dirty="0" smtClean="0">
                <a:solidFill>
                  <a:srgbClr val="FFFF00"/>
                </a:solidFill>
              </a:rPr>
              <a:t>放棄</a:t>
            </a:r>
            <a:endParaRPr lang="en-US" altLang="zh-TW" dirty="0" smtClean="0">
              <a:solidFill>
                <a:srgbClr val="FFFF00"/>
              </a:solidFill>
            </a:endParaRPr>
          </a:p>
          <a:p>
            <a:pPr lvl="1"/>
            <a:r>
              <a:rPr lang="zh-TW" altLang="en-US" dirty="0" smtClean="0"/>
              <a:t>評論</a:t>
            </a:r>
            <a:r>
              <a:rPr lang="zh-TW" altLang="zh-TW" dirty="0" smtClean="0"/>
              <a:t>這些慣例</a:t>
            </a:r>
            <a:r>
              <a:rPr lang="zh-TW" altLang="en-US" dirty="0" smtClean="0"/>
              <a:t>與</a:t>
            </a:r>
            <a:r>
              <a:rPr lang="zh-TW" altLang="zh-TW" dirty="0" smtClean="0"/>
              <a:t>原則給我們一個</a:t>
            </a:r>
            <a:r>
              <a:rPr lang="zh-TW" altLang="en-US" dirty="0"/>
              <a:t>基礎</a:t>
            </a:r>
            <a:r>
              <a:rPr lang="zh-TW" altLang="en-US" dirty="0" smtClean="0"/>
              <a:t>，</a:t>
            </a:r>
            <a:r>
              <a:rPr lang="zh-TW" altLang="zh-TW" dirty="0" smtClean="0"/>
              <a:t>能夠</a:t>
            </a:r>
            <a:r>
              <a:rPr lang="zh-TW" altLang="zh-TW" dirty="0"/>
              <a:t>評估</a:t>
            </a:r>
            <a:r>
              <a:rPr lang="zh-TW" altLang="zh-TW" dirty="0" smtClean="0"/>
              <a:t>新的替代</a:t>
            </a:r>
            <a:r>
              <a:rPr lang="zh-TW" altLang="en-US" dirty="0" smtClean="0"/>
              <a:t>釋義</a:t>
            </a:r>
            <a:r>
              <a:rPr lang="zh-TW" altLang="zh-TW" dirty="0" smtClean="0"/>
              <a:t>方式</a:t>
            </a:r>
            <a:endParaRPr lang="zh-TW" altLang="en-US" dirty="0"/>
          </a:p>
        </p:txBody>
      </p:sp>
    </p:spTree>
    <p:extLst>
      <p:ext uri="{BB962C8B-B14F-4D97-AF65-F5344CB8AC3E}">
        <p14:creationId xmlns:p14="http://schemas.microsoft.com/office/powerpoint/2010/main" val="22606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075121" y="890809"/>
            <a:ext cx="9050826" cy="4606224"/>
          </a:xfrm>
          <a:prstGeom prst="rect">
            <a:avLst/>
          </a:prstGeom>
        </p:spPr>
      </p:pic>
    </p:spTree>
    <p:extLst>
      <p:ext uri="{BB962C8B-B14F-4D97-AF65-F5344CB8AC3E}">
        <p14:creationId xmlns:p14="http://schemas.microsoft.com/office/powerpoint/2010/main" val="160144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原則</a:t>
            </a:r>
            <a:r>
              <a:rPr lang="en-US" altLang="zh-TW" dirty="0"/>
              <a:t>1 </a:t>
            </a:r>
            <a:r>
              <a:rPr lang="zh-TW" altLang="en-US" dirty="0" smtClean="0"/>
              <a:t>：</a:t>
            </a:r>
            <a:r>
              <a:rPr lang="zh-TW" altLang="zh-TW" dirty="0" smtClean="0"/>
              <a:t>使用</a:t>
            </a:r>
            <a:r>
              <a:rPr lang="zh-TW" altLang="zh-TW" dirty="0"/>
              <a:t>比被</a:t>
            </a:r>
            <a:r>
              <a:rPr lang="zh-TW" altLang="en-US" dirty="0" smtClean="0"/>
              <a:t>釋義</a:t>
            </a:r>
            <a:r>
              <a:rPr lang="zh-TW" altLang="zh-TW" dirty="0" smtClean="0"/>
              <a:t>詞</a:t>
            </a:r>
            <a:r>
              <a:rPr lang="zh-TW" altLang="zh-TW" dirty="0"/>
              <a:t>更簡單的</a:t>
            </a:r>
            <a:r>
              <a:rPr lang="zh-TW" altLang="zh-TW" dirty="0" smtClean="0"/>
              <a:t>詞</a:t>
            </a:r>
            <a:r>
              <a:rPr lang="en-US" altLang="zh-TW" baseline="-25000" dirty="0"/>
              <a:t>10.6.1.1</a:t>
            </a:r>
            <a:endParaRPr lang="zh-TW" altLang="en-US" baseline="-25000" dirty="0"/>
          </a:p>
        </p:txBody>
      </p:sp>
      <p:sp>
        <p:nvSpPr>
          <p:cNvPr id="3" name="內容版面配置區 2"/>
          <p:cNvSpPr>
            <a:spLocks noGrp="1"/>
          </p:cNvSpPr>
          <p:nvPr>
            <p:ph idx="1"/>
          </p:nvPr>
        </p:nvSpPr>
        <p:spPr/>
        <p:txBody>
          <a:bodyPr>
            <a:normAutofit/>
          </a:bodyPr>
          <a:lstStyle/>
          <a:p>
            <a:r>
              <a:rPr lang="zh-TW" altLang="zh-TW" dirty="0" smtClean="0"/>
              <a:t>顯然</a:t>
            </a:r>
            <a:r>
              <a:rPr lang="zh-TW" altLang="zh-TW" dirty="0"/>
              <a:t>是一個有用的準則，但</a:t>
            </a:r>
            <a:r>
              <a:rPr lang="zh-TW" altLang="zh-TW" dirty="0" smtClean="0"/>
              <a:t>這</a:t>
            </a:r>
            <a:r>
              <a:rPr lang="zh-TW" altLang="en-US" dirty="0"/>
              <a:t>不一定</a:t>
            </a:r>
            <a:r>
              <a:rPr lang="zh-TW" altLang="zh-TW" dirty="0" smtClean="0"/>
              <a:t>適用於</a:t>
            </a:r>
            <a:r>
              <a:rPr lang="zh-TW" altLang="en-US" dirty="0" smtClean="0"/>
              <a:t>所有</a:t>
            </a:r>
            <a:r>
              <a:rPr lang="zh-TW" altLang="zh-TW" dirty="0" smtClean="0"/>
              <a:t>情況。</a:t>
            </a:r>
            <a:endParaRPr lang="en-US" altLang="zh-TW" dirty="0" smtClean="0"/>
          </a:p>
          <a:p>
            <a:pPr lvl="1"/>
            <a:r>
              <a:rPr lang="zh-TW" altLang="zh-TW" dirty="0" smtClean="0"/>
              <a:t>語言的</a:t>
            </a:r>
            <a:r>
              <a:rPr lang="zh-TW" altLang="en-US" dirty="0" smtClean="0"/>
              <a:t>最基本</a:t>
            </a:r>
            <a:r>
              <a:rPr lang="zh-TW" altLang="zh-TW" dirty="0" smtClean="0"/>
              <a:t>核心</a:t>
            </a:r>
            <a:endParaRPr lang="en-US" altLang="zh-TW" dirty="0" smtClean="0"/>
          </a:p>
          <a:p>
            <a:pPr lvl="2"/>
            <a:r>
              <a:rPr lang="zh-TW" altLang="zh-TW" dirty="0" smtClean="0"/>
              <a:t>用來</a:t>
            </a:r>
            <a:r>
              <a:rPr lang="zh-TW" altLang="zh-TW" dirty="0"/>
              <a:t>描述人類生存的基本</a:t>
            </a:r>
            <a:r>
              <a:rPr lang="zh-TW" altLang="zh-TW" dirty="0" smtClean="0"/>
              <a:t>要素</a:t>
            </a:r>
            <a:endParaRPr lang="en-US" altLang="zh-TW" dirty="0" smtClean="0"/>
          </a:p>
          <a:p>
            <a:pPr lvl="2"/>
            <a:r>
              <a:rPr lang="zh-TW" altLang="zh-TW" dirty="0" smtClean="0"/>
              <a:t>和</a:t>
            </a:r>
            <a:r>
              <a:rPr lang="zh-TW" altLang="zh-TW" dirty="0"/>
              <a:t>我們與世界的互動的</a:t>
            </a:r>
            <a:r>
              <a:rPr lang="zh-TW" altLang="zh-TW" dirty="0" smtClean="0"/>
              <a:t>詞語</a:t>
            </a:r>
            <a:endParaRPr lang="en-US" altLang="zh-TW" dirty="0" smtClean="0"/>
          </a:p>
          <a:p>
            <a:pPr lvl="2"/>
            <a:r>
              <a:rPr lang="zh-TW" altLang="zh-TW" dirty="0" smtClean="0"/>
              <a:t>由</a:t>
            </a:r>
            <a:r>
              <a:rPr lang="zh-TW" altLang="zh-TW" dirty="0"/>
              <a:t>少量的</a:t>
            </a:r>
            <a:r>
              <a:rPr lang="zh-TW" altLang="zh-TW" dirty="0" smtClean="0"/>
              <a:t>高頻</a:t>
            </a:r>
            <a:r>
              <a:rPr lang="zh-TW" altLang="en-US" dirty="0" smtClean="0"/>
              <a:t>詞</a:t>
            </a:r>
            <a:r>
              <a:rPr lang="zh-TW" altLang="zh-TW" dirty="0" smtClean="0"/>
              <a:t>項</a:t>
            </a:r>
            <a:r>
              <a:rPr lang="zh-TW" altLang="en-US" dirty="0" smtClean="0"/>
              <a:t>所</a:t>
            </a:r>
            <a:r>
              <a:rPr lang="zh-TW" altLang="zh-TW" dirty="0" smtClean="0"/>
              <a:t>組成</a:t>
            </a:r>
            <a:endParaRPr lang="en-US" altLang="zh-TW" dirty="0"/>
          </a:p>
          <a:p>
            <a:pPr lvl="1"/>
            <a:r>
              <a:rPr lang="zh-TW" altLang="en-US" dirty="0" smtClean="0"/>
              <a:t>這些詞</a:t>
            </a:r>
            <a:r>
              <a:rPr lang="zh-TW" altLang="zh-TW" dirty="0" smtClean="0"/>
              <a:t>通常</a:t>
            </a:r>
            <a:r>
              <a:rPr lang="zh-TW" altLang="zh-TW" dirty="0"/>
              <a:t>不能</a:t>
            </a:r>
            <a:r>
              <a:rPr lang="zh-TW" altLang="zh-TW" dirty="0" smtClean="0"/>
              <a:t>用更</a:t>
            </a:r>
            <a:r>
              <a:rPr lang="zh-TW" altLang="zh-TW" dirty="0"/>
              <a:t>簡單</a:t>
            </a:r>
            <a:r>
              <a:rPr lang="zh-TW" altLang="zh-TW" dirty="0" smtClean="0"/>
              <a:t>的</a:t>
            </a:r>
            <a:r>
              <a:rPr lang="zh-TW" altLang="en-US" dirty="0" smtClean="0"/>
              <a:t>詞彙</a:t>
            </a:r>
            <a:r>
              <a:rPr lang="zh-TW" altLang="zh-TW" dirty="0" smtClean="0"/>
              <a:t>來</a:t>
            </a:r>
            <a:r>
              <a:rPr lang="zh-TW" altLang="en-US" dirty="0" smtClean="0"/>
              <a:t>釋義</a:t>
            </a:r>
            <a:endParaRPr lang="en-US" altLang="zh-TW" dirty="0"/>
          </a:p>
          <a:p>
            <a:r>
              <a:rPr lang="zh-TW" altLang="en-US" dirty="0"/>
              <a:t>參考：斯瓦迪士核心詞列表（ </a:t>
            </a:r>
            <a:r>
              <a:rPr lang="en-US" altLang="zh-TW" dirty="0" smtClean="0"/>
              <a:t>100</a:t>
            </a:r>
            <a:r>
              <a:rPr lang="zh-TW" altLang="en-US" dirty="0"/>
              <a:t>個詞</a:t>
            </a:r>
            <a:r>
              <a:rPr lang="en-US" altLang="zh-TW" dirty="0" smtClean="0"/>
              <a:t>, </a:t>
            </a:r>
            <a:r>
              <a:rPr lang="zh-TW" altLang="en-US" dirty="0" smtClean="0"/>
              <a:t>後人擴充為</a:t>
            </a:r>
            <a:r>
              <a:rPr lang="en-US" altLang="zh-TW" dirty="0" smtClean="0"/>
              <a:t>207</a:t>
            </a:r>
            <a:r>
              <a:rPr lang="zh-TW" altLang="en-US" dirty="0" smtClean="0"/>
              <a:t>個</a:t>
            </a:r>
            <a:r>
              <a:rPr lang="zh-TW" altLang="en-US" dirty="0"/>
              <a:t>詞）</a:t>
            </a:r>
            <a:endParaRPr lang="en-US" altLang="zh-TW" dirty="0" smtClean="0"/>
          </a:p>
          <a:p>
            <a:pPr lvl="1"/>
            <a:r>
              <a:rPr lang="en-US" altLang="zh-TW" dirty="0"/>
              <a:t>https://zh.wikipedia.org/wiki/%E6%96%AF%E7%93%A6%E8%BF%AA%E5%A3%AB%E6%A0%B8%E5%BF%83%E8%A9%9E%E5%88%97%E8%A1%A8</a:t>
            </a:r>
            <a:endParaRPr lang="en-US" altLang="zh-TW" dirty="0" smtClean="0"/>
          </a:p>
        </p:txBody>
      </p:sp>
    </p:spTree>
    <p:extLst>
      <p:ext uri="{BB962C8B-B14F-4D97-AF65-F5344CB8AC3E}">
        <p14:creationId xmlns:p14="http://schemas.microsoft.com/office/powerpoint/2010/main" val="21996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原則</a:t>
            </a:r>
            <a:r>
              <a:rPr lang="en-US" altLang="zh-TW" dirty="0"/>
              <a:t>2</a:t>
            </a:r>
            <a:r>
              <a:rPr lang="zh-TW" altLang="en-US" dirty="0"/>
              <a:t>：避免循環</a:t>
            </a:r>
            <a:r>
              <a:rPr lang="zh-TW" altLang="en-US" dirty="0" smtClean="0"/>
              <a:t>釋義</a:t>
            </a:r>
            <a:r>
              <a:rPr lang="en-US" altLang="zh-TW" baseline="-25000" dirty="0"/>
              <a:t>10.6.1.1</a:t>
            </a:r>
            <a:endParaRPr lang="zh-TW" altLang="en-US" baseline="-25000" dirty="0"/>
          </a:p>
        </p:txBody>
      </p:sp>
      <p:sp>
        <p:nvSpPr>
          <p:cNvPr id="3" name="內容版面配置區 2"/>
          <p:cNvSpPr>
            <a:spLocks noGrp="1"/>
          </p:cNvSpPr>
          <p:nvPr>
            <p:ph idx="1"/>
          </p:nvPr>
        </p:nvSpPr>
        <p:spPr/>
        <p:txBody>
          <a:bodyPr>
            <a:normAutofit lnSpcReduction="10000"/>
          </a:bodyPr>
          <a:lstStyle/>
          <a:p>
            <a:r>
              <a:rPr lang="zh-TW" altLang="en-US" dirty="0" smtClean="0"/>
              <a:t>循環</a:t>
            </a:r>
            <a:r>
              <a:rPr lang="zh-TW" altLang="en-US" dirty="0"/>
              <a:t>釋義：</a:t>
            </a:r>
            <a:endParaRPr lang="en-US" altLang="zh-TW" dirty="0"/>
          </a:p>
          <a:p>
            <a:pPr lvl="1"/>
            <a:r>
              <a:rPr lang="en-US" altLang="zh-TW" dirty="0"/>
              <a:t>allow : to let; permit</a:t>
            </a:r>
          </a:p>
          <a:p>
            <a:pPr lvl="1"/>
            <a:r>
              <a:rPr lang="en-US" altLang="zh-TW" dirty="0"/>
              <a:t>let: to allow; permit</a:t>
            </a:r>
          </a:p>
          <a:p>
            <a:pPr lvl="1"/>
            <a:r>
              <a:rPr lang="en-US" altLang="zh-TW" dirty="0"/>
              <a:t>permit: to allow; let</a:t>
            </a:r>
          </a:p>
          <a:p>
            <a:pPr lvl="1"/>
            <a:r>
              <a:rPr lang="en-US" altLang="zh-TW" dirty="0" smtClean="0"/>
              <a:t>father : a male parent of a child or animal </a:t>
            </a:r>
            <a:r>
              <a:rPr lang="zh-TW" altLang="en-US" dirty="0" smtClean="0"/>
              <a:t>（</a:t>
            </a:r>
            <a:r>
              <a:rPr lang="zh-CN" altLang="en-US" dirty="0" smtClean="0"/>
              <a:t>子女或動物的男性家長</a:t>
            </a:r>
            <a:r>
              <a:rPr lang="zh-TW" altLang="en-US" dirty="0" smtClean="0"/>
              <a:t>）</a:t>
            </a:r>
            <a:endParaRPr lang="en-US" altLang="zh-TW" dirty="0" smtClean="0"/>
          </a:p>
          <a:p>
            <a:pPr lvl="1"/>
            <a:r>
              <a:rPr lang="en-US" altLang="zh-TW" dirty="0" smtClean="0"/>
              <a:t>parent: a person's father or mother </a:t>
            </a:r>
            <a:r>
              <a:rPr lang="zh-TW" altLang="en-US" dirty="0" smtClean="0"/>
              <a:t>（一個人的父親或母親）</a:t>
            </a:r>
            <a:endParaRPr lang="en-US" altLang="zh-TW" dirty="0" smtClean="0"/>
          </a:p>
          <a:p>
            <a:r>
              <a:rPr lang="zh-TW" altLang="en-US" dirty="0"/>
              <a:t>許多詞不可再分解，硬要解釋就會變得更複雜</a:t>
            </a:r>
            <a:r>
              <a:rPr lang="zh-TW" altLang="en-US" dirty="0" smtClean="0"/>
              <a:t>：</a:t>
            </a:r>
            <a:endParaRPr lang="en-US" altLang="zh-TW" dirty="0" smtClean="0"/>
          </a:p>
          <a:p>
            <a:pPr lvl="1"/>
            <a:r>
              <a:rPr lang="en-US" altLang="zh-TW" dirty="0" smtClean="0"/>
              <a:t>father: </a:t>
            </a:r>
            <a:r>
              <a:rPr lang="en-US" altLang="zh-TW" dirty="0"/>
              <a:t>a man in relation to a child or children born from an ovum that he has fertilized (OALD-5 1995) </a:t>
            </a:r>
            <a:endParaRPr lang="en-US" altLang="zh-TW" dirty="0" smtClean="0"/>
          </a:p>
          <a:p>
            <a:pPr lvl="2"/>
            <a:r>
              <a:rPr lang="zh-CN" altLang="en-US" dirty="0" smtClean="0"/>
              <a:t> 男子對其受精的卵子所生的一個或多個子女的關係</a:t>
            </a:r>
            <a:endParaRPr lang="en-US" altLang="zh-TW" dirty="0"/>
          </a:p>
          <a:p>
            <a:pPr lvl="1"/>
            <a:r>
              <a:rPr lang="en-US" altLang="zh-TW" dirty="0" smtClean="0"/>
              <a:t>father: </a:t>
            </a:r>
            <a:r>
              <a:rPr lang="en-US" altLang="zh-TW" dirty="0"/>
              <a:t>Your father is the man who made your mother pregnant with you (COBUILD-2 1995</a:t>
            </a:r>
            <a:r>
              <a:rPr lang="en-US" altLang="zh-TW" dirty="0" smtClean="0"/>
              <a:t>)</a:t>
            </a:r>
          </a:p>
          <a:p>
            <a:pPr lvl="2"/>
            <a:r>
              <a:rPr lang="zh-CN" altLang="en-US" dirty="0" smtClean="0"/>
              <a:t>你的父親是讓你母親懷上你的人</a:t>
            </a:r>
            <a:endParaRPr lang="en-US" altLang="zh-TW" dirty="0" smtClean="0"/>
          </a:p>
          <a:p>
            <a:pPr lvl="2"/>
            <a:endParaRPr lang="en-US" altLang="zh-TW" dirty="0"/>
          </a:p>
        </p:txBody>
      </p:sp>
    </p:spTree>
    <p:extLst>
      <p:ext uri="{BB962C8B-B14F-4D97-AF65-F5344CB8AC3E}">
        <p14:creationId xmlns:p14="http://schemas.microsoft.com/office/powerpoint/2010/main" val="36242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a:t>前情提要</a:t>
            </a:r>
            <a:endParaRPr lang="zh-TW" altLang="en-US" sz="6000"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0432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循環</a:t>
            </a:r>
            <a:r>
              <a:rPr lang="zh-TW" altLang="en-US" dirty="0"/>
              <a:t>釋義</a:t>
            </a:r>
            <a:r>
              <a:rPr lang="zh-TW" altLang="en-US" dirty="0" smtClean="0"/>
              <a:t>的問題</a:t>
            </a:r>
            <a:r>
              <a:rPr lang="en-US" altLang="zh-TW" baseline="-25000" dirty="0"/>
              <a:t>10.6.1.1</a:t>
            </a:r>
            <a:endParaRPr lang="zh-TW" altLang="en-US" baseline="-25000" dirty="0"/>
          </a:p>
        </p:txBody>
      </p:sp>
      <p:sp>
        <p:nvSpPr>
          <p:cNvPr id="3" name="內容版面配置區 2"/>
          <p:cNvSpPr>
            <a:spLocks noGrp="1"/>
          </p:cNvSpPr>
          <p:nvPr>
            <p:ph idx="1"/>
          </p:nvPr>
        </p:nvSpPr>
        <p:spPr/>
        <p:txBody>
          <a:bodyPr>
            <a:normAutofit fontScale="92500" lnSpcReduction="10000"/>
          </a:bodyPr>
          <a:lstStyle/>
          <a:p>
            <a:r>
              <a:rPr lang="zh-TW" altLang="zh-TW" dirty="0" smtClean="0"/>
              <a:t>維</a:t>
            </a:r>
            <a:r>
              <a:rPr lang="zh-TW" altLang="zh-TW" dirty="0"/>
              <a:t>爾茲比卡（</a:t>
            </a:r>
            <a:r>
              <a:rPr lang="en-US" altLang="zh-TW" dirty="0"/>
              <a:t>Anna </a:t>
            </a:r>
            <a:r>
              <a:rPr lang="en-US" altLang="zh-TW" dirty="0" err="1"/>
              <a:t>Wierzbicka</a:t>
            </a:r>
            <a:r>
              <a:rPr lang="zh-TW" altLang="zh-TW" dirty="0" smtClean="0"/>
              <a:t>）</a:t>
            </a:r>
            <a:r>
              <a:rPr lang="zh-TW" altLang="en-US" dirty="0" smtClean="0"/>
              <a:t>的觀點</a:t>
            </a:r>
            <a:endParaRPr lang="en-US" altLang="zh-TW" dirty="0" smtClean="0"/>
          </a:p>
          <a:p>
            <a:pPr lvl="1"/>
            <a:r>
              <a:rPr lang="zh-TW" altLang="en-US" dirty="0"/>
              <a:t>循環</a:t>
            </a:r>
            <a:r>
              <a:rPr lang="zh-TW" altLang="en-US" dirty="0" smtClean="0"/>
              <a:t>定義</a:t>
            </a:r>
            <a:r>
              <a:rPr lang="zh-TW" altLang="zh-TW" dirty="0" smtClean="0"/>
              <a:t>是可避免的</a:t>
            </a:r>
            <a:endParaRPr lang="en-US" altLang="zh-TW" dirty="0" smtClean="0"/>
          </a:p>
          <a:p>
            <a:pPr lvl="1"/>
            <a:r>
              <a:rPr lang="zh-TW" altLang="zh-TW" dirty="0" smtClean="0"/>
              <a:t>詞典</a:t>
            </a:r>
            <a:r>
              <a:rPr lang="zh-TW" altLang="zh-TW" dirty="0"/>
              <a:t>編纂者說</a:t>
            </a:r>
            <a:r>
              <a:rPr lang="zh-TW" altLang="en-US" dirty="0" smtClean="0"/>
              <a:t>循環定義：</a:t>
            </a:r>
            <a:endParaRPr lang="en-US" altLang="zh-TW" dirty="0" smtClean="0"/>
          </a:p>
          <a:p>
            <a:pPr lvl="2"/>
            <a:r>
              <a:rPr lang="zh-TW" altLang="zh-TW" dirty="0" smtClean="0"/>
              <a:t>困擾</a:t>
            </a:r>
            <a:r>
              <a:rPr lang="zh-TW" altLang="zh-TW" dirty="0"/>
              <a:t>理論語義學家的</a:t>
            </a:r>
            <a:r>
              <a:rPr lang="zh-TW" altLang="zh-TW" dirty="0" smtClean="0"/>
              <a:t>東西</a:t>
            </a:r>
            <a:endParaRPr lang="en-US" altLang="zh-TW" dirty="0" smtClean="0"/>
          </a:p>
          <a:p>
            <a:pPr lvl="2"/>
            <a:r>
              <a:rPr lang="zh-TW" altLang="zh-TW" dirty="0" smtClean="0"/>
              <a:t>但絕不</a:t>
            </a:r>
            <a:r>
              <a:rPr lang="zh-TW" altLang="zh-TW" dirty="0"/>
              <a:t>會困擾普通</a:t>
            </a:r>
            <a:r>
              <a:rPr lang="zh-TW" altLang="zh-TW" dirty="0" smtClean="0"/>
              <a:t>讀者</a:t>
            </a:r>
            <a:endParaRPr lang="en-US" altLang="zh-TW" dirty="0" smtClean="0"/>
          </a:p>
          <a:p>
            <a:pPr lvl="2"/>
            <a:r>
              <a:rPr lang="zh-TW" altLang="zh-TW" dirty="0" smtClean="0"/>
              <a:t>他們是</a:t>
            </a:r>
            <a:r>
              <a:rPr lang="zh-TW" altLang="en-US" dirty="0" smtClean="0"/>
              <a:t>自</a:t>
            </a:r>
            <a:r>
              <a:rPr lang="zh-TW" altLang="zh-TW" dirty="0" smtClean="0"/>
              <a:t>欺</a:t>
            </a:r>
            <a:r>
              <a:rPr lang="zh-TW" altLang="en-US" dirty="0" smtClean="0"/>
              <a:t>欺人</a:t>
            </a:r>
            <a:endParaRPr lang="en-US" altLang="zh-TW" dirty="0" smtClean="0"/>
          </a:p>
          <a:p>
            <a:pPr lvl="1"/>
            <a:r>
              <a:rPr lang="zh-TW" altLang="en-US" dirty="0" smtClean="0"/>
              <a:t>找出</a:t>
            </a:r>
            <a:r>
              <a:rPr lang="zh-TW" altLang="zh-TW" dirty="0" smtClean="0"/>
              <a:t>十二</a:t>
            </a:r>
            <a:r>
              <a:rPr lang="zh-TW" altLang="zh-TW" dirty="0"/>
              <a:t>個詞條，證明整個集合最終是建立</a:t>
            </a:r>
            <a:r>
              <a:rPr lang="zh-TW" altLang="zh-TW" dirty="0" smtClean="0"/>
              <a:t>在</a:t>
            </a:r>
            <a:r>
              <a:rPr lang="zh-TW" altLang="en-US" dirty="0"/>
              <a:t>循環定義</a:t>
            </a:r>
            <a:r>
              <a:rPr lang="zh-TW" altLang="zh-TW" dirty="0" smtClean="0"/>
              <a:t>上</a:t>
            </a:r>
            <a:endParaRPr lang="en-US" altLang="zh-TW" dirty="0" smtClean="0"/>
          </a:p>
          <a:p>
            <a:pPr lvl="1"/>
            <a:r>
              <a:rPr lang="zh-TW" altLang="en-US" dirty="0" smtClean="0"/>
              <a:t>極端的</a:t>
            </a:r>
            <a:r>
              <a:rPr lang="zh-TW" altLang="zh-TW" dirty="0" smtClean="0"/>
              <a:t>結論</a:t>
            </a:r>
            <a:r>
              <a:rPr lang="zh-TW" altLang="en-US" dirty="0" smtClean="0"/>
              <a:t>：這釋義</a:t>
            </a:r>
            <a:r>
              <a:rPr lang="zh-TW" altLang="zh-TW" dirty="0" smtClean="0"/>
              <a:t>毫無用處</a:t>
            </a:r>
            <a:endParaRPr lang="en-US" altLang="zh-TW" dirty="0" smtClean="0"/>
          </a:p>
          <a:p>
            <a:r>
              <a:rPr lang="zh-TW" altLang="en-US" dirty="0" smtClean="0"/>
              <a:t>作者觀點</a:t>
            </a:r>
            <a:endParaRPr lang="en-US" altLang="zh-TW" dirty="0" smtClean="0"/>
          </a:p>
          <a:p>
            <a:pPr lvl="1"/>
            <a:r>
              <a:rPr lang="zh-TW" altLang="en-US" dirty="0" smtClean="0"/>
              <a:t>釋義通常</a:t>
            </a:r>
            <a:r>
              <a:rPr lang="zh-TW" altLang="zh-TW" dirty="0" smtClean="0"/>
              <a:t>都</a:t>
            </a:r>
            <a:r>
              <a:rPr lang="zh-TW" altLang="zh-TW" dirty="0"/>
              <a:t>依賴</a:t>
            </a:r>
            <a:r>
              <a:rPr lang="zh-TW" altLang="zh-TW" dirty="0" smtClean="0"/>
              <a:t>於其他詞</a:t>
            </a:r>
            <a:r>
              <a:rPr lang="zh-TW" altLang="en-US" dirty="0" smtClean="0"/>
              <a:t>語</a:t>
            </a:r>
            <a:endParaRPr lang="en-US" altLang="zh-TW" dirty="0" smtClean="0"/>
          </a:p>
          <a:p>
            <a:pPr lvl="1"/>
            <a:r>
              <a:rPr lang="zh-TW" altLang="zh-TW" dirty="0" smtClean="0"/>
              <a:t>但除非</a:t>
            </a:r>
            <a:r>
              <a:rPr lang="zh-TW" altLang="zh-TW" dirty="0"/>
              <a:t>這</a:t>
            </a:r>
            <a:r>
              <a:rPr lang="zh-TW" altLang="zh-TW" dirty="0" smtClean="0"/>
              <a:t>種</a:t>
            </a:r>
            <a:r>
              <a:rPr lang="zh-TW" altLang="en-US" dirty="0" smtClean="0"/>
              <a:t>循環</a:t>
            </a:r>
            <a:r>
              <a:rPr lang="zh-TW" altLang="zh-TW" dirty="0" smtClean="0"/>
              <a:t>性</a:t>
            </a:r>
            <a:r>
              <a:rPr lang="zh-TW" altLang="en-US" dirty="0" smtClean="0"/>
              <a:t>太明目張膽</a:t>
            </a:r>
            <a:r>
              <a:rPr lang="zh-TW" altLang="en-US" dirty="0"/>
              <a:t>或</a:t>
            </a:r>
            <a:r>
              <a:rPr lang="zh-TW" altLang="zh-TW" dirty="0" smtClean="0"/>
              <a:t>故意混淆</a:t>
            </a:r>
            <a:r>
              <a:rPr lang="zh-TW" altLang="en-US" dirty="0" smtClean="0"/>
              <a:t>讀者</a:t>
            </a:r>
            <a:endParaRPr lang="en-US" altLang="zh-TW" dirty="0" smtClean="0"/>
          </a:p>
          <a:p>
            <a:pPr lvl="1"/>
            <a:r>
              <a:rPr lang="zh-TW" altLang="en-US" dirty="0"/>
              <a:t>一般人不太在乎這種循環</a:t>
            </a:r>
            <a:r>
              <a:rPr lang="zh-TW" altLang="zh-TW" dirty="0"/>
              <a:t>性</a:t>
            </a:r>
            <a:endParaRPr lang="en-US" altLang="zh-TW" dirty="0" smtClean="0"/>
          </a:p>
          <a:p>
            <a:pPr lvl="1"/>
            <a:r>
              <a:rPr lang="zh-TW" altLang="en-US" dirty="0" smtClean="0"/>
              <a:t>不必</a:t>
            </a:r>
            <a:r>
              <a:rPr lang="zh-TW" altLang="en-US" dirty="0" smtClean="0"/>
              <a:t>像</a:t>
            </a:r>
            <a:r>
              <a:rPr lang="zh-TW" altLang="zh-TW" dirty="0"/>
              <a:t>維爾茲比</a:t>
            </a:r>
            <a:r>
              <a:rPr lang="zh-TW" altLang="zh-TW" dirty="0" smtClean="0"/>
              <a:t>卡</a:t>
            </a:r>
            <a:r>
              <a:rPr lang="zh-TW" altLang="en-US" dirty="0" smtClean="0"/>
              <a:t>那樣不安</a:t>
            </a:r>
            <a:endParaRPr lang="zh-TW" altLang="en-US" dirty="0"/>
          </a:p>
        </p:txBody>
      </p:sp>
    </p:spTree>
    <p:extLst>
      <p:ext uri="{BB962C8B-B14F-4D97-AF65-F5344CB8AC3E}">
        <p14:creationId xmlns:p14="http://schemas.microsoft.com/office/powerpoint/2010/main" val="88544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原則</a:t>
            </a:r>
            <a:r>
              <a:rPr lang="en-US" altLang="zh-TW" dirty="0"/>
              <a:t>3</a:t>
            </a:r>
            <a:r>
              <a:rPr lang="zh-TW" altLang="en-US" dirty="0"/>
              <a:t>：釋義和被釋義詞之間可互</a:t>
            </a:r>
            <a:r>
              <a:rPr lang="zh-TW" altLang="en-US" dirty="0" smtClean="0"/>
              <a:t>代</a:t>
            </a:r>
            <a:r>
              <a:rPr lang="en-US" altLang="zh-TW" baseline="-25000" dirty="0"/>
              <a:t>10.6.1.1</a:t>
            </a:r>
            <a:endParaRPr lang="zh-TW" altLang="en-US" baseline="-25000" dirty="0"/>
          </a:p>
        </p:txBody>
      </p:sp>
      <p:sp>
        <p:nvSpPr>
          <p:cNvPr id="3" name="內容版面配置區 2"/>
          <p:cNvSpPr>
            <a:spLocks noGrp="1"/>
          </p:cNvSpPr>
          <p:nvPr>
            <p:ph idx="1"/>
          </p:nvPr>
        </p:nvSpPr>
        <p:spPr/>
        <p:txBody>
          <a:bodyPr>
            <a:normAutofit fontScale="92500" lnSpcReduction="10000"/>
          </a:bodyPr>
          <a:lstStyle/>
          <a:p>
            <a:r>
              <a:rPr lang="zh-TW" altLang="en-US" dirty="0" smtClean="0"/>
              <a:t>例如：</a:t>
            </a:r>
            <a:r>
              <a:rPr lang="en-US" altLang="zh-TW" dirty="0" smtClean="0">
                <a:solidFill>
                  <a:srgbClr val="FFFF00"/>
                </a:solidFill>
              </a:rPr>
              <a:t>tenable</a:t>
            </a:r>
            <a:endParaRPr lang="zh-TW" altLang="zh-TW" dirty="0">
              <a:solidFill>
                <a:srgbClr val="FFFF00"/>
              </a:solidFill>
            </a:endParaRPr>
          </a:p>
          <a:p>
            <a:pPr lvl="1"/>
            <a:r>
              <a:rPr lang="en-US" altLang="zh-TW" dirty="0">
                <a:solidFill>
                  <a:srgbClr val="FFFF00"/>
                </a:solidFill>
              </a:rPr>
              <a:t>capable of being defended against attack</a:t>
            </a:r>
            <a:r>
              <a:rPr lang="en-US" altLang="zh-TW" dirty="0"/>
              <a:t> (MW-3 1961)</a:t>
            </a:r>
            <a:endParaRPr lang="zh-TW" altLang="zh-TW" dirty="0"/>
          </a:p>
          <a:p>
            <a:pPr lvl="1"/>
            <a:r>
              <a:rPr lang="zh-TW" altLang="zh-TW" dirty="0">
                <a:solidFill>
                  <a:srgbClr val="FFFF00"/>
                </a:solidFill>
              </a:rPr>
              <a:t>能夠抵禦</a:t>
            </a:r>
            <a:r>
              <a:rPr lang="zh-TW" altLang="zh-TW" dirty="0" smtClean="0">
                <a:solidFill>
                  <a:srgbClr val="FFFF00"/>
                </a:solidFill>
              </a:rPr>
              <a:t>攻擊</a:t>
            </a:r>
            <a:endParaRPr lang="en-US" altLang="zh-TW" dirty="0" smtClean="0">
              <a:solidFill>
                <a:srgbClr val="FFFF00"/>
              </a:solidFill>
            </a:endParaRPr>
          </a:p>
          <a:p>
            <a:r>
              <a:rPr lang="zh-TW" altLang="en-US" dirty="0"/>
              <a:t>用</a:t>
            </a:r>
            <a:r>
              <a:rPr lang="zh-TW" altLang="en-US" dirty="0" smtClean="0"/>
              <a:t>幾個例句檢驗可互代性</a:t>
            </a:r>
            <a:r>
              <a:rPr lang="zh-TW" altLang="en-US" dirty="0" smtClean="0"/>
              <a:t>：</a:t>
            </a:r>
            <a:endParaRPr lang="en-US" altLang="zh-TW" dirty="0" smtClean="0"/>
          </a:p>
          <a:p>
            <a:pPr lvl="1"/>
            <a:r>
              <a:rPr lang="en-US" altLang="zh-TW" dirty="0"/>
              <a:t>Their position was no longer </a:t>
            </a:r>
            <a:r>
              <a:rPr lang="en-US" altLang="zh-TW" dirty="0" smtClean="0">
                <a:solidFill>
                  <a:srgbClr val="FFFF00"/>
                </a:solidFill>
              </a:rPr>
              <a:t>tenable</a:t>
            </a:r>
            <a:r>
              <a:rPr lang="en-US" altLang="zh-TW" dirty="0" smtClean="0"/>
              <a:t>.</a:t>
            </a:r>
          </a:p>
          <a:p>
            <a:pPr lvl="1"/>
            <a:r>
              <a:rPr lang="zh-CN" altLang="en-US" dirty="0" smtClean="0"/>
              <a:t>他們的立場已經</a:t>
            </a:r>
            <a:r>
              <a:rPr lang="zh-CN" altLang="en-US" dirty="0" smtClean="0">
                <a:solidFill>
                  <a:srgbClr val="FFFF00"/>
                </a:solidFill>
              </a:rPr>
              <a:t>站不住腳</a:t>
            </a:r>
            <a:r>
              <a:rPr lang="zh-CN" altLang="en-US" dirty="0" smtClean="0"/>
              <a:t>了</a:t>
            </a:r>
            <a:endParaRPr lang="en-US" altLang="zh-CN" dirty="0" smtClean="0"/>
          </a:p>
          <a:p>
            <a:pPr lvl="1"/>
            <a:r>
              <a:rPr lang="en-US" altLang="zh-TW" dirty="0" smtClean="0"/>
              <a:t>Their </a:t>
            </a:r>
            <a:r>
              <a:rPr lang="en-US" altLang="zh-TW" dirty="0"/>
              <a:t>position was no longer </a:t>
            </a:r>
            <a:r>
              <a:rPr lang="en-US" altLang="zh-TW" dirty="0">
                <a:solidFill>
                  <a:srgbClr val="FFFF00"/>
                </a:solidFill>
              </a:rPr>
              <a:t>capable of being defended against </a:t>
            </a:r>
            <a:r>
              <a:rPr lang="en-US" altLang="zh-TW" dirty="0" smtClean="0">
                <a:solidFill>
                  <a:srgbClr val="FFFF00"/>
                </a:solidFill>
              </a:rPr>
              <a:t>attack</a:t>
            </a:r>
            <a:r>
              <a:rPr lang="en-US" altLang="zh-TW" dirty="0" smtClean="0"/>
              <a:t>.</a:t>
            </a:r>
          </a:p>
          <a:p>
            <a:pPr lvl="1"/>
            <a:r>
              <a:rPr lang="zh-CN" altLang="en-US" dirty="0" smtClean="0"/>
              <a:t>他們的立場</a:t>
            </a:r>
            <a:r>
              <a:rPr lang="zh-CN" altLang="en-US" dirty="0"/>
              <a:t>已經</a:t>
            </a:r>
            <a:r>
              <a:rPr lang="zh-CN" altLang="en-US" dirty="0" smtClean="0">
                <a:solidFill>
                  <a:srgbClr val="FFFF00"/>
                </a:solidFill>
              </a:rPr>
              <a:t>不再有能力抵禦攻擊</a:t>
            </a:r>
            <a:endParaRPr lang="en-US" altLang="zh-CN" dirty="0" smtClean="0">
              <a:solidFill>
                <a:srgbClr val="FFFF00"/>
              </a:solidFill>
            </a:endParaRPr>
          </a:p>
          <a:p>
            <a:r>
              <a:rPr lang="zh-TW" altLang="en-US" dirty="0" smtClean="0"/>
              <a:t>作者評</a:t>
            </a:r>
            <a:endParaRPr lang="zh-CN" altLang="en-US" dirty="0"/>
          </a:p>
          <a:p>
            <a:pPr lvl="1"/>
            <a:r>
              <a:rPr lang="zh-TW" altLang="zh-TW" dirty="0" smtClean="0"/>
              <a:t>運作</a:t>
            </a:r>
            <a:r>
              <a:rPr lang="zh-TW" altLang="zh-TW" dirty="0"/>
              <a:t>良好</a:t>
            </a:r>
            <a:r>
              <a:rPr lang="zh-TW" altLang="zh-TW" dirty="0" smtClean="0"/>
              <a:t>時是</a:t>
            </a:r>
            <a:r>
              <a:rPr lang="zh-TW" altLang="zh-TW" dirty="0"/>
              <a:t>完美</a:t>
            </a:r>
            <a:r>
              <a:rPr lang="zh-TW" altLang="zh-TW" dirty="0" smtClean="0"/>
              <a:t>的</a:t>
            </a:r>
            <a:endParaRPr lang="en-US" altLang="zh-TW" dirty="0" smtClean="0"/>
          </a:p>
          <a:p>
            <a:pPr lvl="1"/>
            <a:r>
              <a:rPr lang="zh-TW" altLang="en-US" dirty="0" smtClean="0"/>
              <a:t>對詞典編輯者</a:t>
            </a:r>
            <a:r>
              <a:rPr lang="zh-TW" altLang="zh-TW" dirty="0" smtClean="0"/>
              <a:t>是</a:t>
            </a:r>
            <a:r>
              <a:rPr lang="zh-TW" altLang="zh-TW" dirty="0"/>
              <a:t>一種有用的</a:t>
            </a:r>
            <a:r>
              <a:rPr lang="zh-TW" altLang="zh-TW" dirty="0" smtClean="0"/>
              <a:t>訓練</a:t>
            </a:r>
            <a:endParaRPr lang="en-US" altLang="zh-TW" dirty="0" smtClean="0"/>
          </a:p>
          <a:p>
            <a:pPr lvl="1"/>
            <a:r>
              <a:rPr lang="zh-TW" altLang="zh-TW" dirty="0" smtClean="0"/>
              <a:t>但對</a:t>
            </a:r>
            <a:r>
              <a:rPr lang="zh-TW" altLang="zh-TW" dirty="0"/>
              <a:t>詞典使用者的價值並不</a:t>
            </a:r>
            <a:r>
              <a:rPr lang="zh-TW" altLang="zh-TW" dirty="0" smtClean="0"/>
              <a:t>明確</a:t>
            </a:r>
            <a:endParaRPr lang="zh-TW" altLang="zh-TW" dirty="0"/>
          </a:p>
          <a:p>
            <a:endParaRPr lang="zh-TW" altLang="en-US" dirty="0"/>
          </a:p>
        </p:txBody>
      </p:sp>
    </p:spTree>
    <p:extLst>
      <p:ext uri="{BB962C8B-B14F-4D97-AF65-F5344CB8AC3E}">
        <p14:creationId xmlns:p14="http://schemas.microsoft.com/office/powerpoint/2010/main" val="227045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原則</a:t>
            </a:r>
            <a:r>
              <a:rPr lang="en-US" altLang="zh-TW" dirty="0"/>
              <a:t>4</a:t>
            </a:r>
            <a:r>
              <a:rPr lang="zh-TW" altLang="en-US" dirty="0"/>
              <a:t>：力求空間</a:t>
            </a:r>
            <a:r>
              <a:rPr lang="zh-TW" altLang="en-US" dirty="0" smtClean="0"/>
              <a:t>節約</a:t>
            </a:r>
            <a:r>
              <a:rPr lang="en-US" altLang="zh-TW" baseline="-25000" dirty="0"/>
              <a:t>10.6.1.1</a:t>
            </a:r>
            <a:endParaRPr lang="zh-TW" altLang="en-US" baseline="-25000" dirty="0"/>
          </a:p>
        </p:txBody>
      </p:sp>
      <p:sp>
        <p:nvSpPr>
          <p:cNvPr id="3" name="內容版面配置區 2"/>
          <p:cNvSpPr>
            <a:spLocks noGrp="1"/>
          </p:cNvSpPr>
          <p:nvPr>
            <p:ph idx="1"/>
          </p:nvPr>
        </p:nvSpPr>
        <p:spPr/>
        <p:txBody>
          <a:bodyPr>
            <a:normAutofit/>
          </a:bodyPr>
          <a:lstStyle/>
          <a:p>
            <a:r>
              <a:rPr lang="zh-TW" altLang="zh-TW" dirty="0"/>
              <a:t>印刷品空間</a:t>
            </a:r>
            <a:r>
              <a:rPr lang="zh-TW" altLang="zh-TW" dirty="0" smtClean="0"/>
              <a:t>有限</a:t>
            </a:r>
            <a:r>
              <a:rPr lang="zh-TW" altLang="en-US" dirty="0" smtClean="0"/>
              <a:t>：</a:t>
            </a:r>
            <a:endParaRPr lang="en-US" altLang="zh-TW" dirty="0" smtClean="0"/>
          </a:p>
          <a:p>
            <a:pPr lvl="1"/>
            <a:r>
              <a:rPr lang="zh-TW" altLang="zh-TW" dirty="0" smtClean="0"/>
              <a:t>為了</a:t>
            </a:r>
            <a:r>
              <a:rPr lang="zh-TW" altLang="zh-TW" dirty="0"/>
              <a:t>在有限的空間裡塞進盡可能多的</a:t>
            </a:r>
            <a:r>
              <a:rPr lang="zh-TW" altLang="zh-TW" dirty="0" smtClean="0"/>
              <a:t>資訊，</a:t>
            </a:r>
            <a:r>
              <a:rPr lang="zh-TW" altLang="en-US" dirty="0" smtClean="0"/>
              <a:t>投注了</a:t>
            </a:r>
            <a:r>
              <a:rPr lang="zh-TW" altLang="zh-TW" dirty="0" smtClean="0"/>
              <a:t>了</a:t>
            </a:r>
            <a:r>
              <a:rPr lang="zh-TW" altLang="zh-TW" dirty="0"/>
              <a:t>大量</a:t>
            </a:r>
            <a:r>
              <a:rPr lang="zh-TW" altLang="zh-TW" dirty="0" smtClean="0"/>
              <a:t>的</a:t>
            </a:r>
            <a:r>
              <a:rPr lang="zh-TW" altLang="en-US" dirty="0" smtClean="0"/>
              <a:t>心力</a:t>
            </a:r>
            <a:endParaRPr lang="en-US" altLang="zh-TW" dirty="0" smtClean="0"/>
          </a:p>
          <a:p>
            <a:pPr lvl="1"/>
            <a:r>
              <a:rPr lang="zh-TW" altLang="zh-TW" dirty="0" smtClean="0"/>
              <a:t>這對詞典</a:t>
            </a:r>
            <a:r>
              <a:rPr lang="zh-TW" altLang="en-US" dirty="0" smtClean="0"/>
              <a:t>後設</a:t>
            </a:r>
            <a:r>
              <a:rPr lang="zh-TW" altLang="zh-TW" dirty="0" smtClean="0"/>
              <a:t>語言，</a:t>
            </a:r>
            <a:r>
              <a:rPr lang="zh-TW" altLang="en-US" dirty="0" smtClean="0"/>
              <a:t>尤其是釋義</a:t>
            </a:r>
            <a:r>
              <a:rPr lang="zh-TW" altLang="zh-TW" dirty="0" smtClean="0"/>
              <a:t>實踐</a:t>
            </a:r>
            <a:r>
              <a:rPr lang="zh-TW" altLang="zh-TW" dirty="0"/>
              <a:t>產生了重大</a:t>
            </a:r>
            <a:r>
              <a:rPr lang="zh-TW" altLang="zh-TW" dirty="0" smtClean="0"/>
              <a:t>影響</a:t>
            </a:r>
            <a:endParaRPr lang="en-US" altLang="zh-TW" dirty="0" smtClean="0"/>
          </a:p>
          <a:p>
            <a:pPr lvl="1"/>
            <a:r>
              <a:rPr lang="zh-TW" altLang="zh-TW" dirty="0" smtClean="0"/>
              <a:t>例如</a:t>
            </a:r>
            <a:endParaRPr lang="en-US" altLang="zh-TW" dirty="0" smtClean="0"/>
          </a:p>
          <a:p>
            <a:pPr lvl="2"/>
            <a:r>
              <a:rPr lang="en-US" altLang="zh-TW" dirty="0" err="1" smtClean="0">
                <a:solidFill>
                  <a:srgbClr val="FFFF00"/>
                </a:solidFill>
              </a:rPr>
              <a:t>esp</a:t>
            </a:r>
            <a:r>
              <a:rPr lang="en-US" altLang="zh-TW" dirty="0" smtClean="0"/>
              <a:t> </a:t>
            </a:r>
            <a:r>
              <a:rPr lang="zh-TW" altLang="zh-TW" dirty="0" smtClean="0"/>
              <a:t>和</a:t>
            </a:r>
            <a:r>
              <a:rPr lang="en-US" altLang="zh-TW" dirty="0" smtClean="0">
                <a:solidFill>
                  <a:srgbClr val="FFFF00"/>
                </a:solidFill>
              </a:rPr>
              <a:t> </a:t>
            </a:r>
            <a:r>
              <a:rPr lang="en-US" altLang="zh-TW" dirty="0" err="1" smtClean="0">
                <a:solidFill>
                  <a:srgbClr val="FFFF00"/>
                </a:solidFill>
              </a:rPr>
              <a:t>usu</a:t>
            </a:r>
            <a:r>
              <a:rPr lang="en-US" altLang="zh-TW" dirty="0" smtClean="0"/>
              <a:t> </a:t>
            </a:r>
            <a:r>
              <a:rPr lang="zh-TW" altLang="zh-TW" dirty="0" smtClean="0"/>
              <a:t>等</a:t>
            </a:r>
            <a:r>
              <a:rPr lang="zh-TW" altLang="zh-TW" dirty="0"/>
              <a:t>縮略語的</a:t>
            </a:r>
            <a:r>
              <a:rPr lang="zh-TW" altLang="zh-TW" dirty="0" smtClean="0"/>
              <a:t>使用。</a:t>
            </a:r>
            <a:endParaRPr lang="en-US" altLang="zh-TW" dirty="0" smtClean="0"/>
          </a:p>
          <a:p>
            <a:endParaRPr lang="zh-TW" altLang="zh-TW" dirty="0"/>
          </a:p>
          <a:p>
            <a:endParaRPr lang="zh-TW" altLang="en-US" dirty="0"/>
          </a:p>
        </p:txBody>
      </p:sp>
    </p:spTree>
    <p:extLst>
      <p:ext uri="{BB962C8B-B14F-4D97-AF65-F5344CB8AC3E}">
        <p14:creationId xmlns:p14="http://schemas.microsoft.com/office/powerpoint/2010/main" val="310256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空間</a:t>
            </a:r>
            <a:r>
              <a:rPr lang="zh-TW" altLang="zh-TW" dirty="0"/>
              <a:t>節約</a:t>
            </a:r>
            <a:r>
              <a:rPr lang="zh-TW" altLang="en-US" dirty="0" smtClean="0"/>
              <a:t>的</a:t>
            </a:r>
            <a:r>
              <a:rPr lang="zh-TW" altLang="en-US" dirty="0"/>
              <a:t>典型</a:t>
            </a:r>
            <a:r>
              <a:rPr lang="zh-TW" altLang="en-US" dirty="0" smtClean="0"/>
              <a:t>策略</a:t>
            </a:r>
            <a:r>
              <a:rPr lang="en-US" altLang="zh-TW" baseline="-25000" dirty="0"/>
              <a:t>10.6.1.1</a:t>
            </a:r>
            <a:endParaRPr lang="zh-TW" altLang="en-US" baseline="-25000" dirty="0"/>
          </a:p>
        </p:txBody>
      </p:sp>
      <p:sp>
        <p:nvSpPr>
          <p:cNvPr id="3" name="內容版面配置區 2"/>
          <p:cNvSpPr>
            <a:spLocks noGrp="1"/>
          </p:cNvSpPr>
          <p:nvPr>
            <p:ph idx="1"/>
          </p:nvPr>
        </p:nvSpPr>
        <p:spPr/>
        <p:txBody>
          <a:bodyPr>
            <a:normAutofit fontScale="92500" lnSpcReduction="10000"/>
          </a:bodyPr>
          <a:lstStyle/>
          <a:p>
            <a:r>
              <a:rPr lang="zh-TW" altLang="en-US" dirty="0" smtClean="0"/>
              <a:t>以</a:t>
            </a:r>
            <a:r>
              <a:rPr lang="zh-TW" altLang="zh-TW" dirty="0" smtClean="0"/>
              <a:t>下面</a:t>
            </a:r>
            <a:r>
              <a:rPr lang="zh-TW" altLang="zh-TW" dirty="0"/>
              <a:t>的三個</a:t>
            </a:r>
            <a:r>
              <a:rPr lang="zh-TW" altLang="zh-TW" dirty="0" smtClean="0"/>
              <a:t>詞條</a:t>
            </a:r>
            <a:r>
              <a:rPr lang="zh-TW" altLang="en-US" dirty="0"/>
              <a:t>為</a:t>
            </a:r>
            <a:r>
              <a:rPr lang="zh-TW" altLang="en-US" dirty="0" smtClean="0"/>
              <a:t>例</a:t>
            </a:r>
            <a:r>
              <a:rPr lang="en-US" altLang="zh-TW" dirty="0"/>
              <a:t>(MWC-8 1980)</a:t>
            </a:r>
            <a:endParaRPr lang="en-US" altLang="zh-TW" dirty="0" smtClean="0"/>
          </a:p>
          <a:p>
            <a:pPr lvl="1"/>
            <a:r>
              <a:rPr lang="en-US" altLang="zh-TW" sz="2200" dirty="0" smtClean="0"/>
              <a:t>1 </a:t>
            </a:r>
            <a:r>
              <a:rPr lang="en-US" altLang="zh-TW" sz="2200" dirty="0"/>
              <a:t>bribe </a:t>
            </a:r>
            <a:r>
              <a:rPr lang="en-US" altLang="zh-TW" sz="2200" dirty="0" err="1"/>
              <a:t>vt</a:t>
            </a:r>
            <a:r>
              <a:rPr lang="en-US" altLang="zh-TW" sz="2200" dirty="0"/>
              <a:t> </a:t>
            </a:r>
            <a:endParaRPr lang="en-US" altLang="zh-TW" sz="2200" dirty="0" smtClean="0"/>
          </a:p>
          <a:p>
            <a:pPr lvl="2"/>
            <a:r>
              <a:rPr lang="en-US" altLang="zh-TW" sz="2000" dirty="0" smtClean="0"/>
              <a:t>to </a:t>
            </a:r>
            <a:r>
              <a:rPr lang="en-US" altLang="zh-TW" sz="2000" dirty="0"/>
              <a:t>induce or inﬂuence by or as if by </a:t>
            </a:r>
            <a:r>
              <a:rPr lang="en-US" altLang="zh-TW" sz="2000" dirty="0">
                <a:solidFill>
                  <a:srgbClr val="FFFF00"/>
                </a:solidFill>
              </a:rPr>
              <a:t>bribery</a:t>
            </a:r>
            <a:r>
              <a:rPr lang="en-US" altLang="zh-TW" sz="2000" dirty="0"/>
              <a:t> </a:t>
            </a:r>
            <a:endParaRPr lang="en-US" altLang="zh-TW" sz="2000" dirty="0" smtClean="0"/>
          </a:p>
          <a:p>
            <a:pPr lvl="2"/>
            <a:r>
              <a:rPr lang="zh-TW" altLang="en-US" sz="2200" dirty="0" smtClean="0"/>
              <a:t>以</a:t>
            </a:r>
            <a:r>
              <a:rPr lang="zh-TW" altLang="zh-TW" sz="2200" dirty="0" smtClean="0"/>
              <a:t>賄賂</a:t>
            </a:r>
            <a:r>
              <a:rPr lang="zh-TW" altLang="en-US" sz="2200" dirty="0" smtClean="0"/>
              <a:t>的方式</a:t>
            </a:r>
            <a:r>
              <a:rPr lang="zh-TW" altLang="zh-TW" sz="2200" dirty="0" smtClean="0"/>
              <a:t>來</a:t>
            </a:r>
            <a:r>
              <a:rPr lang="zh-TW" altLang="zh-TW" sz="2200" dirty="0"/>
              <a:t>誘導或影響。</a:t>
            </a:r>
            <a:endParaRPr lang="zh-TW" altLang="zh-TW" sz="2000" dirty="0"/>
          </a:p>
          <a:p>
            <a:pPr lvl="1"/>
            <a:r>
              <a:rPr lang="en-US" altLang="zh-TW" sz="2200" dirty="0"/>
              <a:t>2 bribe n </a:t>
            </a:r>
            <a:endParaRPr lang="en-US" altLang="zh-TW" sz="2200" dirty="0" smtClean="0"/>
          </a:p>
          <a:p>
            <a:pPr lvl="2"/>
            <a:r>
              <a:rPr lang="en-US" altLang="zh-TW" sz="2000" dirty="0" smtClean="0">
                <a:solidFill>
                  <a:srgbClr val="FFFF00"/>
                </a:solidFill>
              </a:rPr>
              <a:t>money </a:t>
            </a:r>
            <a:r>
              <a:rPr lang="en-US" altLang="zh-TW" sz="2000" dirty="0">
                <a:solidFill>
                  <a:srgbClr val="FFFF00"/>
                </a:solidFill>
              </a:rPr>
              <a:t>or favor given or promised to a person in a position of trust to inﬂuence his judgment or conduct </a:t>
            </a:r>
            <a:endParaRPr lang="en-US" altLang="zh-TW" sz="2000" dirty="0" smtClean="0">
              <a:solidFill>
                <a:srgbClr val="FFFF00"/>
              </a:solidFill>
            </a:endParaRPr>
          </a:p>
          <a:p>
            <a:pPr lvl="2"/>
            <a:r>
              <a:rPr lang="zh-CN" altLang="en-US" sz="2000" dirty="0" smtClean="0">
                <a:solidFill>
                  <a:srgbClr val="FFFF00"/>
                </a:solidFill>
              </a:rPr>
              <a:t>給予或承諾給予處於信任地位的人金錢或好處以影響其判斷或行為</a:t>
            </a:r>
            <a:endParaRPr lang="zh-TW" altLang="zh-TW" sz="2000" dirty="0">
              <a:solidFill>
                <a:srgbClr val="FFFF00"/>
              </a:solidFill>
            </a:endParaRPr>
          </a:p>
          <a:p>
            <a:pPr lvl="1"/>
            <a:r>
              <a:rPr lang="en-US" altLang="zh-TW" sz="2200" dirty="0"/>
              <a:t>bribery n </a:t>
            </a:r>
            <a:endParaRPr lang="en-US" altLang="zh-TW" sz="2200" dirty="0" smtClean="0"/>
          </a:p>
          <a:p>
            <a:pPr lvl="2"/>
            <a:r>
              <a:rPr lang="en-US" altLang="zh-TW" sz="2000" dirty="0" smtClean="0"/>
              <a:t>the </a:t>
            </a:r>
            <a:r>
              <a:rPr lang="en-US" altLang="zh-TW" sz="2000" dirty="0"/>
              <a:t>act or practice of giving or taking a </a:t>
            </a:r>
            <a:r>
              <a:rPr lang="en-US" altLang="zh-TW" sz="2000" dirty="0">
                <a:solidFill>
                  <a:srgbClr val="FFFF00"/>
                </a:solidFill>
              </a:rPr>
              <a:t>bribe</a:t>
            </a:r>
            <a:r>
              <a:rPr lang="en-US" altLang="zh-TW" sz="2000" dirty="0"/>
              <a:t> </a:t>
            </a:r>
            <a:endParaRPr lang="en-US" altLang="zh-TW" sz="2000" dirty="0" smtClean="0"/>
          </a:p>
          <a:p>
            <a:pPr lvl="2"/>
            <a:r>
              <a:rPr lang="zh-CN" altLang="en-US" sz="2000" dirty="0" smtClean="0"/>
              <a:t>行賄或受賄的行為或做法</a:t>
            </a:r>
            <a:endParaRPr lang="zh-TW" altLang="zh-TW" sz="2200" dirty="0"/>
          </a:p>
          <a:p>
            <a:r>
              <a:rPr lang="zh-TW" altLang="en-US" dirty="0"/>
              <a:t>說明</a:t>
            </a:r>
            <a:endParaRPr lang="en-US" altLang="zh-TW" dirty="0"/>
          </a:p>
          <a:p>
            <a:pPr lvl="1"/>
            <a:r>
              <a:rPr lang="zh-TW" altLang="zh-TW" dirty="0"/>
              <a:t>對關鍵概念的完整解釋只提供一次</a:t>
            </a:r>
            <a:r>
              <a:rPr lang="zh-TW" altLang="zh-TW" dirty="0" smtClean="0"/>
              <a:t>，而</a:t>
            </a:r>
            <a:r>
              <a:rPr lang="zh-TW" altLang="zh-TW" dirty="0"/>
              <a:t>相關的詞條則參考這個</a:t>
            </a:r>
            <a:r>
              <a:rPr lang="zh-TW" altLang="en-US" dirty="0" smtClean="0"/>
              <a:t>釋義</a:t>
            </a:r>
            <a:r>
              <a:rPr lang="zh-TW" altLang="zh-TW" dirty="0" smtClean="0"/>
              <a:t>。</a:t>
            </a:r>
            <a:endParaRPr lang="en-US" altLang="zh-TW" dirty="0"/>
          </a:p>
          <a:p>
            <a:pPr lvl="1"/>
            <a:endParaRPr lang="en-US" altLang="zh-TW" dirty="0"/>
          </a:p>
          <a:p>
            <a:endParaRPr lang="zh-TW" altLang="en-US" dirty="0"/>
          </a:p>
        </p:txBody>
      </p:sp>
    </p:spTree>
    <p:extLst>
      <p:ext uri="{BB962C8B-B14F-4D97-AF65-F5344CB8AC3E}">
        <p14:creationId xmlns:p14="http://schemas.microsoft.com/office/powerpoint/2010/main" val="1566885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空間</a:t>
            </a:r>
            <a:r>
              <a:rPr lang="zh-TW" altLang="zh-TW" dirty="0" smtClean="0"/>
              <a:t>節約</a:t>
            </a:r>
            <a:r>
              <a:rPr lang="zh-TW" altLang="en-US" dirty="0" smtClean="0"/>
              <a:t>策略評論</a:t>
            </a:r>
            <a:r>
              <a:rPr lang="en-US" altLang="zh-TW" baseline="-25000" dirty="0"/>
              <a:t>10.6.1.1</a:t>
            </a:r>
            <a:endParaRPr lang="zh-TW" altLang="en-US" baseline="-25000" dirty="0"/>
          </a:p>
        </p:txBody>
      </p:sp>
      <p:sp>
        <p:nvSpPr>
          <p:cNvPr id="3" name="內容版面配置區 2"/>
          <p:cNvSpPr>
            <a:spLocks noGrp="1"/>
          </p:cNvSpPr>
          <p:nvPr>
            <p:ph idx="1"/>
          </p:nvPr>
        </p:nvSpPr>
        <p:spPr/>
        <p:txBody>
          <a:bodyPr/>
          <a:lstStyle/>
          <a:p>
            <a:r>
              <a:rPr lang="zh-TW" altLang="en-US" dirty="0" smtClean="0"/>
              <a:t>缺點</a:t>
            </a:r>
            <a:endParaRPr lang="en-US" altLang="zh-TW" dirty="0"/>
          </a:p>
          <a:p>
            <a:pPr lvl="1"/>
            <a:r>
              <a:rPr lang="zh-TW" altLang="zh-TW" dirty="0" smtClean="0"/>
              <a:t>高估</a:t>
            </a:r>
            <a:r>
              <a:rPr lang="zh-TW" altLang="zh-TW" dirty="0"/>
              <a:t>詞典用戶的</a:t>
            </a:r>
            <a:r>
              <a:rPr lang="zh-TW" altLang="en-US" dirty="0" smtClean="0"/>
              <a:t>能力</a:t>
            </a:r>
            <a:endParaRPr lang="en-US" altLang="zh-TW" dirty="0" smtClean="0"/>
          </a:p>
          <a:p>
            <a:pPr lvl="1"/>
            <a:r>
              <a:rPr lang="zh-TW" altLang="zh-TW" dirty="0" smtClean="0"/>
              <a:t>要求用戶</a:t>
            </a:r>
            <a:r>
              <a:rPr lang="zh-TW" altLang="en-US" dirty="0"/>
              <a:t>再</a:t>
            </a:r>
            <a:r>
              <a:rPr lang="zh-TW" altLang="en-US" dirty="0" smtClean="0"/>
              <a:t>查</a:t>
            </a:r>
            <a:r>
              <a:rPr lang="zh-TW" altLang="zh-TW" dirty="0" smtClean="0"/>
              <a:t>第二個</a:t>
            </a:r>
            <a:r>
              <a:rPr lang="zh-TW" altLang="en-US" dirty="0" smtClean="0"/>
              <a:t>甚至第三個</a:t>
            </a:r>
            <a:r>
              <a:rPr lang="zh-TW" altLang="zh-TW" dirty="0" smtClean="0"/>
              <a:t>詞條</a:t>
            </a:r>
            <a:r>
              <a:rPr lang="zh-TW" altLang="en-US" dirty="0" smtClean="0"/>
              <a:t>，以補充</a:t>
            </a:r>
            <a:r>
              <a:rPr lang="zh-TW" altLang="zh-TW" dirty="0" smtClean="0"/>
              <a:t>第</a:t>
            </a:r>
            <a:r>
              <a:rPr lang="zh-TW" altLang="zh-TW" dirty="0"/>
              <a:t>一個</a:t>
            </a:r>
            <a:r>
              <a:rPr lang="zh-TW" altLang="zh-TW" dirty="0" smtClean="0"/>
              <a:t>詞條的資訊</a:t>
            </a:r>
            <a:endParaRPr lang="en-US" altLang="zh-TW" dirty="0" smtClean="0"/>
          </a:p>
          <a:p>
            <a:pPr lvl="1"/>
            <a:r>
              <a:rPr lang="zh-TW" altLang="en-US" dirty="0"/>
              <a:t>舊</a:t>
            </a:r>
            <a:r>
              <a:rPr lang="zh-TW" altLang="zh-TW" dirty="0" smtClean="0"/>
              <a:t>詞典</a:t>
            </a:r>
            <a:r>
              <a:rPr lang="zh-TW" altLang="zh-TW" dirty="0" smtClean="0"/>
              <a:t>近乎</a:t>
            </a:r>
            <a:r>
              <a:rPr lang="zh-TW" altLang="zh-TW" dirty="0"/>
              <a:t>瘋狂</a:t>
            </a:r>
            <a:r>
              <a:rPr lang="zh-TW" altLang="zh-TW" dirty="0" smtClean="0"/>
              <a:t>的</a:t>
            </a:r>
            <a:r>
              <a:rPr lang="zh-TW" altLang="en-US" dirty="0" smtClean="0"/>
              <a:t>簡</a:t>
            </a:r>
            <a:r>
              <a:rPr lang="zh-TW" altLang="zh-TW" dirty="0" smtClean="0"/>
              <a:t>潔</a:t>
            </a:r>
            <a:r>
              <a:rPr lang="zh-TW" altLang="zh-TW" dirty="0"/>
              <a:t>風格而犧牲了</a:t>
            </a:r>
            <a:r>
              <a:rPr lang="zh-TW" altLang="zh-TW" dirty="0" smtClean="0"/>
              <a:t>可</a:t>
            </a:r>
            <a:r>
              <a:rPr lang="zh-TW" altLang="en-US" dirty="0" smtClean="0"/>
              <a:t>讀</a:t>
            </a:r>
            <a:r>
              <a:rPr lang="zh-TW" altLang="zh-TW" dirty="0" smtClean="0"/>
              <a:t>性</a:t>
            </a:r>
            <a:endParaRPr lang="zh-TW" altLang="en-US" dirty="0"/>
          </a:p>
        </p:txBody>
      </p:sp>
    </p:spTree>
    <p:extLst>
      <p:ext uri="{BB962C8B-B14F-4D97-AF65-F5344CB8AC3E}">
        <p14:creationId xmlns:p14="http://schemas.microsoft.com/office/powerpoint/2010/main" val="2290138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963456" y="1053698"/>
            <a:ext cx="10265087" cy="5164987"/>
          </a:xfrm>
          <a:prstGeom prst="rect">
            <a:avLst/>
          </a:prstGeom>
        </p:spPr>
      </p:pic>
    </p:spTree>
    <p:extLst>
      <p:ext uri="{BB962C8B-B14F-4D97-AF65-F5344CB8AC3E}">
        <p14:creationId xmlns:p14="http://schemas.microsoft.com/office/powerpoint/2010/main" val="1286534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慣例</a:t>
            </a:r>
            <a:r>
              <a:rPr lang="en-US" altLang="zh-TW" dirty="0" smtClean="0"/>
              <a:t>1</a:t>
            </a:r>
            <a:r>
              <a:rPr lang="zh-TW" altLang="en-US" dirty="0" smtClean="0"/>
              <a:t>：</a:t>
            </a:r>
            <a:r>
              <a:rPr lang="en-US" altLang="zh-TW" dirty="0" smtClean="0"/>
              <a:t> </a:t>
            </a:r>
            <a:r>
              <a:rPr lang="zh-TW" altLang="en-US" dirty="0" smtClean="0"/>
              <a:t>種類</a:t>
            </a:r>
            <a:r>
              <a:rPr lang="zh-TW" altLang="zh-TW" dirty="0" smtClean="0"/>
              <a:t>與差</a:t>
            </a:r>
            <a:r>
              <a:rPr lang="zh-TW" altLang="en-US" dirty="0" smtClean="0"/>
              <a:t>異</a:t>
            </a:r>
            <a:r>
              <a:rPr lang="zh-TW" altLang="zh-TW" dirty="0" smtClean="0"/>
              <a:t>模式</a:t>
            </a:r>
            <a:r>
              <a:rPr lang="en-US" altLang="zh-TW" baseline="-25000" dirty="0"/>
              <a:t>10.6.1.2</a:t>
            </a:r>
            <a:endParaRPr lang="zh-TW" altLang="en-US" baseline="-25000" dirty="0"/>
          </a:p>
        </p:txBody>
      </p:sp>
      <p:sp>
        <p:nvSpPr>
          <p:cNvPr id="3" name="內容版面配置區 2"/>
          <p:cNvSpPr>
            <a:spLocks noGrp="1"/>
          </p:cNvSpPr>
          <p:nvPr>
            <p:ph idx="1"/>
          </p:nvPr>
        </p:nvSpPr>
        <p:spPr/>
        <p:txBody>
          <a:bodyPr/>
          <a:lstStyle/>
          <a:p>
            <a:r>
              <a:rPr lang="zh-TW" altLang="zh-TW" dirty="0"/>
              <a:t>本節所描述的慣例幾乎</a:t>
            </a:r>
            <a:r>
              <a:rPr lang="zh-TW" altLang="zh-TW" dirty="0" smtClean="0"/>
              <a:t>在英語</a:t>
            </a:r>
            <a:r>
              <a:rPr lang="zh-TW" altLang="zh-TW" dirty="0"/>
              <a:t>詞典</a:t>
            </a:r>
            <a:r>
              <a:rPr lang="zh-TW" altLang="zh-TW" dirty="0" smtClean="0"/>
              <a:t>中或</a:t>
            </a:r>
            <a:r>
              <a:rPr lang="zh-TW" altLang="zh-TW" dirty="0"/>
              <a:t>多或少地被使用</a:t>
            </a:r>
            <a:r>
              <a:rPr lang="zh-TW" altLang="zh-TW" dirty="0" smtClean="0"/>
              <a:t>，但</a:t>
            </a:r>
            <a:r>
              <a:rPr lang="zh-TW" altLang="zh-TW" dirty="0"/>
              <a:t>沒有一個是不可或</a:t>
            </a:r>
            <a:r>
              <a:rPr lang="zh-TW" altLang="zh-TW" dirty="0" smtClean="0"/>
              <a:t>缺的</a:t>
            </a:r>
            <a:endParaRPr lang="zh-TW" altLang="zh-TW" dirty="0"/>
          </a:p>
          <a:p>
            <a:r>
              <a:rPr lang="en-US" altLang="zh-TW" dirty="0" smtClean="0"/>
              <a:t>(1) </a:t>
            </a:r>
            <a:r>
              <a:rPr lang="zh-TW" altLang="en-US" dirty="0" smtClean="0">
                <a:solidFill>
                  <a:srgbClr val="FFFF00"/>
                </a:solidFill>
              </a:rPr>
              <a:t>種類</a:t>
            </a:r>
            <a:r>
              <a:rPr lang="zh-TW" altLang="zh-TW" dirty="0">
                <a:solidFill>
                  <a:srgbClr val="FFFF00"/>
                </a:solidFill>
              </a:rPr>
              <a:t>與差</a:t>
            </a:r>
            <a:r>
              <a:rPr lang="zh-TW" altLang="en-US" dirty="0">
                <a:solidFill>
                  <a:srgbClr val="FFFF00"/>
                </a:solidFill>
              </a:rPr>
              <a:t>異</a:t>
            </a:r>
            <a:r>
              <a:rPr lang="zh-TW" altLang="zh-TW" dirty="0" smtClean="0">
                <a:solidFill>
                  <a:srgbClr val="FFFF00"/>
                </a:solidFill>
              </a:rPr>
              <a:t>模式</a:t>
            </a:r>
            <a:r>
              <a:rPr lang="zh-TW" altLang="zh-TW" dirty="0" smtClean="0"/>
              <a:t>：</a:t>
            </a:r>
            <a:endParaRPr lang="en-US" altLang="zh-TW" dirty="0" smtClean="0"/>
          </a:p>
          <a:p>
            <a:pPr lvl="1"/>
            <a:r>
              <a:rPr lang="zh-TW" altLang="en-US" dirty="0" smtClean="0"/>
              <a:t>種類：上位詞</a:t>
            </a:r>
            <a:r>
              <a:rPr lang="zh-TW" altLang="zh-TW" dirty="0" smtClean="0"/>
              <a:t>表示</a:t>
            </a:r>
            <a:r>
              <a:rPr lang="zh-TW" altLang="zh-TW" dirty="0"/>
              <a:t>該詞屬於的廣泛的語義</a:t>
            </a:r>
            <a:r>
              <a:rPr lang="zh-TW" altLang="zh-TW" dirty="0" smtClean="0"/>
              <a:t>類別</a:t>
            </a:r>
            <a:endParaRPr lang="en-US" altLang="zh-TW" dirty="0"/>
          </a:p>
          <a:p>
            <a:pPr lvl="1"/>
            <a:r>
              <a:rPr lang="zh-TW" altLang="en-US" dirty="0" smtClean="0"/>
              <a:t>差別：</a:t>
            </a:r>
            <a:r>
              <a:rPr lang="zh-TW" altLang="zh-TW" dirty="0" smtClean="0"/>
              <a:t>和</a:t>
            </a:r>
            <a:r>
              <a:rPr lang="zh-TW" altLang="zh-TW" dirty="0"/>
              <a:t>其附加特徵</a:t>
            </a:r>
            <a:r>
              <a:rPr lang="zh-TW" altLang="zh-TW" dirty="0" smtClean="0"/>
              <a:t>或差</a:t>
            </a:r>
            <a:r>
              <a:rPr lang="zh-TW" altLang="en-US" dirty="0" smtClean="0"/>
              <a:t>異</a:t>
            </a:r>
            <a:r>
              <a:rPr lang="zh-TW" altLang="zh-TW" dirty="0"/>
              <a:t>為</a:t>
            </a:r>
            <a:r>
              <a:rPr lang="zh-TW" altLang="zh-TW" dirty="0" smtClean="0"/>
              <a:t>依據</a:t>
            </a:r>
            <a:r>
              <a:rPr lang="zh-TW" altLang="en-US" dirty="0" smtClean="0"/>
              <a:t>，</a:t>
            </a:r>
            <a:r>
              <a:rPr lang="zh-TW" altLang="zh-TW" dirty="0" smtClean="0"/>
              <a:t>其</a:t>
            </a:r>
            <a:r>
              <a:rPr lang="zh-TW" altLang="zh-TW" dirty="0"/>
              <a:t>功能</a:t>
            </a:r>
            <a:r>
              <a:rPr lang="zh-TW" altLang="zh-TW" dirty="0" smtClean="0"/>
              <a:t>是</a:t>
            </a:r>
            <a:r>
              <a:rPr lang="zh-TW" altLang="en-US" dirty="0" smtClean="0"/>
              <a:t>將詞</a:t>
            </a:r>
            <a:r>
              <a:rPr lang="zh-TW" altLang="zh-TW" dirty="0" smtClean="0"/>
              <a:t>義</a:t>
            </a:r>
            <a:r>
              <a:rPr lang="zh-TW" altLang="zh-TW" dirty="0"/>
              <a:t>與其</a:t>
            </a:r>
            <a:r>
              <a:rPr lang="zh-TW" altLang="zh-TW" dirty="0" smtClean="0"/>
              <a:t>他</a:t>
            </a:r>
            <a:r>
              <a:rPr lang="zh-TW" altLang="en-US" dirty="0" smtClean="0"/>
              <a:t>詞</a:t>
            </a:r>
            <a:r>
              <a:rPr lang="zh-TW" altLang="zh-TW" dirty="0" smtClean="0"/>
              <a:t>區分開來</a:t>
            </a:r>
            <a:endParaRPr lang="en-US" altLang="zh-TW" dirty="0"/>
          </a:p>
          <a:p>
            <a:pPr lvl="1"/>
            <a:r>
              <a:rPr lang="zh-TW" altLang="en-US" dirty="0" smtClean="0"/>
              <a:t>例如：</a:t>
            </a:r>
            <a:endParaRPr lang="en-US" altLang="zh-TW" dirty="0" smtClean="0"/>
          </a:p>
          <a:p>
            <a:pPr lvl="2"/>
            <a:r>
              <a:rPr lang="zh-TW" altLang="zh-TW" dirty="0" smtClean="0"/>
              <a:t>外科醫生</a:t>
            </a:r>
            <a:r>
              <a:rPr lang="zh-TW" altLang="en-US" dirty="0"/>
              <a:t>：</a:t>
            </a:r>
            <a:r>
              <a:rPr lang="zh-TW" altLang="zh-TW" dirty="0" smtClean="0"/>
              <a:t>在</a:t>
            </a:r>
            <a:r>
              <a:rPr lang="zh-TW" altLang="zh-TW" dirty="0"/>
              <a:t>醫院做手術的</a:t>
            </a:r>
            <a:r>
              <a:rPr lang="zh-TW" altLang="zh-TW" dirty="0" smtClean="0"/>
              <a:t>醫生</a:t>
            </a:r>
            <a:endParaRPr lang="en-US" altLang="zh-TW" dirty="0" smtClean="0"/>
          </a:p>
          <a:p>
            <a:pPr lvl="2"/>
            <a:r>
              <a:rPr lang="zh-TW" altLang="en-US" dirty="0" smtClean="0"/>
              <a:t>種類：</a:t>
            </a:r>
            <a:r>
              <a:rPr lang="zh-TW" altLang="zh-TW" dirty="0" smtClean="0"/>
              <a:t>外科醫生</a:t>
            </a:r>
            <a:r>
              <a:rPr lang="zh-TW" altLang="zh-TW" dirty="0"/>
              <a:t>是醫生的</a:t>
            </a:r>
            <a:r>
              <a:rPr lang="zh-TW" altLang="zh-TW" dirty="0" smtClean="0"/>
              <a:t>一種</a:t>
            </a:r>
            <a:endParaRPr lang="en-US" altLang="zh-TW" dirty="0" smtClean="0"/>
          </a:p>
          <a:p>
            <a:pPr lvl="2"/>
            <a:r>
              <a:rPr lang="zh-TW" altLang="en-US" dirty="0" smtClean="0"/>
              <a:t>差別：</a:t>
            </a:r>
            <a:r>
              <a:rPr lang="zh-TW" altLang="zh-TW" dirty="0" smtClean="0"/>
              <a:t>在</a:t>
            </a:r>
            <a:r>
              <a:rPr lang="zh-TW" altLang="zh-TW" dirty="0"/>
              <a:t>醫院做手術的</a:t>
            </a:r>
            <a:r>
              <a:rPr lang="zh-TW" altLang="zh-TW" dirty="0" smtClean="0"/>
              <a:t>人</a:t>
            </a:r>
            <a:r>
              <a:rPr lang="zh-TW" altLang="en-US" dirty="0" smtClean="0"/>
              <a:t>，表示不是</a:t>
            </a:r>
            <a:r>
              <a:rPr lang="zh-TW" altLang="zh-TW" dirty="0" smtClean="0"/>
              <a:t>麻醉師</a:t>
            </a:r>
            <a:r>
              <a:rPr lang="zh-TW" altLang="zh-TW" dirty="0"/>
              <a:t>、兒科醫生</a:t>
            </a:r>
            <a:r>
              <a:rPr lang="zh-TW" altLang="zh-TW" dirty="0" smtClean="0"/>
              <a:t>和</a:t>
            </a:r>
            <a:r>
              <a:rPr lang="zh-TW" altLang="en-US" dirty="0" smtClean="0"/>
              <a:t>內科</a:t>
            </a:r>
            <a:r>
              <a:rPr lang="zh-TW" altLang="zh-TW" dirty="0" smtClean="0"/>
              <a:t>醫生等</a:t>
            </a:r>
            <a:endParaRPr lang="en-US" altLang="zh-TW" dirty="0" smtClean="0"/>
          </a:p>
          <a:p>
            <a:pPr lvl="1"/>
            <a:r>
              <a:rPr lang="zh-TW" altLang="zh-TW" dirty="0"/>
              <a:t>許多詞和詞義不能用這些術語來解釋，因為自然語言的組織方式並不總是與這種分類學模型如此方便地對應。</a:t>
            </a:r>
            <a:endParaRPr lang="zh-TW" altLang="en-US" dirty="0"/>
          </a:p>
          <a:p>
            <a:pPr lvl="1"/>
            <a:endParaRPr lang="zh-TW" altLang="zh-TW" dirty="0"/>
          </a:p>
          <a:p>
            <a:endParaRPr lang="zh-TW" altLang="zh-TW" dirty="0"/>
          </a:p>
          <a:p>
            <a:endParaRPr lang="zh-TW" altLang="en-US" dirty="0"/>
          </a:p>
        </p:txBody>
      </p:sp>
    </p:spTree>
    <p:extLst>
      <p:ext uri="{BB962C8B-B14F-4D97-AF65-F5344CB8AC3E}">
        <p14:creationId xmlns:p14="http://schemas.microsoft.com/office/powerpoint/2010/main" val="491806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慣例</a:t>
            </a:r>
            <a:r>
              <a:rPr lang="en-US" altLang="zh-TW" dirty="0"/>
              <a:t>2</a:t>
            </a:r>
            <a:r>
              <a:rPr lang="zh-TW" altLang="en-US" dirty="0" smtClean="0"/>
              <a:t>：小</a:t>
            </a:r>
            <a:r>
              <a:rPr lang="zh-TW" altLang="zh-TW" dirty="0" smtClean="0"/>
              <a:t>括弧</a:t>
            </a:r>
            <a:r>
              <a:rPr lang="zh-TW" altLang="en-US" dirty="0" smtClean="0"/>
              <a:t>的</a:t>
            </a:r>
            <a:r>
              <a:rPr lang="zh-TW" altLang="zh-TW" dirty="0" smtClean="0"/>
              <a:t>使用</a:t>
            </a:r>
            <a:r>
              <a:rPr lang="en-US" altLang="zh-TW" baseline="-25000" dirty="0"/>
              <a:t>10.6.1.2</a:t>
            </a:r>
            <a:endParaRPr lang="zh-TW" altLang="en-US" dirty="0"/>
          </a:p>
        </p:txBody>
      </p:sp>
      <p:sp>
        <p:nvSpPr>
          <p:cNvPr id="3" name="內容版面配置區 2"/>
          <p:cNvSpPr>
            <a:spLocks noGrp="1"/>
          </p:cNvSpPr>
          <p:nvPr>
            <p:ph idx="1"/>
          </p:nvPr>
        </p:nvSpPr>
        <p:spPr>
          <a:xfrm>
            <a:off x="685800" y="2194560"/>
            <a:ext cx="10820400" cy="4397626"/>
          </a:xfrm>
        </p:spPr>
        <p:txBody>
          <a:bodyPr>
            <a:normAutofit fontScale="92500" lnSpcReduction="10000"/>
          </a:bodyPr>
          <a:lstStyle/>
          <a:p>
            <a:r>
              <a:rPr lang="zh-TW" altLang="zh-TW" dirty="0" smtClean="0"/>
              <a:t>在傳統</a:t>
            </a:r>
            <a:r>
              <a:rPr lang="zh-TW" altLang="en-US" dirty="0" smtClean="0"/>
              <a:t>釋義</a:t>
            </a:r>
            <a:r>
              <a:rPr lang="zh-TW" altLang="zh-TW" dirty="0" smtClean="0"/>
              <a:t>中，</a:t>
            </a:r>
            <a:r>
              <a:rPr lang="zh-TW" altLang="en-US" dirty="0" smtClean="0"/>
              <a:t>小</a:t>
            </a:r>
            <a:r>
              <a:rPr lang="zh-TW" altLang="zh-TW" dirty="0" smtClean="0"/>
              <a:t>括弧</a:t>
            </a:r>
            <a:r>
              <a:rPr lang="zh-TW" altLang="zh-TW" dirty="0"/>
              <a:t>有兩個專門的</a:t>
            </a:r>
            <a:r>
              <a:rPr lang="zh-TW" altLang="zh-TW" dirty="0" smtClean="0"/>
              <a:t>功能</a:t>
            </a:r>
            <a:r>
              <a:rPr lang="zh-TW" altLang="en-US" dirty="0" smtClean="0"/>
              <a:t>：</a:t>
            </a:r>
            <a:endParaRPr lang="en-US" altLang="zh-TW" dirty="0" smtClean="0"/>
          </a:p>
          <a:p>
            <a:pPr lvl="1"/>
            <a:r>
              <a:rPr lang="zh-TW" altLang="zh-TW" dirty="0" smtClean="0"/>
              <a:t>表示詞的</a:t>
            </a:r>
            <a:r>
              <a:rPr lang="zh-TW" altLang="en-US" dirty="0" smtClean="0">
                <a:solidFill>
                  <a:srgbClr val="FFFF00"/>
                </a:solidFill>
              </a:rPr>
              <a:t>搭配</a:t>
            </a:r>
            <a:r>
              <a:rPr lang="zh-TW" altLang="zh-TW" dirty="0" smtClean="0">
                <a:solidFill>
                  <a:srgbClr val="FFFF00"/>
                </a:solidFill>
              </a:rPr>
              <a:t>限制</a:t>
            </a:r>
            <a:r>
              <a:rPr lang="zh-TW" altLang="en-US" dirty="0" smtClean="0"/>
              <a:t>：</a:t>
            </a:r>
            <a:endParaRPr lang="en-US" altLang="zh-TW" dirty="0" smtClean="0"/>
          </a:p>
          <a:p>
            <a:pPr lvl="2"/>
            <a:r>
              <a:rPr lang="zh-TW" altLang="zh-TW" dirty="0" smtClean="0"/>
              <a:t>動詞</a:t>
            </a:r>
            <a:r>
              <a:rPr lang="zh-TW" altLang="zh-TW" dirty="0"/>
              <a:t>的主語或賓語的限制，</a:t>
            </a:r>
            <a:r>
              <a:rPr lang="zh-TW" altLang="zh-TW" dirty="0" smtClean="0"/>
              <a:t>或形容詞</a:t>
            </a:r>
            <a:r>
              <a:rPr lang="zh-TW" altLang="zh-TW" dirty="0"/>
              <a:t>的典型補語</a:t>
            </a:r>
            <a:r>
              <a:rPr lang="zh-TW" altLang="zh-TW" dirty="0" smtClean="0"/>
              <a:t>。</a:t>
            </a:r>
            <a:endParaRPr lang="en-US" altLang="zh-TW" dirty="0" smtClean="0"/>
          </a:p>
          <a:p>
            <a:pPr lvl="2"/>
            <a:r>
              <a:rPr lang="en-US" altLang="zh-TW" dirty="0"/>
              <a:t>assassinate (. . . ) tr. v.  </a:t>
            </a:r>
            <a:r>
              <a:rPr lang="zh-TW" altLang="en-US" dirty="0"/>
              <a:t>（</a:t>
            </a:r>
            <a:r>
              <a:rPr lang="zh-TW" altLang="zh-TW" dirty="0"/>
              <a:t>刺殺</a:t>
            </a:r>
            <a:r>
              <a:rPr lang="zh-TW" altLang="en-US" dirty="0"/>
              <a:t>）</a:t>
            </a:r>
            <a:endParaRPr lang="en-US" altLang="zh-TW" dirty="0"/>
          </a:p>
          <a:p>
            <a:pPr lvl="3"/>
            <a:r>
              <a:rPr lang="en-US" altLang="zh-TW" dirty="0"/>
              <a:t>1. To murder </a:t>
            </a:r>
            <a:r>
              <a:rPr lang="en-US" altLang="zh-TW" dirty="0">
                <a:solidFill>
                  <a:srgbClr val="FFFF00"/>
                </a:solidFill>
              </a:rPr>
              <a:t>(a prominent person)</a:t>
            </a:r>
            <a:r>
              <a:rPr lang="en-US" altLang="zh-TW" dirty="0"/>
              <a:t> by surprise attack, as for political reasons. (</a:t>
            </a:r>
            <a:r>
              <a:rPr lang="zh-TW" altLang="zh-TW" dirty="0"/>
              <a:t>美國傳統詞典</a:t>
            </a:r>
            <a:r>
              <a:rPr lang="en-US" altLang="zh-TW" dirty="0"/>
              <a:t>-4 2000)</a:t>
            </a:r>
            <a:endParaRPr lang="zh-TW" altLang="zh-TW" dirty="0"/>
          </a:p>
          <a:p>
            <a:pPr lvl="3"/>
            <a:r>
              <a:rPr lang="en-US" altLang="zh-TW" dirty="0"/>
              <a:t>    </a:t>
            </a:r>
            <a:r>
              <a:rPr lang="zh-TW" altLang="en-US" dirty="0"/>
              <a:t>以</a:t>
            </a:r>
            <a:r>
              <a:rPr lang="zh-TW" altLang="zh-TW" dirty="0"/>
              <a:t>突擊</a:t>
            </a:r>
            <a:r>
              <a:rPr lang="zh-TW" altLang="en-US" dirty="0"/>
              <a:t>手段</a:t>
            </a:r>
            <a:r>
              <a:rPr lang="zh-TW" altLang="zh-TW" dirty="0"/>
              <a:t>謀殺（</a:t>
            </a:r>
            <a:r>
              <a:rPr lang="zh-TW" altLang="zh-TW" dirty="0">
                <a:solidFill>
                  <a:srgbClr val="FFFF00"/>
                </a:solidFill>
              </a:rPr>
              <a:t>知名人士</a:t>
            </a:r>
            <a:r>
              <a:rPr lang="zh-TW" altLang="zh-TW" dirty="0"/>
              <a:t>）</a:t>
            </a:r>
            <a:r>
              <a:rPr lang="zh-TW" altLang="en-US" dirty="0"/>
              <a:t>，</a:t>
            </a:r>
            <a:r>
              <a:rPr lang="zh-TW" altLang="zh-TW" dirty="0"/>
              <a:t>出於政治原因</a:t>
            </a:r>
            <a:r>
              <a:rPr lang="zh-TW" altLang="zh-TW" dirty="0" smtClean="0"/>
              <a:t>。</a:t>
            </a:r>
            <a:endParaRPr lang="en-US" altLang="zh-TW" dirty="0" smtClean="0"/>
          </a:p>
          <a:p>
            <a:pPr lvl="2"/>
            <a:r>
              <a:rPr lang="en-US" altLang="zh-TW" dirty="0"/>
              <a:t>send v . . . . 8 (of a (person using a) radio apparatus) to transmit </a:t>
            </a:r>
          </a:p>
          <a:p>
            <a:pPr lvl="2"/>
            <a:r>
              <a:rPr lang="en-US" altLang="zh-TW" dirty="0"/>
              <a:t>(LDOCE-1 1978)</a:t>
            </a:r>
          </a:p>
          <a:p>
            <a:pPr lvl="2"/>
            <a:r>
              <a:rPr lang="zh-TW" altLang="en-US" dirty="0"/>
              <a:t>發送 </a:t>
            </a:r>
            <a:r>
              <a:rPr lang="en-US" altLang="zh-TW" dirty="0"/>
              <a:t>v . . . . 8</a:t>
            </a:r>
            <a:r>
              <a:rPr lang="zh-TW" altLang="en-US" dirty="0"/>
              <a:t>（一個</a:t>
            </a:r>
            <a:r>
              <a:rPr lang="zh-TW" altLang="en-US" dirty="0" smtClean="0"/>
              <a:t>（人使用）</a:t>
            </a:r>
            <a:r>
              <a:rPr lang="zh-TW" altLang="en-US" dirty="0"/>
              <a:t>無線電</a:t>
            </a:r>
            <a:r>
              <a:rPr lang="zh-TW" altLang="en-US" dirty="0" smtClean="0"/>
              <a:t>儀器）傳送 </a:t>
            </a:r>
            <a:endParaRPr lang="zh-TW" altLang="zh-TW" dirty="0" smtClean="0"/>
          </a:p>
          <a:p>
            <a:pPr lvl="1"/>
            <a:r>
              <a:rPr lang="zh-TW" altLang="zh-TW" dirty="0" smtClean="0"/>
              <a:t>表示</a:t>
            </a:r>
            <a:r>
              <a:rPr lang="zh-TW" altLang="en-US" dirty="0">
                <a:solidFill>
                  <a:srgbClr val="FFFF00"/>
                </a:solidFill>
              </a:rPr>
              <a:t>兩</a:t>
            </a:r>
            <a:r>
              <a:rPr lang="zh-TW" altLang="zh-TW" dirty="0" smtClean="0">
                <a:solidFill>
                  <a:srgbClr val="FFFF00"/>
                </a:solidFill>
              </a:rPr>
              <a:t>種</a:t>
            </a:r>
            <a:r>
              <a:rPr lang="zh-TW" altLang="en-US" dirty="0" smtClean="0">
                <a:solidFill>
                  <a:srgbClr val="FFFF00"/>
                </a:solidFill>
              </a:rPr>
              <a:t>可能解讀</a:t>
            </a:r>
            <a:r>
              <a:rPr lang="zh-TW" altLang="en-US" dirty="0" smtClean="0"/>
              <a:t>：</a:t>
            </a:r>
            <a:endParaRPr lang="en-US" altLang="zh-TW" dirty="0" smtClean="0"/>
          </a:p>
          <a:p>
            <a:pPr lvl="2"/>
            <a:r>
              <a:rPr lang="en-US" altLang="zh-TW" dirty="0"/>
              <a:t>shatter v . to (cause something to) break suddenly into very small pieces (CALD-2 2005)</a:t>
            </a:r>
          </a:p>
          <a:p>
            <a:pPr lvl="2"/>
            <a:r>
              <a:rPr lang="en-US" altLang="zh-TW" dirty="0"/>
              <a:t> </a:t>
            </a:r>
            <a:r>
              <a:rPr lang="en-US" altLang="zh-TW" dirty="0" smtClean="0"/>
              <a:t>                      </a:t>
            </a:r>
            <a:r>
              <a:rPr lang="zh-TW" altLang="en-US" dirty="0" smtClean="0"/>
              <a:t>（</a:t>
            </a:r>
            <a:r>
              <a:rPr lang="zh-TW" altLang="en-US" dirty="0"/>
              <a:t>導致某物）突然破碎成非常小的</a:t>
            </a:r>
            <a:r>
              <a:rPr lang="zh-TW" altLang="en-US" dirty="0" smtClean="0"/>
              <a:t>碎片。</a:t>
            </a:r>
            <a:endParaRPr lang="en-US" altLang="zh-TW" dirty="0" smtClean="0"/>
          </a:p>
          <a:p>
            <a:pPr lvl="2"/>
            <a:r>
              <a:rPr lang="zh-TW" altLang="en-US" dirty="0" smtClean="0"/>
              <a:t>表示 </a:t>
            </a:r>
            <a:r>
              <a:rPr lang="en-US" altLang="zh-TW" dirty="0" smtClean="0"/>
              <a:t>shatter </a:t>
            </a:r>
            <a:r>
              <a:rPr lang="zh-TW" altLang="en-US" dirty="0" smtClean="0"/>
              <a:t>可以做為及物動詞或不及物動詞</a:t>
            </a:r>
            <a:endParaRPr lang="en-US" altLang="zh-TW" dirty="0" smtClean="0"/>
          </a:p>
          <a:p>
            <a:pPr lvl="2"/>
            <a:r>
              <a:rPr lang="zh-TW" altLang="en-US" dirty="0"/>
              <a:t>不</a:t>
            </a:r>
            <a:r>
              <a:rPr lang="zh-TW" altLang="en-US" dirty="0" smtClean="0"/>
              <a:t>及物用法：</a:t>
            </a:r>
            <a:r>
              <a:rPr lang="en-US" altLang="zh-TW" dirty="0" smtClean="0"/>
              <a:t>to </a:t>
            </a:r>
            <a:r>
              <a:rPr lang="en-US" altLang="zh-TW" dirty="0"/>
              <a:t>break suddenly into very small </a:t>
            </a:r>
            <a:r>
              <a:rPr lang="en-US" altLang="zh-TW" dirty="0" smtClean="0"/>
              <a:t>pieces.</a:t>
            </a:r>
          </a:p>
          <a:p>
            <a:pPr lvl="2"/>
            <a:r>
              <a:rPr lang="zh-TW" altLang="en-US" dirty="0" smtClean="0"/>
              <a:t>及物用法：</a:t>
            </a:r>
            <a:r>
              <a:rPr lang="en-US" altLang="zh-TW" dirty="0"/>
              <a:t> to </a:t>
            </a:r>
            <a:r>
              <a:rPr lang="en-US" altLang="zh-TW" dirty="0" smtClean="0">
                <a:solidFill>
                  <a:srgbClr val="FFFF00"/>
                </a:solidFill>
              </a:rPr>
              <a:t>cause </a:t>
            </a:r>
            <a:r>
              <a:rPr lang="en-US" altLang="zh-TW" dirty="0">
                <a:solidFill>
                  <a:srgbClr val="FFFF00"/>
                </a:solidFill>
              </a:rPr>
              <a:t>something</a:t>
            </a:r>
            <a:r>
              <a:rPr lang="en-US" altLang="zh-TW" dirty="0"/>
              <a:t> </a:t>
            </a:r>
            <a:r>
              <a:rPr lang="en-US" altLang="zh-TW" dirty="0" smtClean="0"/>
              <a:t>to </a:t>
            </a:r>
            <a:r>
              <a:rPr lang="en-US" altLang="zh-TW" dirty="0"/>
              <a:t>break suddenly into very small pieces</a:t>
            </a:r>
            <a:endParaRPr lang="zh-TW" altLang="en-US" dirty="0"/>
          </a:p>
          <a:p>
            <a:pPr lvl="1"/>
            <a:endParaRPr lang="en-US" altLang="zh-TW" dirty="0" smtClean="0"/>
          </a:p>
          <a:p>
            <a:endParaRPr lang="zh-TW" altLang="zh-TW" dirty="0"/>
          </a:p>
          <a:p>
            <a:endParaRPr lang="zh-TW" altLang="en-US" dirty="0"/>
          </a:p>
        </p:txBody>
      </p:sp>
    </p:spTree>
    <p:extLst>
      <p:ext uri="{BB962C8B-B14F-4D97-AF65-F5344CB8AC3E}">
        <p14:creationId xmlns:p14="http://schemas.microsoft.com/office/powerpoint/2010/main" val="183081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a:t>
            </a:r>
            <a:r>
              <a:rPr lang="zh-TW" altLang="zh-TW" dirty="0" smtClean="0"/>
              <a:t>括弧</a:t>
            </a:r>
            <a:r>
              <a:rPr lang="zh-TW" altLang="en-US" dirty="0" smtClean="0"/>
              <a:t>的使用</a:t>
            </a:r>
            <a:r>
              <a:rPr lang="en-US" altLang="zh-TW" baseline="-25000" dirty="0"/>
              <a:t>10.6.1.2</a:t>
            </a:r>
            <a:endParaRPr lang="zh-TW" altLang="en-US" dirty="0"/>
          </a:p>
        </p:txBody>
      </p:sp>
      <p:sp>
        <p:nvSpPr>
          <p:cNvPr id="3" name="內容版面配置區 2"/>
          <p:cNvSpPr>
            <a:spLocks noGrp="1"/>
          </p:cNvSpPr>
          <p:nvPr>
            <p:ph idx="1"/>
          </p:nvPr>
        </p:nvSpPr>
        <p:spPr/>
        <p:txBody>
          <a:bodyPr>
            <a:normAutofit/>
          </a:bodyPr>
          <a:lstStyle/>
          <a:p>
            <a:r>
              <a:rPr lang="zh-TW" altLang="zh-TW" dirty="0" smtClean="0"/>
              <a:t>在</a:t>
            </a:r>
            <a:r>
              <a:rPr lang="zh-TW" altLang="zh-TW" dirty="0"/>
              <a:t>某些類型的詞典中，這種慣例仍然存在，但在大多數學習者詞典中已經放棄了這種使用</a:t>
            </a:r>
            <a:r>
              <a:rPr lang="zh-TW" altLang="zh-TW" dirty="0" smtClean="0"/>
              <a:t>。</a:t>
            </a:r>
            <a:endParaRPr lang="en-US" altLang="zh-TW" dirty="0" smtClean="0"/>
          </a:p>
          <a:p>
            <a:pPr lvl="1"/>
            <a:r>
              <a:rPr lang="en-US" altLang="zh-TW" dirty="0"/>
              <a:t>assassinate </a:t>
            </a:r>
            <a:r>
              <a:rPr lang="en-US" altLang="zh-TW" dirty="0" smtClean="0"/>
              <a:t>: </a:t>
            </a:r>
          </a:p>
          <a:p>
            <a:pPr lvl="2"/>
            <a:r>
              <a:rPr lang="en-US" altLang="zh-TW" dirty="0" smtClean="0"/>
              <a:t>to </a:t>
            </a:r>
            <a:r>
              <a:rPr lang="en-US" altLang="zh-TW" dirty="0"/>
              <a:t>murder</a:t>
            </a:r>
            <a:r>
              <a:rPr lang="en-US" altLang="zh-TW" dirty="0">
                <a:solidFill>
                  <a:srgbClr val="FFFF00"/>
                </a:solidFill>
              </a:rPr>
              <a:t> an important or famous person</a:t>
            </a:r>
            <a:r>
              <a:rPr lang="en-US" altLang="zh-TW" dirty="0"/>
              <a:t>, especially for political reasons </a:t>
            </a:r>
            <a:r>
              <a:rPr lang="en-US" altLang="zh-TW" dirty="0" smtClean="0"/>
              <a:t>(</a:t>
            </a:r>
            <a:r>
              <a:rPr lang="zh-TW" altLang="zh-TW" dirty="0"/>
              <a:t>牛津高階英漢雙解詞典</a:t>
            </a:r>
            <a:r>
              <a:rPr lang="en-US" altLang="zh-TW" dirty="0" smtClean="0"/>
              <a:t>-</a:t>
            </a:r>
            <a:r>
              <a:rPr lang="en-US" altLang="zh-TW" dirty="0"/>
              <a:t>7 2005)</a:t>
            </a:r>
            <a:endParaRPr lang="zh-TW" altLang="zh-TW" dirty="0"/>
          </a:p>
          <a:p>
            <a:pPr lvl="2"/>
            <a:r>
              <a:rPr lang="zh-TW" altLang="zh-TW" dirty="0" smtClean="0"/>
              <a:t>謀殺</a:t>
            </a:r>
            <a:r>
              <a:rPr lang="zh-TW" altLang="zh-TW" dirty="0"/>
              <a:t>一個</a:t>
            </a:r>
            <a:r>
              <a:rPr lang="zh-TW" altLang="zh-TW" dirty="0">
                <a:solidFill>
                  <a:srgbClr val="FFFF00"/>
                </a:solidFill>
              </a:rPr>
              <a:t>重要或著名</a:t>
            </a:r>
            <a:r>
              <a:rPr lang="zh-TW" altLang="zh-TW" dirty="0"/>
              <a:t>的人，特別是出於政治</a:t>
            </a:r>
            <a:r>
              <a:rPr lang="zh-TW" altLang="zh-TW" dirty="0" smtClean="0"/>
              <a:t>原因。</a:t>
            </a:r>
            <a:endParaRPr lang="en-US" altLang="zh-TW" dirty="0" smtClean="0"/>
          </a:p>
          <a:p>
            <a:r>
              <a:rPr lang="zh-TW" altLang="en-US" dirty="0" smtClean="0"/>
              <a:t>現代詞典已逐漸放棄</a:t>
            </a:r>
            <a:r>
              <a:rPr lang="zh-TW" altLang="zh-TW" dirty="0" smtClean="0"/>
              <a:t>作為</a:t>
            </a:r>
            <a:r>
              <a:rPr lang="zh-TW" altLang="zh-TW" dirty="0"/>
              <a:t>及物性</a:t>
            </a:r>
            <a:r>
              <a:rPr lang="zh-TW" altLang="zh-TW" dirty="0" smtClean="0"/>
              <a:t>指標</a:t>
            </a:r>
            <a:endParaRPr lang="zh-TW" altLang="zh-TW" dirty="0"/>
          </a:p>
          <a:p>
            <a:pPr lvl="1"/>
            <a:r>
              <a:rPr lang="zh-TW" altLang="zh-TW" dirty="0"/>
              <a:t>沒有證據</a:t>
            </a:r>
            <a:r>
              <a:rPr lang="zh-TW" altLang="zh-TW" dirty="0" smtClean="0"/>
              <a:t>表明使用者理解</a:t>
            </a:r>
            <a:r>
              <a:rPr lang="zh-TW" altLang="zh-TW" dirty="0"/>
              <a:t>（甚至注意到）這</a:t>
            </a:r>
            <a:r>
              <a:rPr lang="zh-TW" altLang="zh-TW" dirty="0" smtClean="0"/>
              <a:t>種慣例</a:t>
            </a:r>
            <a:endParaRPr lang="en-US" altLang="zh-TW" dirty="0" smtClean="0"/>
          </a:p>
          <a:p>
            <a:pPr lvl="1"/>
            <a:r>
              <a:rPr lang="zh-TW" altLang="zh-TW" dirty="0"/>
              <a:t>在大多數情況下，學習者誤解</a:t>
            </a:r>
            <a:r>
              <a:rPr lang="zh-TW" altLang="en-US" dirty="0"/>
              <a:t>釋義</a:t>
            </a:r>
            <a:r>
              <a:rPr lang="zh-TW" altLang="zh-TW" dirty="0"/>
              <a:t>而</a:t>
            </a:r>
            <a:r>
              <a:rPr lang="zh-TW" altLang="zh-TW" dirty="0" smtClean="0"/>
              <a:t>產生</a:t>
            </a:r>
            <a:r>
              <a:rPr lang="zh-TW" altLang="en-US" dirty="0" smtClean="0"/>
              <a:t>錯誤</a:t>
            </a:r>
            <a:r>
              <a:rPr lang="zh-TW" altLang="zh-TW" dirty="0" smtClean="0"/>
              <a:t>的</a:t>
            </a:r>
            <a:r>
              <a:rPr lang="zh-TW" altLang="zh-TW" dirty="0"/>
              <a:t>風險很小。</a:t>
            </a:r>
            <a:endParaRPr lang="en-US" altLang="zh-TW" dirty="0" smtClean="0"/>
          </a:p>
          <a:p>
            <a:endParaRPr lang="zh-TW" altLang="zh-TW" dirty="0"/>
          </a:p>
          <a:p>
            <a:endParaRPr lang="zh-TW" altLang="en-US" dirty="0"/>
          </a:p>
        </p:txBody>
      </p:sp>
    </p:spTree>
    <p:extLst>
      <p:ext uri="{BB962C8B-B14F-4D97-AF65-F5344CB8AC3E}">
        <p14:creationId xmlns:p14="http://schemas.microsoft.com/office/powerpoint/2010/main" val="2744806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543050" y="255135"/>
            <a:ext cx="9410700" cy="1209675"/>
          </a:xfrm>
          <a:prstGeom prst="rect">
            <a:avLst/>
          </a:prstGeom>
        </p:spPr>
      </p:pic>
      <p:pic>
        <p:nvPicPr>
          <p:cNvPr id="5" name="圖片 4"/>
          <p:cNvPicPr>
            <a:picLocks noChangeAspect="1"/>
          </p:cNvPicPr>
          <p:nvPr/>
        </p:nvPicPr>
        <p:blipFill>
          <a:blip r:embed="rId3"/>
          <a:stretch>
            <a:fillRect/>
          </a:stretch>
        </p:blipFill>
        <p:spPr>
          <a:xfrm>
            <a:off x="1543050" y="1676286"/>
            <a:ext cx="9448800" cy="1209675"/>
          </a:xfrm>
          <a:prstGeom prst="rect">
            <a:avLst/>
          </a:prstGeom>
        </p:spPr>
      </p:pic>
      <p:pic>
        <p:nvPicPr>
          <p:cNvPr id="6" name="圖片 5"/>
          <p:cNvPicPr>
            <a:picLocks noChangeAspect="1"/>
          </p:cNvPicPr>
          <p:nvPr/>
        </p:nvPicPr>
        <p:blipFill>
          <a:blip r:embed="rId4"/>
          <a:stretch>
            <a:fillRect/>
          </a:stretch>
        </p:blipFill>
        <p:spPr>
          <a:xfrm>
            <a:off x="1485900" y="3135787"/>
            <a:ext cx="9467850" cy="1200150"/>
          </a:xfrm>
          <a:prstGeom prst="rect">
            <a:avLst/>
          </a:prstGeom>
        </p:spPr>
      </p:pic>
      <p:pic>
        <p:nvPicPr>
          <p:cNvPr id="7" name="圖片 6"/>
          <p:cNvPicPr>
            <a:picLocks noChangeAspect="1"/>
          </p:cNvPicPr>
          <p:nvPr/>
        </p:nvPicPr>
        <p:blipFill>
          <a:blip r:embed="rId5"/>
          <a:stretch>
            <a:fillRect/>
          </a:stretch>
        </p:blipFill>
        <p:spPr>
          <a:xfrm>
            <a:off x="1557005" y="4475839"/>
            <a:ext cx="9239250" cy="1181100"/>
          </a:xfrm>
          <a:prstGeom prst="rect">
            <a:avLst/>
          </a:prstGeom>
        </p:spPr>
      </p:pic>
      <p:pic>
        <p:nvPicPr>
          <p:cNvPr id="8" name="圖片 7"/>
          <p:cNvPicPr>
            <a:picLocks noChangeAspect="1"/>
          </p:cNvPicPr>
          <p:nvPr/>
        </p:nvPicPr>
        <p:blipFill>
          <a:blip r:embed="rId6"/>
          <a:stretch>
            <a:fillRect/>
          </a:stretch>
        </p:blipFill>
        <p:spPr>
          <a:xfrm>
            <a:off x="1628775" y="5936744"/>
            <a:ext cx="8858250" cy="838200"/>
          </a:xfrm>
          <a:prstGeom prst="rect">
            <a:avLst/>
          </a:prstGeom>
        </p:spPr>
      </p:pic>
      <p:sp>
        <p:nvSpPr>
          <p:cNvPr id="9" name="圓角矩形 8"/>
          <p:cNvSpPr/>
          <p:nvPr/>
        </p:nvSpPr>
        <p:spPr>
          <a:xfrm>
            <a:off x="1485900" y="250668"/>
            <a:ext cx="1286540" cy="513705"/>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3545477" y="1668609"/>
            <a:ext cx="1286540" cy="513705"/>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356757" y="3078118"/>
            <a:ext cx="2136865" cy="534383"/>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9667210" y="4415556"/>
            <a:ext cx="1286540" cy="513705"/>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5178334" y="6335018"/>
            <a:ext cx="1470660" cy="401942"/>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1433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解碼</a:t>
            </a:r>
            <a:r>
              <a:rPr lang="en-US" altLang="zh-TW" dirty="0" smtClean="0"/>
              <a:t> vs </a:t>
            </a:r>
            <a:r>
              <a:rPr lang="zh-TW" altLang="en-US" dirty="0" smtClean="0"/>
              <a:t>編碼</a:t>
            </a:r>
            <a:endParaRPr lang="zh-TW" altLang="en-US" dirty="0"/>
          </a:p>
        </p:txBody>
      </p:sp>
      <p:sp>
        <p:nvSpPr>
          <p:cNvPr id="3" name="內容版面配置區 2"/>
          <p:cNvSpPr>
            <a:spLocks noGrp="1"/>
          </p:cNvSpPr>
          <p:nvPr>
            <p:ph idx="1"/>
          </p:nvPr>
        </p:nvSpPr>
        <p:spPr/>
        <p:txBody>
          <a:bodyPr/>
          <a:lstStyle/>
          <a:p>
            <a:r>
              <a:rPr lang="zh-TW" altLang="zh-TW" dirty="0" smtClean="0"/>
              <a:t>解碼</a:t>
            </a:r>
            <a:r>
              <a:rPr lang="en-US" altLang="zh-TW" dirty="0" smtClean="0"/>
              <a:t> (decoding)</a:t>
            </a:r>
            <a:r>
              <a:rPr lang="zh-TW" altLang="en-US" dirty="0" smtClean="0"/>
              <a:t>：</a:t>
            </a:r>
            <a:endParaRPr lang="en-US" altLang="zh-TW" dirty="0" smtClean="0"/>
          </a:p>
          <a:p>
            <a:pPr lvl="1"/>
            <a:r>
              <a:rPr lang="zh-TW" altLang="en-US" dirty="0" smtClean="0"/>
              <a:t>讀小說時遇到生字</a:t>
            </a:r>
            <a:endParaRPr lang="en-US" altLang="zh-TW" dirty="0" smtClean="0"/>
          </a:p>
          <a:p>
            <a:pPr lvl="1"/>
            <a:r>
              <a:rPr lang="zh-TW" altLang="en-US" dirty="0" smtClean="0"/>
              <a:t>查解碼辭典</a:t>
            </a:r>
            <a:endParaRPr lang="en-US" altLang="zh-TW" dirty="0" smtClean="0"/>
          </a:p>
          <a:p>
            <a:r>
              <a:rPr lang="zh-TW" altLang="en-US" dirty="0" smtClean="0"/>
              <a:t>編碼 </a:t>
            </a:r>
            <a:r>
              <a:rPr lang="en-US" altLang="zh-TW" dirty="0" smtClean="0"/>
              <a:t>(encoding</a:t>
            </a:r>
            <a:r>
              <a:rPr lang="en-US" altLang="zh-TW" dirty="0"/>
              <a:t>) </a:t>
            </a:r>
            <a:r>
              <a:rPr lang="zh-TW" altLang="en-US" dirty="0" smtClean="0"/>
              <a:t>：</a:t>
            </a:r>
            <a:endParaRPr lang="en-US" altLang="zh-TW" dirty="0" smtClean="0"/>
          </a:p>
          <a:p>
            <a:pPr lvl="1"/>
            <a:r>
              <a:rPr lang="zh-TW" altLang="en-US" dirty="0" smtClean="0"/>
              <a:t>寫英文論文時，不知到該如何寫「本論文提出一個新的方法</a:t>
            </a:r>
            <a:r>
              <a:rPr lang="en-US" altLang="zh-TW" dirty="0" smtClean="0"/>
              <a:t>…</a:t>
            </a:r>
            <a:r>
              <a:rPr lang="zh-TW" altLang="en-US" dirty="0" smtClean="0"/>
              <a:t>」</a:t>
            </a:r>
            <a:endParaRPr lang="en-US" altLang="zh-TW" dirty="0" smtClean="0"/>
          </a:p>
          <a:p>
            <a:pPr lvl="1"/>
            <a:r>
              <a:rPr lang="zh-TW" altLang="en-US" dirty="0" smtClean="0"/>
              <a:t>查編碼辭典</a:t>
            </a:r>
            <a:endParaRPr lang="en-US" altLang="zh-TW" dirty="0"/>
          </a:p>
          <a:p>
            <a:endParaRPr lang="en-US" altLang="zh-TW" dirty="0" smtClean="0"/>
          </a:p>
        </p:txBody>
      </p:sp>
    </p:spTree>
    <p:extLst>
      <p:ext uri="{BB962C8B-B14F-4D97-AF65-F5344CB8AC3E}">
        <p14:creationId xmlns:p14="http://schemas.microsoft.com/office/powerpoint/2010/main" val="21923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慣例</a:t>
            </a:r>
            <a:r>
              <a:rPr lang="en-US" altLang="zh-TW" dirty="0"/>
              <a:t>3</a:t>
            </a:r>
            <a:r>
              <a:rPr lang="zh-TW" altLang="en-US" dirty="0"/>
              <a:t>：公式化的釋義</a:t>
            </a:r>
            <a:r>
              <a:rPr lang="zh-TW" altLang="en-US" dirty="0" smtClean="0"/>
              <a:t>成分</a:t>
            </a:r>
            <a:r>
              <a:rPr lang="en-US" altLang="zh-TW" baseline="-25000" dirty="0"/>
              <a:t>10.6.1.2</a:t>
            </a:r>
            <a:endParaRPr lang="zh-TW" altLang="en-US" dirty="0"/>
          </a:p>
        </p:txBody>
      </p:sp>
      <p:sp>
        <p:nvSpPr>
          <p:cNvPr id="3" name="內容版面配置區 2"/>
          <p:cNvSpPr>
            <a:spLocks noGrp="1"/>
          </p:cNvSpPr>
          <p:nvPr>
            <p:ph idx="1"/>
          </p:nvPr>
        </p:nvSpPr>
        <p:spPr/>
        <p:txBody>
          <a:bodyPr>
            <a:normAutofit lnSpcReduction="10000"/>
          </a:bodyPr>
          <a:lstStyle/>
          <a:p>
            <a:r>
              <a:rPr lang="zh-TW" altLang="zh-TW" dirty="0" smtClean="0"/>
              <a:t>隨著</a:t>
            </a:r>
            <a:r>
              <a:rPr lang="zh-TW" altLang="en-US" dirty="0" smtClean="0"/>
              <a:t>辭典發展</a:t>
            </a:r>
            <a:r>
              <a:rPr lang="zh-TW" altLang="zh-TW" dirty="0" smtClean="0"/>
              <a:t>，</a:t>
            </a:r>
            <a:r>
              <a:rPr lang="zh-TW" altLang="en-US" dirty="0" smtClean="0"/>
              <a:t>釋義</a:t>
            </a:r>
            <a:r>
              <a:rPr lang="zh-TW" altLang="zh-TW" dirty="0" smtClean="0"/>
              <a:t>公式</a:t>
            </a:r>
            <a:r>
              <a:rPr lang="zh-TW" altLang="zh-TW" dirty="0"/>
              <a:t>已經發展起來</a:t>
            </a:r>
            <a:r>
              <a:rPr lang="zh-TW" altLang="zh-TW" dirty="0" smtClean="0"/>
              <a:t>，使</a:t>
            </a:r>
            <a:r>
              <a:rPr lang="zh-TW" altLang="zh-TW" dirty="0"/>
              <a:t>詞彙學家能夠</a:t>
            </a:r>
            <a:r>
              <a:rPr lang="zh-TW" altLang="zh-TW" dirty="0" smtClean="0"/>
              <a:t>在單一、</a:t>
            </a:r>
            <a:r>
              <a:rPr lang="zh-TW" altLang="zh-TW" dirty="0"/>
              <a:t>簡潔</a:t>
            </a:r>
            <a:r>
              <a:rPr lang="zh-TW" altLang="zh-TW" dirty="0" smtClean="0"/>
              <a:t>的</a:t>
            </a:r>
            <a:r>
              <a:rPr lang="zh-TW" altLang="en-US" dirty="0" smtClean="0"/>
              <a:t>釋義</a:t>
            </a:r>
            <a:r>
              <a:rPr lang="zh-TW" altLang="zh-TW" dirty="0" smtClean="0"/>
              <a:t>中說明</a:t>
            </a:r>
            <a:r>
              <a:rPr lang="zh-TW" altLang="en-US" dirty="0" smtClean="0"/>
              <a:t>語境</a:t>
            </a:r>
            <a:r>
              <a:rPr lang="zh-TW" altLang="zh-TW" dirty="0" smtClean="0"/>
              <a:t>變化</a:t>
            </a:r>
            <a:endParaRPr lang="en-US" altLang="zh-TW" dirty="0" smtClean="0"/>
          </a:p>
          <a:p>
            <a:pPr lvl="1"/>
            <a:r>
              <a:rPr lang="en-US" altLang="zh-TW" dirty="0"/>
              <a:t>wolf </a:t>
            </a:r>
            <a:endParaRPr lang="en-US" altLang="zh-TW" dirty="0" smtClean="0"/>
          </a:p>
          <a:p>
            <a:pPr lvl="2"/>
            <a:r>
              <a:rPr lang="en-US" altLang="zh-TW" dirty="0" smtClean="0">
                <a:solidFill>
                  <a:srgbClr val="FFFF00"/>
                </a:solidFill>
              </a:rPr>
              <a:t>any </a:t>
            </a:r>
            <a:r>
              <a:rPr lang="en-US" altLang="zh-TW" dirty="0">
                <a:solidFill>
                  <a:srgbClr val="FFFF00"/>
                </a:solidFill>
              </a:rPr>
              <a:t>of various large dog-like mammals </a:t>
            </a:r>
            <a:r>
              <a:rPr lang="en-US" altLang="zh-TW" dirty="0"/>
              <a:t>. . . (MW-3 1961) </a:t>
            </a:r>
            <a:endParaRPr lang="en-US" altLang="zh-TW" dirty="0" smtClean="0"/>
          </a:p>
          <a:p>
            <a:pPr lvl="2"/>
            <a:r>
              <a:rPr lang="zh-TW" altLang="zh-TW" dirty="0"/>
              <a:t>各種大型犬類哺乳動物中的任何</a:t>
            </a:r>
            <a:r>
              <a:rPr lang="zh-TW" altLang="zh-TW" dirty="0" smtClean="0"/>
              <a:t>一種</a:t>
            </a:r>
            <a:endParaRPr lang="zh-TW" altLang="zh-TW" dirty="0"/>
          </a:p>
          <a:p>
            <a:pPr lvl="1"/>
            <a:r>
              <a:rPr lang="en-US" altLang="zh-TW" dirty="0"/>
              <a:t>abstinence </a:t>
            </a:r>
            <a:endParaRPr lang="en-US" altLang="zh-TW" dirty="0" smtClean="0"/>
          </a:p>
          <a:p>
            <a:pPr lvl="2"/>
            <a:r>
              <a:rPr lang="en-US" altLang="zh-TW" dirty="0" smtClean="0">
                <a:solidFill>
                  <a:srgbClr val="FFFF00"/>
                </a:solidFill>
              </a:rPr>
              <a:t>the </a:t>
            </a:r>
            <a:r>
              <a:rPr lang="en-US" altLang="zh-TW" dirty="0">
                <a:solidFill>
                  <a:srgbClr val="FFFF00"/>
                </a:solidFill>
              </a:rPr>
              <a:t>action or practice of</a:t>
            </a:r>
            <a:r>
              <a:rPr lang="en-US" altLang="zh-TW" dirty="0"/>
              <a:t> abstaining (OED-2 1989</a:t>
            </a:r>
            <a:r>
              <a:rPr lang="en-US" altLang="zh-TW" dirty="0" smtClean="0"/>
              <a:t>)</a:t>
            </a:r>
          </a:p>
          <a:p>
            <a:pPr lvl="2"/>
            <a:r>
              <a:rPr lang="zh-TW" altLang="zh-TW" dirty="0"/>
              <a:t>禁欲的行為或</a:t>
            </a:r>
            <a:r>
              <a:rPr lang="zh-TW" altLang="zh-TW" dirty="0" smtClean="0"/>
              <a:t>做法</a:t>
            </a:r>
            <a:endParaRPr lang="zh-TW" altLang="zh-TW" dirty="0"/>
          </a:p>
          <a:p>
            <a:pPr lvl="1"/>
            <a:r>
              <a:rPr lang="en-US" altLang="zh-TW" dirty="0"/>
              <a:t>absurdity </a:t>
            </a:r>
            <a:endParaRPr lang="en-US" altLang="zh-TW" dirty="0" smtClean="0"/>
          </a:p>
          <a:p>
            <a:pPr lvl="2"/>
            <a:r>
              <a:rPr lang="en-US" altLang="zh-TW" dirty="0" smtClean="0">
                <a:solidFill>
                  <a:srgbClr val="FFFF00"/>
                </a:solidFill>
              </a:rPr>
              <a:t>the </a:t>
            </a:r>
            <a:r>
              <a:rPr lang="en-US" altLang="zh-TW" dirty="0">
                <a:solidFill>
                  <a:srgbClr val="FFFF00"/>
                </a:solidFill>
              </a:rPr>
              <a:t>state or quality of being</a:t>
            </a:r>
            <a:r>
              <a:rPr lang="en-US" altLang="zh-TW" dirty="0"/>
              <a:t> absurd (OED-2 1989</a:t>
            </a:r>
            <a:r>
              <a:rPr lang="en-US" altLang="zh-TW" dirty="0" smtClean="0"/>
              <a:t>)</a:t>
            </a:r>
          </a:p>
          <a:p>
            <a:pPr lvl="2"/>
            <a:r>
              <a:rPr lang="zh-TW" altLang="zh-TW" dirty="0"/>
              <a:t>荒謬的狀態或品質</a:t>
            </a:r>
          </a:p>
          <a:p>
            <a:pPr lvl="1"/>
            <a:r>
              <a:rPr lang="en-US" altLang="zh-TW" dirty="0"/>
              <a:t>pedantic </a:t>
            </a:r>
            <a:endParaRPr lang="en-US" altLang="zh-TW" dirty="0" smtClean="0"/>
          </a:p>
          <a:p>
            <a:pPr lvl="2"/>
            <a:r>
              <a:rPr lang="en-US" altLang="zh-TW" dirty="0" smtClean="0">
                <a:solidFill>
                  <a:srgbClr val="FFFF00"/>
                </a:solidFill>
              </a:rPr>
              <a:t>of</a:t>
            </a:r>
            <a:r>
              <a:rPr lang="en-US" altLang="zh-TW" dirty="0">
                <a:solidFill>
                  <a:srgbClr val="FFFF00"/>
                </a:solidFill>
              </a:rPr>
              <a:t>, relating to, or being</a:t>
            </a:r>
            <a:r>
              <a:rPr lang="en-US" altLang="zh-TW" dirty="0"/>
              <a:t> a pedant (MWC-11 2005</a:t>
            </a:r>
            <a:r>
              <a:rPr lang="en-US" altLang="zh-TW" dirty="0" smtClean="0"/>
              <a:t>)</a:t>
            </a:r>
            <a:endParaRPr lang="en-US" altLang="zh-TW" dirty="0" smtClean="0"/>
          </a:p>
        </p:txBody>
      </p:sp>
    </p:spTree>
    <p:extLst>
      <p:ext uri="{BB962C8B-B14F-4D97-AF65-F5344CB8AC3E}">
        <p14:creationId xmlns:p14="http://schemas.microsoft.com/office/powerpoint/2010/main" val="861691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公式</a:t>
            </a:r>
            <a:r>
              <a:rPr lang="zh-TW" altLang="zh-TW" dirty="0" smtClean="0"/>
              <a:t>中的詞</a:t>
            </a:r>
            <a:r>
              <a:rPr lang="zh-TW" altLang="zh-TW" dirty="0"/>
              <a:t>都</a:t>
            </a:r>
            <a:r>
              <a:rPr lang="zh-TW" altLang="zh-TW" dirty="0" smtClean="0"/>
              <a:t>有精確</a:t>
            </a:r>
            <a:r>
              <a:rPr lang="zh-TW" altLang="zh-TW" dirty="0"/>
              <a:t>的</a:t>
            </a:r>
            <a:r>
              <a:rPr lang="zh-TW" altLang="zh-TW" dirty="0" smtClean="0"/>
              <a:t>功能</a:t>
            </a:r>
            <a:r>
              <a:rPr lang="en-US" altLang="zh-TW" baseline="-25000" dirty="0"/>
              <a:t>10.6.1.2</a:t>
            </a:r>
            <a:endParaRPr lang="zh-TW" altLang="en-US" dirty="0"/>
          </a:p>
        </p:txBody>
      </p:sp>
      <p:sp>
        <p:nvSpPr>
          <p:cNvPr id="3" name="內容版面配置區 2"/>
          <p:cNvSpPr>
            <a:spLocks noGrp="1"/>
          </p:cNvSpPr>
          <p:nvPr>
            <p:ph idx="1"/>
          </p:nvPr>
        </p:nvSpPr>
        <p:spPr/>
        <p:txBody>
          <a:bodyPr/>
          <a:lstStyle/>
          <a:p>
            <a:r>
              <a:rPr lang="en-US" altLang="zh-TW" dirty="0">
                <a:solidFill>
                  <a:srgbClr val="FFFF00"/>
                </a:solidFill>
              </a:rPr>
              <a:t>of a </a:t>
            </a:r>
            <a:r>
              <a:rPr lang="en-US" altLang="zh-TW" dirty="0" smtClean="0">
                <a:solidFill>
                  <a:srgbClr val="FFFF00"/>
                </a:solidFill>
              </a:rPr>
              <a:t>pedant </a:t>
            </a:r>
            <a:r>
              <a:rPr lang="zh-TW" altLang="zh-TW" dirty="0" smtClean="0"/>
              <a:t>的</a:t>
            </a:r>
            <a:r>
              <a:rPr lang="zh-TW" altLang="zh-TW" dirty="0"/>
              <a:t>表達映射到這樣的用法上</a:t>
            </a:r>
            <a:r>
              <a:rPr lang="zh-TW" altLang="zh-TW" dirty="0" smtClean="0"/>
              <a:t>。</a:t>
            </a:r>
            <a:endParaRPr lang="en-US" altLang="zh-TW" dirty="0" smtClean="0"/>
          </a:p>
          <a:p>
            <a:pPr lvl="1"/>
            <a:r>
              <a:rPr lang="en-US" altLang="zh-TW" dirty="0"/>
              <a:t>Correct punctuation is neither an irrelevant luxury nor a </a:t>
            </a:r>
            <a:r>
              <a:rPr lang="en-US" altLang="zh-TW" dirty="0">
                <a:solidFill>
                  <a:srgbClr val="FFFF00"/>
                </a:solidFill>
              </a:rPr>
              <a:t>pedantic</a:t>
            </a:r>
            <a:r>
              <a:rPr lang="en-US" altLang="zh-TW" dirty="0"/>
              <a:t> affectation. His slightly pedantic manner </a:t>
            </a:r>
            <a:r>
              <a:rPr lang="en-US" altLang="zh-TW" dirty="0" smtClean="0"/>
              <a:t>isn</a:t>
            </a:r>
            <a:r>
              <a:rPr lang="en-US" altLang="zh-TW" dirty="0"/>
              <a:t>'</a:t>
            </a:r>
            <a:r>
              <a:rPr lang="en-US" altLang="zh-TW" dirty="0" smtClean="0"/>
              <a:t>t </a:t>
            </a:r>
            <a:r>
              <a:rPr lang="en-US" altLang="zh-TW" dirty="0"/>
              <a:t>perhaps quite </a:t>
            </a:r>
            <a:r>
              <a:rPr lang="en-US" altLang="zh-TW" dirty="0" smtClean="0"/>
              <a:t>what's </a:t>
            </a:r>
            <a:r>
              <a:rPr lang="en-US" altLang="zh-TW" dirty="0"/>
              <a:t>wanted for the part.</a:t>
            </a:r>
            <a:endParaRPr lang="zh-TW" altLang="zh-TW" dirty="0"/>
          </a:p>
          <a:p>
            <a:pPr lvl="1"/>
            <a:r>
              <a:rPr lang="zh-TW" altLang="zh-TW" dirty="0"/>
              <a:t>正確的標點符號既不是一種無關緊要的奢侈品，也不是一種迂腐的影響。他那略帶迂腐的態度也許並不完全是這個角色所需要的</a:t>
            </a:r>
            <a:r>
              <a:rPr lang="zh-TW" altLang="zh-TW" dirty="0" smtClean="0"/>
              <a:t>。</a:t>
            </a:r>
            <a:endParaRPr lang="en-US" altLang="zh-TW" dirty="0" smtClean="0"/>
          </a:p>
          <a:p>
            <a:r>
              <a:rPr lang="en-US" altLang="zh-TW" dirty="0" smtClean="0">
                <a:solidFill>
                  <a:srgbClr val="FFFF00"/>
                </a:solidFill>
              </a:rPr>
              <a:t>being </a:t>
            </a:r>
            <a:r>
              <a:rPr lang="en-US" altLang="zh-TW" dirty="0">
                <a:solidFill>
                  <a:srgbClr val="FFFF00"/>
                </a:solidFill>
              </a:rPr>
              <a:t>a pedant  </a:t>
            </a:r>
            <a:r>
              <a:rPr lang="zh-TW" altLang="en-US" dirty="0" smtClean="0"/>
              <a:t>釋義</a:t>
            </a:r>
            <a:r>
              <a:rPr lang="zh-TW" altLang="zh-TW" dirty="0" smtClean="0"/>
              <a:t>了</a:t>
            </a:r>
            <a:r>
              <a:rPr lang="zh-TW" altLang="zh-TW" dirty="0"/>
              <a:t>這個</a:t>
            </a:r>
            <a:r>
              <a:rPr lang="zh-TW" altLang="zh-TW" dirty="0" smtClean="0"/>
              <a:t>詞</a:t>
            </a:r>
            <a:r>
              <a:rPr lang="zh-TW" altLang="en-US" dirty="0" smtClean="0"/>
              <a:t>在下列語境：</a:t>
            </a:r>
            <a:endParaRPr lang="en-US" altLang="zh-TW" dirty="0" smtClean="0"/>
          </a:p>
          <a:p>
            <a:pPr lvl="1"/>
            <a:r>
              <a:rPr lang="en-US" altLang="zh-TW" sz="2200" dirty="0"/>
              <a:t>Punctilious and at times </a:t>
            </a:r>
            <a:r>
              <a:rPr lang="en-US" altLang="zh-TW" sz="2200" dirty="0">
                <a:solidFill>
                  <a:srgbClr val="FFFF00"/>
                </a:solidFill>
              </a:rPr>
              <a:t>pedantic</a:t>
            </a:r>
            <a:r>
              <a:rPr lang="en-US" altLang="zh-TW" sz="2200" dirty="0"/>
              <a:t>, he could appear abrupt and unfriendly. To his priests, </a:t>
            </a:r>
            <a:r>
              <a:rPr lang="en-US" altLang="zh-TW" sz="2200" dirty="0" err="1"/>
              <a:t>McQuaid</a:t>
            </a:r>
            <a:r>
              <a:rPr lang="en-US" altLang="zh-TW" sz="2200" dirty="0"/>
              <a:t> was increasingly a remote and pedantic disciplinarian.</a:t>
            </a:r>
            <a:endParaRPr lang="zh-TW" altLang="zh-TW" sz="2200" dirty="0"/>
          </a:p>
          <a:p>
            <a:pPr lvl="1"/>
            <a:r>
              <a:rPr lang="zh-TW" altLang="zh-TW" sz="2200" dirty="0"/>
              <a:t>他很謹慎，有時也很迂腐，看起來很唐突，很不友好。對他的牧師們來說，麥奎德越來越像一個遙遠而迂腐的管教者。</a:t>
            </a:r>
            <a:endParaRPr lang="zh-TW" altLang="zh-TW" dirty="0"/>
          </a:p>
          <a:p>
            <a:endParaRPr lang="zh-TW" altLang="zh-TW" dirty="0"/>
          </a:p>
          <a:p>
            <a:endParaRPr lang="zh-TW" altLang="zh-TW" dirty="0"/>
          </a:p>
          <a:p>
            <a:endParaRPr lang="zh-TW" altLang="en-US" dirty="0"/>
          </a:p>
        </p:txBody>
      </p:sp>
    </p:spTree>
    <p:extLst>
      <p:ext uri="{BB962C8B-B14F-4D97-AF65-F5344CB8AC3E}">
        <p14:creationId xmlns:p14="http://schemas.microsoft.com/office/powerpoint/2010/main" val="2486993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a:t>
            </a:r>
            <a:r>
              <a:rPr lang="zh-TW" altLang="zh-TW" dirty="0" smtClean="0"/>
              <a:t>結</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傳統釋義原則</a:t>
            </a:r>
            <a:endParaRPr lang="en-US" altLang="zh-TW" dirty="0" smtClean="0"/>
          </a:p>
          <a:p>
            <a:pPr lvl="1"/>
            <a:r>
              <a:rPr lang="en-US" altLang="zh-TW" dirty="0"/>
              <a:t>(1) </a:t>
            </a:r>
            <a:r>
              <a:rPr lang="zh-TW" altLang="zh-TW" dirty="0"/>
              <a:t>使用比被定義的詞更簡單的</a:t>
            </a:r>
            <a:r>
              <a:rPr lang="zh-TW" altLang="zh-TW" dirty="0" smtClean="0"/>
              <a:t>詞</a:t>
            </a:r>
            <a:endParaRPr lang="en-US" altLang="zh-TW" dirty="0" smtClean="0"/>
          </a:p>
          <a:p>
            <a:pPr lvl="1"/>
            <a:r>
              <a:rPr lang="en-US" altLang="zh-TW" dirty="0"/>
              <a:t>(2) </a:t>
            </a:r>
            <a:r>
              <a:rPr lang="zh-TW" altLang="zh-TW" dirty="0" smtClean="0"/>
              <a:t>避免</a:t>
            </a:r>
            <a:r>
              <a:rPr lang="zh-TW" altLang="en-US" dirty="0" smtClean="0"/>
              <a:t>循環釋義</a:t>
            </a:r>
            <a:endParaRPr lang="en-US" altLang="zh-TW" dirty="0" smtClean="0"/>
          </a:p>
          <a:p>
            <a:pPr lvl="1"/>
            <a:r>
              <a:rPr lang="en-US" altLang="zh-TW" dirty="0"/>
              <a:t>(3) </a:t>
            </a:r>
            <a:r>
              <a:rPr lang="zh-TW" altLang="en-US" dirty="0" smtClean="0"/>
              <a:t>釋義和詞可互代</a:t>
            </a:r>
            <a:endParaRPr lang="en-US" altLang="zh-TW" dirty="0" smtClean="0"/>
          </a:p>
          <a:p>
            <a:pPr lvl="1"/>
            <a:r>
              <a:rPr lang="en-US" altLang="zh-TW" dirty="0"/>
              <a:t>(4) </a:t>
            </a:r>
            <a:r>
              <a:rPr lang="zh-TW" altLang="zh-TW" dirty="0"/>
              <a:t>力求最大限度的節約</a:t>
            </a:r>
            <a:endParaRPr lang="en-US" altLang="zh-TW" dirty="0" smtClean="0"/>
          </a:p>
          <a:p>
            <a:r>
              <a:rPr lang="zh-TW" altLang="en-US" dirty="0" smtClean="0"/>
              <a:t>傳統釋義</a:t>
            </a:r>
            <a:r>
              <a:rPr lang="zh-TW" altLang="zh-TW" dirty="0" smtClean="0"/>
              <a:t>慣例</a:t>
            </a:r>
            <a:endParaRPr lang="en-US" altLang="zh-TW" dirty="0" smtClean="0"/>
          </a:p>
          <a:p>
            <a:pPr lvl="1"/>
            <a:r>
              <a:rPr lang="en-US" altLang="zh-TW" dirty="0"/>
              <a:t>(1) </a:t>
            </a:r>
            <a:r>
              <a:rPr lang="zh-TW" altLang="zh-TW" dirty="0"/>
              <a:t>屬與差</a:t>
            </a:r>
            <a:r>
              <a:rPr lang="zh-TW" altLang="zh-TW" dirty="0" smtClean="0"/>
              <a:t>模式</a:t>
            </a:r>
            <a:endParaRPr lang="en-US" altLang="zh-TW" dirty="0" smtClean="0"/>
          </a:p>
          <a:p>
            <a:pPr lvl="1"/>
            <a:r>
              <a:rPr lang="en-US" altLang="zh-TW" dirty="0"/>
              <a:t>(2) </a:t>
            </a:r>
            <a:r>
              <a:rPr lang="zh-TW" altLang="zh-TW" dirty="0"/>
              <a:t>小括弧</a:t>
            </a:r>
            <a:r>
              <a:rPr lang="zh-TW" altLang="zh-TW" dirty="0" smtClean="0"/>
              <a:t>的</a:t>
            </a:r>
            <a:r>
              <a:rPr lang="zh-TW" altLang="en-US" dirty="0" smtClean="0"/>
              <a:t>用法</a:t>
            </a:r>
            <a:endParaRPr lang="en-US" altLang="zh-TW" dirty="0" smtClean="0"/>
          </a:p>
          <a:p>
            <a:pPr lvl="1"/>
            <a:r>
              <a:rPr lang="en-US" altLang="zh-TW" dirty="0"/>
              <a:t>(3) </a:t>
            </a:r>
            <a:r>
              <a:rPr lang="zh-TW" altLang="zh-TW" dirty="0"/>
              <a:t>公式化</a:t>
            </a:r>
            <a:r>
              <a:rPr lang="zh-TW" altLang="zh-TW" dirty="0" smtClean="0"/>
              <a:t>的</a:t>
            </a:r>
            <a:r>
              <a:rPr lang="zh-TW" altLang="en-US" dirty="0" smtClean="0"/>
              <a:t>釋</a:t>
            </a:r>
            <a:r>
              <a:rPr lang="zh-TW" altLang="zh-TW" dirty="0" smtClean="0"/>
              <a:t>義成分</a:t>
            </a:r>
            <a:endParaRPr lang="en-US" altLang="zh-TW" dirty="0" smtClean="0"/>
          </a:p>
          <a:p>
            <a:r>
              <a:rPr lang="zh-TW" altLang="en-US" dirty="0" smtClean="0"/>
              <a:t>詞典的</a:t>
            </a:r>
            <a:r>
              <a:rPr lang="zh-TW" altLang="zh-TW" dirty="0" smtClean="0"/>
              <a:t>慣例可以</a:t>
            </a:r>
            <a:r>
              <a:rPr lang="zh-TW" altLang="en-US" dirty="0" smtClean="0"/>
              <a:t>視為</a:t>
            </a:r>
            <a:r>
              <a:rPr lang="zh-TW" altLang="zh-TW" dirty="0" smtClean="0"/>
              <a:t>一種</a:t>
            </a:r>
            <a:r>
              <a:rPr lang="zh-TW" altLang="zh-TW" dirty="0"/>
              <a:t>正式的語言，使詞典具有嚴謹</a:t>
            </a:r>
            <a:r>
              <a:rPr lang="zh-TW" altLang="zh-TW" dirty="0" smtClean="0"/>
              <a:t>和權威的氣息</a:t>
            </a:r>
            <a:endParaRPr lang="en-US" altLang="zh-TW" dirty="0"/>
          </a:p>
          <a:p>
            <a:pPr lvl="1"/>
            <a:r>
              <a:rPr lang="zh-TW" altLang="zh-TW" dirty="0" smtClean="0"/>
              <a:t>為詞典提供一套策略以</a:t>
            </a:r>
            <a:r>
              <a:rPr lang="zh-TW" altLang="zh-TW" dirty="0"/>
              <a:t>精確和經濟的方式描述含義和</a:t>
            </a:r>
            <a:r>
              <a:rPr lang="zh-TW" altLang="zh-TW" dirty="0" smtClean="0"/>
              <a:t>用法</a:t>
            </a:r>
            <a:endParaRPr lang="en-US" altLang="zh-TW" dirty="0" smtClean="0"/>
          </a:p>
          <a:p>
            <a:pPr lvl="1"/>
            <a:r>
              <a:rPr lang="zh-TW" altLang="zh-TW" dirty="0" smtClean="0"/>
              <a:t>在</a:t>
            </a:r>
            <a:r>
              <a:rPr lang="zh-TW" altLang="zh-TW" dirty="0"/>
              <a:t>許多類型的詞典中仍被廣泛使用</a:t>
            </a:r>
            <a:r>
              <a:rPr lang="zh-TW" altLang="zh-TW" dirty="0" smtClean="0"/>
              <a:t>，其</a:t>
            </a:r>
            <a:r>
              <a:rPr lang="zh-TW" altLang="zh-TW" dirty="0"/>
              <a:t>文化影響也很</a:t>
            </a:r>
            <a:r>
              <a:rPr lang="zh-TW" altLang="zh-TW" dirty="0" smtClean="0"/>
              <a:t>明顯</a:t>
            </a:r>
            <a:endParaRPr lang="en-US" altLang="zh-TW" dirty="0" smtClean="0"/>
          </a:p>
          <a:p>
            <a:pPr lvl="1"/>
            <a:r>
              <a:rPr lang="zh-TW" altLang="zh-TW" dirty="0" smtClean="0"/>
              <a:t>報紙</a:t>
            </a:r>
            <a:r>
              <a:rPr lang="zh-TW" altLang="zh-TW" dirty="0"/>
              <a:t>專欄作家或廣告商製作</a:t>
            </a:r>
            <a:r>
              <a:rPr lang="zh-TW" altLang="zh-TW" dirty="0" smtClean="0"/>
              <a:t>模擬</a:t>
            </a:r>
            <a:r>
              <a:rPr lang="zh-TW" altLang="en-US" dirty="0" smtClean="0"/>
              <a:t>釋義</a:t>
            </a:r>
            <a:r>
              <a:rPr lang="zh-TW" altLang="zh-TW" dirty="0" smtClean="0"/>
              <a:t>時，總是弄得像最</a:t>
            </a:r>
            <a:r>
              <a:rPr lang="zh-TW" altLang="zh-TW" dirty="0"/>
              <a:t>傳統的詞典中的條目</a:t>
            </a:r>
            <a:r>
              <a:rPr lang="zh-TW" altLang="zh-TW" dirty="0" smtClean="0"/>
              <a:t>一樣</a:t>
            </a:r>
            <a:endParaRPr lang="en-US" altLang="zh-TW" dirty="0" smtClean="0"/>
          </a:p>
          <a:p>
            <a:pPr lvl="1"/>
            <a:r>
              <a:rPr lang="zh-TW" altLang="zh-TW" dirty="0" smtClean="0"/>
              <a:t>仿佛</a:t>
            </a:r>
            <a:r>
              <a:rPr lang="zh-TW" altLang="zh-TW" dirty="0"/>
              <a:t>模仿這種風格就能使他們的努力具有可信</a:t>
            </a:r>
            <a:r>
              <a:rPr lang="zh-TW" altLang="zh-TW" dirty="0" smtClean="0"/>
              <a:t>性</a:t>
            </a:r>
            <a:endParaRPr lang="en-US" altLang="zh-TW" dirty="0" smtClean="0"/>
          </a:p>
        </p:txBody>
      </p:sp>
    </p:spTree>
    <p:extLst>
      <p:ext uri="{BB962C8B-B14F-4D97-AF65-F5344CB8AC3E}">
        <p14:creationId xmlns:p14="http://schemas.microsoft.com/office/powerpoint/2010/main" val="193474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600575" y="1458077"/>
            <a:ext cx="7629728" cy="3951321"/>
          </a:xfrm>
          <a:prstGeom prst="rect">
            <a:avLst/>
          </a:prstGeom>
        </p:spPr>
      </p:pic>
    </p:spTree>
    <p:extLst>
      <p:ext uri="{BB962C8B-B14F-4D97-AF65-F5344CB8AC3E}">
        <p14:creationId xmlns:p14="http://schemas.microsoft.com/office/powerpoint/2010/main" val="4179814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排列順序：形式與</a:t>
            </a:r>
            <a:r>
              <a:rPr lang="zh-TW" altLang="en-US" dirty="0" smtClean="0"/>
              <a:t>功能</a:t>
            </a:r>
            <a:r>
              <a:rPr lang="en-US" altLang="zh-TW" baseline="-25000" dirty="0"/>
              <a:t>10.6.2 </a:t>
            </a:r>
            <a:endParaRPr lang="zh-TW" altLang="en-US" baseline="-25000" dirty="0"/>
          </a:p>
        </p:txBody>
      </p:sp>
      <p:sp>
        <p:nvSpPr>
          <p:cNvPr id="3" name="內容版面配置區 2"/>
          <p:cNvSpPr>
            <a:spLocks noGrp="1"/>
          </p:cNvSpPr>
          <p:nvPr>
            <p:ph idx="1"/>
          </p:nvPr>
        </p:nvSpPr>
        <p:spPr>
          <a:xfrm>
            <a:off x="685800" y="2194560"/>
            <a:ext cx="10820400" cy="4418891"/>
          </a:xfrm>
        </p:spPr>
        <p:txBody>
          <a:bodyPr>
            <a:normAutofit fontScale="92500" lnSpcReduction="10000"/>
          </a:bodyPr>
          <a:lstStyle/>
          <a:p>
            <a:r>
              <a:rPr lang="zh-TW" altLang="zh-TW" dirty="0" smtClean="0"/>
              <a:t>大多數人</a:t>
            </a:r>
            <a:r>
              <a:rPr lang="zh-TW" altLang="en-US" dirty="0" smtClean="0"/>
              <a:t>造物</a:t>
            </a:r>
            <a:r>
              <a:rPr lang="zh-TW" altLang="zh-TW" dirty="0" smtClean="0"/>
              <a:t>和</a:t>
            </a:r>
            <a:r>
              <a:rPr lang="zh-TW" altLang="zh-TW" dirty="0"/>
              <a:t>自然界</a:t>
            </a:r>
            <a:r>
              <a:rPr lang="zh-TW" altLang="zh-TW" dirty="0" smtClean="0"/>
              <a:t>的物體都</a:t>
            </a:r>
            <a:r>
              <a:rPr lang="zh-TW" altLang="en-US" dirty="0" smtClean="0"/>
              <a:t>具備</a:t>
            </a:r>
            <a:r>
              <a:rPr lang="zh-TW" altLang="zh-TW" dirty="0" smtClean="0"/>
              <a:t>形式</a:t>
            </a:r>
            <a:r>
              <a:rPr lang="zh-TW" altLang="en-US" dirty="0" smtClean="0"/>
              <a:t>和功能</a:t>
            </a:r>
            <a:endParaRPr lang="en-US" altLang="zh-TW" dirty="0" smtClean="0"/>
          </a:p>
          <a:p>
            <a:pPr lvl="1"/>
            <a:r>
              <a:rPr lang="zh-TW" altLang="en-US" dirty="0" smtClean="0"/>
              <a:t>形式：</a:t>
            </a:r>
            <a:r>
              <a:rPr lang="zh-TW" altLang="zh-TW" dirty="0" smtClean="0"/>
              <a:t>它們</a:t>
            </a:r>
            <a:r>
              <a:rPr lang="zh-TW" altLang="zh-TW" dirty="0"/>
              <a:t>看起來像什麼，由什麼</a:t>
            </a:r>
            <a:r>
              <a:rPr lang="zh-TW" altLang="zh-TW" dirty="0" smtClean="0"/>
              <a:t>製成</a:t>
            </a:r>
            <a:endParaRPr lang="en-US" altLang="zh-TW" dirty="0" smtClean="0"/>
          </a:p>
          <a:p>
            <a:pPr lvl="1"/>
            <a:r>
              <a:rPr lang="zh-TW" altLang="zh-TW" dirty="0" smtClean="0"/>
              <a:t>功能</a:t>
            </a:r>
            <a:r>
              <a:rPr lang="zh-TW" altLang="en-US" dirty="0" smtClean="0"/>
              <a:t>：</a:t>
            </a:r>
            <a:r>
              <a:rPr lang="zh-TW" altLang="zh-TW" dirty="0" smtClean="0"/>
              <a:t>它們</a:t>
            </a:r>
            <a:r>
              <a:rPr lang="zh-TW" altLang="zh-TW" dirty="0"/>
              <a:t>用來做</a:t>
            </a:r>
            <a:r>
              <a:rPr lang="zh-TW" altLang="zh-TW" dirty="0" smtClean="0"/>
              <a:t>什麼</a:t>
            </a:r>
            <a:endParaRPr lang="en-US" altLang="zh-TW" dirty="0" smtClean="0"/>
          </a:p>
          <a:p>
            <a:r>
              <a:rPr lang="zh-TW" altLang="en-US" dirty="0" smtClean="0"/>
              <a:t>釋義</a:t>
            </a:r>
            <a:r>
              <a:rPr lang="zh-TW" altLang="en-US" dirty="0"/>
              <a:t>時</a:t>
            </a:r>
            <a:r>
              <a:rPr lang="zh-TW" altLang="zh-TW" dirty="0" smtClean="0"/>
              <a:t>必須</a:t>
            </a:r>
            <a:r>
              <a:rPr lang="zh-TW" altLang="zh-TW" dirty="0"/>
              <a:t>決定哪一個更重要</a:t>
            </a:r>
            <a:r>
              <a:rPr lang="zh-TW" altLang="zh-TW" dirty="0" smtClean="0"/>
              <a:t>：</a:t>
            </a:r>
            <a:endParaRPr lang="en-US" altLang="zh-TW" dirty="0" smtClean="0"/>
          </a:p>
          <a:p>
            <a:pPr lvl="1"/>
            <a:r>
              <a:rPr lang="zh-TW" altLang="en-US" dirty="0" smtClean="0"/>
              <a:t>例： </a:t>
            </a:r>
            <a:r>
              <a:rPr lang="en-US" altLang="zh-TW" dirty="0" smtClean="0"/>
              <a:t>windmill  </a:t>
            </a:r>
            <a:r>
              <a:rPr lang="zh-TW" altLang="en-US" dirty="0"/>
              <a:t>（風車</a:t>
            </a:r>
            <a:r>
              <a:rPr lang="zh-TW" altLang="en-US" dirty="0" smtClean="0"/>
              <a:t>）</a:t>
            </a:r>
            <a:endParaRPr lang="en-US" altLang="zh-TW" dirty="0" smtClean="0"/>
          </a:p>
          <a:p>
            <a:pPr lvl="2"/>
            <a:r>
              <a:rPr lang="zh-TW" altLang="en-US" dirty="0" smtClean="0"/>
              <a:t>應該以形式釋義還是功能釋義？</a:t>
            </a:r>
            <a:endParaRPr lang="en-US" altLang="zh-TW" dirty="0" smtClean="0"/>
          </a:p>
          <a:p>
            <a:pPr lvl="1"/>
            <a:r>
              <a:rPr lang="zh-TW" altLang="zh-TW" dirty="0" smtClean="0"/>
              <a:t>博</a:t>
            </a:r>
            <a:r>
              <a:rPr lang="zh-TW" altLang="zh-TW" dirty="0"/>
              <a:t>林格</a:t>
            </a:r>
            <a:r>
              <a:rPr lang="zh-TW" altLang="zh-TW" dirty="0" smtClean="0"/>
              <a:t>的名言</a:t>
            </a:r>
            <a:r>
              <a:rPr lang="zh-TW" altLang="en-US" dirty="0" smtClean="0"/>
              <a:t>：釋義</a:t>
            </a:r>
            <a:r>
              <a:rPr lang="zh-TW" altLang="zh-TW" dirty="0" smtClean="0"/>
              <a:t>包括</a:t>
            </a:r>
            <a:r>
              <a:rPr lang="en-US" altLang="zh-TW" dirty="0" smtClean="0"/>
              <a:t> </a:t>
            </a:r>
            <a:r>
              <a:rPr lang="zh-TW" altLang="en-US" dirty="0"/>
              <a:t>「</a:t>
            </a:r>
            <a:r>
              <a:rPr lang="zh-TW" altLang="zh-TW" dirty="0" smtClean="0"/>
              <a:t>將</a:t>
            </a:r>
            <a:r>
              <a:rPr lang="zh-TW" altLang="zh-TW" dirty="0"/>
              <a:t>未知事物與已知事物聯繫起來的暗示和</a:t>
            </a:r>
            <a:r>
              <a:rPr lang="zh-TW" altLang="zh-TW" dirty="0" smtClean="0"/>
              <a:t>聯想</a:t>
            </a:r>
            <a:r>
              <a:rPr lang="zh-TW" altLang="en-US" dirty="0"/>
              <a:t>」</a:t>
            </a:r>
            <a:r>
              <a:rPr lang="zh-TW" altLang="zh-TW" dirty="0" smtClean="0"/>
              <a:t>（</a:t>
            </a:r>
            <a:r>
              <a:rPr lang="en-US" altLang="zh-TW" dirty="0"/>
              <a:t>1965: 572</a:t>
            </a:r>
            <a:r>
              <a:rPr lang="zh-TW" altLang="zh-TW" dirty="0" smtClean="0"/>
              <a:t>）</a:t>
            </a:r>
            <a:endParaRPr lang="en-US" altLang="zh-TW" dirty="0" smtClean="0"/>
          </a:p>
          <a:p>
            <a:pPr lvl="1"/>
            <a:r>
              <a:rPr lang="zh-TW" altLang="zh-TW" dirty="0" smtClean="0"/>
              <a:t>在這個</a:t>
            </a:r>
            <a:r>
              <a:rPr lang="zh-TW" altLang="en-US" dirty="0" smtClean="0"/>
              <a:t>詞</a:t>
            </a:r>
            <a:r>
              <a:rPr lang="zh-TW" altLang="zh-TW" dirty="0" smtClean="0"/>
              <a:t>，</a:t>
            </a:r>
            <a:r>
              <a:rPr lang="zh-TW" altLang="zh-TW" dirty="0"/>
              <a:t>形式還是</a:t>
            </a:r>
            <a:r>
              <a:rPr lang="zh-TW" altLang="zh-TW" dirty="0" smtClean="0"/>
              <a:t>功能</a:t>
            </a:r>
            <a:r>
              <a:rPr lang="zh-TW" altLang="en-US" dirty="0"/>
              <a:t>更</a:t>
            </a:r>
            <a:r>
              <a:rPr lang="zh-TW" altLang="en-US" dirty="0" smtClean="0"/>
              <a:t>能和已知事物聯繫？</a:t>
            </a:r>
            <a:endParaRPr lang="en-US" altLang="zh-TW" dirty="0" smtClean="0"/>
          </a:p>
          <a:p>
            <a:pPr lvl="2"/>
            <a:r>
              <a:rPr lang="zh-TW" altLang="zh-TW" dirty="0" smtClean="0"/>
              <a:t>在工業經濟</a:t>
            </a:r>
            <a:r>
              <a:rPr lang="zh-TW" altLang="zh-TW" dirty="0"/>
              <a:t>中，風車很少被</a:t>
            </a:r>
            <a:r>
              <a:rPr lang="zh-TW" altLang="zh-TW" dirty="0" smtClean="0"/>
              <a:t>用於</a:t>
            </a:r>
            <a:r>
              <a:rPr lang="zh-TW" altLang="en-US" dirty="0" smtClean="0"/>
              <a:t>碾</a:t>
            </a:r>
            <a:r>
              <a:rPr lang="zh-TW" altLang="zh-TW" dirty="0" smtClean="0"/>
              <a:t>穀物</a:t>
            </a:r>
            <a:r>
              <a:rPr lang="zh-TW" altLang="en-US" dirty="0" smtClean="0"/>
              <a:t>，所以</a:t>
            </a:r>
            <a:r>
              <a:rPr lang="zh-TW" altLang="zh-TW" dirty="0" smtClean="0"/>
              <a:t>功能</a:t>
            </a:r>
            <a:r>
              <a:rPr lang="zh-TW" altLang="en-US" dirty="0" smtClean="0"/>
              <a:t>不是最重要的</a:t>
            </a:r>
            <a:endParaRPr lang="en-US" altLang="zh-TW" dirty="0" smtClean="0"/>
          </a:p>
          <a:p>
            <a:pPr lvl="2"/>
            <a:r>
              <a:rPr lang="zh-TW" altLang="zh-TW" dirty="0" smtClean="0"/>
              <a:t>人們</a:t>
            </a:r>
            <a:r>
              <a:rPr lang="zh-TW" altLang="en-US" dirty="0" smtClean="0"/>
              <a:t>較</a:t>
            </a:r>
            <a:r>
              <a:rPr lang="zh-TW" altLang="zh-TW" dirty="0"/>
              <a:t>熟悉</a:t>
            </a:r>
            <a:r>
              <a:rPr lang="zh-TW" altLang="zh-TW" dirty="0" smtClean="0"/>
              <a:t>風車</a:t>
            </a:r>
            <a:r>
              <a:rPr lang="zh-TW" altLang="zh-TW" dirty="0"/>
              <a:t>獨特</a:t>
            </a:r>
            <a:r>
              <a:rPr lang="zh-TW" altLang="zh-TW" dirty="0" smtClean="0"/>
              <a:t>的</a:t>
            </a:r>
            <a:r>
              <a:rPr lang="zh-TW" altLang="en-US" dirty="0"/>
              <a:t>外形</a:t>
            </a:r>
            <a:r>
              <a:rPr lang="zh-TW" altLang="zh-TW" dirty="0" smtClean="0"/>
              <a:t>，在</a:t>
            </a:r>
            <a:r>
              <a:rPr lang="zh-TW" altLang="zh-TW" dirty="0"/>
              <a:t>這種情況下，優先考慮形式</a:t>
            </a:r>
            <a:r>
              <a:rPr lang="zh-TW" altLang="zh-TW" dirty="0" smtClean="0"/>
              <a:t>的</a:t>
            </a:r>
            <a:r>
              <a:rPr lang="zh-TW" altLang="en-US" dirty="0" smtClean="0"/>
              <a:t>釋義</a:t>
            </a:r>
            <a:endParaRPr lang="en-US" altLang="zh-TW" dirty="0" smtClean="0"/>
          </a:p>
          <a:p>
            <a:pPr lvl="1"/>
            <a:r>
              <a:rPr lang="zh-TW" altLang="en-US" dirty="0"/>
              <a:t>釋義</a:t>
            </a:r>
            <a:endParaRPr lang="en-US" altLang="zh-TW" dirty="0" smtClean="0"/>
          </a:p>
          <a:p>
            <a:pPr lvl="2"/>
            <a:r>
              <a:rPr lang="en-US" altLang="zh-TW" dirty="0"/>
              <a:t>a building with sails or vanes that turn in the wind and generate power to grind corn into ﬂour </a:t>
            </a:r>
            <a:r>
              <a:rPr lang="en-US" altLang="zh-TW" dirty="0" smtClean="0"/>
              <a:t>(</a:t>
            </a:r>
            <a:r>
              <a:rPr lang="en-US" altLang="zh-TW" dirty="0"/>
              <a:t>ODE-2 2003)</a:t>
            </a:r>
            <a:endParaRPr lang="zh-TW" altLang="zh-TW" dirty="0"/>
          </a:p>
          <a:p>
            <a:pPr lvl="2"/>
            <a:r>
              <a:rPr lang="zh-TW" altLang="zh-TW" dirty="0"/>
              <a:t>一座帶有帆或葉片的建築物，在風中轉動並產生動力，將玉米磨成麵粉</a:t>
            </a:r>
            <a:r>
              <a:rPr lang="zh-TW" altLang="zh-TW" dirty="0" smtClean="0"/>
              <a:t>。</a:t>
            </a:r>
            <a:r>
              <a:rPr lang="en-US" altLang="zh-TW" dirty="0" smtClean="0"/>
              <a:t> (</a:t>
            </a:r>
            <a:r>
              <a:rPr lang="en-US" altLang="zh-TW" dirty="0"/>
              <a:t>ODE-2 2003)</a:t>
            </a:r>
            <a:endParaRPr lang="zh-TW" altLang="zh-TW" dirty="0"/>
          </a:p>
          <a:p>
            <a:endParaRPr lang="zh-TW" altLang="zh-TW" dirty="0"/>
          </a:p>
          <a:p>
            <a:endParaRPr lang="zh-TW" altLang="en-US" dirty="0"/>
          </a:p>
        </p:txBody>
      </p:sp>
    </p:spTree>
    <p:extLst>
      <p:ext uri="{BB962C8B-B14F-4D97-AF65-F5344CB8AC3E}">
        <p14:creationId xmlns:p14="http://schemas.microsoft.com/office/powerpoint/2010/main" val="149952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灑水</a:t>
            </a:r>
            <a:r>
              <a:rPr lang="zh-TW" altLang="zh-TW" dirty="0" smtClean="0"/>
              <a:t>壺</a:t>
            </a:r>
            <a:r>
              <a:rPr lang="zh-TW" altLang="en-US" dirty="0" smtClean="0"/>
              <a:t>的釋義</a:t>
            </a:r>
            <a:r>
              <a:rPr lang="en-US" altLang="zh-TW" baseline="-25000" dirty="0"/>
              <a:t>10.6.2 </a:t>
            </a:r>
            <a:endParaRPr lang="zh-TW" altLang="en-US" dirty="0"/>
          </a:p>
        </p:txBody>
      </p:sp>
      <p:sp>
        <p:nvSpPr>
          <p:cNvPr id="3" name="內容版面配置區 2"/>
          <p:cNvSpPr>
            <a:spLocks noGrp="1"/>
          </p:cNvSpPr>
          <p:nvPr>
            <p:ph idx="1"/>
          </p:nvPr>
        </p:nvSpPr>
        <p:spPr/>
        <p:txBody>
          <a:bodyPr>
            <a:normAutofit/>
          </a:bodyPr>
          <a:lstStyle/>
          <a:p>
            <a:r>
              <a:rPr lang="en-US" altLang="zh-TW" dirty="0" smtClean="0"/>
              <a:t>water can:</a:t>
            </a:r>
          </a:p>
          <a:p>
            <a:pPr lvl="1"/>
            <a:r>
              <a:rPr lang="en-US" altLang="zh-TW" dirty="0" smtClean="0"/>
              <a:t>a </a:t>
            </a:r>
            <a:r>
              <a:rPr lang="en-US" altLang="zh-TW" dirty="0"/>
              <a:t>container with a tube that ends in a wide mouth with many small holes which is used for watering things, usually plants</a:t>
            </a:r>
            <a:endParaRPr lang="zh-TW" altLang="zh-TW" dirty="0"/>
          </a:p>
          <a:p>
            <a:pPr lvl="1"/>
            <a:r>
              <a:rPr lang="zh-TW" altLang="zh-TW" dirty="0" smtClean="0"/>
              <a:t>帶有</a:t>
            </a:r>
            <a:r>
              <a:rPr lang="zh-TW" altLang="zh-TW" dirty="0"/>
              <a:t>管子的容器，其末端是有許多小孔的寬口，用於澆水，一般用於植物。</a:t>
            </a:r>
          </a:p>
          <a:p>
            <a:r>
              <a:rPr lang="zh-TW" altLang="en-US" dirty="0" smtClean="0"/>
              <a:t>評論</a:t>
            </a:r>
            <a:endParaRPr lang="en-US" altLang="zh-TW" dirty="0" smtClean="0"/>
          </a:p>
          <a:p>
            <a:pPr lvl="1"/>
            <a:r>
              <a:rPr lang="zh-TW" altLang="zh-TW" dirty="0" smtClean="0"/>
              <a:t>在</a:t>
            </a:r>
            <a:r>
              <a:rPr lang="zh-TW" altLang="en-US" dirty="0" smtClean="0"/>
              <a:t>閱讀釋義時，必須讀多少詞才</a:t>
            </a:r>
            <a:r>
              <a:rPr lang="zh-TW" altLang="zh-TW" dirty="0" smtClean="0"/>
              <a:t>能夠識別</a:t>
            </a:r>
            <a:r>
              <a:rPr lang="zh-TW" altLang="en-US" dirty="0" smtClean="0"/>
              <a:t>出這個物品？</a:t>
            </a:r>
            <a:endParaRPr lang="en-US" altLang="zh-TW" dirty="0" smtClean="0"/>
          </a:p>
          <a:p>
            <a:pPr lvl="1"/>
            <a:r>
              <a:rPr lang="zh-TW" altLang="zh-TW" dirty="0" smtClean="0"/>
              <a:t>在</a:t>
            </a:r>
            <a:r>
              <a:rPr lang="zh-TW" altLang="zh-TW" dirty="0"/>
              <a:t>這個例子中</a:t>
            </a:r>
            <a:r>
              <a:rPr lang="zh-TW" altLang="zh-TW" dirty="0" smtClean="0"/>
              <a:t>，前</a:t>
            </a:r>
            <a:r>
              <a:rPr lang="en-US" altLang="zh-TW" dirty="0" smtClean="0"/>
              <a:t>17</a:t>
            </a:r>
            <a:r>
              <a:rPr lang="zh-TW" altLang="zh-TW" dirty="0" smtClean="0"/>
              <a:t>個</a:t>
            </a:r>
            <a:r>
              <a:rPr lang="zh-TW" altLang="zh-TW" dirty="0"/>
              <a:t>詞描述了事物的樣子</a:t>
            </a:r>
            <a:r>
              <a:rPr lang="zh-TW" altLang="zh-TW" dirty="0" smtClean="0"/>
              <a:t>。</a:t>
            </a:r>
            <a:endParaRPr lang="en-US" altLang="zh-TW" dirty="0" smtClean="0"/>
          </a:p>
          <a:p>
            <a:r>
              <a:rPr lang="zh-TW" altLang="en-US" dirty="0" smtClean="0"/>
              <a:t>改善：</a:t>
            </a:r>
            <a:endParaRPr lang="en-US" altLang="zh-TW" dirty="0" smtClean="0"/>
          </a:p>
          <a:p>
            <a:pPr lvl="1"/>
            <a:r>
              <a:rPr lang="zh-TW" altLang="zh-TW" dirty="0" smtClean="0"/>
              <a:t>如果</a:t>
            </a:r>
            <a:r>
              <a:rPr lang="zh-TW" altLang="en-US" dirty="0" smtClean="0"/>
              <a:t>改為</a:t>
            </a:r>
            <a:r>
              <a:rPr lang="zh-TW" altLang="zh-TW" dirty="0" smtClean="0"/>
              <a:t>功能</a:t>
            </a:r>
            <a:r>
              <a:rPr lang="zh-TW" altLang="zh-TW" dirty="0"/>
              <a:t>先於形式</a:t>
            </a:r>
            <a:r>
              <a:rPr lang="zh-TW" altLang="zh-TW" dirty="0" smtClean="0"/>
              <a:t>，</a:t>
            </a:r>
            <a:r>
              <a:rPr lang="zh-TW" altLang="en-US" dirty="0" smtClean="0"/>
              <a:t>讀者</a:t>
            </a:r>
            <a:r>
              <a:rPr lang="zh-TW" altLang="zh-TW" dirty="0" smtClean="0"/>
              <a:t>更</a:t>
            </a:r>
            <a:r>
              <a:rPr lang="zh-TW" altLang="en-US" dirty="0" smtClean="0"/>
              <a:t>容易</a:t>
            </a:r>
            <a:r>
              <a:rPr lang="zh-TW" altLang="zh-TW" dirty="0" smtClean="0"/>
              <a:t>掌握概念</a:t>
            </a:r>
            <a:endParaRPr lang="en-US" altLang="zh-TW" dirty="0" smtClean="0"/>
          </a:p>
          <a:p>
            <a:pPr lvl="1"/>
            <a:r>
              <a:rPr lang="en-US" altLang="zh-TW" dirty="0"/>
              <a:t>a container </a:t>
            </a:r>
            <a:r>
              <a:rPr lang="en-US" altLang="zh-TW" dirty="0">
                <a:solidFill>
                  <a:srgbClr val="FFFF00"/>
                </a:solidFill>
              </a:rPr>
              <a:t>used for pouring water on plants</a:t>
            </a:r>
            <a:r>
              <a:rPr lang="en-US" altLang="zh-TW" dirty="0"/>
              <a:t>, with a handle and a long spout </a:t>
            </a:r>
            <a:endParaRPr lang="zh-TW" altLang="zh-TW" dirty="0"/>
          </a:p>
          <a:p>
            <a:pPr lvl="1"/>
            <a:r>
              <a:rPr lang="zh-TW" altLang="zh-TW" dirty="0"/>
              <a:t>用於</a:t>
            </a:r>
            <a:r>
              <a:rPr lang="zh-TW" altLang="zh-TW" dirty="0">
                <a:solidFill>
                  <a:srgbClr val="FFFF00"/>
                </a:solidFill>
              </a:rPr>
              <a:t>給植物澆水</a:t>
            </a:r>
            <a:r>
              <a:rPr lang="zh-TW" altLang="zh-TW" dirty="0"/>
              <a:t>的容器，有手柄和長嘴。</a:t>
            </a:r>
            <a:endParaRPr lang="en-US" altLang="zh-TW" dirty="0" smtClean="0"/>
          </a:p>
          <a:p>
            <a:pPr lvl="1"/>
            <a:endParaRPr lang="zh-TW" altLang="en-US" dirty="0"/>
          </a:p>
        </p:txBody>
      </p:sp>
      <p:pic>
        <p:nvPicPr>
          <p:cNvPr id="1028" name="Picture 4" descr="喷壶的免费插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739" y="566462"/>
            <a:ext cx="2537268" cy="185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43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值得注意的事</a:t>
            </a:r>
            <a:r>
              <a:rPr lang="en-US" altLang="zh-TW" baseline="-25000" dirty="0"/>
              <a:t>10.6.2 </a:t>
            </a:r>
            <a:endParaRPr lang="zh-TW" altLang="en-US" dirty="0"/>
          </a:p>
        </p:txBody>
      </p:sp>
      <p:sp>
        <p:nvSpPr>
          <p:cNvPr id="3" name="內容版面配置區 2"/>
          <p:cNvSpPr>
            <a:spLocks noGrp="1"/>
          </p:cNvSpPr>
          <p:nvPr>
            <p:ph idx="1"/>
          </p:nvPr>
        </p:nvSpPr>
        <p:spPr/>
        <p:txBody>
          <a:bodyPr/>
          <a:lstStyle/>
          <a:p>
            <a:r>
              <a:rPr lang="zh-TW" altLang="en-US" dirty="0" smtClean="0"/>
              <a:t>第一點：良好的安排可以節省讀者時間</a:t>
            </a:r>
            <a:endParaRPr lang="en-US" altLang="zh-TW" dirty="0" smtClean="0"/>
          </a:p>
          <a:p>
            <a:pPr lvl="1"/>
            <a:r>
              <a:rPr lang="zh-TW" altLang="zh-TW" dirty="0" smtClean="0"/>
              <a:t>一旦</a:t>
            </a:r>
            <a:r>
              <a:rPr lang="zh-TW" altLang="en-US" dirty="0" smtClean="0"/>
              <a:t>讀者得到</a:t>
            </a:r>
            <a:r>
              <a:rPr lang="zh-TW" altLang="zh-TW" dirty="0" smtClean="0"/>
              <a:t>所需資訊</a:t>
            </a:r>
            <a:endParaRPr lang="en-US" altLang="zh-TW" dirty="0" smtClean="0"/>
          </a:p>
          <a:p>
            <a:pPr lvl="1"/>
            <a:r>
              <a:rPr lang="zh-TW" altLang="en-US" dirty="0" smtClean="0"/>
              <a:t>讀者</a:t>
            </a:r>
            <a:r>
              <a:rPr lang="zh-TW" altLang="zh-TW" dirty="0" smtClean="0"/>
              <a:t>就可以</a:t>
            </a:r>
            <a:r>
              <a:rPr lang="zh-TW" altLang="en-US" dirty="0" smtClean="0"/>
              <a:t>合上</a:t>
            </a:r>
            <a:r>
              <a:rPr lang="zh-TW" altLang="zh-TW" dirty="0" smtClean="0"/>
              <a:t>詞典</a:t>
            </a:r>
            <a:r>
              <a:rPr lang="zh-TW" altLang="zh-TW" dirty="0"/>
              <a:t>，</a:t>
            </a:r>
            <a:r>
              <a:rPr lang="zh-TW" altLang="zh-TW" dirty="0" smtClean="0"/>
              <a:t>回到工作</a:t>
            </a:r>
            <a:endParaRPr lang="en-US" altLang="zh-TW" dirty="0" smtClean="0"/>
          </a:p>
          <a:p>
            <a:pPr lvl="1"/>
            <a:r>
              <a:rPr lang="zh-TW" altLang="zh-TW" dirty="0" smtClean="0"/>
              <a:t>當</a:t>
            </a:r>
            <a:r>
              <a:rPr lang="zh-TW" altLang="zh-TW" dirty="0"/>
              <a:t>形式和功能以最佳順序顯示時（如第二個澆水壺</a:t>
            </a:r>
            <a:r>
              <a:rPr lang="zh-TW" altLang="zh-TW" dirty="0" smtClean="0"/>
              <a:t>的</a:t>
            </a:r>
            <a:r>
              <a:rPr lang="zh-TW" altLang="en-US" dirty="0" smtClean="0"/>
              <a:t>釋義</a:t>
            </a:r>
            <a:r>
              <a:rPr lang="zh-TW" altLang="zh-TW" dirty="0" smtClean="0"/>
              <a:t>）</a:t>
            </a:r>
            <a:endParaRPr lang="en-US" altLang="zh-TW" dirty="0" smtClean="0"/>
          </a:p>
          <a:p>
            <a:pPr lvl="1"/>
            <a:r>
              <a:rPr lang="zh-TW" altLang="zh-TW" dirty="0" smtClean="0"/>
              <a:t>我們</a:t>
            </a:r>
            <a:r>
              <a:rPr lang="zh-TW" altLang="en-US" dirty="0" smtClean="0"/>
              <a:t>讓讀者可以早一點回到工作</a:t>
            </a:r>
            <a:endParaRPr lang="en-US" altLang="zh-TW" dirty="0" smtClean="0"/>
          </a:p>
          <a:p>
            <a:r>
              <a:rPr lang="zh-TW" altLang="zh-TW" dirty="0" smtClean="0"/>
              <a:t>第二點</a:t>
            </a:r>
            <a:r>
              <a:rPr lang="zh-TW" altLang="en-US" dirty="0" smtClean="0"/>
              <a:t>：</a:t>
            </a:r>
            <a:r>
              <a:rPr lang="zh-TW" altLang="zh-TW" dirty="0" smtClean="0"/>
              <a:t>形式是不</a:t>
            </a:r>
            <a:r>
              <a:rPr lang="zh-TW" altLang="zh-TW" dirty="0"/>
              <a:t>太可靠的</a:t>
            </a:r>
            <a:r>
              <a:rPr lang="zh-TW" altLang="zh-TW" dirty="0" smtClean="0"/>
              <a:t>指標</a:t>
            </a:r>
            <a:endParaRPr lang="en-US" altLang="zh-TW" dirty="0" smtClean="0"/>
          </a:p>
          <a:p>
            <a:pPr lvl="1"/>
            <a:r>
              <a:rPr lang="zh-TW" altLang="zh-TW" dirty="0" smtClean="0"/>
              <a:t>因為</a:t>
            </a:r>
            <a:r>
              <a:rPr lang="zh-TW" altLang="zh-TW" dirty="0"/>
              <a:t>事物的形狀和結構往往是變化</a:t>
            </a:r>
            <a:r>
              <a:rPr lang="zh-TW" altLang="zh-TW" dirty="0" smtClean="0"/>
              <a:t>的</a:t>
            </a:r>
            <a:endParaRPr lang="en-US" altLang="zh-TW" dirty="0" smtClean="0"/>
          </a:p>
          <a:p>
            <a:pPr lvl="1"/>
            <a:r>
              <a:rPr lang="zh-TW" altLang="zh-TW" dirty="0" smtClean="0"/>
              <a:t>但</a:t>
            </a:r>
            <a:r>
              <a:rPr lang="zh-TW" altLang="zh-TW" dirty="0"/>
              <a:t>其功能通常是穩定</a:t>
            </a:r>
            <a:r>
              <a:rPr lang="zh-TW" altLang="zh-TW" dirty="0" smtClean="0"/>
              <a:t>的</a:t>
            </a:r>
            <a:endParaRPr lang="zh-TW" altLang="en-US" dirty="0"/>
          </a:p>
        </p:txBody>
      </p:sp>
    </p:spTree>
    <p:extLst>
      <p:ext uri="{BB962C8B-B14F-4D97-AF65-F5344CB8AC3E}">
        <p14:creationId xmlns:p14="http://schemas.microsoft.com/office/powerpoint/2010/main" val="14955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傳統</a:t>
            </a:r>
            <a:r>
              <a:rPr lang="zh-TW" altLang="en-US" dirty="0" smtClean="0"/>
              <a:t>釋義</a:t>
            </a:r>
            <a:r>
              <a:rPr lang="zh-TW" altLang="zh-TW" dirty="0" smtClean="0"/>
              <a:t>的替代</a:t>
            </a:r>
            <a:r>
              <a:rPr lang="zh-TW" altLang="en-US" dirty="0"/>
              <a:t>方案</a:t>
            </a:r>
            <a:r>
              <a:rPr lang="en-US" altLang="zh-TW" baseline="-25000" dirty="0" smtClean="0"/>
              <a:t>10.6.3</a:t>
            </a:r>
            <a:endParaRPr lang="zh-TW" altLang="en-US" baseline="-25000" dirty="0"/>
          </a:p>
        </p:txBody>
      </p:sp>
      <p:sp>
        <p:nvSpPr>
          <p:cNvPr id="3" name="內容版面配置區 2"/>
          <p:cNvSpPr>
            <a:spLocks noGrp="1"/>
          </p:cNvSpPr>
          <p:nvPr>
            <p:ph idx="1"/>
          </p:nvPr>
        </p:nvSpPr>
        <p:spPr/>
        <p:txBody>
          <a:bodyPr/>
          <a:lstStyle/>
          <a:p>
            <a:r>
              <a:rPr lang="zh-TW" altLang="en-US" dirty="0" smtClean="0"/>
              <a:t>現代詞典的努力</a:t>
            </a:r>
            <a:endParaRPr lang="en-US" altLang="zh-TW" dirty="0" smtClean="0"/>
          </a:p>
          <a:p>
            <a:pPr lvl="1"/>
            <a:r>
              <a:rPr lang="zh-TW" altLang="zh-TW" dirty="0" smtClean="0"/>
              <a:t>自</a:t>
            </a:r>
            <a:r>
              <a:rPr lang="en-US" altLang="zh-TW" dirty="0" smtClean="0"/>
              <a:t>1970</a:t>
            </a:r>
            <a:r>
              <a:rPr lang="zh-TW" altLang="zh-TW" dirty="0"/>
              <a:t>年代以來，大多數英語</a:t>
            </a:r>
            <a:r>
              <a:rPr lang="zh-TW" altLang="zh-TW" dirty="0" smtClean="0"/>
              <a:t>詞典願意</a:t>
            </a:r>
            <a:r>
              <a:rPr lang="zh-TW" altLang="en-US" dirty="0" smtClean="0"/>
              <a:t>努力改善難以理解的</a:t>
            </a:r>
            <a:r>
              <a:rPr lang="zh-TW" altLang="zh-TW" dirty="0" smtClean="0"/>
              <a:t>慣例</a:t>
            </a:r>
            <a:endParaRPr lang="en-US" altLang="zh-TW" dirty="0" smtClean="0"/>
          </a:p>
          <a:p>
            <a:pPr lvl="1"/>
            <a:r>
              <a:rPr lang="zh-TW" altLang="zh-TW" dirty="0" smtClean="0"/>
              <a:t>像</a:t>
            </a:r>
            <a:r>
              <a:rPr lang="en-US" altLang="zh-TW" dirty="0"/>
              <a:t>CED</a:t>
            </a:r>
            <a:r>
              <a:rPr lang="zh-TW" altLang="zh-TW" dirty="0"/>
              <a:t>、</a:t>
            </a:r>
            <a:r>
              <a:rPr lang="en-US" altLang="zh-TW" dirty="0"/>
              <a:t>AHD</a:t>
            </a:r>
            <a:r>
              <a:rPr lang="zh-TW" altLang="zh-TW" dirty="0"/>
              <a:t>和</a:t>
            </a:r>
            <a:r>
              <a:rPr lang="en-US" altLang="zh-TW" dirty="0" smtClean="0"/>
              <a:t>ODE </a:t>
            </a:r>
            <a:r>
              <a:rPr lang="zh-TW" altLang="en-US" dirty="0" smtClean="0"/>
              <a:t>努力使釋義更</a:t>
            </a:r>
            <a:r>
              <a:rPr lang="zh-TW" altLang="zh-TW" dirty="0" smtClean="0"/>
              <a:t>接近</a:t>
            </a:r>
            <a:r>
              <a:rPr lang="zh-TW" altLang="en-US" dirty="0" smtClean="0"/>
              <a:t>於</a:t>
            </a:r>
            <a:r>
              <a:rPr lang="zh-TW" altLang="zh-TW" dirty="0" smtClean="0"/>
              <a:t>散文語言</a:t>
            </a:r>
            <a:r>
              <a:rPr lang="zh-TW" altLang="zh-TW" dirty="0"/>
              <a:t>風格</a:t>
            </a:r>
            <a:r>
              <a:rPr lang="zh-TW" altLang="zh-TW" dirty="0" smtClean="0"/>
              <a:t>。</a:t>
            </a:r>
            <a:endParaRPr lang="en-US" altLang="zh-TW" dirty="0" smtClean="0"/>
          </a:p>
          <a:p>
            <a:pPr lvl="1"/>
            <a:r>
              <a:rPr lang="zh-TW" altLang="zh-TW" dirty="0" smtClean="0"/>
              <a:t>語料庫</a:t>
            </a:r>
            <a:r>
              <a:rPr lang="zh-TW" altLang="zh-TW" dirty="0"/>
              <a:t>和語言學理論的見解相結合，產生了許多新</a:t>
            </a:r>
            <a:r>
              <a:rPr lang="zh-TW" altLang="zh-TW" dirty="0" smtClean="0"/>
              <a:t>的</a:t>
            </a:r>
            <a:r>
              <a:rPr lang="zh-TW" altLang="en-US" dirty="0" smtClean="0"/>
              <a:t>釋義</a:t>
            </a:r>
            <a:r>
              <a:rPr lang="zh-TW" altLang="zh-TW" dirty="0" smtClean="0"/>
              <a:t>策略。</a:t>
            </a:r>
            <a:endParaRPr lang="en-US" altLang="zh-TW" dirty="0" smtClean="0"/>
          </a:p>
          <a:p>
            <a:r>
              <a:rPr lang="zh-TW" altLang="en-US" dirty="0" smtClean="0"/>
              <a:t>重大的創新</a:t>
            </a:r>
            <a:endParaRPr lang="en-US" altLang="zh-TW" dirty="0" smtClean="0"/>
          </a:p>
          <a:p>
            <a:pPr lvl="1"/>
            <a:r>
              <a:rPr lang="zh-TW" altLang="zh-TW" dirty="0" smtClean="0"/>
              <a:t>整句</a:t>
            </a:r>
            <a:r>
              <a:rPr lang="zh-TW" altLang="en-US" dirty="0" smtClean="0"/>
              <a:t>式釋義</a:t>
            </a:r>
            <a:r>
              <a:rPr lang="zh-TW" altLang="zh-TW" dirty="0" smtClean="0"/>
              <a:t>（</a:t>
            </a:r>
            <a:r>
              <a:rPr lang="zh-TW" altLang="en-US" dirty="0"/>
              <a:t>簡寫</a:t>
            </a:r>
            <a:r>
              <a:rPr lang="en-US" altLang="zh-TW" dirty="0" smtClean="0"/>
              <a:t> FSD</a:t>
            </a:r>
            <a:r>
              <a:rPr lang="zh-TW" altLang="zh-TW" dirty="0" smtClean="0"/>
              <a:t>）</a:t>
            </a:r>
            <a:endParaRPr lang="en-US" altLang="zh-TW" dirty="0" smtClean="0"/>
          </a:p>
        </p:txBody>
      </p:sp>
    </p:spTree>
    <p:extLst>
      <p:ext uri="{BB962C8B-B14F-4D97-AF65-F5344CB8AC3E}">
        <p14:creationId xmlns:p14="http://schemas.microsoft.com/office/powerpoint/2010/main" val="72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全句式</a:t>
            </a:r>
            <a:r>
              <a:rPr lang="zh-TW" altLang="en-US" dirty="0" smtClean="0"/>
              <a:t>釋義</a:t>
            </a:r>
            <a:r>
              <a:rPr lang="en-US" altLang="zh-TW" baseline="-25000" dirty="0"/>
              <a:t>10.6.3.1</a:t>
            </a:r>
            <a:endParaRPr lang="zh-TW" altLang="en-US" baseline="-25000" dirty="0"/>
          </a:p>
        </p:txBody>
      </p:sp>
      <p:sp>
        <p:nvSpPr>
          <p:cNvPr id="3" name="內容版面配置區 2"/>
          <p:cNvSpPr>
            <a:spLocks noGrp="1"/>
          </p:cNvSpPr>
          <p:nvPr>
            <p:ph idx="1"/>
          </p:nvPr>
        </p:nvSpPr>
        <p:spPr>
          <a:xfrm>
            <a:off x="680321" y="2336873"/>
            <a:ext cx="9613861" cy="4122116"/>
          </a:xfrm>
        </p:spPr>
        <p:txBody>
          <a:bodyPr>
            <a:normAutofit fontScale="92500" lnSpcReduction="20000"/>
          </a:bodyPr>
          <a:lstStyle/>
          <a:p>
            <a:r>
              <a:rPr lang="zh-TW" altLang="zh-TW" dirty="0" smtClean="0"/>
              <a:t>全</a:t>
            </a:r>
            <a:r>
              <a:rPr lang="zh-TW" altLang="zh-TW" dirty="0"/>
              <a:t>句式釋義（</a:t>
            </a:r>
            <a:r>
              <a:rPr lang="en-US" altLang="zh-TW" dirty="0"/>
              <a:t>FSDs</a:t>
            </a:r>
            <a:r>
              <a:rPr lang="zh-TW" altLang="zh-TW" dirty="0" smtClean="0"/>
              <a:t>）</a:t>
            </a:r>
            <a:endParaRPr lang="en-US" altLang="zh-TW" dirty="0" smtClean="0"/>
          </a:p>
          <a:p>
            <a:pPr lvl="1"/>
            <a:r>
              <a:rPr lang="zh-TW" altLang="zh-TW" dirty="0" smtClean="0"/>
              <a:t>以</a:t>
            </a:r>
            <a:r>
              <a:rPr lang="zh-TW" altLang="zh-TW" dirty="0"/>
              <a:t>完整的句子形式呈現釋義資訊的，釋義被嵌入其中</a:t>
            </a:r>
            <a:r>
              <a:rPr lang="zh-TW" altLang="zh-TW" dirty="0" smtClean="0"/>
              <a:t>。</a:t>
            </a:r>
            <a:endParaRPr lang="en-US" altLang="zh-TW" dirty="0" smtClean="0"/>
          </a:p>
          <a:p>
            <a:pPr lvl="1"/>
            <a:r>
              <a:rPr lang="zh-TW" altLang="zh-TW" dirty="0" smtClean="0"/>
              <a:t>在</a:t>
            </a:r>
            <a:r>
              <a:rPr lang="zh-TW" altLang="zh-TW" dirty="0"/>
              <a:t>第一部</a:t>
            </a:r>
            <a:r>
              <a:rPr lang="en-US" altLang="zh-TW" dirty="0"/>
              <a:t>COBUILD</a:t>
            </a:r>
            <a:r>
              <a:rPr lang="zh-TW" altLang="zh-TW" dirty="0"/>
              <a:t>詞典（</a:t>
            </a:r>
            <a:r>
              <a:rPr lang="en-US" altLang="zh-TW" dirty="0"/>
              <a:t>1987</a:t>
            </a:r>
            <a:r>
              <a:rPr lang="zh-TW" altLang="zh-TW" dirty="0"/>
              <a:t>年）誕生時設計</a:t>
            </a:r>
            <a:r>
              <a:rPr lang="zh-TW" altLang="zh-TW" dirty="0" smtClean="0"/>
              <a:t>的</a:t>
            </a:r>
            <a:endParaRPr lang="en-US" altLang="zh-TW" dirty="0" smtClean="0"/>
          </a:p>
          <a:p>
            <a:r>
              <a:rPr lang="zh-TW" altLang="en-US" dirty="0" smtClean="0"/>
              <a:t>例子：</a:t>
            </a:r>
            <a:endParaRPr lang="en-US" altLang="zh-TW" dirty="0" smtClean="0"/>
          </a:p>
          <a:p>
            <a:pPr lvl="1"/>
            <a:r>
              <a:rPr lang="en-US" altLang="zh-TW" dirty="0"/>
              <a:t>exorbitant </a:t>
            </a:r>
            <a:endParaRPr lang="en-US" altLang="zh-TW" dirty="0" smtClean="0"/>
          </a:p>
          <a:p>
            <a:pPr lvl="2"/>
            <a:r>
              <a:rPr lang="en-US" altLang="zh-TW" dirty="0" smtClean="0">
                <a:solidFill>
                  <a:srgbClr val="FFFF00"/>
                </a:solidFill>
              </a:rPr>
              <a:t>exorbitant</a:t>
            </a:r>
            <a:r>
              <a:rPr lang="en-US" altLang="zh-TW" dirty="0" smtClean="0"/>
              <a:t> </a:t>
            </a:r>
            <a:r>
              <a:rPr lang="en-US" altLang="zh-TW" dirty="0"/>
              <a:t>prices, rents, charges </a:t>
            </a:r>
            <a:r>
              <a:rPr lang="en-US" altLang="zh-TW" dirty="0" err="1"/>
              <a:t>etc</a:t>
            </a:r>
            <a:r>
              <a:rPr lang="en-US" altLang="zh-TW" dirty="0"/>
              <a:t> are very much higher than they should be and you think they are unfair (Longman Essential Activator 1997</a:t>
            </a:r>
            <a:r>
              <a:rPr lang="en-US" altLang="zh-TW" dirty="0" smtClean="0"/>
              <a:t>)</a:t>
            </a:r>
          </a:p>
          <a:p>
            <a:pPr lvl="2"/>
            <a:r>
              <a:rPr lang="zh-TW" altLang="zh-TW" dirty="0">
                <a:solidFill>
                  <a:srgbClr val="FFFF00"/>
                </a:solidFill>
              </a:rPr>
              <a:t>昂貴的</a:t>
            </a:r>
            <a:r>
              <a:rPr lang="zh-TW" altLang="zh-TW" dirty="0"/>
              <a:t>價格、租金、收費等比它們應該的要高得多，你認為它們是不公平的</a:t>
            </a:r>
          </a:p>
          <a:p>
            <a:pPr lvl="1"/>
            <a:r>
              <a:rPr lang="en-US" altLang="zh-TW" dirty="0"/>
              <a:t>expire </a:t>
            </a:r>
            <a:endParaRPr lang="en-US" altLang="zh-TW" dirty="0" smtClean="0"/>
          </a:p>
          <a:p>
            <a:pPr lvl="2"/>
            <a:r>
              <a:rPr lang="en-US" altLang="zh-TW" dirty="0" smtClean="0"/>
              <a:t>When </a:t>
            </a:r>
            <a:r>
              <a:rPr lang="en-US" altLang="zh-TW" dirty="0"/>
              <a:t>something such as a contract, deadline, or visa </a:t>
            </a:r>
            <a:r>
              <a:rPr lang="en-US" altLang="zh-TW" dirty="0">
                <a:solidFill>
                  <a:srgbClr val="FFFF00"/>
                </a:solidFill>
              </a:rPr>
              <a:t>expires</a:t>
            </a:r>
            <a:r>
              <a:rPr lang="en-US" altLang="zh-TW" dirty="0"/>
              <a:t>, it comes to an end or is no longer valid (COBUILD-5 2006</a:t>
            </a:r>
            <a:r>
              <a:rPr lang="en-US" altLang="zh-TW" dirty="0" smtClean="0"/>
              <a:t>)</a:t>
            </a:r>
          </a:p>
          <a:p>
            <a:pPr lvl="2"/>
            <a:r>
              <a:rPr lang="zh-TW" altLang="zh-TW" dirty="0"/>
              <a:t>當合同、期限或簽證等東西到期時，它就會結束或</a:t>
            </a:r>
            <a:r>
              <a:rPr lang="zh-TW" altLang="zh-TW" dirty="0">
                <a:solidFill>
                  <a:srgbClr val="FFFF00"/>
                </a:solidFill>
              </a:rPr>
              <a:t>不再有效</a:t>
            </a:r>
          </a:p>
          <a:p>
            <a:pPr lvl="1"/>
            <a:r>
              <a:rPr lang="en-US" altLang="zh-TW" dirty="0"/>
              <a:t>apprentice </a:t>
            </a:r>
            <a:endParaRPr lang="en-US" altLang="zh-TW" dirty="0" smtClean="0"/>
          </a:p>
          <a:p>
            <a:pPr lvl="2"/>
            <a:r>
              <a:rPr lang="en-US" altLang="zh-TW" dirty="0" smtClean="0"/>
              <a:t>if </a:t>
            </a:r>
            <a:r>
              <a:rPr lang="en-US" altLang="zh-TW" dirty="0"/>
              <a:t>someone is </a:t>
            </a:r>
            <a:r>
              <a:rPr lang="en-US" altLang="zh-TW" dirty="0">
                <a:solidFill>
                  <a:srgbClr val="FFFF00"/>
                </a:solidFill>
              </a:rPr>
              <a:t>apprenticed</a:t>
            </a:r>
            <a:r>
              <a:rPr lang="en-US" altLang="zh-TW" dirty="0"/>
              <a:t> to another person, they are employed by that person to learn the type of work that they do (MED-2 2007</a:t>
            </a:r>
            <a:r>
              <a:rPr lang="en-US" altLang="zh-TW" dirty="0" smtClean="0"/>
              <a:t>)</a:t>
            </a:r>
          </a:p>
          <a:p>
            <a:pPr lvl="2"/>
            <a:r>
              <a:rPr lang="zh-TW" altLang="zh-TW" dirty="0"/>
              <a:t>如果某人被</a:t>
            </a:r>
            <a:r>
              <a:rPr lang="zh-TW" altLang="zh-TW" dirty="0">
                <a:solidFill>
                  <a:srgbClr val="FFFF00"/>
                </a:solidFill>
              </a:rPr>
              <a:t>任命</a:t>
            </a:r>
            <a:r>
              <a:rPr lang="zh-TW" altLang="zh-TW" dirty="0"/>
              <a:t>為另一個人的學徒，他們受雇於這個人，學習他們所從事的工作</a:t>
            </a:r>
            <a:r>
              <a:rPr lang="zh-TW" altLang="zh-TW" dirty="0" smtClean="0"/>
              <a:t>類型</a:t>
            </a:r>
            <a:endParaRPr lang="en-US" altLang="zh-TW" dirty="0" smtClean="0"/>
          </a:p>
        </p:txBody>
      </p:sp>
    </p:spTree>
    <p:extLst>
      <p:ext uri="{BB962C8B-B14F-4D97-AF65-F5344CB8AC3E}">
        <p14:creationId xmlns:p14="http://schemas.microsoft.com/office/powerpoint/2010/main" val="346550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全句式釋義格式</a:t>
            </a:r>
            <a:r>
              <a:rPr lang="en-US" altLang="zh-TW" baseline="-25000" dirty="0"/>
              <a:t>10.6.3.1</a:t>
            </a:r>
            <a:endParaRPr lang="zh-TW" altLang="en-US" baseline="-25000" dirty="0"/>
          </a:p>
        </p:txBody>
      </p:sp>
      <p:sp>
        <p:nvSpPr>
          <p:cNvPr id="3" name="內容版面配置區 2"/>
          <p:cNvSpPr>
            <a:spLocks noGrp="1"/>
          </p:cNvSpPr>
          <p:nvPr>
            <p:ph idx="1"/>
          </p:nvPr>
        </p:nvSpPr>
        <p:spPr/>
        <p:txBody>
          <a:bodyPr>
            <a:normAutofit/>
          </a:bodyPr>
          <a:lstStyle/>
          <a:p>
            <a:r>
              <a:rPr lang="zh-TW" altLang="en-US" dirty="0" smtClean="0"/>
              <a:t>前半</a:t>
            </a:r>
            <a:r>
              <a:rPr lang="zh-TW" altLang="en-US" dirty="0" smtClean="0"/>
              <a:t>句</a:t>
            </a:r>
            <a:r>
              <a:rPr lang="zh-TW" altLang="zh-TW" dirty="0" smtClean="0">
                <a:solidFill>
                  <a:srgbClr val="FFFF00"/>
                </a:solidFill>
              </a:rPr>
              <a:t>舉例說明</a:t>
            </a:r>
            <a:r>
              <a:rPr lang="zh-TW" altLang="zh-TW" dirty="0" smtClean="0">
                <a:solidFill>
                  <a:srgbClr val="FFFF00"/>
                </a:solidFill>
              </a:rPr>
              <a:t>用法</a:t>
            </a:r>
            <a:r>
              <a:rPr lang="zh-TW" altLang="en-US" dirty="0" smtClean="0"/>
              <a:t>，後半句</a:t>
            </a:r>
            <a:r>
              <a:rPr lang="zh-TW" altLang="zh-TW" dirty="0" smtClean="0">
                <a:solidFill>
                  <a:srgbClr val="FFFF00"/>
                </a:solidFill>
              </a:rPr>
              <a:t>提供</a:t>
            </a:r>
            <a:r>
              <a:rPr lang="zh-TW" altLang="en-US" dirty="0" smtClean="0">
                <a:solidFill>
                  <a:srgbClr val="FFFF00"/>
                </a:solidFill>
              </a:rPr>
              <a:t>釋義</a:t>
            </a:r>
            <a:r>
              <a:rPr lang="zh-TW" altLang="zh-TW" dirty="0" smtClean="0"/>
              <a:t>。</a:t>
            </a:r>
            <a:endParaRPr lang="en-US" altLang="zh-TW" dirty="0" smtClean="0"/>
          </a:p>
          <a:p>
            <a:r>
              <a:rPr lang="zh-TW" altLang="en-US" dirty="0" smtClean="0"/>
              <a:t>例如：</a:t>
            </a:r>
            <a:r>
              <a:rPr lang="en-US" altLang="zh-TW" dirty="0" smtClean="0"/>
              <a:t>exorbitant </a:t>
            </a:r>
          </a:p>
          <a:p>
            <a:pPr lvl="1"/>
            <a:r>
              <a:rPr lang="zh-TW" altLang="zh-TW" dirty="0" smtClean="0"/>
              <a:t>詞條</a:t>
            </a:r>
            <a:r>
              <a:rPr lang="zh-TW" altLang="zh-TW" dirty="0"/>
              <a:t>的前半部分告訴我們</a:t>
            </a:r>
            <a:r>
              <a:rPr lang="zh-TW" altLang="zh-TW" dirty="0">
                <a:solidFill>
                  <a:srgbClr val="FFFF00"/>
                </a:solidFill>
              </a:rPr>
              <a:t>這個形容詞</a:t>
            </a:r>
            <a:r>
              <a:rPr lang="zh-TW" altLang="zh-TW" dirty="0">
                <a:solidFill>
                  <a:srgbClr val="FFFF00"/>
                </a:solidFill>
              </a:rPr>
              <a:t>通常形容什麼</a:t>
            </a:r>
            <a:r>
              <a:rPr lang="zh-TW" altLang="zh-TW" dirty="0">
                <a:solidFill>
                  <a:srgbClr val="FFFF00"/>
                </a:solidFill>
              </a:rPr>
              <a:t>類型的東西</a:t>
            </a:r>
            <a:r>
              <a:rPr lang="zh-TW" altLang="zh-TW" dirty="0"/>
              <a:t>（</a:t>
            </a:r>
            <a:r>
              <a:rPr lang="en-US" altLang="zh-TW" dirty="0"/>
              <a:t>"</a:t>
            </a:r>
            <a:r>
              <a:rPr lang="zh-TW" altLang="zh-TW" dirty="0"/>
              <a:t>價格、租金、收費等</a:t>
            </a:r>
            <a:r>
              <a:rPr lang="en-US" altLang="zh-TW" dirty="0"/>
              <a:t>"</a:t>
            </a:r>
            <a:r>
              <a:rPr lang="zh-TW" altLang="zh-TW" dirty="0" smtClean="0"/>
              <a:t>），</a:t>
            </a:r>
            <a:endParaRPr lang="en-US" altLang="zh-TW" dirty="0" smtClean="0"/>
          </a:p>
          <a:p>
            <a:pPr lvl="1"/>
            <a:r>
              <a:rPr lang="zh-TW" altLang="zh-TW" dirty="0" smtClean="0"/>
              <a:t>後半</a:t>
            </a:r>
            <a:r>
              <a:rPr lang="zh-TW" altLang="zh-TW" dirty="0"/>
              <a:t>部分</a:t>
            </a:r>
            <a:r>
              <a:rPr lang="zh-TW" altLang="zh-TW" dirty="0">
                <a:solidFill>
                  <a:srgbClr val="FFFF00"/>
                </a:solidFill>
              </a:rPr>
              <a:t>告訴我們它的意思</a:t>
            </a:r>
            <a:r>
              <a:rPr lang="zh-TW" altLang="zh-TW" dirty="0" smtClean="0"/>
              <a:t>。</a:t>
            </a:r>
            <a:endParaRPr lang="en-US" altLang="zh-TW" dirty="0" smtClean="0"/>
          </a:p>
          <a:p>
            <a:r>
              <a:rPr lang="zh-TW" altLang="en-US" dirty="0" smtClean="0"/>
              <a:t>例如</a:t>
            </a:r>
            <a:r>
              <a:rPr lang="zh-TW" altLang="en-US" dirty="0" smtClean="0"/>
              <a:t>：</a:t>
            </a:r>
            <a:r>
              <a:rPr lang="en-US" altLang="zh-TW" dirty="0" smtClean="0"/>
              <a:t>expire</a:t>
            </a:r>
          </a:p>
          <a:p>
            <a:pPr lvl="1"/>
            <a:r>
              <a:rPr lang="zh-TW" altLang="zh-TW" dirty="0" smtClean="0"/>
              <a:t>不僅</a:t>
            </a:r>
            <a:r>
              <a:rPr lang="zh-TW" altLang="zh-TW" dirty="0"/>
              <a:t>表明它是</a:t>
            </a:r>
            <a:r>
              <a:rPr lang="zh-TW" altLang="zh-TW" dirty="0">
                <a:solidFill>
                  <a:srgbClr val="FFFF00"/>
                </a:solidFill>
              </a:rPr>
              <a:t>不及物的</a:t>
            </a:r>
            <a:r>
              <a:rPr lang="zh-TW" altLang="zh-TW" dirty="0"/>
              <a:t>，而且還提供了關於它的</a:t>
            </a:r>
            <a:r>
              <a:rPr lang="zh-TW" altLang="zh-TW" dirty="0">
                <a:solidFill>
                  <a:srgbClr val="FFFF00"/>
                </a:solidFill>
              </a:rPr>
              <a:t>選擇</a:t>
            </a:r>
            <a:r>
              <a:rPr lang="zh-TW" altLang="zh-TW" dirty="0" smtClean="0">
                <a:solidFill>
                  <a:srgbClr val="FFFF00"/>
                </a:solidFill>
              </a:rPr>
              <a:t>限制</a:t>
            </a:r>
            <a:endParaRPr lang="en-US" altLang="zh-TW" dirty="0" smtClean="0"/>
          </a:p>
          <a:p>
            <a:r>
              <a:rPr lang="zh-TW" altLang="en-US" dirty="0" smtClean="0"/>
              <a:t>例如：</a:t>
            </a:r>
            <a:r>
              <a:rPr lang="en-US" altLang="zh-TW" dirty="0" smtClean="0"/>
              <a:t>apprentice</a:t>
            </a:r>
          </a:p>
          <a:p>
            <a:pPr lvl="1"/>
            <a:r>
              <a:rPr lang="zh-TW" altLang="zh-TW" dirty="0" smtClean="0"/>
              <a:t>其</a:t>
            </a:r>
            <a:r>
              <a:rPr lang="zh-TW" altLang="zh-TW" dirty="0"/>
              <a:t>措辭表明這個動詞很有可能出現在</a:t>
            </a:r>
            <a:r>
              <a:rPr lang="zh-TW" altLang="zh-TW" dirty="0">
                <a:solidFill>
                  <a:srgbClr val="FFFF00"/>
                </a:solidFill>
              </a:rPr>
              <a:t>被動語態中</a:t>
            </a:r>
            <a:r>
              <a:rPr lang="zh-TW" altLang="zh-TW" dirty="0"/>
              <a:t>，</a:t>
            </a:r>
            <a:r>
              <a:rPr lang="zh-TW" altLang="zh-TW" dirty="0">
                <a:solidFill>
                  <a:srgbClr val="FFFF00"/>
                </a:solidFill>
              </a:rPr>
              <a:t>並在後面加上</a:t>
            </a:r>
            <a:r>
              <a:rPr lang="en-US" altLang="zh-TW" dirty="0">
                <a:solidFill>
                  <a:srgbClr val="FFFF00"/>
                </a:solidFill>
              </a:rPr>
              <a:t>'to</a:t>
            </a:r>
            <a:r>
              <a:rPr lang="en-US" altLang="zh-TW" dirty="0"/>
              <a:t>'</a:t>
            </a:r>
            <a:r>
              <a:rPr lang="zh-TW" altLang="zh-TW" dirty="0" smtClean="0"/>
              <a:t>。</a:t>
            </a:r>
            <a:endParaRPr lang="en-US" altLang="zh-TW" dirty="0" smtClean="0"/>
          </a:p>
          <a:p>
            <a:pPr lvl="1"/>
            <a:r>
              <a:rPr lang="zh-TW" altLang="en-US" dirty="0"/>
              <a:t>全句式釋義</a:t>
            </a:r>
            <a:r>
              <a:rPr lang="zh-TW" altLang="zh-TW" dirty="0" smtClean="0"/>
              <a:t>使</a:t>
            </a:r>
            <a:r>
              <a:rPr lang="zh-TW" altLang="zh-TW" dirty="0"/>
              <a:t>我們能夠</a:t>
            </a:r>
            <a:r>
              <a:rPr lang="zh-TW" altLang="zh-TW" dirty="0" smtClean="0">
                <a:solidFill>
                  <a:srgbClr val="FFFF00"/>
                </a:solidFill>
              </a:rPr>
              <a:t>將搭配</a:t>
            </a:r>
            <a:r>
              <a:rPr lang="zh-TW" altLang="zh-TW" dirty="0">
                <a:solidFill>
                  <a:srgbClr val="FFFF00"/>
                </a:solidFill>
              </a:rPr>
              <a:t>和搭配的偏好嵌入</a:t>
            </a:r>
            <a:r>
              <a:rPr lang="zh-TW" altLang="zh-TW" dirty="0" smtClean="0">
                <a:solidFill>
                  <a:srgbClr val="FFFF00"/>
                </a:solidFill>
              </a:rPr>
              <a:t>到</a:t>
            </a:r>
            <a:r>
              <a:rPr lang="zh-TW" altLang="en-US" dirty="0" smtClean="0">
                <a:solidFill>
                  <a:srgbClr val="FFFF00"/>
                </a:solidFill>
              </a:rPr>
              <a:t>釋義</a:t>
            </a:r>
            <a:r>
              <a:rPr lang="zh-TW" altLang="zh-TW" dirty="0" smtClean="0">
                <a:solidFill>
                  <a:srgbClr val="FFFF00"/>
                </a:solidFill>
              </a:rPr>
              <a:t>本身</a:t>
            </a:r>
            <a:r>
              <a:rPr lang="zh-TW" altLang="zh-TW" dirty="0"/>
              <a:t>，使學習者更全面地瞭解這個詞通常是如何使用的</a:t>
            </a:r>
            <a:r>
              <a:rPr lang="zh-TW" altLang="zh-TW" dirty="0" smtClean="0"/>
              <a:t>。</a:t>
            </a:r>
            <a:endParaRPr lang="en-US" altLang="zh-TW" dirty="0" smtClean="0"/>
          </a:p>
        </p:txBody>
      </p:sp>
    </p:spTree>
    <p:extLst>
      <p:ext uri="{BB962C8B-B14F-4D97-AF65-F5344CB8AC3E}">
        <p14:creationId xmlns:p14="http://schemas.microsoft.com/office/powerpoint/2010/main" val="261984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傳統</a:t>
            </a:r>
            <a:r>
              <a:rPr lang="zh-TW" altLang="en-US" dirty="0" smtClean="0"/>
              <a:t>釋義法：種類</a:t>
            </a:r>
            <a:r>
              <a:rPr lang="en-US" altLang="zh-TW" dirty="0" smtClean="0"/>
              <a:t>--</a:t>
            </a:r>
            <a:r>
              <a:rPr lang="zh-TW" altLang="en-US" dirty="0" smtClean="0"/>
              <a:t>差異</a:t>
            </a:r>
            <a:r>
              <a:rPr lang="zh-TW" altLang="en-US" baseline="-25000" dirty="0" smtClean="0"/>
              <a:t> </a:t>
            </a:r>
            <a:r>
              <a:rPr lang="en-US" altLang="zh-TW" baseline="-25000" dirty="0" smtClean="0"/>
              <a:t>10.5.1</a:t>
            </a:r>
            <a:endParaRPr lang="zh-TW" altLang="en-US" baseline="-25000" dirty="0"/>
          </a:p>
        </p:txBody>
      </p:sp>
      <p:sp>
        <p:nvSpPr>
          <p:cNvPr id="3" name="內容版面配置區 2"/>
          <p:cNvSpPr>
            <a:spLocks noGrp="1"/>
          </p:cNvSpPr>
          <p:nvPr>
            <p:ph idx="1"/>
          </p:nvPr>
        </p:nvSpPr>
        <p:spPr/>
        <p:txBody>
          <a:bodyPr>
            <a:normAutofit/>
          </a:bodyPr>
          <a:lstStyle/>
          <a:p>
            <a:r>
              <a:rPr lang="zh-TW" altLang="en-US" sz="2800" dirty="0"/>
              <a:t>種類</a:t>
            </a:r>
            <a:r>
              <a:rPr lang="en-US" altLang="zh-TW" sz="2800" dirty="0"/>
              <a:t>--</a:t>
            </a:r>
            <a:r>
              <a:rPr lang="zh-TW" altLang="en-US" sz="2800" dirty="0"/>
              <a:t>差異</a:t>
            </a:r>
            <a:r>
              <a:rPr lang="zh-TW" altLang="en-US" sz="2800" dirty="0" smtClean="0"/>
              <a:t>釋義</a:t>
            </a:r>
            <a:r>
              <a:rPr lang="zh-TW" altLang="en-US" sz="2800" dirty="0"/>
              <a:t>法由</a:t>
            </a:r>
            <a:r>
              <a:rPr lang="zh-TW" altLang="en-US" sz="2800" dirty="0" smtClean="0"/>
              <a:t>兩個元素所構成</a:t>
            </a:r>
            <a:endParaRPr lang="en-US" altLang="zh-TW" sz="2800" dirty="0" smtClean="0"/>
          </a:p>
          <a:p>
            <a:pPr lvl="1"/>
            <a:r>
              <a:rPr lang="zh-TW" altLang="en-US" sz="2800" dirty="0" smtClean="0"/>
              <a:t>種類</a:t>
            </a:r>
            <a:r>
              <a:rPr lang="en-US" altLang="zh-TW" sz="2800" dirty="0" smtClean="0"/>
              <a:t>(</a:t>
            </a:r>
            <a:r>
              <a:rPr lang="en-US" altLang="zh-TW" dirty="0" smtClean="0"/>
              <a:t>genus</a:t>
            </a:r>
            <a:r>
              <a:rPr lang="en-US" altLang="zh-TW" sz="2800" dirty="0" smtClean="0"/>
              <a:t>)</a:t>
            </a:r>
            <a:r>
              <a:rPr lang="zh-TW" altLang="en-US" sz="2800" dirty="0" smtClean="0"/>
              <a:t>：</a:t>
            </a:r>
            <a:r>
              <a:rPr lang="zh-TW" altLang="zh-TW" sz="2800" dirty="0" smtClean="0"/>
              <a:t>上位詞</a:t>
            </a:r>
            <a:r>
              <a:rPr lang="en-US" altLang="zh-TW" sz="2800" dirty="0"/>
              <a:t>--</a:t>
            </a:r>
            <a:r>
              <a:rPr lang="zh-TW" altLang="zh-TW" sz="2800" dirty="0" smtClean="0"/>
              <a:t>將</a:t>
            </a:r>
            <a:r>
              <a:rPr lang="zh-TW" altLang="en-US" sz="2800" dirty="0" smtClean="0"/>
              <a:t>詞語框在</a:t>
            </a:r>
            <a:r>
              <a:rPr lang="zh-TW" altLang="zh-TW" sz="2800" dirty="0" smtClean="0"/>
              <a:t>正確</a:t>
            </a:r>
            <a:r>
              <a:rPr lang="zh-TW" altLang="zh-TW" sz="2800" dirty="0"/>
              <a:t>的語義類別中</a:t>
            </a:r>
            <a:r>
              <a:rPr lang="zh-TW" altLang="zh-TW" sz="2800" dirty="0" smtClean="0"/>
              <a:t>。</a:t>
            </a:r>
            <a:endParaRPr lang="en-US" altLang="zh-TW" sz="2800" dirty="0" smtClean="0"/>
          </a:p>
          <a:p>
            <a:pPr lvl="1"/>
            <a:r>
              <a:rPr lang="zh-TW" altLang="en-US" sz="2800" dirty="0" smtClean="0"/>
              <a:t>差異</a:t>
            </a:r>
            <a:r>
              <a:rPr lang="en-US" altLang="zh-TW" sz="2800" dirty="0" smtClean="0"/>
              <a:t>(</a:t>
            </a:r>
            <a:r>
              <a:rPr lang="en-US" altLang="zh-TW" dirty="0" smtClean="0"/>
              <a:t>differentiae</a:t>
            </a:r>
            <a:r>
              <a:rPr lang="en-US" altLang="zh-TW" sz="2800" dirty="0" smtClean="0"/>
              <a:t>)</a:t>
            </a:r>
            <a:r>
              <a:rPr lang="zh-TW" altLang="en-US" sz="2800" dirty="0" smtClean="0"/>
              <a:t>：</a:t>
            </a:r>
            <a:r>
              <a:rPr lang="zh-TW" altLang="en-US" sz="2800" dirty="0"/>
              <a:t>補充</a:t>
            </a:r>
            <a:r>
              <a:rPr lang="zh-TW" altLang="zh-TW" sz="2800" dirty="0" smtClean="0"/>
              <a:t>資訊</a:t>
            </a:r>
            <a:r>
              <a:rPr lang="en-US" altLang="zh-TW" sz="2800" dirty="0"/>
              <a:t>--</a:t>
            </a:r>
            <a:r>
              <a:rPr lang="zh-TW" altLang="zh-TW" sz="2800" dirty="0" smtClean="0"/>
              <a:t>表明獨特</a:t>
            </a:r>
            <a:r>
              <a:rPr lang="zh-TW" altLang="zh-TW" sz="2800" dirty="0"/>
              <a:t>之處</a:t>
            </a:r>
            <a:r>
              <a:rPr lang="zh-TW" altLang="zh-TW" sz="2800" dirty="0" smtClean="0"/>
              <a:t>，</a:t>
            </a:r>
            <a:r>
              <a:rPr lang="zh-TW" altLang="en-US" sz="2800" dirty="0" smtClean="0"/>
              <a:t>與</a:t>
            </a:r>
            <a:r>
              <a:rPr lang="zh-TW" altLang="zh-TW" sz="2800" dirty="0" smtClean="0"/>
              <a:t>同類</a:t>
            </a:r>
            <a:r>
              <a:rPr lang="zh-TW" altLang="en-US" sz="2800" dirty="0" smtClean="0"/>
              <a:t>詞有何不同</a:t>
            </a:r>
            <a:endParaRPr lang="en-US" altLang="zh-TW" sz="2800" dirty="0" smtClean="0"/>
          </a:p>
          <a:p>
            <a:r>
              <a:rPr lang="zh-TW" altLang="en-US" sz="2800" dirty="0" smtClean="0"/>
              <a:t>例如：</a:t>
            </a:r>
            <a:endParaRPr lang="en-US" altLang="zh-TW" sz="2800" dirty="0" smtClean="0"/>
          </a:p>
          <a:p>
            <a:pPr lvl="1"/>
            <a:r>
              <a:rPr lang="zh-TW" altLang="en-US" dirty="0" smtClean="0"/>
              <a:t>貓熊</a:t>
            </a:r>
            <a:endParaRPr lang="en-US" altLang="zh-TW" dirty="0" smtClean="0"/>
          </a:p>
          <a:p>
            <a:pPr lvl="2"/>
            <a:r>
              <a:rPr lang="zh-TW" altLang="en-US" sz="2400" dirty="0">
                <a:solidFill>
                  <a:srgbClr val="FFFF00"/>
                </a:solidFill>
              </a:rPr>
              <a:t>動物</a:t>
            </a:r>
            <a:r>
              <a:rPr lang="zh-TW" altLang="en-US" sz="2400" dirty="0"/>
              <a:t>名。</a:t>
            </a:r>
            <a:r>
              <a:rPr lang="zh-TW" altLang="en-US" sz="2400" dirty="0">
                <a:solidFill>
                  <a:srgbClr val="FFFF00"/>
                </a:solidFill>
              </a:rPr>
              <a:t>食肉目熊科大貓熊屬</a:t>
            </a:r>
            <a:r>
              <a:rPr lang="zh-TW" altLang="en-US" sz="2400" dirty="0"/>
              <a:t>。一種</a:t>
            </a:r>
            <a:r>
              <a:rPr lang="zh-TW" altLang="en-US" sz="2400" dirty="0">
                <a:solidFill>
                  <a:srgbClr val="FFFF00"/>
                </a:solidFill>
              </a:rPr>
              <a:t>哺乳動物</a:t>
            </a:r>
            <a:r>
              <a:rPr lang="zh-TW" altLang="en-US" sz="2400" dirty="0"/>
              <a:t>，</a:t>
            </a:r>
            <a:r>
              <a:rPr lang="zh-TW" altLang="en-US" sz="2400" dirty="0">
                <a:solidFill>
                  <a:srgbClr val="00B0F0"/>
                </a:solidFill>
              </a:rPr>
              <a:t>身長約一點五公尺，體肥胖，外形像</a:t>
            </a:r>
            <a:r>
              <a:rPr lang="zh-TW" altLang="en-US" sz="2400" dirty="0" smtClean="0">
                <a:solidFill>
                  <a:srgbClr val="00B0F0"/>
                </a:solidFill>
              </a:rPr>
              <a:t>熊</a:t>
            </a:r>
            <a:r>
              <a:rPr lang="en-US" altLang="zh-TW" sz="2400" dirty="0" smtClean="0">
                <a:solidFill>
                  <a:srgbClr val="00B0F0"/>
                </a:solidFill>
              </a:rPr>
              <a:t>……</a:t>
            </a:r>
            <a:endParaRPr lang="en-US" altLang="zh-TW" sz="2400" dirty="0" smtClean="0">
              <a:solidFill>
                <a:srgbClr val="00B0F0"/>
              </a:solidFill>
            </a:endParaRPr>
          </a:p>
          <a:p>
            <a:pPr lvl="2"/>
            <a:endParaRPr lang="en-US" altLang="zh-TW" sz="2400" dirty="0"/>
          </a:p>
          <a:p>
            <a:pPr lvl="1"/>
            <a:endParaRPr lang="zh-TW" altLang="en-US" sz="2800" dirty="0"/>
          </a:p>
        </p:txBody>
      </p:sp>
    </p:spTree>
    <p:extLst>
      <p:ext uri="{BB962C8B-B14F-4D97-AF65-F5344CB8AC3E}">
        <p14:creationId xmlns:p14="http://schemas.microsoft.com/office/powerpoint/2010/main" val="4131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全句式</a:t>
            </a:r>
            <a:r>
              <a:rPr lang="zh-TW" altLang="en-US" dirty="0" smtClean="0"/>
              <a:t>釋義還能傳達</a:t>
            </a:r>
            <a:r>
              <a:rPr lang="zh-TW" altLang="zh-TW" dirty="0"/>
              <a:t>語外</a:t>
            </a:r>
            <a:r>
              <a:rPr lang="zh-TW" altLang="zh-TW" dirty="0" smtClean="0"/>
              <a:t>資訊</a:t>
            </a:r>
            <a:r>
              <a:rPr lang="en-US" altLang="zh-TW" baseline="-25000" dirty="0"/>
              <a:t>10.6.3.1</a:t>
            </a:r>
            <a:endParaRPr lang="zh-TW" altLang="en-US" baseline="-25000" dirty="0"/>
          </a:p>
        </p:txBody>
      </p:sp>
      <p:sp>
        <p:nvSpPr>
          <p:cNvPr id="3" name="內容版面配置區 2"/>
          <p:cNvSpPr>
            <a:spLocks noGrp="1"/>
          </p:cNvSpPr>
          <p:nvPr>
            <p:ph idx="1"/>
          </p:nvPr>
        </p:nvSpPr>
        <p:spPr/>
        <p:txBody>
          <a:bodyPr>
            <a:normAutofit fontScale="92500" lnSpcReduction="10000"/>
          </a:bodyPr>
          <a:lstStyle/>
          <a:p>
            <a:r>
              <a:rPr lang="zh-TW" altLang="en-US" dirty="0"/>
              <a:t>全句式釋義</a:t>
            </a:r>
            <a:r>
              <a:rPr lang="zh-TW" altLang="zh-TW" dirty="0" smtClean="0"/>
              <a:t>還</a:t>
            </a:r>
            <a:r>
              <a:rPr lang="zh-TW" altLang="zh-TW" dirty="0" smtClean="0"/>
              <a:t>能</a:t>
            </a:r>
            <a:r>
              <a:rPr lang="zh-TW" altLang="en-US" dirty="0" smtClean="0"/>
              <a:t>有效</a:t>
            </a:r>
            <a:r>
              <a:rPr lang="zh-TW" altLang="zh-TW" dirty="0" smtClean="0"/>
              <a:t>傳達各種</a:t>
            </a:r>
            <a:r>
              <a:rPr lang="zh-TW" altLang="zh-TW" dirty="0">
                <a:solidFill>
                  <a:srgbClr val="FFFF00"/>
                </a:solidFill>
              </a:rPr>
              <a:t>語外</a:t>
            </a:r>
            <a:r>
              <a:rPr lang="zh-TW" altLang="zh-TW" dirty="0" smtClean="0">
                <a:solidFill>
                  <a:srgbClr val="FFFF00"/>
                </a:solidFill>
              </a:rPr>
              <a:t>資訊</a:t>
            </a:r>
            <a:r>
              <a:rPr lang="zh-TW" altLang="zh-TW" dirty="0" smtClean="0"/>
              <a:t>，</a:t>
            </a:r>
            <a:r>
              <a:rPr lang="zh-TW" altLang="zh-TW" dirty="0"/>
              <a:t>如下面的</a:t>
            </a:r>
            <a:r>
              <a:rPr lang="en-US" altLang="zh-TW" dirty="0"/>
              <a:t>old school </a:t>
            </a:r>
            <a:r>
              <a:rPr lang="en-US" altLang="zh-TW" dirty="0" smtClean="0"/>
              <a:t>tie </a:t>
            </a:r>
            <a:r>
              <a:rPr lang="zh-TW" altLang="zh-TW" dirty="0" smtClean="0"/>
              <a:t>詞條所示</a:t>
            </a:r>
            <a:endParaRPr lang="en-US" altLang="zh-TW" dirty="0" smtClean="0"/>
          </a:p>
          <a:p>
            <a:pPr lvl="1"/>
            <a:r>
              <a:rPr lang="en-US" altLang="zh-TW" sz="2200" dirty="0"/>
              <a:t>When people talk about the old school tie, they are referring to the situation in which people who attended the same public school use their positions of inﬂuence to help each other </a:t>
            </a:r>
            <a:r>
              <a:rPr lang="en-US" altLang="zh-TW" sz="2200" dirty="0" smtClean="0"/>
              <a:t>(</a:t>
            </a:r>
            <a:r>
              <a:rPr lang="en-US" altLang="zh-TW" sz="2200" dirty="0"/>
              <a:t>COBUILD-5 2006) </a:t>
            </a:r>
            <a:endParaRPr lang="en-US" altLang="zh-TW" sz="2200" dirty="0" smtClean="0"/>
          </a:p>
          <a:p>
            <a:pPr lvl="1"/>
            <a:r>
              <a:rPr lang="zh-TW" altLang="zh-TW" dirty="0"/>
              <a:t>當人們</a:t>
            </a:r>
            <a:r>
              <a:rPr lang="zh-TW" altLang="zh-TW" dirty="0" smtClean="0"/>
              <a:t>談論</a:t>
            </a:r>
            <a:r>
              <a:rPr lang="en-US" altLang="zh-TW" dirty="0" smtClean="0"/>
              <a:t> old </a:t>
            </a:r>
            <a:r>
              <a:rPr lang="en-US" altLang="zh-TW" dirty="0"/>
              <a:t>school </a:t>
            </a:r>
            <a:r>
              <a:rPr lang="en-US" altLang="zh-TW" dirty="0" smtClean="0"/>
              <a:t>tie </a:t>
            </a:r>
            <a:r>
              <a:rPr lang="zh-TW" altLang="zh-TW" dirty="0" smtClean="0"/>
              <a:t>時</a:t>
            </a:r>
            <a:r>
              <a:rPr lang="zh-TW" altLang="zh-TW" dirty="0"/>
              <a:t>，</a:t>
            </a:r>
            <a:r>
              <a:rPr lang="zh-TW" altLang="zh-TW" dirty="0">
                <a:solidFill>
                  <a:srgbClr val="FFFF00"/>
                </a:solidFill>
              </a:rPr>
              <a:t>他們指的是在同一所公立學校上學的人利用他們的影響力來説明對方的情況</a:t>
            </a:r>
            <a:r>
              <a:rPr lang="zh-TW" altLang="zh-TW" dirty="0" smtClean="0"/>
              <a:t>。</a:t>
            </a:r>
            <a:endParaRPr lang="en-US" altLang="zh-TW" dirty="0" smtClean="0"/>
          </a:p>
          <a:p>
            <a:r>
              <a:rPr lang="zh-TW" altLang="en-US" dirty="0"/>
              <a:t>評論</a:t>
            </a:r>
            <a:endParaRPr lang="en-US" altLang="zh-TW" dirty="0" smtClean="0"/>
          </a:p>
          <a:p>
            <a:pPr lvl="1"/>
            <a:r>
              <a:rPr lang="zh-TW" altLang="en-US" dirty="0" smtClean="0"/>
              <a:t>以</a:t>
            </a:r>
            <a:r>
              <a:rPr lang="zh-TW" altLang="zh-TW" dirty="0" smtClean="0"/>
              <a:t>傳統</a:t>
            </a:r>
            <a:r>
              <a:rPr lang="zh-TW" altLang="zh-TW" dirty="0"/>
              <a:t>的方式來</a:t>
            </a:r>
            <a:r>
              <a:rPr lang="zh-TW" altLang="en-US" dirty="0" smtClean="0"/>
              <a:t>釋義 </a:t>
            </a:r>
            <a:r>
              <a:rPr lang="en-US" altLang="zh-TW" dirty="0" smtClean="0"/>
              <a:t>old </a:t>
            </a:r>
            <a:r>
              <a:rPr lang="en-US" altLang="zh-TW" dirty="0"/>
              <a:t>school </a:t>
            </a:r>
            <a:r>
              <a:rPr lang="en-US" altLang="zh-TW" dirty="0" smtClean="0"/>
              <a:t>tie </a:t>
            </a:r>
            <a:r>
              <a:rPr lang="zh-TW" altLang="en-US" dirty="0" smtClean="0"/>
              <a:t>十分困</a:t>
            </a:r>
            <a:r>
              <a:rPr lang="zh-TW" altLang="zh-TW" dirty="0" smtClean="0"/>
              <a:t>難</a:t>
            </a:r>
            <a:endParaRPr lang="zh-TW" altLang="en-US" dirty="0"/>
          </a:p>
          <a:p>
            <a:pPr lvl="1"/>
            <a:r>
              <a:rPr lang="zh-TW" altLang="zh-TW" dirty="0"/>
              <a:t>對於許多類型的詞，</a:t>
            </a:r>
            <a:r>
              <a:rPr lang="zh-TW" altLang="zh-TW" dirty="0" smtClean="0"/>
              <a:t>這是</a:t>
            </a:r>
            <a:r>
              <a:rPr lang="zh-TW" altLang="zh-TW" dirty="0"/>
              <a:t>一個有效的策略，</a:t>
            </a:r>
            <a:r>
              <a:rPr lang="zh-TW" altLang="zh-TW" dirty="0" smtClean="0"/>
              <a:t>而且</a:t>
            </a:r>
            <a:r>
              <a:rPr lang="zh-TW" altLang="en-US" dirty="0"/>
              <a:t>全句式釋義</a:t>
            </a:r>
            <a:r>
              <a:rPr lang="zh-TW" altLang="zh-TW" dirty="0" smtClean="0"/>
              <a:t>是</a:t>
            </a:r>
            <a:r>
              <a:rPr lang="zh-TW" altLang="zh-TW" dirty="0"/>
              <a:t>一個有價值的</a:t>
            </a:r>
            <a:r>
              <a:rPr lang="zh-TW" altLang="zh-TW" dirty="0" smtClean="0"/>
              <a:t>補充</a:t>
            </a:r>
            <a:endParaRPr lang="en-US" altLang="zh-TW" dirty="0" smtClean="0"/>
          </a:p>
          <a:p>
            <a:pPr lvl="1"/>
            <a:r>
              <a:rPr lang="zh-TW" altLang="zh-TW" dirty="0" smtClean="0"/>
              <a:t>它</a:t>
            </a:r>
            <a:r>
              <a:rPr lang="zh-TW" altLang="zh-TW" dirty="0"/>
              <a:t>對那些</a:t>
            </a:r>
            <a:r>
              <a:rPr lang="zh-TW" altLang="zh-TW" dirty="0">
                <a:solidFill>
                  <a:srgbClr val="FFFF00"/>
                </a:solidFill>
              </a:rPr>
              <a:t>選擇和句法偏好容易識別且相當有限的詞來說效果特別</a:t>
            </a:r>
            <a:r>
              <a:rPr lang="zh-TW" altLang="zh-TW" dirty="0"/>
              <a:t>好</a:t>
            </a:r>
            <a:r>
              <a:rPr lang="zh-TW" altLang="zh-TW" dirty="0" smtClean="0"/>
              <a:t>。</a:t>
            </a:r>
            <a:endParaRPr lang="en-US" altLang="zh-TW" dirty="0" smtClean="0"/>
          </a:p>
          <a:p>
            <a:pPr lvl="1"/>
            <a:r>
              <a:rPr lang="zh-TW" altLang="zh-TW" dirty="0" smtClean="0"/>
              <a:t>這</a:t>
            </a:r>
            <a:r>
              <a:rPr lang="zh-TW" altLang="zh-TW" dirty="0"/>
              <a:t>使得它成為處理像</a:t>
            </a:r>
            <a:r>
              <a:rPr lang="en-US" altLang="zh-TW" dirty="0"/>
              <a:t>temerity</a:t>
            </a:r>
            <a:r>
              <a:rPr lang="zh-TW" altLang="zh-TW" dirty="0"/>
              <a:t>這樣的詞（它在</a:t>
            </a:r>
            <a:r>
              <a:rPr lang="en-US" altLang="zh-TW" dirty="0"/>
              <a:t>75%</a:t>
            </a:r>
            <a:r>
              <a:rPr lang="zh-TW" altLang="zh-TW" dirty="0"/>
              <a:t>的情況下出現在</a:t>
            </a:r>
            <a:r>
              <a:rPr lang="en-US" altLang="zh-TW" dirty="0"/>
              <a:t> "have the temerity to do something "</a:t>
            </a:r>
            <a:r>
              <a:rPr lang="zh-TW" altLang="zh-TW" dirty="0"/>
              <a:t>的模式中）的一種比傳統的定義更好的方式</a:t>
            </a:r>
            <a:r>
              <a:rPr lang="zh-TW" altLang="zh-TW" dirty="0" smtClean="0"/>
              <a:t>。</a:t>
            </a:r>
            <a:endParaRPr lang="en-US" altLang="zh-TW" dirty="0" smtClean="0"/>
          </a:p>
          <a:p>
            <a:pPr lvl="1"/>
            <a:r>
              <a:rPr lang="zh-TW" altLang="zh-TW" dirty="0" smtClean="0"/>
              <a:t>此外</a:t>
            </a:r>
            <a:r>
              <a:rPr lang="zh-TW" altLang="zh-TW" dirty="0"/>
              <a:t>，它</a:t>
            </a:r>
            <a:r>
              <a:rPr lang="zh-TW" altLang="zh-TW" dirty="0">
                <a:solidFill>
                  <a:srgbClr val="FFFF00"/>
                </a:solidFill>
              </a:rPr>
              <a:t>與語料庫驅動的精神相吻合，即關注詞語在文本中的典型行為方式</a:t>
            </a:r>
            <a:r>
              <a:rPr lang="zh-TW" altLang="zh-TW" dirty="0"/>
              <a:t>，關注</a:t>
            </a:r>
            <a:r>
              <a:rPr lang="en-US" altLang="zh-TW" dirty="0"/>
              <a:t> "</a:t>
            </a:r>
            <a:r>
              <a:rPr lang="zh-TW" altLang="zh-TW" dirty="0"/>
              <a:t>說明通常的情況而不是必然的情況</a:t>
            </a:r>
            <a:r>
              <a:rPr lang="en-US" altLang="zh-TW" dirty="0"/>
              <a:t>"</a:t>
            </a:r>
            <a:r>
              <a:rPr lang="zh-TW" altLang="zh-TW" dirty="0"/>
              <a:t>（</a:t>
            </a:r>
            <a:r>
              <a:rPr lang="en-US" altLang="zh-TW" dirty="0"/>
              <a:t>Hanks 1987: 118</a:t>
            </a:r>
            <a:r>
              <a:rPr lang="zh-TW" altLang="zh-TW" dirty="0"/>
              <a:t>）。</a:t>
            </a:r>
            <a:endParaRPr lang="zh-TW" altLang="en-US" dirty="0"/>
          </a:p>
        </p:txBody>
      </p:sp>
    </p:spTree>
    <p:extLst>
      <p:ext uri="{BB962C8B-B14F-4D97-AF65-F5344CB8AC3E}">
        <p14:creationId xmlns:p14="http://schemas.microsoft.com/office/powerpoint/2010/main" val="311621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全句式釋義必須注意</a:t>
            </a:r>
            <a:r>
              <a:rPr lang="en-US" altLang="zh-TW" baseline="-25000" dirty="0"/>
              <a:t>10.6.3.1</a:t>
            </a:r>
            <a:endParaRPr lang="zh-TW" altLang="en-US" baseline="-25000" dirty="0"/>
          </a:p>
        </p:txBody>
      </p:sp>
      <p:sp>
        <p:nvSpPr>
          <p:cNvPr id="3" name="內容版面配置區 2"/>
          <p:cNvSpPr>
            <a:spLocks noGrp="1"/>
          </p:cNvSpPr>
          <p:nvPr>
            <p:ph idx="1"/>
          </p:nvPr>
        </p:nvSpPr>
        <p:spPr>
          <a:xfrm>
            <a:off x="685800" y="2194560"/>
            <a:ext cx="10820400" cy="4408259"/>
          </a:xfrm>
        </p:spPr>
        <p:txBody>
          <a:bodyPr>
            <a:normAutofit/>
          </a:bodyPr>
          <a:lstStyle/>
          <a:p>
            <a:r>
              <a:rPr lang="zh-TW" altLang="zh-TW" dirty="0" smtClean="0"/>
              <a:t>如果</a:t>
            </a:r>
            <a:r>
              <a:rPr lang="zh-TW" altLang="zh-TW" dirty="0"/>
              <a:t>沒有仔細</a:t>
            </a:r>
            <a:r>
              <a:rPr lang="zh-TW" altLang="zh-TW" dirty="0" smtClean="0"/>
              <a:t>選擇</a:t>
            </a:r>
            <a:r>
              <a:rPr lang="zh-TW" altLang="en-US" dirty="0" smtClean="0"/>
              <a:t>前半句語境</a:t>
            </a:r>
            <a:r>
              <a:rPr lang="zh-TW" altLang="zh-TW" dirty="0" smtClean="0"/>
              <a:t>資訊</a:t>
            </a:r>
            <a:r>
              <a:rPr lang="zh-TW" altLang="zh-TW" dirty="0"/>
              <a:t>，就會出現問題</a:t>
            </a:r>
            <a:r>
              <a:rPr lang="zh-TW" altLang="zh-TW" dirty="0" smtClean="0"/>
              <a:t>。</a:t>
            </a:r>
            <a:endParaRPr lang="en-US" altLang="zh-TW" dirty="0" smtClean="0"/>
          </a:p>
          <a:p>
            <a:pPr lvl="1"/>
            <a:r>
              <a:rPr lang="zh-TW" altLang="zh-TW" dirty="0" smtClean="0"/>
              <a:t>例如</a:t>
            </a:r>
            <a:r>
              <a:rPr lang="zh-TW" altLang="zh-TW" dirty="0"/>
              <a:t>，</a:t>
            </a:r>
            <a:r>
              <a:rPr lang="en-US" altLang="zh-TW" dirty="0"/>
              <a:t>COBUILD</a:t>
            </a:r>
            <a:r>
              <a:rPr lang="zh-TW" altLang="zh-TW" dirty="0" smtClean="0"/>
              <a:t>對</a:t>
            </a:r>
            <a:r>
              <a:rPr lang="en-US" altLang="zh-TW" dirty="0" smtClean="0"/>
              <a:t> insight  n. </a:t>
            </a:r>
            <a:r>
              <a:rPr lang="zh-TW" altLang="en-US" dirty="0" smtClean="0"/>
              <a:t>的釋義</a:t>
            </a:r>
            <a:endParaRPr lang="en-US" altLang="zh-TW" dirty="0" smtClean="0"/>
          </a:p>
          <a:p>
            <a:pPr lvl="2"/>
            <a:r>
              <a:rPr lang="en-US" altLang="zh-TW" dirty="0"/>
              <a:t>If you gain insight or an insight . . </a:t>
            </a:r>
            <a:r>
              <a:rPr lang="en-US" altLang="zh-TW" dirty="0" smtClean="0"/>
              <a:t>.</a:t>
            </a:r>
          </a:p>
          <a:p>
            <a:pPr lvl="2"/>
            <a:r>
              <a:rPr lang="zh-TW" altLang="zh-TW" dirty="0"/>
              <a:t>如果你</a:t>
            </a:r>
            <a:r>
              <a:rPr lang="zh-TW" altLang="zh-TW" dirty="0" smtClean="0"/>
              <a:t>獲得</a:t>
            </a:r>
            <a:r>
              <a:rPr lang="en-US" altLang="zh-TW" dirty="0" smtClean="0"/>
              <a:t> insight </a:t>
            </a:r>
            <a:r>
              <a:rPr lang="zh-TW" altLang="zh-TW" dirty="0" smtClean="0"/>
              <a:t>或</a:t>
            </a:r>
            <a:r>
              <a:rPr lang="en-US" altLang="zh-TW" dirty="0" smtClean="0"/>
              <a:t> an </a:t>
            </a:r>
            <a:r>
              <a:rPr lang="en-US" altLang="zh-TW" dirty="0"/>
              <a:t>insight</a:t>
            </a:r>
            <a:r>
              <a:rPr lang="en-US" altLang="zh-TW" dirty="0" smtClean="0"/>
              <a:t>...... </a:t>
            </a:r>
          </a:p>
          <a:p>
            <a:pPr lvl="1"/>
            <a:r>
              <a:rPr lang="zh-TW" altLang="en-US" dirty="0"/>
              <a:t>讀者</a:t>
            </a:r>
            <a:r>
              <a:rPr lang="zh-TW" altLang="zh-TW" dirty="0" smtClean="0"/>
              <a:t>將</a:t>
            </a:r>
            <a:r>
              <a:rPr lang="zh-TW" altLang="zh-TW" dirty="0"/>
              <a:t>從中</a:t>
            </a:r>
            <a:r>
              <a:rPr lang="zh-TW" altLang="zh-TW" dirty="0" smtClean="0"/>
              <a:t>推</a:t>
            </a:r>
            <a:r>
              <a:rPr lang="zh-TW" altLang="en-US" dirty="0" smtClean="0"/>
              <a:t>論</a:t>
            </a:r>
            <a:r>
              <a:rPr lang="zh-TW" altLang="zh-TW" dirty="0" smtClean="0"/>
              <a:t>出：</a:t>
            </a:r>
            <a:endParaRPr lang="en-US" altLang="zh-TW" dirty="0" smtClean="0"/>
          </a:p>
          <a:p>
            <a:pPr lvl="2"/>
            <a:r>
              <a:rPr lang="zh-TW" altLang="zh-TW" dirty="0"/>
              <a:t>名詞可以是可數的，也可以是不可數的</a:t>
            </a:r>
            <a:r>
              <a:rPr lang="zh-TW" altLang="zh-TW" dirty="0" smtClean="0"/>
              <a:t>（</a:t>
            </a:r>
            <a:r>
              <a:rPr lang="en-US" altLang="zh-TW" dirty="0"/>
              <a:t> </a:t>
            </a:r>
            <a:r>
              <a:rPr lang="en-US" altLang="zh-TW" dirty="0" smtClean="0"/>
              <a:t>"insight </a:t>
            </a:r>
            <a:r>
              <a:rPr lang="en-US" altLang="zh-TW" dirty="0"/>
              <a:t>or an </a:t>
            </a:r>
            <a:r>
              <a:rPr lang="en-US" altLang="zh-TW" dirty="0" smtClean="0"/>
              <a:t>insight" </a:t>
            </a:r>
            <a:r>
              <a:rPr lang="zh-TW" altLang="zh-TW" dirty="0" smtClean="0"/>
              <a:t>）。</a:t>
            </a:r>
            <a:endParaRPr lang="zh-TW" altLang="zh-TW" dirty="0"/>
          </a:p>
          <a:p>
            <a:pPr lvl="2"/>
            <a:r>
              <a:rPr lang="zh-TW" altLang="zh-TW" dirty="0" smtClean="0"/>
              <a:t>常</a:t>
            </a:r>
            <a:r>
              <a:rPr lang="zh-TW" altLang="zh-TW" dirty="0"/>
              <a:t>作為動詞的賓語出現 </a:t>
            </a:r>
          </a:p>
          <a:p>
            <a:pPr lvl="2"/>
            <a:r>
              <a:rPr lang="zh-TW" altLang="en-US" dirty="0" smtClean="0"/>
              <a:t>使用</a:t>
            </a:r>
            <a:r>
              <a:rPr lang="zh-TW" altLang="zh-TW" dirty="0" smtClean="0"/>
              <a:t>時，</a:t>
            </a:r>
            <a:r>
              <a:rPr lang="zh-TW" altLang="en-US" dirty="0" smtClean="0"/>
              <a:t>搭配的</a:t>
            </a:r>
            <a:r>
              <a:rPr lang="zh-TW" altLang="zh-TW" dirty="0" smtClean="0"/>
              <a:t>動詞</a:t>
            </a:r>
            <a:r>
              <a:rPr lang="zh-TW" altLang="zh-TW" dirty="0"/>
              <a:t>通常</a:t>
            </a:r>
            <a:r>
              <a:rPr lang="zh-TW" altLang="zh-TW" dirty="0" smtClean="0"/>
              <a:t>是</a:t>
            </a:r>
            <a:r>
              <a:rPr lang="en-US" altLang="zh-TW" dirty="0" smtClean="0"/>
              <a:t> gain </a:t>
            </a:r>
            <a:r>
              <a:rPr lang="zh-TW" altLang="zh-TW" dirty="0" smtClean="0"/>
              <a:t>（</a:t>
            </a:r>
            <a:r>
              <a:rPr lang="zh-TW" altLang="zh-TW" dirty="0"/>
              <a:t>或類似</a:t>
            </a:r>
            <a:r>
              <a:rPr lang="zh-TW" altLang="zh-TW" dirty="0" smtClean="0"/>
              <a:t>的</a:t>
            </a:r>
            <a:r>
              <a:rPr lang="zh-TW" altLang="en-US" dirty="0" smtClean="0"/>
              <a:t>詞</a:t>
            </a:r>
            <a:r>
              <a:rPr lang="zh-TW" altLang="zh-TW" dirty="0" smtClean="0"/>
              <a:t>）。</a:t>
            </a:r>
            <a:endParaRPr lang="en-US" altLang="zh-TW" dirty="0" smtClean="0"/>
          </a:p>
          <a:p>
            <a:pPr lvl="1"/>
            <a:r>
              <a:rPr lang="zh-TW" altLang="zh-TW" dirty="0"/>
              <a:t>前兩個推論與證據相當</a:t>
            </a:r>
            <a:r>
              <a:rPr lang="zh-TW" altLang="zh-TW" dirty="0" smtClean="0"/>
              <a:t>吻合</a:t>
            </a:r>
            <a:endParaRPr lang="en-US" altLang="zh-TW" dirty="0" smtClean="0"/>
          </a:p>
          <a:p>
            <a:pPr lvl="1"/>
            <a:r>
              <a:rPr lang="zh-TW" altLang="zh-TW" dirty="0"/>
              <a:t>第三個推論卻</a:t>
            </a:r>
            <a:r>
              <a:rPr lang="zh-TW" altLang="zh-TW" dirty="0" smtClean="0"/>
              <a:t>大錯特錯</a:t>
            </a:r>
            <a:endParaRPr lang="en-US" altLang="zh-TW" dirty="0" smtClean="0"/>
          </a:p>
          <a:p>
            <a:pPr lvl="1"/>
            <a:r>
              <a:rPr lang="zh-TW" altLang="zh-TW" dirty="0"/>
              <a:t>語料庫資料</a:t>
            </a:r>
            <a:r>
              <a:rPr lang="zh-TW" altLang="zh-TW" dirty="0" smtClean="0"/>
              <a:t>顯示</a:t>
            </a:r>
            <a:endParaRPr lang="en-US" altLang="zh-TW" dirty="0" smtClean="0"/>
          </a:p>
          <a:p>
            <a:pPr lvl="2"/>
            <a:r>
              <a:rPr lang="zh-TW" altLang="zh-TW" dirty="0" smtClean="0"/>
              <a:t>雖然</a:t>
            </a:r>
            <a:r>
              <a:rPr lang="en-US" altLang="zh-TW" dirty="0" smtClean="0"/>
              <a:t>  gain + insight </a:t>
            </a:r>
            <a:r>
              <a:rPr lang="zh-TW" altLang="zh-TW" dirty="0" smtClean="0"/>
              <a:t>是</a:t>
            </a:r>
            <a:r>
              <a:rPr lang="zh-TW" altLang="zh-TW" dirty="0"/>
              <a:t>一個相當常見的</a:t>
            </a:r>
            <a:r>
              <a:rPr lang="zh-TW" altLang="zh-TW" dirty="0" smtClean="0"/>
              <a:t>組合</a:t>
            </a:r>
            <a:endParaRPr lang="en-US" altLang="zh-TW" dirty="0" smtClean="0"/>
          </a:p>
          <a:p>
            <a:pPr lvl="2"/>
            <a:r>
              <a:rPr lang="zh-TW" altLang="en-US" dirty="0" smtClean="0"/>
              <a:t>但</a:t>
            </a:r>
            <a:r>
              <a:rPr lang="en-US" altLang="zh-TW" dirty="0" smtClean="0"/>
              <a:t> give + insight, offer + insight, provide + insight  </a:t>
            </a:r>
            <a:r>
              <a:rPr lang="zh-TW" altLang="en-US" dirty="0"/>
              <a:t>更</a:t>
            </a:r>
            <a:r>
              <a:rPr lang="zh-TW" altLang="en-US" dirty="0" smtClean="0"/>
              <a:t>常見</a:t>
            </a:r>
            <a:endParaRPr lang="zh-TW" altLang="zh-TW" dirty="0"/>
          </a:p>
        </p:txBody>
      </p:sp>
    </p:spTree>
    <p:extLst>
      <p:ext uri="{BB962C8B-B14F-4D97-AF65-F5344CB8AC3E}">
        <p14:creationId xmlns:p14="http://schemas.microsoft.com/office/powerpoint/2010/main" val="21941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是否該</a:t>
            </a:r>
            <a:r>
              <a:rPr lang="zh-TW" altLang="zh-TW" dirty="0" smtClean="0"/>
              <a:t>全盤</a:t>
            </a:r>
            <a:r>
              <a:rPr lang="zh-TW" altLang="en-US" dirty="0" smtClean="0"/>
              <a:t>使</a:t>
            </a:r>
            <a:r>
              <a:rPr lang="zh-TW" altLang="zh-TW" dirty="0" smtClean="0"/>
              <a:t>用</a:t>
            </a:r>
            <a:r>
              <a:rPr lang="zh-TW" altLang="en-US" dirty="0"/>
              <a:t>全句式</a:t>
            </a:r>
            <a:r>
              <a:rPr lang="zh-TW" altLang="en-US" dirty="0" smtClean="0"/>
              <a:t>釋義？</a:t>
            </a:r>
            <a:r>
              <a:rPr lang="en-US" altLang="zh-TW" dirty="0"/>
              <a:t> </a:t>
            </a:r>
            <a:r>
              <a:rPr lang="en-US" altLang="zh-TW" baseline="-25000" dirty="0"/>
              <a:t>10.6.3.1</a:t>
            </a:r>
            <a:endParaRPr lang="zh-TW" altLang="en-US" baseline="-25000" dirty="0"/>
          </a:p>
        </p:txBody>
      </p:sp>
      <p:sp>
        <p:nvSpPr>
          <p:cNvPr id="3" name="內容版面配置區 2"/>
          <p:cNvSpPr>
            <a:spLocks noGrp="1"/>
          </p:cNvSpPr>
          <p:nvPr>
            <p:ph idx="1"/>
          </p:nvPr>
        </p:nvSpPr>
        <p:spPr/>
        <p:txBody>
          <a:bodyPr>
            <a:normAutofit/>
          </a:bodyPr>
          <a:lstStyle/>
          <a:p>
            <a:r>
              <a:rPr lang="zh-TW" altLang="zh-TW" dirty="0" smtClean="0"/>
              <a:t>許多詞</a:t>
            </a:r>
            <a:r>
              <a:rPr lang="zh-TW" altLang="en-US" dirty="0" smtClean="0"/>
              <a:t>語應用的</a:t>
            </a:r>
            <a:r>
              <a:rPr lang="zh-TW" altLang="zh-TW" dirty="0"/>
              <a:t>語</a:t>
            </a:r>
            <a:r>
              <a:rPr lang="zh-TW" altLang="zh-TW" dirty="0" smtClean="0"/>
              <a:t>境</a:t>
            </a:r>
            <a:r>
              <a:rPr lang="zh-TW" altLang="en-US" dirty="0"/>
              <a:t>很</a:t>
            </a:r>
            <a:r>
              <a:rPr lang="zh-TW" altLang="zh-TW" dirty="0" smtClean="0"/>
              <a:t>廣</a:t>
            </a:r>
            <a:endParaRPr lang="en-US" altLang="zh-TW" dirty="0"/>
          </a:p>
          <a:p>
            <a:pPr lvl="1"/>
            <a:r>
              <a:rPr lang="zh-TW" altLang="en-US" dirty="0"/>
              <a:t>這時全句式</a:t>
            </a:r>
            <a:r>
              <a:rPr lang="zh-TW" altLang="en-US" dirty="0" smtClean="0"/>
              <a:t>釋義</a:t>
            </a:r>
            <a:r>
              <a:rPr lang="zh-TW" altLang="zh-TW" dirty="0" smtClean="0"/>
              <a:t>是</a:t>
            </a:r>
            <a:r>
              <a:rPr lang="zh-TW" altLang="zh-TW" dirty="0"/>
              <a:t>無益</a:t>
            </a:r>
            <a:r>
              <a:rPr lang="zh-TW" altLang="zh-TW" dirty="0" smtClean="0"/>
              <a:t>的。</a:t>
            </a:r>
            <a:endParaRPr lang="en-US" altLang="zh-TW" dirty="0" smtClean="0"/>
          </a:p>
          <a:p>
            <a:pPr lvl="1"/>
            <a:r>
              <a:rPr lang="zh-TW" altLang="zh-TW" dirty="0" smtClean="0"/>
              <a:t>當</a:t>
            </a:r>
            <a:r>
              <a:rPr lang="zh-TW" altLang="zh-TW" dirty="0"/>
              <a:t>語境的可能性沒有</a:t>
            </a:r>
            <a:r>
              <a:rPr lang="zh-TW" altLang="zh-TW" dirty="0" smtClean="0"/>
              <a:t>像</a:t>
            </a:r>
            <a:r>
              <a:rPr lang="en-US" altLang="zh-TW" dirty="0" smtClean="0"/>
              <a:t> </a:t>
            </a:r>
            <a:r>
              <a:rPr lang="en-US" altLang="zh-TW" dirty="0" err="1" smtClean="0"/>
              <a:t>temperity</a:t>
            </a:r>
            <a:r>
              <a:rPr lang="en-US" altLang="zh-TW" dirty="0" smtClean="0"/>
              <a:t> </a:t>
            </a:r>
            <a:r>
              <a:rPr lang="zh-TW" altLang="zh-TW" dirty="0" smtClean="0"/>
              <a:t>或</a:t>
            </a:r>
            <a:r>
              <a:rPr lang="en-US" altLang="zh-TW" dirty="0" smtClean="0"/>
              <a:t> expire </a:t>
            </a:r>
            <a:r>
              <a:rPr lang="zh-TW" altLang="zh-TW" dirty="0" smtClean="0"/>
              <a:t>那樣</a:t>
            </a:r>
            <a:r>
              <a:rPr lang="zh-TW" altLang="zh-TW" dirty="0"/>
              <a:t>受到限制時</a:t>
            </a:r>
            <a:r>
              <a:rPr lang="zh-TW" altLang="zh-TW" dirty="0" smtClean="0"/>
              <a:t>，</a:t>
            </a:r>
            <a:endParaRPr lang="en-US" altLang="zh-TW" dirty="0" smtClean="0"/>
          </a:p>
          <a:p>
            <a:pPr lvl="1"/>
            <a:r>
              <a:rPr lang="zh-TW" altLang="zh-TW" dirty="0" smtClean="0"/>
              <a:t>我們</a:t>
            </a:r>
            <a:r>
              <a:rPr lang="zh-TW" altLang="zh-TW" dirty="0"/>
              <a:t>可能會出現誤導用戶的詞條（如</a:t>
            </a:r>
            <a:r>
              <a:rPr lang="en-US" altLang="zh-TW" dirty="0"/>
              <a:t>insight</a:t>
            </a:r>
            <a:r>
              <a:rPr lang="zh-TW" altLang="zh-TW" dirty="0"/>
              <a:t>的詞條</a:t>
            </a:r>
            <a:r>
              <a:rPr lang="zh-TW" altLang="zh-TW" dirty="0" smtClean="0"/>
              <a:t>）</a:t>
            </a:r>
            <a:endParaRPr lang="en-US" altLang="zh-TW" dirty="0" smtClean="0"/>
          </a:p>
          <a:p>
            <a:pPr lvl="1"/>
            <a:r>
              <a:rPr lang="zh-TW" altLang="zh-TW" dirty="0" smtClean="0"/>
              <a:t>或者</a:t>
            </a:r>
            <a:r>
              <a:rPr lang="en-US" altLang="zh-TW" dirty="0"/>
              <a:t>--</a:t>
            </a:r>
            <a:r>
              <a:rPr lang="zh-TW" altLang="zh-TW" dirty="0"/>
              <a:t>更糟糕的是</a:t>
            </a:r>
            <a:r>
              <a:rPr lang="en-US" altLang="zh-TW" dirty="0"/>
              <a:t>--</a:t>
            </a:r>
            <a:r>
              <a:rPr lang="zh-TW" altLang="zh-TW" dirty="0"/>
              <a:t>出現像這樣毫無意義的詞義</a:t>
            </a:r>
            <a:r>
              <a:rPr lang="zh-TW" altLang="zh-TW" dirty="0" smtClean="0"/>
              <a:t>。</a:t>
            </a:r>
            <a:r>
              <a:rPr lang="zh-TW" altLang="en-US" dirty="0" smtClean="0"/>
              <a:t>例如：</a:t>
            </a:r>
            <a:endParaRPr lang="en-US" altLang="zh-TW" dirty="0" smtClean="0"/>
          </a:p>
          <a:p>
            <a:pPr lvl="1"/>
            <a:r>
              <a:rPr lang="en-US" altLang="zh-TW" dirty="0" smtClean="0"/>
              <a:t>fortunate adj.</a:t>
            </a:r>
          </a:p>
          <a:p>
            <a:pPr lvl="2"/>
            <a:r>
              <a:rPr lang="en-US" altLang="zh-TW" dirty="0"/>
              <a:t>I</a:t>
            </a:r>
            <a:r>
              <a:rPr lang="en-US" altLang="zh-TW" dirty="0" smtClean="0"/>
              <a:t>f </a:t>
            </a:r>
            <a:r>
              <a:rPr lang="en-US" altLang="zh-TW" dirty="0"/>
              <a:t>you say that someone or something is fortunate, you mean that they are lucky (COBUILD-5 2006) </a:t>
            </a:r>
            <a:endParaRPr lang="en-US" altLang="zh-TW" dirty="0" smtClean="0"/>
          </a:p>
          <a:p>
            <a:pPr lvl="2"/>
            <a:r>
              <a:rPr lang="zh-TW" altLang="zh-TW" dirty="0"/>
              <a:t>如果你說某人或某物是幸運的，你的意思是他們是</a:t>
            </a:r>
            <a:r>
              <a:rPr lang="zh-TW" altLang="zh-TW" dirty="0" smtClean="0"/>
              <a:t>幸運</a:t>
            </a:r>
            <a:r>
              <a:rPr lang="zh-TW" altLang="en-US" dirty="0" smtClean="0"/>
              <a:t>的。</a:t>
            </a:r>
            <a:endParaRPr lang="en-US" altLang="zh-TW" dirty="0" smtClean="0"/>
          </a:p>
          <a:p>
            <a:pPr lvl="1"/>
            <a:r>
              <a:rPr lang="en-US" altLang="zh-TW" dirty="0" smtClean="0"/>
              <a:t>Inspirational adj.</a:t>
            </a:r>
          </a:p>
          <a:p>
            <a:pPr lvl="2"/>
            <a:r>
              <a:rPr lang="en-US" altLang="zh-TW" dirty="0" smtClean="0"/>
              <a:t>Something </a:t>
            </a:r>
            <a:r>
              <a:rPr lang="en-US" altLang="zh-TW" dirty="0"/>
              <a:t>that is inspirational provides you with inspiration </a:t>
            </a:r>
            <a:r>
              <a:rPr lang="en-US" altLang="zh-TW" dirty="0" smtClean="0"/>
              <a:t>(COBUILD-5 </a:t>
            </a:r>
            <a:r>
              <a:rPr lang="en-US" altLang="zh-TW" dirty="0"/>
              <a:t>2006</a:t>
            </a:r>
            <a:r>
              <a:rPr lang="en-US" altLang="zh-TW" dirty="0" smtClean="0"/>
              <a:t>)</a:t>
            </a:r>
          </a:p>
          <a:p>
            <a:pPr lvl="2"/>
            <a:r>
              <a:rPr lang="zh-TW" altLang="en-US" dirty="0"/>
              <a:t>帶有</a:t>
            </a:r>
            <a:r>
              <a:rPr lang="zh-TW" altLang="en-US" dirty="0" smtClean="0"/>
              <a:t>靈感</a:t>
            </a:r>
            <a:r>
              <a:rPr lang="zh-CN" altLang="en-US" dirty="0" smtClean="0"/>
              <a:t>的東西為你提供了靈感</a:t>
            </a:r>
            <a:endParaRPr lang="zh-TW" altLang="zh-TW" dirty="0"/>
          </a:p>
          <a:p>
            <a:pPr lvl="1"/>
            <a:endParaRPr lang="zh-TW" altLang="en-US" dirty="0"/>
          </a:p>
        </p:txBody>
      </p:sp>
    </p:spTree>
    <p:extLst>
      <p:ext uri="{BB962C8B-B14F-4D97-AF65-F5344CB8AC3E}">
        <p14:creationId xmlns:p14="http://schemas.microsoft.com/office/powerpoint/2010/main" val="3478730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是否該</a:t>
            </a:r>
            <a:r>
              <a:rPr lang="zh-TW" altLang="zh-TW" dirty="0"/>
              <a:t>全盤</a:t>
            </a:r>
            <a:r>
              <a:rPr lang="zh-TW" altLang="en-US" dirty="0"/>
              <a:t>使</a:t>
            </a:r>
            <a:r>
              <a:rPr lang="zh-TW" altLang="zh-TW" dirty="0"/>
              <a:t>用</a:t>
            </a:r>
            <a:r>
              <a:rPr lang="zh-TW" altLang="en-US" dirty="0"/>
              <a:t>全句式釋義</a:t>
            </a:r>
            <a:r>
              <a:rPr lang="zh-TW" altLang="en-US" dirty="0" smtClean="0"/>
              <a:t>？</a:t>
            </a:r>
            <a:r>
              <a:rPr lang="en-US" altLang="zh-TW" dirty="0"/>
              <a:t> </a:t>
            </a:r>
            <a:r>
              <a:rPr lang="en-US" altLang="zh-TW" baseline="-25000" dirty="0"/>
              <a:t>10.6.3.1</a:t>
            </a:r>
            <a:endParaRPr lang="zh-TW" altLang="en-US" baseline="-25000" dirty="0"/>
          </a:p>
        </p:txBody>
      </p:sp>
      <p:sp>
        <p:nvSpPr>
          <p:cNvPr id="3" name="內容版面配置區 2"/>
          <p:cNvSpPr>
            <a:spLocks noGrp="1"/>
          </p:cNvSpPr>
          <p:nvPr>
            <p:ph idx="1"/>
          </p:nvPr>
        </p:nvSpPr>
        <p:spPr/>
        <p:txBody>
          <a:bodyPr>
            <a:normAutofit/>
          </a:bodyPr>
          <a:lstStyle/>
          <a:p>
            <a:r>
              <a:rPr lang="en-US" altLang="zh-TW" dirty="0" smtClean="0"/>
              <a:t>fortunate </a:t>
            </a:r>
            <a:r>
              <a:rPr lang="zh-TW" altLang="zh-TW" dirty="0" smtClean="0"/>
              <a:t>限制</a:t>
            </a:r>
            <a:r>
              <a:rPr lang="zh-TW" altLang="en-US" dirty="0" smtClean="0"/>
              <a:t>較少</a:t>
            </a:r>
            <a:r>
              <a:rPr lang="zh-TW" altLang="zh-TW" dirty="0" smtClean="0"/>
              <a:t>的形容詞</a:t>
            </a:r>
            <a:r>
              <a:rPr lang="zh-TW" altLang="en-US" dirty="0" smtClean="0"/>
              <a:t>：</a:t>
            </a:r>
            <a:endParaRPr lang="en-US" altLang="zh-TW" dirty="0" smtClean="0"/>
          </a:p>
          <a:p>
            <a:pPr lvl="1"/>
            <a:r>
              <a:rPr lang="zh-TW" altLang="zh-TW" dirty="0" smtClean="0"/>
              <a:t>可以</a:t>
            </a:r>
            <a:r>
              <a:rPr lang="zh-TW" altLang="zh-TW" dirty="0"/>
              <a:t>適用於人、事件或</a:t>
            </a:r>
            <a:r>
              <a:rPr lang="zh-TW" altLang="zh-TW" dirty="0" smtClean="0"/>
              <a:t>情況</a:t>
            </a:r>
            <a:endParaRPr lang="en-US" altLang="zh-TW" dirty="0" smtClean="0"/>
          </a:p>
          <a:p>
            <a:pPr lvl="1"/>
            <a:r>
              <a:rPr lang="zh-TW" altLang="zh-TW" dirty="0" smtClean="0"/>
              <a:t>而且</a:t>
            </a:r>
            <a:r>
              <a:rPr lang="zh-TW" altLang="en-US" dirty="0" smtClean="0"/>
              <a:t>做定語</a:t>
            </a:r>
            <a:r>
              <a:rPr lang="zh-TW" altLang="zh-TW" dirty="0" smtClean="0"/>
              <a:t>或謂語</a:t>
            </a:r>
            <a:r>
              <a:rPr lang="zh-TW" altLang="en-US" dirty="0" smtClean="0"/>
              <a:t>的</a:t>
            </a:r>
            <a:r>
              <a:rPr lang="zh-TW" altLang="zh-TW" dirty="0" smtClean="0"/>
              <a:t>位置</a:t>
            </a:r>
            <a:r>
              <a:rPr lang="zh-TW" altLang="zh-TW" dirty="0"/>
              <a:t>沒有明顯的</a:t>
            </a:r>
            <a:r>
              <a:rPr lang="zh-TW" altLang="zh-TW" dirty="0" smtClean="0"/>
              <a:t>偏好</a:t>
            </a:r>
            <a:endParaRPr lang="en-US" altLang="zh-TW" dirty="0" smtClean="0"/>
          </a:p>
          <a:p>
            <a:pPr lvl="1"/>
            <a:r>
              <a:rPr lang="zh-TW" altLang="zh-TW" dirty="0" smtClean="0"/>
              <a:t>這個</a:t>
            </a:r>
            <a:r>
              <a:rPr lang="zh-TW" altLang="en-US" dirty="0" smtClean="0"/>
              <a:t>釋義</a:t>
            </a:r>
            <a:r>
              <a:rPr lang="zh-TW" altLang="zh-TW" dirty="0" smtClean="0"/>
              <a:t>義</a:t>
            </a:r>
            <a:r>
              <a:rPr lang="zh-TW" altLang="zh-TW" dirty="0"/>
              <a:t>最終</a:t>
            </a:r>
            <a:r>
              <a:rPr lang="zh-TW" altLang="zh-TW" dirty="0" smtClean="0"/>
              <a:t>只</a:t>
            </a:r>
            <a:r>
              <a:rPr lang="zh-TW" altLang="en-US" dirty="0" smtClean="0"/>
              <a:t>提供了很少訊息</a:t>
            </a:r>
            <a:r>
              <a:rPr lang="zh-TW" altLang="zh-TW" dirty="0" smtClean="0"/>
              <a:t>，</a:t>
            </a:r>
            <a:r>
              <a:rPr lang="zh-TW" altLang="zh-TW" dirty="0"/>
              <a:t>但卻花了很</a:t>
            </a:r>
            <a:r>
              <a:rPr lang="zh-TW" altLang="zh-TW" dirty="0" smtClean="0"/>
              <a:t>長</a:t>
            </a:r>
            <a:r>
              <a:rPr lang="zh-TW" altLang="en-US" dirty="0" smtClean="0"/>
              <a:t>的篇幅</a:t>
            </a:r>
            <a:r>
              <a:rPr lang="zh-TW" altLang="zh-TW" dirty="0" smtClean="0"/>
              <a:t>。</a:t>
            </a:r>
            <a:endParaRPr lang="en-US" altLang="zh-TW" dirty="0" smtClean="0"/>
          </a:p>
          <a:p>
            <a:r>
              <a:rPr lang="zh-TW" altLang="zh-TW" dirty="0" smtClean="0"/>
              <a:t>兩大缺點</a:t>
            </a:r>
            <a:r>
              <a:rPr lang="zh-TW" altLang="en-US" dirty="0" smtClean="0"/>
              <a:t>：</a:t>
            </a:r>
            <a:endParaRPr lang="en-US" altLang="zh-TW" dirty="0" smtClean="0"/>
          </a:p>
          <a:p>
            <a:pPr lvl="1"/>
            <a:r>
              <a:rPr lang="zh-TW" altLang="zh-TW" dirty="0" smtClean="0"/>
              <a:t>較</a:t>
            </a:r>
            <a:r>
              <a:rPr lang="zh-TW" altLang="zh-TW" dirty="0"/>
              <a:t>長</a:t>
            </a:r>
            <a:r>
              <a:rPr lang="zh-TW" altLang="zh-TW" dirty="0" smtClean="0"/>
              <a:t>的</a:t>
            </a:r>
            <a:r>
              <a:rPr lang="zh-TW" altLang="en-US" dirty="0"/>
              <a:t>釋義</a:t>
            </a:r>
            <a:r>
              <a:rPr lang="zh-TW" altLang="zh-TW" dirty="0" smtClean="0"/>
              <a:t>增加了</a:t>
            </a:r>
            <a:r>
              <a:rPr lang="zh-TW" altLang="en-US" dirty="0" smtClean="0"/>
              <a:t>讀</a:t>
            </a:r>
            <a:r>
              <a:rPr lang="zh-TW" altLang="zh-TW" dirty="0" smtClean="0"/>
              <a:t>者</a:t>
            </a:r>
            <a:r>
              <a:rPr lang="zh-TW" altLang="zh-TW" dirty="0"/>
              <a:t>的處理</a:t>
            </a:r>
            <a:r>
              <a:rPr lang="zh-TW" altLang="zh-TW" dirty="0" smtClean="0"/>
              <a:t>負擔</a:t>
            </a:r>
            <a:endParaRPr lang="en-US" altLang="zh-TW" dirty="0" smtClean="0"/>
          </a:p>
          <a:p>
            <a:pPr lvl="1"/>
            <a:r>
              <a:rPr lang="zh-TW" altLang="zh-TW" dirty="0" smtClean="0"/>
              <a:t>其次</a:t>
            </a:r>
            <a:r>
              <a:rPr lang="zh-TW" altLang="zh-TW" dirty="0"/>
              <a:t>，如果</a:t>
            </a:r>
            <a:r>
              <a:rPr lang="zh-TW" altLang="zh-TW" dirty="0" smtClean="0"/>
              <a:t>像每</a:t>
            </a:r>
            <a:r>
              <a:rPr lang="zh-TW" altLang="zh-TW" dirty="0"/>
              <a:t>個詞條都</a:t>
            </a:r>
            <a:r>
              <a:rPr lang="zh-TW" altLang="zh-TW" dirty="0" smtClean="0"/>
              <a:t>使用</a:t>
            </a:r>
            <a:r>
              <a:rPr lang="zh-TW" altLang="en-US" dirty="0"/>
              <a:t>全句式釋義</a:t>
            </a:r>
            <a:r>
              <a:rPr lang="zh-TW" altLang="zh-TW" dirty="0" smtClean="0"/>
              <a:t>，</a:t>
            </a:r>
            <a:r>
              <a:rPr lang="zh-TW" altLang="en-US" dirty="0" smtClean="0"/>
              <a:t>長</a:t>
            </a:r>
            <a:r>
              <a:rPr lang="zh-TW" altLang="zh-TW" dirty="0" smtClean="0"/>
              <a:t>釋義</a:t>
            </a:r>
            <a:r>
              <a:rPr lang="zh-TW" altLang="en-US" dirty="0" smtClean="0"/>
              <a:t>排擠</a:t>
            </a:r>
            <a:r>
              <a:rPr lang="zh-TW" altLang="zh-TW" dirty="0" smtClean="0"/>
              <a:t>了其他</a:t>
            </a:r>
            <a:r>
              <a:rPr lang="zh-TW" altLang="en-US" dirty="0" smtClean="0"/>
              <a:t>訊息</a:t>
            </a:r>
            <a:r>
              <a:rPr lang="zh-TW" altLang="zh-TW" dirty="0" smtClean="0"/>
              <a:t>的</a:t>
            </a:r>
            <a:r>
              <a:rPr lang="zh-TW" altLang="zh-TW" dirty="0"/>
              <a:t>空間，使詞典中的詞條明顯</a:t>
            </a:r>
            <a:r>
              <a:rPr lang="zh-TW" altLang="zh-TW" dirty="0" smtClean="0"/>
              <a:t>減少。</a:t>
            </a:r>
            <a:endParaRPr lang="en-US" altLang="zh-TW" dirty="0" smtClean="0"/>
          </a:p>
          <a:p>
            <a:r>
              <a:rPr lang="zh-TW" altLang="en-US" dirty="0" smtClean="0"/>
              <a:t>使用建議：</a:t>
            </a:r>
            <a:endParaRPr lang="en-US" altLang="zh-TW" dirty="0" smtClean="0"/>
          </a:p>
          <a:p>
            <a:pPr lvl="1"/>
            <a:r>
              <a:rPr lang="zh-TW" altLang="zh-TW" dirty="0"/>
              <a:t>仔細觀察</a:t>
            </a:r>
            <a:r>
              <a:rPr lang="zh-TW" altLang="zh-TW" dirty="0" smtClean="0"/>
              <a:t>語料庫，</a:t>
            </a:r>
            <a:r>
              <a:rPr lang="zh-TW" altLang="en-US" dirty="0" smtClean="0"/>
              <a:t>詞的語境是</a:t>
            </a:r>
            <a:r>
              <a:rPr lang="zh-TW" altLang="zh-TW" dirty="0" smtClean="0"/>
              <a:t>否</a:t>
            </a:r>
            <a:r>
              <a:rPr lang="zh-TW" altLang="en-US" dirty="0" smtClean="0"/>
              <a:t>有很多</a:t>
            </a:r>
            <a:r>
              <a:rPr lang="zh-TW" altLang="zh-TW" dirty="0" smtClean="0"/>
              <a:t>限制</a:t>
            </a:r>
            <a:endParaRPr lang="en-US" altLang="zh-TW" dirty="0" smtClean="0"/>
          </a:p>
          <a:p>
            <a:pPr lvl="1"/>
            <a:r>
              <a:rPr lang="zh-TW" altLang="en-US" dirty="0" smtClean="0"/>
              <a:t>使用</a:t>
            </a:r>
            <a:r>
              <a:rPr lang="zh-TW" altLang="en-US" dirty="0"/>
              <a:t>全句式</a:t>
            </a:r>
            <a:r>
              <a:rPr lang="zh-TW" altLang="en-US" dirty="0" smtClean="0"/>
              <a:t>釋義是否有助於讀者理解這些限制</a:t>
            </a:r>
            <a:endParaRPr lang="en-US" altLang="zh-TW" dirty="0" smtClean="0"/>
          </a:p>
          <a:p>
            <a:endParaRPr lang="zh-TW" altLang="en-US" dirty="0"/>
          </a:p>
        </p:txBody>
      </p:sp>
    </p:spTree>
    <p:extLst>
      <p:ext uri="{BB962C8B-B14F-4D97-AF65-F5344CB8AC3E}">
        <p14:creationId xmlns:p14="http://schemas.microsoft.com/office/powerpoint/2010/main" val="703503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全句式</a:t>
            </a:r>
            <a:r>
              <a:rPr lang="zh-TW" altLang="en-US" dirty="0" smtClean="0"/>
              <a:t>釋義的使用情況</a:t>
            </a:r>
            <a:r>
              <a:rPr lang="en-US" altLang="zh-TW" baseline="-25000" dirty="0"/>
              <a:t>10.6.3.1</a:t>
            </a:r>
            <a:endParaRPr lang="zh-TW" altLang="en-US" baseline="-25000" dirty="0"/>
          </a:p>
        </p:txBody>
      </p:sp>
      <p:sp>
        <p:nvSpPr>
          <p:cNvPr id="3" name="內容版面配置區 2"/>
          <p:cNvSpPr>
            <a:spLocks noGrp="1"/>
          </p:cNvSpPr>
          <p:nvPr>
            <p:ph idx="1"/>
          </p:nvPr>
        </p:nvSpPr>
        <p:spPr/>
        <p:txBody>
          <a:bodyPr/>
          <a:lstStyle/>
          <a:p>
            <a:r>
              <a:rPr lang="zh-TW" altLang="en-US" dirty="0"/>
              <a:t>全句式</a:t>
            </a:r>
            <a:r>
              <a:rPr lang="zh-TW" altLang="en-US" dirty="0" smtClean="0"/>
              <a:t>釋義</a:t>
            </a:r>
            <a:r>
              <a:rPr lang="zh-TW" altLang="en-US" dirty="0"/>
              <a:t>適用</a:t>
            </a:r>
            <a:r>
              <a:rPr lang="zh-TW" altLang="en-US" dirty="0" smtClean="0"/>
              <a:t>於</a:t>
            </a:r>
            <a:endParaRPr lang="en-US" altLang="zh-TW" dirty="0" smtClean="0"/>
          </a:p>
          <a:p>
            <a:pPr lvl="1"/>
            <a:r>
              <a:rPr lang="zh-TW" altLang="zh-TW" dirty="0" smtClean="0"/>
              <a:t>形容詞</a:t>
            </a:r>
            <a:r>
              <a:rPr lang="zh-TW" altLang="en-US" dirty="0"/>
              <a:t>和</a:t>
            </a:r>
            <a:r>
              <a:rPr lang="zh-TW" altLang="zh-TW" dirty="0" smtClean="0"/>
              <a:t>不及物動詞</a:t>
            </a:r>
            <a:r>
              <a:rPr lang="zh-TW" altLang="en-US" dirty="0"/>
              <a:t>，</a:t>
            </a:r>
            <a:r>
              <a:rPr lang="zh-TW" altLang="zh-TW" dirty="0" smtClean="0"/>
              <a:t>因為</a:t>
            </a:r>
            <a:r>
              <a:rPr lang="zh-TW" altLang="en-US" dirty="0" smtClean="0"/>
              <a:t>語境的</a:t>
            </a:r>
            <a:r>
              <a:rPr lang="zh-TW" altLang="zh-TW" dirty="0" smtClean="0"/>
              <a:t>選擇有限</a:t>
            </a:r>
            <a:r>
              <a:rPr lang="zh-TW" altLang="en-US" dirty="0" smtClean="0"/>
              <a:t>且</a:t>
            </a:r>
            <a:r>
              <a:rPr lang="zh-TW" altLang="zh-TW" dirty="0" smtClean="0"/>
              <a:t>可預測</a:t>
            </a:r>
            <a:endParaRPr lang="en-US" altLang="zh-TW" dirty="0" smtClean="0"/>
          </a:p>
          <a:p>
            <a:pPr lvl="1"/>
            <a:r>
              <a:rPr lang="zh-TW" altLang="en-US" dirty="0" smtClean="0"/>
              <a:t>也適用於</a:t>
            </a:r>
            <a:r>
              <a:rPr lang="zh-TW" altLang="zh-TW" dirty="0" smtClean="0"/>
              <a:t>有</a:t>
            </a:r>
            <a:r>
              <a:rPr lang="zh-TW" altLang="zh-TW" dirty="0"/>
              <a:t>明顯搭配</a:t>
            </a:r>
            <a:r>
              <a:rPr lang="zh-TW" altLang="zh-TW" dirty="0" smtClean="0"/>
              <a:t>偏好</a:t>
            </a:r>
            <a:r>
              <a:rPr lang="zh-TW" altLang="en-US" dirty="0" smtClean="0"/>
              <a:t>的詞</a:t>
            </a:r>
            <a:r>
              <a:rPr lang="zh-TW" altLang="en-US" dirty="0"/>
              <a:t>，</a:t>
            </a:r>
            <a:r>
              <a:rPr lang="zh-TW" altLang="en-US" dirty="0" smtClean="0"/>
              <a:t>例如：</a:t>
            </a:r>
            <a:endParaRPr lang="en-US" altLang="zh-TW" dirty="0" smtClean="0"/>
          </a:p>
          <a:p>
            <a:pPr lvl="2"/>
            <a:r>
              <a:rPr lang="zh-TW" altLang="en-US" dirty="0" smtClean="0"/>
              <a:t>被動句裡的及物動詞</a:t>
            </a:r>
            <a:endParaRPr lang="en-US" altLang="zh-TW" dirty="0" smtClean="0"/>
          </a:p>
          <a:p>
            <a:pPr lvl="2"/>
            <a:r>
              <a:rPr lang="zh-TW" altLang="zh-TW" dirty="0" smtClean="0"/>
              <a:t>幾乎總是</a:t>
            </a:r>
            <a:r>
              <a:rPr lang="zh-TW" altLang="en-US" dirty="0" smtClean="0"/>
              <a:t>以</a:t>
            </a:r>
            <a:r>
              <a:rPr lang="zh-TW" altLang="zh-TW" dirty="0" smtClean="0"/>
              <a:t>複數</a:t>
            </a:r>
            <a:r>
              <a:rPr lang="zh-TW" altLang="en-US" dirty="0" smtClean="0"/>
              <a:t>形態出現</a:t>
            </a:r>
            <a:r>
              <a:rPr lang="zh-TW" altLang="zh-TW" dirty="0" smtClean="0"/>
              <a:t>的名詞</a:t>
            </a:r>
            <a:endParaRPr lang="en-US" altLang="zh-TW" dirty="0" smtClean="0"/>
          </a:p>
          <a:p>
            <a:r>
              <a:rPr lang="zh-TW" altLang="en-US" dirty="0" smtClean="0"/>
              <a:t>不適用於</a:t>
            </a:r>
            <a:endParaRPr lang="en-US" altLang="zh-TW" dirty="0" smtClean="0"/>
          </a:p>
          <a:p>
            <a:pPr lvl="1"/>
            <a:r>
              <a:rPr lang="zh-TW" altLang="en-US" dirty="0" smtClean="0"/>
              <a:t>語境</a:t>
            </a:r>
            <a:r>
              <a:rPr lang="zh-TW" altLang="zh-TW" dirty="0" smtClean="0"/>
              <a:t>範圍</a:t>
            </a:r>
            <a:r>
              <a:rPr lang="zh-TW" altLang="zh-TW" dirty="0"/>
              <a:t>很廣的</a:t>
            </a:r>
            <a:r>
              <a:rPr lang="zh-TW" altLang="zh-TW" dirty="0" smtClean="0"/>
              <a:t>詞</a:t>
            </a:r>
            <a:endParaRPr lang="en-US" altLang="zh-TW" dirty="0" smtClean="0"/>
          </a:p>
          <a:p>
            <a:pPr lvl="2"/>
            <a:r>
              <a:rPr lang="zh-TW" altLang="zh-TW" dirty="0" smtClean="0"/>
              <a:t>如</a:t>
            </a:r>
            <a:r>
              <a:rPr lang="en-US" altLang="zh-TW" dirty="0" smtClean="0"/>
              <a:t> advice </a:t>
            </a:r>
            <a:r>
              <a:rPr lang="zh-TW" altLang="zh-TW" dirty="0" smtClean="0"/>
              <a:t>、</a:t>
            </a:r>
            <a:r>
              <a:rPr lang="en-US" altLang="zh-TW" dirty="0"/>
              <a:t> house </a:t>
            </a:r>
            <a:r>
              <a:rPr lang="zh-TW" altLang="zh-TW" dirty="0" smtClean="0"/>
              <a:t>、</a:t>
            </a:r>
            <a:r>
              <a:rPr lang="en-US" altLang="zh-TW" dirty="0"/>
              <a:t> </a:t>
            </a:r>
            <a:r>
              <a:rPr lang="en-US" altLang="zh-TW" dirty="0" smtClean="0"/>
              <a:t>easy </a:t>
            </a:r>
            <a:r>
              <a:rPr lang="zh-TW" altLang="zh-TW" dirty="0" smtClean="0"/>
              <a:t>或</a:t>
            </a:r>
            <a:r>
              <a:rPr lang="en-US" altLang="zh-TW" dirty="0" smtClean="0"/>
              <a:t> kill</a:t>
            </a:r>
          </a:p>
          <a:p>
            <a:pPr lvl="1"/>
            <a:r>
              <a:rPr lang="zh-TW" altLang="en-US" dirty="0"/>
              <a:t>只</a:t>
            </a:r>
            <a:r>
              <a:rPr lang="zh-TW" altLang="en-US" dirty="0" smtClean="0"/>
              <a:t>會</a:t>
            </a:r>
            <a:r>
              <a:rPr lang="zh-TW" altLang="zh-TW" dirty="0" smtClean="0"/>
              <a:t>導致</a:t>
            </a:r>
            <a:r>
              <a:rPr lang="zh-TW" altLang="en-US" dirty="0" smtClean="0"/>
              <a:t>冗長的釋義</a:t>
            </a:r>
            <a:r>
              <a:rPr lang="zh-TW" altLang="zh-TW" dirty="0" smtClean="0"/>
              <a:t>，對用戶沒有</a:t>
            </a:r>
            <a:r>
              <a:rPr lang="zh-TW" altLang="en-US" dirty="0" smtClean="0"/>
              <a:t>實質的</a:t>
            </a:r>
            <a:r>
              <a:rPr lang="zh-TW" altLang="zh-TW" dirty="0" smtClean="0"/>
              <a:t>好處。</a:t>
            </a:r>
            <a:endParaRPr lang="zh-TW" altLang="zh-TW" dirty="0"/>
          </a:p>
          <a:p>
            <a:endParaRPr lang="zh-TW" altLang="en-US" dirty="0"/>
          </a:p>
        </p:txBody>
      </p:sp>
    </p:spTree>
    <p:extLst>
      <p:ext uri="{BB962C8B-B14F-4D97-AF65-F5344CB8AC3E}">
        <p14:creationId xmlns:p14="http://schemas.microsoft.com/office/powerpoint/2010/main" val="1340410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When</a:t>
            </a:r>
            <a:r>
              <a:rPr lang="zh-TW" altLang="en-US" dirty="0" smtClean="0"/>
              <a:t>（</a:t>
            </a:r>
            <a:r>
              <a:rPr lang="zh-TW" altLang="zh-TW" dirty="0" smtClean="0"/>
              <a:t>當</a:t>
            </a:r>
            <a:r>
              <a:rPr lang="zh-TW" altLang="en-US" dirty="0" smtClean="0"/>
              <a:t>）</a:t>
            </a:r>
            <a:r>
              <a:rPr lang="zh-TW" altLang="zh-TW" dirty="0" smtClean="0"/>
              <a:t>的</a:t>
            </a:r>
            <a:r>
              <a:rPr lang="zh-TW" altLang="en-US" dirty="0" smtClean="0"/>
              <a:t>釋義方法</a:t>
            </a:r>
            <a:r>
              <a:rPr lang="en-US" altLang="zh-TW" baseline="-25000" dirty="0"/>
              <a:t>10.6.3.2 </a:t>
            </a:r>
            <a:endParaRPr lang="zh-TW" altLang="en-US" baseline="-25000" dirty="0"/>
          </a:p>
        </p:txBody>
      </p:sp>
      <p:sp>
        <p:nvSpPr>
          <p:cNvPr id="3" name="內容版面配置區 2"/>
          <p:cNvSpPr>
            <a:spLocks noGrp="1"/>
          </p:cNvSpPr>
          <p:nvPr>
            <p:ph idx="1"/>
          </p:nvPr>
        </p:nvSpPr>
        <p:spPr/>
        <p:txBody>
          <a:bodyPr>
            <a:normAutofit fontScale="92500" lnSpcReduction="10000"/>
          </a:bodyPr>
          <a:lstStyle/>
          <a:p>
            <a:r>
              <a:rPr lang="zh-TW" altLang="zh-TW" dirty="0"/>
              <a:t>在最近的發展中</a:t>
            </a:r>
            <a:r>
              <a:rPr lang="zh-TW" altLang="zh-TW" dirty="0" smtClean="0"/>
              <a:t>，</a:t>
            </a:r>
            <a:r>
              <a:rPr lang="zh-TW" altLang="en-US" dirty="0"/>
              <a:t>部分</a:t>
            </a:r>
            <a:r>
              <a:rPr lang="zh-TW" altLang="zh-TW" dirty="0" smtClean="0"/>
              <a:t>學習</a:t>
            </a:r>
            <a:r>
              <a:rPr lang="zh-TW" altLang="zh-TW" dirty="0"/>
              <a:t>者詞典</a:t>
            </a:r>
            <a:r>
              <a:rPr lang="zh-TW" altLang="zh-TW" dirty="0" smtClean="0"/>
              <a:t>嘗試以</a:t>
            </a:r>
            <a:r>
              <a:rPr lang="en-US" altLang="zh-TW" dirty="0" smtClean="0"/>
              <a:t> when </a:t>
            </a:r>
            <a:r>
              <a:rPr lang="zh-TW" altLang="zh-TW" dirty="0" smtClean="0"/>
              <a:t>開頭的</a:t>
            </a:r>
            <a:r>
              <a:rPr lang="zh-TW" altLang="en-US" dirty="0" smtClean="0"/>
              <a:t>釋義</a:t>
            </a:r>
            <a:r>
              <a:rPr lang="zh-TW" altLang="zh-TW" dirty="0" smtClean="0"/>
              <a:t>風格</a:t>
            </a:r>
            <a:endParaRPr lang="en-US" altLang="zh-TW" dirty="0" smtClean="0"/>
          </a:p>
          <a:p>
            <a:pPr lvl="1"/>
            <a:r>
              <a:rPr lang="en-US" altLang="zh-TW" dirty="0"/>
              <a:t>discussion </a:t>
            </a:r>
            <a:endParaRPr lang="en-US" altLang="zh-TW" dirty="0" smtClean="0"/>
          </a:p>
          <a:p>
            <a:pPr lvl="2"/>
            <a:r>
              <a:rPr lang="en-US" altLang="zh-TW" dirty="0" smtClean="0"/>
              <a:t>when </a:t>
            </a:r>
            <a:r>
              <a:rPr lang="en-US" altLang="zh-TW" dirty="0"/>
              <a:t>people talk about something and tell each other their ideas or opinions (CALD-2 2005) </a:t>
            </a:r>
            <a:endParaRPr lang="zh-TW" altLang="zh-TW" dirty="0"/>
          </a:p>
          <a:p>
            <a:pPr lvl="2"/>
            <a:r>
              <a:rPr lang="zh-TW" altLang="zh-TW" dirty="0"/>
              <a:t>當人們談論某事並告訴對方他們的想法或意見時進行討論</a:t>
            </a:r>
            <a:endParaRPr lang="en-US" altLang="zh-TW" dirty="0" smtClean="0"/>
          </a:p>
          <a:p>
            <a:pPr lvl="1"/>
            <a:r>
              <a:rPr lang="en-US" altLang="zh-TW" dirty="0" smtClean="0"/>
              <a:t>peace </a:t>
            </a:r>
          </a:p>
          <a:p>
            <a:pPr lvl="2"/>
            <a:r>
              <a:rPr lang="en-US" altLang="zh-TW" dirty="0" smtClean="0"/>
              <a:t>when </a:t>
            </a:r>
            <a:r>
              <a:rPr lang="en-US" altLang="zh-TW" dirty="0"/>
              <a:t>there is no war (Longman Essential Activator 1997) </a:t>
            </a:r>
            <a:endParaRPr lang="en-US" altLang="zh-TW" dirty="0" smtClean="0"/>
          </a:p>
          <a:p>
            <a:pPr lvl="2"/>
            <a:r>
              <a:rPr lang="zh-TW" altLang="en-US" dirty="0" smtClean="0"/>
              <a:t>當</a:t>
            </a:r>
            <a:r>
              <a:rPr lang="zh-TW" altLang="zh-TW" dirty="0" smtClean="0"/>
              <a:t>沒有</a:t>
            </a:r>
            <a:r>
              <a:rPr lang="zh-TW" altLang="zh-TW" dirty="0"/>
              <a:t>戰爭</a:t>
            </a:r>
            <a:r>
              <a:rPr lang="zh-TW" altLang="zh-TW" dirty="0" smtClean="0"/>
              <a:t>時</a:t>
            </a:r>
            <a:endParaRPr lang="zh-TW" altLang="zh-TW" dirty="0"/>
          </a:p>
          <a:p>
            <a:pPr lvl="1"/>
            <a:r>
              <a:rPr lang="en-US" altLang="zh-TW" dirty="0"/>
              <a:t>balancing act </a:t>
            </a:r>
            <a:endParaRPr lang="en-US" altLang="zh-TW" dirty="0" smtClean="0"/>
          </a:p>
          <a:p>
            <a:pPr lvl="2"/>
            <a:r>
              <a:rPr lang="en-US" altLang="zh-TW" dirty="0" smtClean="0"/>
              <a:t>when </a:t>
            </a:r>
            <a:r>
              <a:rPr lang="en-US" altLang="zh-TW" dirty="0"/>
              <a:t>you are trying to please two or more people or groups who all want different things (LDOCE-4 2003)</a:t>
            </a:r>
          </a:p>
          <a:p>
            <a:pPr lvl="2"/>
            <a:r>
              <a:rPr lang="zh-TW" altLang="zh-TW" dirty="0"/>
              <a:t>當你</a:t>
            </a:r>
            <a:r>
              <a:rPr lang="zh-TW" altLang="zh-TW" dirty="0" smtClean="0"/>
              <a:t>試圖</a:t>
            </a:r>
            <a:r>
              <a:rPr lang="zh-TW" altLang="en-US" dirty="0" smtClean="0"/>
              <a:t>討好</a:t>
            </a:r>
            <a:r>
              <a:rPr lang="zh-TW" altLang="zh-TW" dirty="0" smtClean="0"/>
              <a:t>兩</a:t>
            </a:r>
            <a:r>
              <a:rPr lang="zh-TW" altLang="zh-TW" dirty="0"/>
              <a:t>個或更多的人或團體時，他們都想要不同的東西</a:t>
            </a:r>
            <a:endParaRPr lang="en-US" altLang="zh-TW" dirty="0" smtClean="0"/>
          </a:p>
          <a:p>
            <a:r>
              <a:rPr lang="zh-TW" altLang="en-US" dirty="0" smtClean="0"/>
              <a:t>與全句式釋義不同</a:t>
            </a:r>
            <a:endParaRPr lang="en-US" altLang="zh-TW" dirty="0" smtClean="0"/>
          </a:p>
          <a:p>
            <a:pPr lvl="1"/>
            <a:r>
              <a:rPr lang="en-US" altLang="zh-TW" dirty="0" smtClean="0"/>
              <a:t>when </a:t>
            </a:r>
            <a:r>
              <a:rPr lang="zh-TW" altLang="en-US" dirty="0" smtClean="0"/>
              <a:t>式釋義由單子句構成，全句式釋義由兩個子句所構成</a:t>
            </a:r>
            <a:endParaRPr lang="en-US" altLang="zh-TW" dirty="0" smtClean="0"/>
          </a:p>
          <a:p>
            <a:pPr lvl="1"/>
            <a:r>
              <a:rPr lang="zh-TW" altLang="en-US" dirty="0" smtClean="0"/>
              <a:t>沒有主要動詞</a:t>
            </a:r>
            <a:endParaRPr lang="en-US" altLang="zh-TW" dirty="0" smtClean="0"/>
          </a:p>
          <a:p>
            <a:pPr lvl="1"/>
            <a:endParaRPr lang="zh-TW" altLang="zh-TW" dirty="0"/>
          </a:p>
          <a:p>
            <a:endParaRPr lang="zh-TW" altLang="en-US" dirty="0"/>
          </a:p>
        </p:txBody>
      </p:sp>
    </p:spTree>
    <p:extLst>
      <p:ext uri="{BB962C8B-B14F-4D97-AF65-F5344CB8AC3E}">
        <p14:creationId xmlns:p14="http://schemas.microsoft.com/office/powerpoint/2010/main" val="919879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When</a:t>
            </a:r>
            <a:r>
              <a:rPr lang="zh-TW" altLang="en-US" dirty="0"/>
              <a:t>（</a:t>
            </a:r>
            <a:r>
              <a:rPr lang="zh-TW" altLang="zh-TW" dirty="0"/>
              <a:t>當</a:t>
            </a:r>
            <a:r>
              <a:rPr lang="zh-TW" altLang="en-US" dirty="0"/>
              <a:t>）</a:t>
            </a:r>
            <a:r>
              <a:rPr lang="zh-TW" altLang="zh-TW" dirty="0"/>
              <a:t>的</a:t>
            </a:r>
            <a:r>
              <a:rPr lang="zh-TW" altLang="en-US" dirty="0"/>
              <a:t>釋義</a:t>
            </a:r>
            <a:r>
              <a:rPr lang="zh-TW" altLang="en-US" dirty="0" smtClean="0"/>
              <a:t>方法</a:t>
            </a:r>
            <a:r>
              <a:rPr lang="en-US" altLang="zh-TW" baseline="-25000" dirty="0"/>
              <a:t>10.6.3.2 </a:t>
            </a:r>
            <a:endParaRPr lang="zh-TW" altLang="en-US" baseline="-25000" dirty="0"/>
          </a:p>
        </p:txBody>
      </p:sp>
      <p:sp>
        <p:nvSpPr>
          <p:cNvPr id="3" name="內容版面配置區 2"/>
          <p:cNvSpPr>
            <a:spLocks noGrp="1"/>
          </p:cNvSpPr>
          <p:nvPr>
            <p:ph idx="1"/>
          </p:nvPr>
        </p:nvSpPr>
        <p:spPr/>
        <p:txBody>
          <a:bodyPr>
            <a:normAutofit fontScale="85000" lnSpcReduction="20000"/>
          </a:bodyPr>
          <a:lstStyle/>
          <a:p>
            <a:r>
              <a:rPr lang="zh-TW" altLang="zh-TW" dirty="0"/>
              <a:t>這種方法似乎主要</a:t>
            </a:r>
            <a:r>
              <a:rPr lang="zh-TW" altLang="zh-TW" dirty="0" smtClean="0"/>
              <a:t>用於</a:t>
            </a:r>
            <a:endParaRPr lang="en-US" altLang="zh-TW" dirty="0" smtClean="0"/>
          </a:p>
          <a:p>
            <a:pPr lvl="1"/>
            <a:r>
              <a:rPr lang="zh-TW" altLang="zh-TW" dirty="0" smtClean="0"/>
              <a:t>指</a:t>
            </a:r>
            <a:r>
              <a:rPr lang="zh-TW" altLang="zh-TW" dirty="0"/>
              <a:t>稱狀態或</a:t>
            </a:r>
            <a:r>
              <a:rPr lang="zh-TW" altLang="zh-TW" dirty="0" smtClean="0"/>
              <a:t>情況名詞</a:t>
            </a:r>
            <a:r>
              <a:rPr lang="zh-TW" altLang="en-US" dirty="0" smtClean="0"/>
              <a:t>釋義</a:t>
            </a:r>
            <a:endParaRPr lang="en-US" altLang="zh-TW" dirty="0" smtClean="0"/>
          </a:p>
          <a:p>
            <a:pPr lvl="1"/>
            <a:r>
              <a:rPr lang="zh-TW" altLang="zh-TW" dirty="0" smtClean="0"/>
              <a:t>這些詞可能</a:t>
            </a:r>
            <a:r>
              <a:rPr lang="zh-TW" altLang="en-US" dirty="0" smtClean="0"/>
              <a:t>對釋義</a:t>
            </a:r>
            <a:r>
              <a:rPr lang="zh-TW" altLang="zh-TW" dirty="0" smtClean="0"/>
              <a:t>者帶來</a:t>
            </a:r>
            <a:r>
              <a:rPr lang="zh-TW" altLang="en-US" dirty="0" smtClean="0"/>
              <a:t>棘手</a:t>
            </a:r>
            <a:r>
              <a:rPr lang="zh-TW" altLang="zh-TW" dirty="0" smtClean="0"/>
              <a:t>的問題</a:t>
            </a:r>
            <a:endParaRPr lang="en-US" altLang="zh-TW" dirty="0" smtClean="0"/>
          </a:p>
          <a:p>
            <a:r>
              <a:rPr lang="en-US" altLang="zh-TW" dirty="0" smtClean="0"/>
              <a:t>when-</a:t>
            </a:r>
            <a:r>
              <a:rPr lang="zh-TW" altLang="en-US" dirty="0" smtClean="0"/>
              <a:t>釋義法</a:t>
            </a:r>
            <a:r>
              <a:rPr lang="zh-TW" altLang="zh-TW" dirty="0" smtClean="0"/>
              <a:t>是避免</a:t>
            </a:r>
            <a:r>
              <a:rPr lang="zh-TW" altLang="zh-TW" dirty="0"/>
              <a:t>詞典公式的</a:t>
            </a:r>
            <a:r>
              <a:rPr lang="zh-TW" altLang="zh-TW" dirty="0" smtClean="0"/>
              <a:t>方法</a:t>
            </a:r>
            <a:endParaRPr lang="en-US" altLang="zh-TW" dirty="0" smtClean="0"/>
          </a:p>
          <a:p>
            <a:pPr lvl="1"/>
            <a:r>
              <a:rPr lang="zh-TW" altLang="zh-TW" dirty="0" smtClean="0"/>
              <a:t>詞典</a:t>
            </a:r>
            <a:r>
              <a:rPr lang="zh-TW" altLang="zh-TW" dirty="0"/>
              <a:t>公式通常是為這</a:t>
            </a:r>
            <a:r>
              <a:rPr lang="zh-TW" altLang="zh-TW" dirty="0" smtClean="0"/>
              <a:t>種類詞</a:t>
            </a:r>
            <a:r>
              <a:rPr lang="zh-TW" altLang="en-US" dirty="0" smtClean="0"/>
              <a:t>釋義</a:t>
            </a:r>
            <a:r>
              <a:rPr lang="zh-TW" altLang="zh-TW" dirty="0" smtClean="0"/>
              <a:t>的，</a:t>
            </a:r>
            <a:endParaRPr lang="en-US" altLang="zh-TW" dirty="0" smtClean="0"/>
          </a:p>
          <a:p>
            <a:pPr lvl="1"/>
            <a:r>
              <a:rPr lang="zh-TW" altLang="zh-TW" dirty="0" smtClean="0"/>
              <a:t>風格類似</a:t>
            </a:r>
            <a:r>
              <a:rPr lang="zh-TW" altLang="en-US" dirty="0"/>
              <a:t>於</a:t>
            </a:r>
            <a:r>
              <a:rPr lang="zh-TW" altLang="zh-TW" dirty="0" smtClean="0"/>
              <a:t>教師</a:t>
            </a:r>
            <a:r>
              <a:rPr lang="zh-TW" altLang="zh-TW" dirty="0"/>
              <a:t>和家長使用的</a:t>
            </a:r>
            <a:r>
              <a:rPr lang="zh-TW" altLang="zh-TW" dirty="0" smtClean="0"/>
              <a:t>民間</a:t>
            </a:r>
            <a:r>
              <a:rPr lang="zh-TW" altLang="en-US" dirty="0"/>
              <a:t>釋義</a:t>
            </a:r>
            <a:r>
              <a:rPr lang="zh-TW" altLang="zh-TW" dirty="0" smtClean="0"/>
              <a:t>技術。</a:t>
            </a:r>
            <a:endParaRPr lang="en-US" altLang="zh-TW" dirty="0" smtClean="0"/>
          </a:p>
          <a:p>
            <a:r>
              <a:rPr lang="zh-TW" altLang="en-US" dirty="0" smtClean="0"/>
              <a:t>例如：</a:t>
            </a:r>
            <a:r>
              <a:rPr lang="en-US" altLang="zh-TW" dirty="0" smtClean="0"/>
              <a:t> </a:t>
            </a:r>
          </a:p>
          <a:p>
            <a:pPr lvl="1"/>
            <a:r>
              <a:rPr lang="en-US" altLang="zh-TW" dirty="0" smtClean="0"/>
              <a:t>Q</a:t>
            </a:r>
            <a:r>
              <a:rPr lang="zh-TW" altLang="en-US" dirty="0" smtClean="0"/>
              <a:t>：</a:t>
            </a:r>
            <a:r>
              <a:rPr lang="en-US" altLang="zh-TW" dirty="0" smtClean="0"/>
              <a:t>What </a:t>
            </a:r>
            <a:r>
              <a:rPr lang="en-US" altLang="zh-TW" dirty="0"/>
              <a:t>does discussion mean?</a:t>
            </a:r>
            <a:endParaRPr lang="en-US" altLang="zh-TW" dirty="0" smtClean="0"/>
          </a:p>
          <a:p>
            <a:pPr lvl="1"/>
            <a:r>
              <a:rPr lang="zh-TW" altLang="en-US" dirty="0" smtClean="0"/>
              <a:t>問：</a:t>
            </a:r>
            <a:r>
              <a:rPr lang="en-US" altLang="zh-TW" dirty="0" smtClean="0"/>
              <a:t>'discussion </a:t>
            </a:r>
            <a:r>
              <a:rPr lang="zh-TW" altLang="zh-TW" dirty="0" smtClean="0"/>
              <a:t>是</a:t>
            </a:r>
            <a:r>
              <a:rPr lang="zh-TW" altLang="zh-TW" dirty="0"/>
              <a:t>什麼意思？</a:t>
            </a:r>
            <a:r>
              <a:rPr lang="en-US" altLang="zh-TW" dirty="0" smtClean="0"/>
              <a:t>'</a:t>
            </a:r>
          </a:p>
          <a:p>
            <a:pPr lvl="1"/>
            <a:r>
              <a:rPr lang="en-US" altLang="zh-TW" dirty="0" smtClean="0"/>
              <a:t>A</a:t>
            </a:r>
            <a:r>
              <a:rPr lang="zh-TW" altLang="en-US" dirty="0" smtClean="0"/>
              <a:t>：</a:t>
            </a:r>
            <a:r>
              <a:rPr lang="en-US" altLang="zh-TW" dirty="0"/>
              <a:t> Well, </a:t>
            </a:r>
            <a:r>
              <a:rPr lang="en-US" altLang="zh-TW" dirty="0" smtClean="0"/>
              <a:t>it's </a:t>
            </a:r>
            <a:r>
              <a:rPr lang="en-US" altLang="zh-TW" dirty="0"/>
              <a:t>when people talk about something and tell each other their ideas or opinions.</a:t>
            </a:r>
            <a:endParaRPr lang="en-US" altLang="zh-TW" dirty="0" smtClean="0"/>
          </a:p>
          <a:p>
            <a:pPr lvl="1"/>
            <a:r>
              <a:rPr lang="zh-TW" altLang="en-US" dirty="0" smtClean="0"/>
              <a:t>答：</a:t>
            </a:r>
            <a:r>
              <a:rPr lang="zh-TW" altLang="zh-TW" dirty="0" smtClean="0"/>
              <a:t>嗯</a:t>
            </a:r>
            <a:r>
              <a:rPr lang="zh-TW" altLang="zh-TW" dirty="0"/>
              <a:t>，</a:t>
            </a:r>
            <a:r>
              <a:rPr lang="zh-TW" altLang="zh-TW" dirty="0" smtClean="0"/>
              <a:t>就是</a:t>
            </a:r>
            <a:r>
              <a:rPr lang="zh-TW" altLang="en-US" dirty="0"/>
              <a:t>當</a:t>
            </a:r>
            <a:r>
              <a:rPr lang="zh-TW" altLang="zh-TW" dirty="0" smtClean="0"/>
              <a:t>人們</a:t>
            </a:r>
            <a:r>
              <a:rPr lang="zh-TW" altLang="zh-TW" dirty="0"/>
              <a:t>談論一些事情，並告訴對方他們的想法或意見</a:t>
            </a:r>
            <a:r>
              <a:rPr lang="zh-TW" altLang="zh-TW" dirty="0" smtClean="0"/>
              <a:t>。</a:t>
            </a:r>
            <a:endParaRPr lang="en-US" altLang="zh-TW" dirty="0" smtClean="0"/>
          </a:p>
          <a:p>
            <a:r>
              <a:rPr lang="zh-TW" altLang="zh-TW" dirty="0" smtClean="0"/>
              <a:t>但</a:t>
            </a:r>
            <a:r>
              <a:rPr lang="zh-TW" altLang="zh-TW" dirty="0"/>
              <a:t>這是一個高風險的策略</a:t>
            </a:r>
            <a:r>
              <a:rPr lang="zh-TW" altLang="zh-TW" dirty="0" smtClean="0"/>
              <a:t>：</a:t>
            </a:r>
            <a:endParaRPr lang="en-US" altLang="zh-TW" dirty="0" smtClean="0"/>
          </a:p>
          <a:p>
            <a:pPr lvl="1"/>
            <a:r>
              <a:rPr lang="zh-TW" altLang="zh-TW" dirty="0" smtClean="0"/>
              <a:t>這</a:t>
            </a:r>
            <a:r>
              <a:rPr lang="zh-TW" altLang="zh-TW" dirty="0"/>
              <a:t>種民間傳說的技巧很適合於面對面的交流</a:t>
            </a:r>
            <a:r>
              <a:rPr lang="zh-TW" altLang="zh-TW" dirty="0" smtClean="0"/>
              <a:t>，</a:t>
            </a:r>
            <a:endParaRPr lang="en-US" altLang="zh-TW" dirty="0" smtClean="0"/>
          </a:p>
          <a:p>
            <a:pPr lvl="1"/>
            <a:r>
              <a:rPr lang="zh-TW" altLang="zh-TW" dirty="0" smtClean="0"/>
              <a:t>但</a:t>
            </a:r>
            <a:r>
              <a:rPr lang="zh-TW" altLang="zh-TW" dirty="0"/>
              <a:t>在字典（或任何書面話語）的環境中，以</a:t>
            </a:r>
            <a:r>
              <a:rPr lang="en-US" altLang="zh-TW" dirty="0"/>
              <a:t> "</a:t>
            </a:r>
            <a:r>
              <a:rPr lang="zh-TW" altLang="zh-TW" dirty="0"/>
              <a:t>當</a:t>
            </a:r>
            <a:r>
              <a:rPr lang="en-US" altLang="zh-TW" dirty="0"/>
              <a:t> "</a:t>
            </a:r>
            <a:r>
              <a:rPr lang="zh-TW" altLang="zh-TW" dirty="0"/>
              <a:t>開頭的語句看起來就像</a:t>
            </a:r>
            <a:r>
              <a:rPr lang="zh-TW" altLang="zh-TW" dirty="0" smtClean="0"/>
              <a:t>一個</a:t>
            </a:r>
            <a:r>
              <a:rPr lang="zh-TW" altLang="en-US" dirty="0" smtClean="0"/>
              <a:t>複句裡的</a:t>
            </a:r>
            <a:r>
              <a:rPr lang="zh-TW" altLang="zh-TW" dirty="0" smtClean="0"/>
              <a:t>從</a:t>
            </a:r>
            <a:r>
              <a:rPr lang="zh-TW" altLang="en-US" dirty="0" smtClean="0"/>
              <a:t>屬子</a:t>
            </a:r>
            <a:r>
              <a:rPr lang="zh-TW" altLang="zh-TW" dirty="0" smtClean="0"/>
              <a:t>句。</a:t>
            </a:r>
            <a:endParaRPr lang="en-US" altLang="zh-TW" dirty="0" smtClean="0"/>
          </a:p>
          <a:p>
            <a:pPr lvl="1"/>
            <a:r>
              <a:rPr lang="zh-TW" altLang="en-US" dirty="0" smtClean="0"/>
              <a:t>讀者心中期待後面可能還有</a:t>
            </a:r>
            <a:r>
              <a:rPr lang="zh-TW" altLang="zh-TW" dirty="0" smtClean="0"/>
              <a:t>主</a:t>
            </a:r>
            <a:r>
              <a:rPr lang="zh-TW" altLang="en-US" dirty="0" smtClean="0"/>
              <a:t>要子句，</a:t>
            </a:r>
            <a:r>
              <a:rPr lang="zh-TW" altLang="zh-TW" dirty="0" smtClean="0"/>
              <a:t>在</a:t>
            </a:r>
            <a:r>
              <a:rPr lang="zh-TW" altLang="zh-TW" dirty="0"/>
              <a:t>這種情況</a:t>
            </a:r>
            <a:r>
              <a:rPr lang="zh-TW" altLang="zh-TW" dirty="0" smtClean="0"/>
              <a:t>下</a:t>
            </a:r>
            <a:r>
              <a:rPr lang="zh-TW" altLang="en-US" dirty="0" smtClean="0"/>
              <a:t>缺了主句</a:t>
            </a:r>
            <a:r>
              <a:rPr lang="zh-TW" altLang="zh-TW" dirty="0" smtClean="0"/>
              <a:t>。</a:t>
            </a:r>
            <a:endParaRPr lang="en-US" altLang="zh-TW" dirty="0" smtClean="0"/>
          </a:p>
          <a:p>
            <a:endParaRPr lang="zh-TW" altLang="en-US" dirty="0"/>
          </a:p>
        </p:txBody>
      </p:sp>
    </p:spTree>
    <p:extLst>
      <p:ext uri="{BB962C8B-B14F-4D97-AF65-F5344CB8AC3E}">
        <p14:creationId xmlns:p14="http://schemas.microsoft.com/office/powerpoint/2010/main" val="1261917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可能</a:t>
            </a:r>
            <a:r>
              <a:rPr lang="zh-TW" altLang="zh-TW" dirty="0" smtClean="0"/>
              <a:t>誤解</a:t>
            </a:r>
            <a:r>
              <a:rPr lang="zh-TW" altLang="en-US" dirty="0" smtClean="0"/>
              <a:t>的例子</a:t>
            </a:r>
            <a:r>
              <a:rPr lang="en-US" altLang="zh-TW" baseline="-25000" dirty="0"/>
              <a:t>10.6.3.2 </a:t>
            </a:r>
            <a:endParaRPr lang="zh-TW" altLang="en-US" baseline="-25000" dirty="0"/>
          </a:p>
        </p:txBody>
      </p:sp>
      <p:sp>
        <p:nvSpPr>
          <p:cNvPr id="3" name="內容版面配置區 2"/>
          <p:cNvSpPr>
            <a:spLocks noGrp="1"/>
          </p:cNvSpPr>
          <p:nvPr>
            <p:ph idx="1"/>
          </p:nvPr>
        </p:nvSpPr>
        <p:spPr/>
        <p:txBody>
          <a:bodyPr/>
          <a:lstStyle/>
          <a:p>
            <a:r>
              <a:rPr lang="zh-TW" altLang="zh-TW" dirty="0"/>
              <a:t>當同一個詞形既是名詞也是動詞，而名詞</a:t>
            </a:r>
            <a:r>
              <a:rPr lang="zh-TW" altLang="en-US" dirty="0"/>
              <a:t>以</a:t>
            </a:r>
            <a:r>
              <a:rPr lang="en-US" altLang="zh-TW" dirty="0"/>
              <a:t>when </a:t>
            </a:r>
            <a:r>
              <a:rPr lang="zh-TW" altLang="en-US" dirty="0"/>
              <a:t>釋義</a:t>
            </a:r>
            <a:r>
              <a:rPr lang="zh-TW" altLang="zh-TW" dirty="0" smtClean="0"/>
              <a:t>時</a:t>
            </a:r>
            <a:endParaRPr lang="en-US" altLang="zh-TW" dirty="0" smtClean="0"/>
          </a:p>
          <a:p>
            <a:r>
              <a:rPr lang="zh-TW" altLang="en-US" dirty="0" smtClean="0"/>
              <a:t>例如：</a:t>
            </a:r>
            <a:r>
              <a:rPr lang="en-US" altLang="zh-TW" dirty="0" smtClean="0"/>
              <a:t>delay </a:t>
            </a:r>
            <a:r>
              <a:rPr lang="en-US" altLang="zh-TW" dirty="0"/>
              <a:t>n </a:t>
            </a:r>
            <a:endParaRPr lang="en-US" altLang="zh-TW" dirty="0" smtClean="0"/>
          </a:p>
          <a:p>
            <a:pPr lvl="1"/>
            <a:r>
              <a:rPr lang="en-US" altLang="zh-TW" dirty="0" smtClean="0"/>
              <a:t>when </a:t>
            </a:r>
            <a:r>
              <a:rPr lang="en-US" altLang="zh-TW" dirty="0"/>
              <a:t>someone or something has to wait (LDOCE-4 2003)</a:t>
            </a:r>
            <a:endParaRPr lang="zh-TW" altLang="zh-TW" dirty="0"/>
          </a:p>
          <a:p>
            <a:pPr lvl="1"/>
            <a:r>
              <a:rPr lang="zh-TW" altLang="zh-TW" dirty="0" smtClean="0"/>
              <a:t>當</a:t>
            </a:r>
            <a:r>
              <a:rPr lang="zh-TW" altLang="zh-TW" dirty="0"/>
              <a:t>某人或某事不得不等待</a:t>
            </a:r>
            <a:r>
              <a:rPr lang="zh-TW" altLang="zh-TW" dirty="0" smtClean="0"/>
              <a:t>時</a:t>
            </a:r>
            <a:endParaRPr lang="en-US" altLang="zh-TW" dirty="0" smtClean="0"/>
          </a:p>
          <a:p>
            <a:r>
              <a:rPr lang="zh-TW" altLang="en-US" dirty="0" smtClean="0"/>
              <a:t>作者評論</a:t>
            </a:r>
            <a:endParaRPr lang="en-US" altLang="zh-TW" dirty="0" smtClean="0"/>
          </a:p>
          <a:p>
            <a:pPr lvl="1"/>
            <a:r>
              <a:rPr lang="zh-TW" altLang="en-US" dirty="0"/>
              <a:t>最好</a:t>
            </a:r>
            <a:r>
              <a:rPr lang="zh-TW" altLang="en-US" dirty="0" smtClean="0"/>
              <a:t>避免這種釋義方法</a:t>
            </a:r>
            <a:endParaRPr lang="zh-TW" altLang="zh-TW" dirty="0"/>
          </a:p>
        </p:txBody>
      </p:sp>
    </p:spTree>
    <p:extLst>
      <p:ext uri="{BB962C8B-B14F-4D97-AF65-F5344CB8AC3E}">
        <p14:creationId xmlns:p14="http://schemas.microsoft.com/office/powerpoint/2010/main" val="3187519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簡短</a:t>
            </a:r>
            <a:r>
              <a:rPr lang="zh-TW" altLang="en-US" dirty="0" smtClean="0"/>
              <a:t>釋義</a:t>
            </a:r>
            <a:r>
              <a:rPr lang="en-US" altLang="zh-TW" baseline="-25000" dirty="0"/>
              <a:t>10.6.3.3</a:t>
            </a:r>
            <a:endParaRPr lang="zh-TW" altLang="en-US" baseline="-25000" dirty="0"/>
          </a:p>
        </p:txBody>
      </p:sp>
      <p:sp>
        <p:nvSpPr>
          <p:cNvPr id="3" name="內容版面配置區 2"/>
          <p:cNvSpPr>
            <a:spLocks noGrp="1"/>
          </p:cNvSpPr>
          <p:nvPr>
            <p:ph idx="1"/>
          </p:nvPr>
        </p:nvSpPr>
        <p:spPr/>
        <p:txBody>
          <a:bodyPr>
            <a:normAutofit/>
          </a:bodyPr>
          <a:lstStyle/>
          <a:p>
            <a:r>
              <a:rPr lang="zh-TW" altLang="zh-TW" dirty="0"/>
              <a:t>簡短</a:t>
            </a:r>
            <a:r>
              <a:rPr lang="zh-TW" altLang="en-US" dirty="0" smtClean="0"/>
              <a:t>釋義做為導覽選單或路標</a:t>
            </a:r>
            <a:endParaRPr lang="en-US" altLang="zh-TW" dirty="0" smtClean="0"/>
          </a:p>
          <a:p>
            <a:pPr lvl="1"/>
            <a:r>
              <a:rPr lang="zh-TW" altLang="zh-TW" dirty="0" smtClean="0"/>
              <a:t>學習</a:t>
            </a:r>
            <a:r>
              <a:rPr lang="zh-TW" altLang="zh-TW" dirty="0"/>
              <a:t>者</a:t>
            </a:r>
            <a:r>
              <a:rPr lang="zh-TW" altLang="zh-TW" dirty="0" smtClean="0"/>
              <a:t>詞典</a:t>
            </a:r>
            <a:r>
              <a:rPr lang="zh-TW" altLang="en-US" dirty="0" smtClean="0"/>
              <a:t>以</a:t>
            </a:r>
            <a:r>
              <a:rPr lang="zh-TW" altLang="zh-TW" dirty="0" smtClean="0"/>
              <a:t>簡短</a:t>
            </a:r>
            <a:r>
              <a:rPr lang="zh-TW" altLang="en-US" dirty="0" smtClean="0"/>
              <a:t>釋義</a:t>
            </a:r>
            <a:r>
              <a:rPr lang="zh-TW" altLang="zh-TW" dirty="0" smtClean="0"/>
              <a:t>提供</a:t>
            </a:r>
            <a:r>
              <a:rPr lang="zh-TW" altLang="en-US" dirty="0"/>
              <a:t>導</a:t>
            </a:r>
            <a:r>
              <a:rPr lang="zh-TW" altLang="en-US" dirty="0" smtClean="0"/>
              <a:t>覽</a:t>
            </a:r>
            <a:endParaRPr lang="en-US" altLang="zh-TW" dirty="0" smtClean="0"/>
          </a:p>
          <a:p>
            <a:pPr lvl="1"/>
            <a:r>
              <a:rPr lang="zh-TW" altLang="zh-TW" dirty="0" smtClean="0"/>
              <a:t>其</a:t>
            </a:r>
            <a:r>
              <a:rPr lang="zh-TW" altLang="zh-TW" dirty="0"/>
              <a:t>形式是簡短的、提示性的定義短語（不是完整</a:t>
            </a:r>
            <a:r>
              <a:rPr lang="zh-TW" altLang="zh-TW" dirty="0" smtClean="0"/>
              <a:t>的</a:t>
            </a:r>
            <a:r>
              <a:rPr lang="zh-TW" altLang="en-US" dirty="0"/>
              <a:t>釋義</a:t>
            </a:r>
            <a:r>
              <a:rPr lang="zh-TW" altLang="en-US" dirty="0" smtClean="0"/>
              <a:t>）</a:t>
            </a:r>
            <a:endParaRPr lang="en-US" altLang="zh-TW" dirty="0" smtClean="0"/>
          </a:p>
          <a:p>
            <a:pPr lvl="1"/>
            <a:r>
              <a:rPr lang="zh-TW" altLang="zh-TW" dirty="0" smtClean="0"/>
              <a:t>這些</a:t>
            </a:r>
            <a:r>
              <a:rPr lang="zh-TW" altLang="zh-TW" dirty="0"/>
              <a:t>短語或者被列在詞條頂部的菜單中（§</a:t>
            </a:r>
            <a:r>
              <a:rPr lang="en-US" altLang="zh-TW" dirty="0"/>
              <a:t>7.2.1.3</a:t>
            </a:r>
            <a:r>
              <a:rPr lang="zh-TW" altLang="zh-TW" dirty="0" smtClean="0"/>
              <a:t>）</a:t>
            </a:r>
            <a:endParaRPr lang="en-US" altLang="zh-TW" dirty="0" smtClean="0"/>
          </a:p>
          <a:p>
            <a:pPr lvl="1"/>
            <a:r>
              <a:rPr lang="zh-TW" altLang="zh-TW" dirty="0" smtClean="0"/>
              <a:t>或者作為路標單獨</a:t>
            </a:r>
            <a:r>
              <a:rPr lang="zh-TW" altLang="zh-TW" dirty="0"/>
              <a:t>顯示在每個完整釋義之前（§</a:t>
            </a:r>
            <a:r>
              <a:rPr lang="en-US" altLang="zh-TW" dirty="0"/>
              <a:t>7.2.5.2</a:t>
            </a:r>
            <a:r>
              <a:rPr lang="zh-TW" altLang="zh-TW" dirty="0" smtClean="0"/>
              <a:t>）</a:t>
            </a:r>
            <a:endParaRPr lang="en-US" altLang="zh-TW" dirty="0" smtClean="0"/>
          </a:p>
          <a:p>
            <a:endParaRPr lang="zh-TW" altLang="en-US" dirty="0"/>
          </a:p>
        </p:txBody>
      </p:sp>
    </p:spTree>
    <p:extLst>
      <p:ext uri="{BB962C8B-B14F-4D97-AF65-F5344CB8AC3E}">
        <p14:creationId xmlns:p14="http://schemas.microsoft.com/office/powerpoint/2010/main" val="635554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90213" y="16126"/>
            <a:ext cx="4024899" cy="1293028"/>
          </a:xfrm>
        </p:spPr>
        <p:txBody>
          <a:bodyPr/>
          <a:lstStyle/>
          <a:p>
            <a:r>
              <a:rPr lang="zh-TW" altLang="en-US" dirty="0"/>
              <a:t>導覽</a:t>
            </a:r>
            <a:r>
              <a:rPr lang="zh-TW" altLang="en-US" dirty="0" smtClean="0"/>
              <a:t>選單</a:t>
            </a:r>
            <a:r>
              <a:rPr lang="en-US" altLang="zh-TW" baseline="-25000" dirty="0"/>
              <a:t>10.6.3.3</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1059366" y="1037064"/>
            <a:ext cx="9712711" cy="5498810"/>
          </a:xfrm>
          <a:prstGeom prst="rect">
            <a:avLst/>
          </a:prstGeom>
        </p:spPr>
      </p:pic>
      <p:sp>
        <p:nvSpPr>
          <p:cNvPr id="5" name="圓角矩形 4"/>
          <p:cNvSpPr/>
          <p:nvPr/>
        </p:nvSpPr>
        <p:spPr>
          <a:xfrm>
            <a:off x="2816329" y="2054159"/>
            <a:ext cx="6198784" cy="116958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6615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原型</a:t>
            </a:r>
            <a:r>
              <a:rPr lang="zh-TW" altLang="en-US" dirty="0" smtClean="0"/>
              <a:t>釋義法：以</a:t>
            </a:r>
            <a:r>
              <a:rPr lang="en-US" altLang="zh-TW" dirty="0" smtClean="0"/>
              <a:t>bus </a:t>
            </a:r>
            <a:r>
              <a:rPr lang="zh-TW" altLang="en-US" dirty="0"/>
              <a:t>為例</a:t>
            </a:r>
            <a:r>
              <a:rPr lang="en-US" altLang="zh-TW" baseline="-25000" dirty="0" smtClean="0"/>
              <a:t>10.5.3</a:t>
            </a:r>
            <a:endParaRPr lang="zh-TW" altLang="en-US" baseline="-25000" dirty="0"/>
          </a:p>
        </p:txBody>
      </p:sp>
      <p:sp>
        <p:nvSpPr>
          <p:cNvPr id="3" name="內容版面配置區 2"/>
          <p:cNvSpPr>
            <a:spLocks noGrp="1"/>
          </p:cNvSpPr>
          <p:nvPr>
            <p:ph idx="1"/>
          </p:nvPr>
        </p:nvSpPr>
        <p:spPr>
          <a:xfrm>
            <a:off x="680321" y="1666240"/>
            <a:ext cx="9613861" cy="4697983"/>
          </a:xfrm>
        </p:spPr>
        <p:txBody>
          <a:bodyPr>
            <a:normAutofit/>
          </a:bodyPr>
          <a:lstStyle/>
          <a:p>
            <a:r>
              <a:rPr lang="en-US" altLang="zh-TW" dirty="0" smtClean="0"/>
              <a:t>bus </a:t>
            </a:r>
            <a:r>
              <a:rPr lang="zh-TW" altLang="en-US" dirty="0"/>
              <a:t>的釋義</a:t>
            </a:r>
            <a:r>
              <a:rPr lang="zh-TW" altLang="en-US" dirty="0" smtClean="0"/>
              <a:t>：</a:t>
            </a:r>
            <a:endParaRPr lang="en-US" altLang="zh-TW" dirty="0" smtClean="0"/>
          </a:p>
          <a:p>
            <a:pPr lvl="1"/>
            <a:r>
              <a:rPr lang="en-US" altLang="zh-TW" dirty="0"/>
              <a:t>a large motor vehicle carrying passengers by road, typically one serving the public on a ﬁxed route and for a fare </a:t>
            </a:r>
            <a:r>
              <a:rPr lang="en-US" altLang="zh-TW" dirty="0" smtClean="0"/>
              <a:t>(</a:t>
            </a:r>
            <a:r>
              <a:rPr lang="zh-TW" altLang="zh-TW" dirty="0"/>
              <a:t>新牛津英語詞典</a:t>
            </a:r>
            <a:r>
              <a:rPr lang="en-US" altLang="zh-TW" dirty="0" smtClean="0"/>
              <a:t>-</a:t>
            </a:r>
            <a:r>
              <a:rPr lang="en-US" altLang="zh-TW" dirty="0"/>
              <a:t>2 2003)</a:t>
            </a:r>
            <a:endParaRPr lang="zh-TW" altLang="zh-TW" dirty="0"/>
          </a:p>
          <a:p>
            <a:pPr lvl="1"/>
            <a:r>
              <a:rPr lang="zh-TW" altLang="zh-TW" dirty="0" smtClean="0"/>
              <a:t>在</a:t>
            </a:r>
            <a:r>
              <a:rPr lang="zh-TW" altLang="zh-TW" dirty="0"/>
              <a:t>公路上載客的大型機動車輛，通常是在固定的路線上為公眾服務並收取費用的</a:t>
            </a:r>
            <a:r>
              <a:rPr lang="zh-TW" altLang="zh-TW" dirty="0" smtClean="0"/>
              <a:t>車輛。</a:t>
            </a:r>
            <a:endParaRPr lang="en-US" altLang="zh-TW" dirty="0" smtClean="0"/>
          </a:p>
          <a:p>
            <a:r>
              <a:rPr lang="zh-TW" altLang="zh-TW" dirty="0" smtClean="0"/>
              <a:t>前半部</a:t>
            </a:r>
            <a:r>
              <a:rPr lang="zh-TW" altLang="en-US" dirty="0" smtClean="0"/>
              <a:t>描述</a:t>
            </a:r>
            <a:r>
              <a:rPr lang="en-US" altLang="zh-TW" dirty="0" smtClean="0"/>
              <a:t> bus </a:t>
            </a:r>
            <a:r>
              <a:rPr lang="zh-TW" altLang="zh-TW" dirty="0" smtClean="0"/>
              <a:t>的</a:t>
            </a:r>
            <a:r>
              <a:rPr lang="zh-TW" altLang="zh-TW" dirty="0" smtClean="0">
                <a:solidFill>
                  <a:srgbClr val="FFFF00"/>
                </a:solidFill>
              </a:rPr>
              <a:t>基本</a:t>
            </a:r>
            <a:r>
              <a:rPr lang="zh-TW" altLang="zh-TW" dirty="0">
                <a:solidFill>
                  <a:srgbClr val="FFFF00"/>
                </a:solidFill>
              </a:rPr>
              <a:t>資訊</a:t>
            </a:r>
            <a:r>
              <a:rPr lang="zh-TW" altLang="zh-TW" dirty="0" smtClean="0"/>
              <a:t>：</a:t>
            </a:r>
            <a:endParaRPr lang="en-US" altLang="zh-TW" dirty="0" smtClean="0"/>
          </a:p>
          <a:p>
            <a:pPr lvl="1"/>
            <a:r>
              <a:rPr lang="zh-TW" altLang="zh-TW" dirty="0" smtClean="0"/>
              <a:t>大型</a:t>
            </a:r>
            <a:r>
              <a:rPr lang="zh-TW" altLang="zh-TW" dirty="0"/>
              <a:t>的</a:t>
            </a:r>
            <a:r>
              <a:rPr lang="zh-TW" altLang="zh-TW" dirty="0" smtClean="0"/>
              <a:t>（不是</a:t>
            </a:r>
            <a:r>
              <a:rPr lang="zh-TW" altLang="zh-TW" dirty="0"/>
              <a:t>汽車或計程車）</a:t>
            </a:r>
            <a:r>
              <a:rPr lang="zh-TW" altLang="zh-TW" dirty="0" smtClean="0"/>
              <a:t>，</a:t>
            </a:r>
            <a:endParaRPr lang="en-US" altLang="zh-TW" dirty="0" smtClean="0"/>
          </a:p>
          <a:p>
            <a:pPr lvl="1"/>
            <a:r>
              <a:rPr lang="zh-TW" altLang="zh-TW" dirty="0" smtClean="0"/>
              <a:t>走</a:t>
            </a:r>
            <a:r>
              <a:rPr lang="zh-TW" altLang="zh-TW" dirty="0"/>
              <a:t>公路</a:t>
            </a:r>
            <a:r>
              <a:rPr lang="zh-TW" altLang="zh-TW" dirty="0" smtClean="0"/>
              <a:t>（不是</a:t>
            </a:r>
            <a:r>
              <a:rPr lang="zh-TW" altLang="zh-TW" dirty="0"/>
              <a:t>火車）</a:t>
            </a:r>
            <a:r>
              <a:rPr lang="zh-TW" altLang="zh-TW" dirty="0" smtClean="0"/>
              <a:t>，</a:t>
            </a:r>
            <a:endParaRPr lang="en-US" altLang="zh-TW" dirty="0" smtClean="0"/>
          </a:p>
          <a:p>
            <a:pPr lvl="1"/>
            <a:r>
              <a:rPr lang="zh-TW" altLang="zh-TW" dirty="0" smtClean="0"/>
              <a:t>載客（不是</a:t>
            </a:r>
            <a:r>
              <a:rPr lang="zh-TW" altLang="zh-TW" dirty="0"/>
              <a:t>卡車）</a:t>
            </a:r>
            <a:r>
              <a:rPr lang="zh-TW" altLang="zh-TW" dirty="0" smtClean="0"/>
              <a:t>。</a:t>
            </a:r>
            <a:endParaRPr lang="en-US" altLang="zh-TW" dirty="0" smtClean="0"/>
          </a:p>
          <a:p>
            <a:r>
              <a:rPr lang="zh-TW" altLang="zh-TW" dirty="0" smtClean="0"/>
              <a:t>後半部</a:t>
            </a:r>
            <a:r>
              <a:rPr lang="zh-TW" altLang="en-US" dirty="0" smtClean="0"/>
              <a:t>描述 </a:t>
            </a:r>
            <a:r>
              <a:rPr lang="en-US" altLang="zh-TW" dirty="0" smtClean="0"/>
              <a:t>bus</a:t>
            </a:r>
            <a:r>
              <a:rPr lang="zh-TW" altLang="zh-TW" dirty="0"/>
              <a:t>的</a:t>
            </a:r>
            <a:r>
              <a:rPr lang="zh-TW" altLang="zh-TW" dirty="0" smtClean="0">
                <a:solidFill>
                  <a:srgbClr val="FFFF00"/>
                </a:solidFill>
              </a:rPr>
              <a:t>典型特點</a:t>
            </a:r>
            <a:r>
              <a:rPr lang="zh-TW" altLang="zh-TW" dirty="0" smtClean="0"/>
              <a:t>：</a:t>
            </a:r>
            <a:endParaRPr lang="en-US" altLang="zh-TW" dirty="0" smtClean="0"/>
          </a:p>
          <a:p>
            <a:pPr lvl="1"/>
            <a:r>
              <a:rPr lang="zh-TW" altLang="zh-TW" dirty="0" smtClean="0"/>
              <a:t>一種</a:t>
            </a:r>
            <a:r>
              <a:rPr lang="zh-TW" altLang="zh-TW" dirty="0"/>
              <a:t>公共</a:t>
            </a:r>
            <a:r>
              <a:rPr lang="zh-TW" altLang="zh-TW" dirty="0" smtClean="0"/>
              <a:t>服務</a:t>
            </a:r>
            <a:endParaRPr lang="en-US" altLang="zh-TW" dirty="0" smtClean="0"/>
          </a:p>
          <a:p>
            <a:pPr lvl="1"/>
            <a:r>
              <a:rPr lang="zh-TW" altLang="zh-TW" dirty="0" smtClean="0"/>
              <a:t>在</a:t>
            </a:r>
            <a:r>
              <a:rPr lang="zh-TW" altLang="zh-TW" dirty="0"/>
              <a:t>固定的路線上運行</a:t>
            </a:r>
            <a:r>
              <a:rPr lang="zh-TW" altLang="zh-TW" dirty="0" smtClean="0"/>
              <a:t>，</a:t>
            </a:r>
            <a:endParaRPr lang="en-US" altLang="zh-TW" dirty="0" smtClean="0"/>
          </a:p>
          <a:p>
            <a:pPr lvl="1"/>
            <a:r>
              <a:rPr lang="zh-TW" altLang="zh-TW" dirty="0" smtClean="0"/>
              <a:t>向</a:t>
            </a:r>
            <a:r>
              <a:rPr lang="zh-TW" altLang="zh-TW" dirty="0"/>
              <a:t>乘客收取費用。</a:t>
            </a:r>
            <a:endParaRPr lang="zh-TW" altLang="en-US" dirty="0"/>
          </a:p>
        </p:txBody>
      </p:sp>
    </p:spTree>
    <p:extLst>
      <p:ext uri="{BB962C8B-B14F-4D97-AF65-F5344CB8AC3E}">
        <p14:creationId xmlns:p14="http://schemas.microsoft.com/office/powerpoint/2010/main" val="414433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91401" y="2913594"/>
            <a:ext cx="8610600" cy="1293028"/>
          </a:xfrm>
        </p:spPr>
        <p:txBody>
          <a:bodyPr/>
          <a:lstStyle/>
          <a:p>
            <a:r>
              <a:rPr lang="zh-TW" altLang="en-US" dirty="0"/>
              <a:t>導</a:t>
            </a:r>
            <a:r>
              <a:rPr lang="zh-TW" altLang="en-US" dirty="0" smtClean="0"/>
              <a:t>覽路標</a:t>
            </a:r>
            <a:r>
              <a:rPr lang="en-US" altLang="zh-TW" baseline="-25000" dirty="0"/>
              <a:t>10.6.3.3</a:t>
            </a:r>
            <a:endParaRPr lang="zh-TW" altLang="en-US" dirty="0"/>
          </a:p>
        </p:txBody>
      </p:sp>
      <p:pic>
        <p:nvPicPr>
          <p:cNvPr id="4" name="圖片 3"/>
          <p:cNvPicPr>
            <a:picLocks noChangeAspect="1"/>
          </p:cNvPicPr>
          <p:nvPr/>
        </p:nvPicPr>
        <p:blipFill>
          <a:blip r:embed="rId2"/>
          <a:stretch>
            <a:fillRect/>
          </a:stretch>
        </p:blipFill>
        <p:spPr>
          <a:xfrm>
            <a:off x="3467459" y="0"/>
            <a:ext cx="7504264" cy="6655079"/>
          </a:xfrm>
          <a:prstGeom prst="rect">
            <a:avLst/>
          </a:prstGeom>
        </p:spPr>
      </p:pic>
      <p:sp>
        <p:nvSpPr>
          <p:cNvPr id="5" name="圓角矩形 4"/>
          <p:cNvSpPr/>
          <p:nvPr/>
        </p:nvSpPr>
        <p:spPr>
          <a:xfrm>
            <a:off x="3779693" y="442835"/>
            <a:ext cx="1662102" cy="426962"/>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3779693" y="1334934"/>
            <a:ext cx="1015331" cy="438110"/>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3779693" y="2559162"/>
            <a:ext cx="1405624" cy="389575"/>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3779693" y="3237780"/>
            <a:ext cx="2547407" cy="375216"/>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3779693" y="3902039"/>
            <a:ext cx="1015331" cy="413483"/>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3779693" y="4794137"/>
            <a:ext cx="1015331" cy="430877"/>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3779693" y="5347172"/>
            <a:ext cx="825761" cy="270545"/>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779693" y="5703629"/>
            <a:ext cx="1878334" cy="2399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06436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簡短</a:t>
            </a:r>
            <a:r>
              <a:rPr lang="zh-TW" altLang="en-US" dirty="0" smtClean="0"/>
              <a:t>釋義的應用</a:t>
            </a:r>
            <a:r>
              <a:rPr lang="en-US" altLang="zh-TW" baseline="-25000" dirty="0"/>
              <a:t>10.6.3.3</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zh-TW" dirty="0" smtClean="0"/>
              <a:t>《</a:t>
            </a:r>
            <a:r>
              <a:rPr lang="en-US" altLang="zh-TW" dirty="0"/>
              <a:t> </a:t>
            </a:r>
            <a:r>
              <a:rPr lang="en-US" altLang="zh-TW" dirty="0" smtClean="0"/>
              <a:t>Encarta </a:t>
            </a:r>
            <a:r>
              <a:rPr lang="zh-TW" altLang="zh-TW" dirty="0" smtClean="0"/>
              <a:t>世界</a:t>
            </a:r>
            <a:r>
              <a:rPr lang="zh-TW" altLang="zh-TW" dirty="0"/>
              <a:t>英語詞典</a:t>
            </a:r>
            <a:r>
              <a:rPr lang="zh-TW" altLang="zh-TW" dirty="0" smtClean="0"/>
              <a:t>》</a:t>
            </a:r>
            <a:endParaRPr lang="en-US" altLang="zh-TW" dirty="0" smtClean="0"/>
          </a:p>
          <a:p>
            <a:pPr lvl="1"/>
            <a:r>
              <a:rPr lang="zh-TW" altLang="zh-TW" dirty="0" smtClean="0"/>
              <a:t>為</a:t>
            </a:r>
            <a:r>
              <a:rPr lang="zh-TW" altLang="zh-TW" dirty="0"/>
              <a:t>每個詞條的每個意義提供了</a:t>
            </a:r>
            <a:r>
              <a:rPr lang="en-US" altLang="zh-TW" dirty="0"/>
              <a:t> "</a:t>
            </a:r>
            <a:r>
              <a:rPr lang="zh-TW" altLang="zh-TW" dirty="0" smtClean="0"/>
              <a:t>快速</a:t>
            </a:r>
            <a:r>
              <a:rPr lang="zh-TW" altLang="en-US" dirty="0" smtClean="0"/>
              <a:t>釋</a:t>
            </a:r>
            <a:r>
              <a:rPr lang="zh-TW" altLang="zh-TW" dirty="0" smtClean="0"/>
              <a:t>義</a:t>
            </a:r>
            <a:r>
              <a:rPr lang="en-US" altLang="zh-TW" dirty="0"/>
              <a:t>"</a:t>
            </a:r>
            <a:r>
              <a:rPr lang="zh-TW" altLang="zh-TW" dirty="0" smtClean="0"/>
              <a:t>。</a:t>
            </a:r>
            <a:endParaRPr lang="en-US" altLang="zh-TW" dirty="0" smtClean="0"/>
          </a:p>
          <a:p>
            <a:pPr lvl="1"/>
            <a:r>
              <a:rPr lang="zh-TW" altLang="zh-TW" dirty="0" smtClean="0"/>
              <a:t>例如</a:t>
            </a:r>
            <a:r>
              <a:rPr lang="zh-TW" altLang="zh-TW" dirty="0"/>
              <a:t>，在叉子的條目中，前三個意義的完整定義之前有一個簡短的</a:t>
            </a:r>
            <a:r>
              <a:rPr lang="zh-TW" altLang="zh-TW" dirty="0" smtClean="0"/>
              <a:t>版本</a:t>
            </a:r>
            <a:endParaRPr lang="en-US" altLang="zh-TW" dirty="0" smtClean="0"/>
          </a:p>
          <a:p>
            <a:pPr lvl="2"/>
            <a:r>
              <a:rPr lang="en-US" altLang="zh-TW" dirty="0"/>
              <a:t>UTENSIL FOR </a:t>
            </a:r>
            <a:r>
              <a:rPr lang="en-US" altLang="zh-TW" dirty="0" smtClean="0"/>
              <a:t>EATING </a:t>
            </a:r>
            <a:r>
              <a:rPr lang="zh-TW" altLang="en-US" dirty="0" smtClean="0"/>
              <a:t>（</a:t>
            </a:r>
            <a:r>
              <a:rPr lang="zh-TW" altLang="zh-TW" dirty="0" smtClean="0"/>
              <a:t>吃飯</a:t>
            </a:r>
            <a:r>
              <a:rPr lang="zh-TW" altLang="zh-TW" dirty="0"/>
              <a:t>的</a:t>
            </a:r>
            <a:r>
              <a:rPr lang="zh-TW" altLang="zh-TW" dirty="0" smtClean="0"/>
              <a:t>工具</a:t>
            </a:r>
            <a:r>
              <a:rPr lang="zh-TW" altLang="en-US" dirty="0" smtClean="0"/>
              <a:t>）：</a:t>
            </a:r>
            <a:r>
              <a:rPr lang="en-US" altLang="zh-TW" dirty="0" smtClean="0"/>
              <a:t>……</a:t>
            </a:r>
          </a:p>
          <a:p>
            <a:pPr lvl="2"/>
            <a:r>
              <a:rPr lang="en-US" altLang="zh-TW" dirty="0"/>
              <a:t>GARDEN OR AGRICULTURAL </a:t>
            </a:r>
            <a:r>
              <a:rPr lang="en-US" altLang="zh-TW" dirty="0" smtClean="0"/>
              <a:t>TOOL </a:t>
            </a:r>
            <a:r>
              <a:rPr lang="zh-TW" altLang="en-US" dirty="0"/>
              <a:t>（</a:t>
            </a:r>
            <a:r>
              <a:rPr lang="zh-TW" altLang="zh-TW" dirty="0" smtClean="0"/>
              <a:t>花園</a:t>
            </a:r>
            <a:r>
              <a:rPr lang="zh-TW" altLang="zh-TW" dirty="0"/>
              <a:t>或農業</a:t>
            </a:r>
            <a:r>
              <a:rPr lang="zh-TW" altLang="zh-TW" dirty="0" smtClean="0"/>
              <a:t>工具</a:t>
            </a:r>
            <a:r>
              <a:rPr lang="zh-TW" altLang="en-US" dirty="0" smtClean="0"/>
              <a:t>）：</a:t>
            </a:r>
            <a:r>
              <a:rPr lang="en-US" altLang="zh-TW" dirty="0" smtClean="0"/>
              <a:t>……</a:t>
            </a:r>
          </a:p>
          <a:p>
            <a:pPr lvl="2"/>
            <a:r>
              <a:rPr lang="en-US" altLang="zh-TW" dirty="0"/>
              <a:t>DIVIDING POINT IN ROAD OR </a:t>
            </a:r>
            <a:r>
              <a:rPr lang="en-US" altLang="zh-TW" dirty="0" smtClean="0"/>
              <a:t>RIVER </a:t>
            </a:r>
            <a:r>
              <a:rPr lang="zh-TW" altLang="en-US" dirty="0" smtClean="0"/>
              <a:t>（</a:t>
            </a:r>
            <a:r>
              <a:rPr lang="zh-TW" altLang="zh-TW" dirty="0" smtClean="0"/>
              <a:t>道路</a:t>
            </a:r>
            <a:r>
              <a:rPr lang="zh-TW" altLang="zh-TW" dirty="0"/>
              <a:t>或河流的分界</a:t>
            </a:r>
            <a:r>
              <a:rPr lang="zh-TW" altLang="zh-TW" dirty="0" smtClean="0"/>
              <a:t>點</a:t>
            </a:r>
            <a:r>
              <a:rPr lang="zh-TW" altLang="en-US" dirty="0" smtClean="0"/>
              <a:t>）：</a:t>
            </a:r>
            <a:r>
              <a:rPr lang="en-US" altLang="zh-TW" dirty="0" smtClean="0"/>
              <a:t>……</a:t>
            </a:r>
            <a:endParaRPr lang="en-US" altLang="zh-TW" dirty="0"/>
          </a:p>
          <a:p>
            <a:r>
              <a:rPr lang="zh-TW" altLang="zh-TW" dirty="0"/>
              <a:t>快速定義</a:t>
            </a:r>
            <a:endParaRPr lang="en-US" altLang="zh-TW" dirty="0" smtClean="0"/>
          </a:p>
          <a:p>
            <a:pPr lvl="1"/>
            <a:r>
              <a:rPr lang="zh-TW" altLang="zh-TW" dirty="0" smtClean="0"/>
              <a:t>具有</a:t>
            </a:r>
            <a:r>
              <a:rPr lang="zh-TW" altLang="zh-TW" dirty="0"/>
              <a:t>導航</a:t>
            </a:r>
            <a:r>
              <a:rPr lang="zh-TW" altLang="zh-TW" dirty="0" smtClean="0"/>
              <a:t>功能</a:t>
            </a:r>
            <a:endParaRPr lang="en-US" altLang="zh-TW" dirty="0" smtClean="0"/>
          </a:p>
          <a:p>
            <a:pPr lvl="1"/>
            <a:r>
              <a:rPr lang="zh-TW" altLang="zh-TW" dirty="0" smtClean="0"/>
              <a:t>提供</a:t>
            </a:r>
            <a:r>
              <a:rPr lang="zh-TW" altLang="en-US" dirty="0"/>
              <a:t>簡</a:t>
            </a:r>
            <a:r>
              <a:rPr lang="zh-TW" altLang="en-US" dirty="0" smtClean="0"/>
              <a:t>版給</a:t>
            </a:r>
            <a:r>
              <a:rPr lang="zh-TW" altLang="zh-TW" dirty="0" smtClean="0"/>
              <a:t>不需要</a:t>
            </a:r>
            <a:r>
              <a:rPr lang="zh-TW" altLang="en-US" dirty="0" smtClean="0"/>
              <a:t>知道太多訊息</a:t>
            </a:r>
            <a:r>
              <a:rPr lang="zh-TW" altLang="zh-TW" dirty="0" smtClean="0"/>
              <a:t>的使用者</a:t>
            </a:r>
            <a:endParaRPr lang="en-US" altLang="zh-TW" dirty="0" smtClean="0"/>
          </a:p>
          <a:p>
            <a:pPr lvl="1"/>
            <a:r>
              <a:rPr lang="zh-TW" altLang="zh-TW" dirty="0" smtClean="0"/>
              <a:t>這</a:t>
            </a:r>
            <a:r>
              <a:rPr lang="zh-TW" altLang="zh-TW" dirty="0"/>
              <a:t>是一個有趣的發展，特別是考慮到我們之前關於編碼和解碼使用者的不同需求的</a:t>
            </a:r>
            <a:r>
              <a:rPr lang="zh-TW" altLang="zh-TW" dirty="0" smtClean="0"/>
              <a:t>討論</a:t>
            </a:r>
            <a:endParaRPr lang="en-US" altLang="zh-TW" dirty="0" smtClean="0"/>
          </a:p>
          <a:p>
            <a:pPr lvl="1"/>
            <a:r>
              <a:rPr lang="zh-TW" altLang="zh-TW" dirty="0" smtClean="0"/>
              <a:t>隨著</a:t>
            </a:r>
            <a:r>
              <a:rPr lang="zh-TW" altLang="zh-TW" dirty="0"/>
              <a:t>電子詞典開始更有想像力地利用媒介的機會，他們很可能為用戶提供一系列的解碼選擇，從像這樣的截斷的定義到提供足夠資訊支援成功編碼的版本</a:t>
            </a:r>
            <a:r>
              <a:rPr lang="zh-TW" altLang="zh-TW" dirty="0" smtClean="0"/>
              <a:t>。</a:t>
            </a:r>
            <a:endParaRPr lang="en-US" altLang="zh-TW" dirty="0" smtClean="0"/>
          </a:p>
          <a:p>
            <a:pPr lvl="1"/>
            <a:r>
              <a:rPr lang="zh-TW" altLang="zh-TW" dirty="0" smtClean="0"/>
              <a:t>同時</a:t>
            </a:r>
            <a:r>
              <a:rPr lang="zh-TW" altLang="zh-TW" dirty="0"/>
              <a:t>，詞典已經開始出現在移動設備上（這一趨勢似乎會加速）</a:t>
            </a:r>
            <a:r>
              <a:rPr lang="zh-TW" altLang="zh-TW" dirty="0" smtClean="0"/>
              <a:t>，</a:t>
            </a:r>
            <a:endParaRPr lang="en-US" altLang="zh-TW" dirty="0" smtClean="0"/>
          </a:p>
          <a:p>
            <a:pPr lvl="1"/>
            <a:r>
              <a:rPr lang="zh-TW" altLang="zh-TW" dirty="0" smtClean="0"/>
              <a:t>而</a:t>
            </a:r>
            <a:r>
              <a:rPr lang="zh-TW" altLang="zh-TW" dirty="0"/>
              <a:t>短小的定義可以最佳地利用小螢幕。</a:t>
            </a:r>
          </a:p>
          <a:p>
            <a:endParaRPr lang="zh-TW" altLang="en-US" dirty="0"/>
          </a:p>
        </p:txBody>
      </p:sp>
    </p:spTree>
    <p:extLst>
      <p:ext uri="{BB962C8B-B14F-4D97-AF65-F5344CB8AC3E}">
        <p14:creationId xmlns:p14="http://schemas.microsoft.com/office/powerpoint/2010/main" val="14069315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019300" y="1400175"/>
            <a:ext cx="8153400" cy="4057650"/>
          </a:xfrm>
          <a:prstGeom prst="rect">
            <a:avLst/>
          </a:prstGeom>
        </p:spPr>
      </p:pic>
    </p:spTree>
    <p:extLst>
      <p:ext uri="{BB962C8B-B14F-4D97-AF65-F5344CB8AC3E}">
        <p14:creationId xmlns:p14="http://schemas.microsoft.com/office/powerpoint/2010/main" val="1315003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形容詞</a:t>
            </a:r>
            <a:r>
              <a:rPr lang="zh-TW" altLang="en-US" dirty="0" smtClean="0"/>
              <a:t>釋義的困難</a:t>
            </a:r>
            <a:r>
              <a:rPr lang="en-US" altLang="zh-TW" baseline="-25000" dirty="0"/>
              <a:t>10.6.4.1</a:t>
            </a:r>
            <a:endParaRPr lang="zh-TW" altLang="en-US" baseline="-25000" dirty="0"/>
          </a:p>
        </p:txBody>
      </p:sp>
      <p:sp>
        <p:nvSpPr>
          <p:cNvPr id="3" name="內容版面配置區 2"/>
          <p:cNvSpPr>
            <a:spLocks noGrp="1"/>
          </p:cNvSpPr>
          <p:nvPr>
            <p:ph idx="1"/>
          </p:nvPr>
        </p:nvSpPr>
        <p:spPr>
          <a:xfrm>
            <a:off x="685800" y="1773044"/>
            <a:ext cx="10820400" cy="4445641"/>
          </a:xfrm>
        </p:spPr>
        <p:txBody>
          <a:bodyPr>
            <a:normAutofit/>
          </a:bodyPr>
          <a:lstStyle/>
          <a:p>
            <a:r>
              <a:rPr lang="zh-TW" altLang="en-US" dirty="0" smtClean="0"/>
              <a:t>很多</a:t>
            </a:r>
            <a:r>
              <a:rPr lang="zh-TW" altLang="zh-TW" dirty="0" smtClean="0"/>
              <a:t>形容詞</a:t>
            </a:r>
            <a:r>
              <a:rPr lang="zh-TW" altLang="en-US" dirty="0" smtClean="0"/>
              <a:t>沒有明顯的</a:t>
            </a:r>
            <a:r>
              <a:rPr lang="zh-TW" altLang="zh-TW" dirty="0" smtClean="0"/>
              <a:t>上下位</a:t>
            </a:r>
            <a:r>
              <a:rPr lang="zh-TW" altLang="en-US" dirty="0" smtClean="0"/>
              <a:t>關係</a:t>
            </a:r>
            <a:endParaRPr lang="en-US" altLang="zh-TW" dirty="0" smtClean="0"/>
          </a:p>
          <a:p>
            <a:pPr lvl="1"/>
            <a:r>
              <a:rPr lang="zh-TW" altLang="en-US" dirty="0" smtClean="0"/>
              <a:t>公車 </a:t>
            </a:r>
            <a:r>
              <a:rPr lang="en-US" altLang="zh-TW" dirty="0" smtClean="0">
                <a:sym typeface="Wingdings" panose="05000000000000000000" pitchFamily="2" charset="2"/>
              </a:rPr>
              <a:t> </a:t>
            </a:r>
            <a:r>
              <a:rPr lang="zh-TW" altLang="en-US" dirty="0" smtClean="0">
                <a:sym typeface="Wingdings" panose="05000000000000000000" pitchFamily="2" charset="2"/>
              </a:rPr>
              <a:t>交通工具</a:t>
            </a:r>
            <a:endParaRPr lang="en-US" altLang="zh-TW" dirty="0" smtClean="0">
              <a:sym typeface="Wingdings" panose="05000000000000000000" pitchFamily="2" charset="2"/>
            </a:endParaRPr>
          </a:p>
          <a:p>
            <a:pPr lvl="1"/>
            <a:r>
              <a:rPr lang="zh-TW" altLang="en-US" dirty="0" smtClean="0">
                <a:sym typeface="Wingdings" panose="05000000000000000000" pitchFamily="2" charset="2"/>
              </a:rPr>
              <a:t>乾淨 </a:t>
            </a:r>
            <a:r>
              <a:rPr lang="en-US" altLang="zh-TW" dirty="0" smtClean="0">
                <a:sym typeface="Wingdings" panose="05000000000000000000" pitchFamily="2" charset="2"/>
              </a:rPr>
              <a:t> ?</a:t>
            </a:r>
          </a:p>
          <a:p>
            <a:pPr lvl="1"/>
            <a:r>
              <a:rPr lang="zh-TW" altLang="en-US" dirty="0" smtClean="0"/>
              <a:t>正確 </a:t>
            </a:r>
            <a:r>
              <a:rPr lang="en-US" altLang="zh-TW" dirty="0" smtClean="0">
                <a:sym typeface="Wingdings" panose="05000000000000000000" pitchFamily="2" charset="2"/>
              </a:rPr>
              <a:t> ?</a:t>
            </a:r>
          </a:p>
          <a:p>
            <a:r>
              <a:rPr lang="zh-TW" altLang="en-US" dirty="0" smtClean="0"/>
              <a:t>由於形容詞沒有單一的釋義風格</a:t>
            </a:r>
            <a:endParaRPr lang="en-US" altLang="zh-TW" dirty="0" smtClean="0"/>
          </a:p>
          <a:p>
            <a:pPr lvl="1"/>
            <a:r>
              <a:rPr lang="zh-TW" altLang="en-US" dirty="0" smtClean="0"/>
              <a:t>所以形成了一些釋義公式，例如</a:t>
            </a:r>
            <a:endParaRPr lang="en-US" altLang="zh-TW" dirty="0" smtClean="0"/>
          </a:p>
          <a:p>
            <a:pPr lvl="2"/>
            <a:r>
              <a:rPr lang="en-US" altLang="zh-TW" dirty="0" smtClean="0"/>
              <a:t>marked by</a:t>
            </a:r>
            <a:r>
              <a:rPr lang="zh-TW" altLang="en-US" dirty="0" smtClean="0"/>
              <a:t>：表示被釋義的詞有某種特質</a:t>
            </a:r>
            <a:endParaRPr lang="en-US" altLang="zh-TW" dirty="0" smtClean="0"/>
          </a:p>
          <a:p>
            <a:pPr lvl="2"/>
            <a:r>
              <a:rPr lang="zh-TW" altLang="en-US" dirty="0" smtClean="0"/>
              <a:t>例如：</a:t>
            </a:r>
            <a:r>
              <a:rPr lang="en-US" altLang="zh-TW" dirty="0" smtClean="0"/>
              <a:t>decadent</a:t>
            </a:r>
            <a:r>
              <a:rPr lang="zh-TW" altLang="en-US" dirty="0" smtClean="0"/>
              <a:t>（</a:t>
            </a:r>
            <a:r>
              <a:rPr lang="zh-TW" altLang="zh-TW" dirty="0"/>
              <a:t>頹廢</a:t>
            </a:r>
            <a:r>
              <a:rPr lang="zh-TW" altLang="en-US" dirty="0" smtClean="0"/>
              <a:t>）</a:t>
            </a:r>
            <a:endParaRPr lang="en-US" altLang="zh-TW" dirty="0" smtClean="0"/>
          </a:p>
          <a:p>
            <a:pPr lvl="3"/>
            <a:r>
              <a:rPr lang="en-US" altLang="zh-TW" dirty="0" smtClean="0"/>
              <a:t>marked </a:t>
            </a:r>
            <a:r>
              <a:rPr lang="en-US" altLang="zh-TW" dirty="0"/>
              <a:t>by decay or </a:t>
            </a:r>
            <a:r>
              <a:rPr lang="en-US" altLang="zh-TW" dirty="0" smtClean="0"/>
              <a:t>decline</a:t>
            </a:r>
          </a:p>
          <a:p>
            <a:pPr lvl="3"/>
            <a:r>
              <a:rPr lang="zh-TW" altLang="en-US" dirty="0" smtClean="0"/>
              <a:t>具有</a:t>
            </a:r>
            <a:r>
              <a:rPr lang="zh-TW" altLang="zh-TW" dirty="0"/>
              <a:t>腐朽或</a:t>
            </a:r>
            <a:r>
              <a:rPr lang="zh-TW" altLang="zh-TW" dirty="0" smtClean="0"/>
              <a:t>衰退</a:t>
            </a:r>
            <a:r>
              <a:rPr lang="zh-TW" altLang="en-US" dirty="0" smtClean="0"/>
              <a:t>的特質</a:t>
            </a:r>
            <a:endParaRPr lang="en-US" altLang="zh-TW" dirty="0" smtClean="0"/>
          </a:p>
          <a:p>
            <a:pPr lvl="2"/>
            <a:r>
              <a:rPr lang="en-US" altLang="zh-TW" dirty="0" smtClean="0"/>
              <a:t>of, being, or pertaining to</a:t>
            </a:r>
            <a:r>
              <a:rPr lang="zh-TW" altLang="en-US" dirty="0" smtClean="0"/>
              <a:t>：表示</a:t>
            </a:r>
            <a:r>
              <a:rPr lang="zh-TW" altLang="zh-TW" dirty="0"/>
              <a:t>屬於或與之相關</a:t>
            </a:r>
            <a:r>
              <a:rPr lang="zh-TW" altLang="zh-TW" dirty="0" smtClean="0"/>
              <a:t>的</a:t>
            </a:r>
            <a:endParaRPr lang="en-US" altLang="zh-TW" dirty="0" smtClean="0"/>
          </a:p>
          <a:p>
            <a:pPr lvl="1"/>
            <a:r>
              <a:rPr lang="zh-TW" altLang="zh-TW" dirty="0" smtClean="0"/>
              <a:t>使</a:t>
            </a:r>
            <a:r>
              <a:rPr lang="zh-TW" altLang="zh-TW" dirty="0"/>
              <a:t>詞典</a:t>
            </a:r>
            <a:r>
              <a:rPr lang="zh-TW" altLang="zh-TW" dirty="0" smtClean="0"/>
              <a:t>編纂的</a:t>
            </a:r>
            <a:r>
              <a:rPr lang="zh-TW" altLang="en-US" dirty="0"/>
              <a:t>工作</a:t>
            </a:r>
            <a:r>
              <a:rPr lang="zh-TW" altLang="zh-TW" dirty="0" smtClean="0"/>
              <a:t>變簡單</a:t>
            </a:r>
            <a:endParaRPr lang="en-US" altLang="zh-TW" dirty="0" smtClean="0"/>
          </a:p>
          <a:p>
            <a:pPr lvl="1"/>
            <a:r>
              <a:rPr lang="zh-TW" altLang="zh-TW" dirty="0" smtClean="0"/>
              <a:t>但</a:t>
            </a:r>
            <a:r>
              <a:rPr lang="zh-TW" altLang="zh-TW" dirty="0"/>
              <a:t>對用戶的啟發作用不大</a:t>
            </a:r>
            <a:endParaRPr lang="en-US" altLang="zh-TW" dirty="0" smtClean="0"/>
          </a:p>
          <a:p>
            <a:pPr lvl="1"/>
            <a:endParaRPr lang="en-US" altLang="zh-TW" dirty="0" smtClean="0"/>
          </a:p>
          <a:p>
            <a:pPr lvl="1"/>
            <a:endParaRPr lang="zh-TW" altLang="en-US" dirty="0"/>
          </a:p>
        </p:txBody>
      </p:sp>
    </p:spTree>
    <p:extLst>
      <p:ext uri="{BB962C8B-B14F-4D97-AF65-F5344CB8AC3E}">
        <p14:creationId xmlns:p14="http://schemas.microsoft.com/office/powerpoint/2010/main" val="12959437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Landau </a:t>
            </a:r>
            <a:r>
              <a:rPr lang="zh-TW" altLang="zh-TW" dirty="0" smtClean="0"/>
              <a:t>提供</a:t>
            </a:r>
            <a:r>
              <a:rPr lang="zh-TW" altLang="zh-TW" dirty="0"/>
              <a:t>了一個有用的</a:t>
            </a:r>
            <a:r>
              <a:rPr lang="zh-TW" altLang="zh-TW" dirty="0" smtClean="0"/>
              <a:t>清單</a:t>
            </a:r>
            <a:r>
              <a:rPr lang="en-US" altLang="zh-TW" baseline="-25000" dirty="0"/>
              <a:t>10.6.4.1</a:t>
            </a:r>
            <a:endParaRPr lang="zh-TW" altLang="en-US" baseline="-25000" dirty="0"/>
          </a:p>
        </p:txBody>
      </p:sp>
      <p:sp>
        <p:nvSpPr>
          <p:cNvPr id="3" name="內容版面配置區 2"/>
          <p:cNvSpPr>
            <a:spLocks noGrp="1"/>
          </p:cNvSpPr>
          <p:nvPr>
            <p:ph idx="1"/>
          </p:nvPr>
        </p:nvSpPr>
        <p:spPr/>
        <p:txBody>
          <a:bodyPr/>
          <a:lstStyle/>
          <a:p>
            <a:r>
              <a:rPr lang="en-US" altLang="zh-TW" dirty="0"/>
              <a:t>Landau </a:t>
            </a:r>
            <a:r>
              <a:rPr lang="zh-TW" altLang="zh-TW" dirty="0"/>
              <a:t>提供了一個有用的</a:t>
            </a:r>
            <a:r>
              <a:rPr lang="zh-TW" altLang="zh-TW" dirty="0" smtClean="0"/>
              <a:t>清單</a:t>
            </a:r>
            <a:r>
              <a:rPr lang="zh-TW" altLang="en-US" dirty="0"/>
              <a:t>，</a:t>
            </a:r>
            <a:r>
              <a:rPr lang="zh-TW" altLang="zh-TW" dirty="0" smtClean="0"/>
              <a:t>列出</a:t>
            </a:r>
            <a:r>
              <a:rPr lang="zh-TW" altLang="zh-TW" dirty="0"/>
              <a:t>了更透明的開場白</a:t>
            </a:r>
            <a:endParaRPr lang="en-US" altLang="zh-TW" dirty="0" smtClean="0"/>
          </a:p>
          <a:p>
            <a:pPr lvl="1"/>
            <a:r>
              <a:rPr lang="en-US" altLang="zh-TW" dirty="0" smtClean="0"/>
              <a:t>consisting of</a:t>
            </a:r>
            <a:endParaRPr lang="en-US" altLang="zh-TW" dirty="0"/>
          </a:p>
          <a:p>
            <a:pPr lvl="1"/>
            <a:r>
              <a:rPr lang="en-US" altLang="zh-TW" dirty="0" smtClean="0"/>
              <a:t>capable of</a:t>
            </a:r>
          </a:p>
          <a:p>
            <a:pPr lvl="1"/>
            <a:r>
              <a:rPr lang="en-US" altLang="zh-TW" dirty="0" smtClean="0"/>
              <a:t>made of</a:t>
            </a:r>
          </a:p>
          <a:p>
            <a:pPr lvl="1"/>
            <a:r>
              <a:rPr lang="en-US" altLang="zh-TW" dirty="0" smtClean="0"/>
              <a:t>full of</a:t>
            </a:r>
          </a:p>
          <a:p>
            <a:r>
              <a:rPr lang="zh-TW" altLang="en-US" dirty="0" smtClean="0"/>
              <a:t>例如：</a:t>
            </a:r>
            <a:r>
              <a:rPr lang="zh-TW" altLang="zh-TW" dirty="0" smtClean="0"/>
              <a:t>否定開頭的詞</a:t>
            </a:r>
            <a:r>
              <a:rPr lang="zh-TW" altLang="zh-TW" dirty="0"/>
              <a:t>通常可以用</a:t>
            </a:r>
            <a:r>
              <a:rPr lang="en-US" altLang="zh-TW" dirty="0"/>
              <a:t> </a:t>
            </a:r>
            <a:r>
              <a:rPr lang="en-US" altLang="zh-TW" dirty="0" smtClean="0"/>
              <a:t>"difﬁcult </a:t>
            </a:r>
            <a:r>
              <a:rPr lang="en-US" altLang="zh-TW" dirty="0"/>
              <a:t>or impossible to . . . </a:t>
            </a:r>
            <a:r>
              <a:rPr lang="en-US" altLang="zh-TW" dirty="0" smtClean="0"/>
              <a:t>" </a:t>
            </a:r>
            <a:r>
              <a:rPr lang="zh-TW" altLang="en-US" dirty="0" smtClean="0"/>
              <a:t>來釋義</a:t>
            </a:r>
            <a:r>
              <a:rPr lang="en-US" altLang="zh-TW" dirty="0" smtClean="0"/>
              <a:t>:</a:t>
            </a:r>
          </a:p>
          <a:p>
            <a:pPr lvl="1"/>
            <a:r>
              <a:rPr lang="en-US" altLang="zh-TW" dirty="0"/>
              <a:t>incomprehensible </a:t>
            </a:r>
            <a:endParaRPr lang="en-US" altLang="zh-TW" dirty="0" smtClean="0"/>
          </a:p>
          <a:p>
            <a:pPr lvl="2"/>
            <a:r>
              <a:rPr lang="en-US" altLang="zh-TW" dirty="0" smtClean="0"/>
              <a:t>difﬁcult </a:t>
            </a:r>
            <a:r>
              <a:rPr lang="en-US" altLang="zh-TW" dirty="0"/>
              <a:t>or impossible to understand (MED-2 2007</a:t>
            </a:r>
            <a:r>
              <a:rPr lang="en-US" altLang="zh-TW" dirty="0" smtClean="0"/>
              <a:t>)</a:t>
            </a:r>
          </a:p>
          <a:p>
            <a:pPr lvl="2"/>
            <a:r>
              <a:rPr lang="zh-TW" altLang="zh-TW" dirty="0"/>
              <a:t>難以理解或無法理解</a:t>
            </a:r>
            <a:endParaRPr lang="zh-TW" altLang="en-US" dirty="0"/>
          </a:p>
        </p:txBody>
      </p:sp>
    </p:spTree>
    <p:extLst>
      <p:ext uri="{BB962C8B-B14F-4D97-AF65-F5344CB8AC3E}">
        <p14:creationId xmlns:p14="http://schemas.microsoft.com/office/powerpoint/2010/main" val="19428429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非正式</a:t>
            </a:r>
            <a:r>
              <a:rPr lang="zh-TW" altLang="zh-TW" dirty="0" smtClean="0"/>
              <a:t>風格</a:t>
            </a:r>
            <a:r>
              <a:rPr lang="en-US" altLang="zh-TW" baseline="-25000" dirty="0"/>
              <a:t>10.6.4.1</a:t>
            </a:r>
            <a:endParaRPr lang="zh-TW" altLang="en-US" baseline="-25000" dirty="0"/>
          </a:p>
        </p:txBody>
      </p:sp>
      <p:sp>
        <p:nvSpPr>
          <p:cNvPr id="3" name="內容版面配置區 2"/>
          <p:cNvSpPr>
            <a:spLocks noGrp="1"/>
          </p:cNvSpPr>
          <p:nvPr>
            <p:ph idx="1"/>
          </p:nvPr>
        </p:nvSpPr>
        <p:spPr/>
        <p:txBody>
          <a:bodyPr/>
          <a:lstStyle/>
          <a:p>
            <a:r>
              <a:rPr lang="zh-TW" altLang="zh-TW" dirty="0"/>
              <a:t>許多學習者詞典的非正式風格允許這樣</a:t>
            </a:r>
            <a:r>
              <a:rPr lang="zh-TW" altLang="zh-TW" dirty="0" smtClean="0"/>
              <a:t>的</a:t>
            </a:r>
            <a:r>
              <a:rPr lang="zh-TW" altLang="en-US" dirty="0" smtClean="0"/>
              <a:t>釋</a:t>
            </a:r>
            <a:r>
              <a:rPr lang="zh-TW" altLang="zh-TW" dirty="0" smtClean="0"/>
              <a:t>義</a:t>
            </a:r>
            <a:endParaRPr lang="en-US" altLang="zh-TW" dirty="0" smtClean="0"/>
          </a:p>
          <a:p>
            <a:pPr lvl="1"/>
            <a:r>
              <a:rPr lang="en-US" altLang="zh-TW" sz="2200" dirty="0"/>
              <a:t>i</a:t>
            </a:r>
            <a:r>
              <a:rPr lang="en-US" altLang="zh-TW" sz="2200" dirty="0" smtClean="0"/>
              <a:t>nconsolable</a:t>
            </a:r>
          </a:p>
          <a:p>
            <a:pPr lvl="2"/>
            <a:r>
              <a:rPr lang="en-US" altLang="zh-TW" sz="2000" dirty="0" smtClean="0"/>
              <a:t>so </a:t>
            </a:r>
            <a:r>
              <a:rPr lang="en-US" altLang="zh-TW" sz="2000" dirty="0"/>
              <a:t>sad that it is impossible for anyone to comfort you (LDOCE-4 2003)</a:t>
            </a:r>
            <a:endParaRPr lang="zh-TW" altLang="zh-TW" sz="2000" dirty="0"/>
          </a:p>
          <a:p>
            <a:pPr lvl="2"/>
            <a:r>
              <a:rPr lang="zh-CN" altLang="en-US" sz="2000" dirty="0" smtClean="0"/>
              <a:t>悲傷到無法讓人安慰的地步</a:t>
            </a:r>
            <a:endParaRPr lang="zh-TW" altLang="zh-TW" sz="2000" dirty="0"/>
          </a:p>
          <a:p>
            <a:pPr lvl="1"/>
            <a:endParaRPr lang="zh-TW" altLang="en-US" dirty="0"/>
          </a:p>
        </p:txBody>
      </p:sp>
    </p:spTree>
    <p:extLst>
      <p:ext uri="{BB962C8B-B14F-4D97-AF65-F5344CB8AC3E}">
        <p14:creationId xmlns:p14="http://schemas.microsoft.com/office/powerpoint/2010/main" val="7980782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全</a:t>
            </a:r>
            <a:r>
              <a:rPr lang="zh-TW" altLang="zh-TW" dirty="0" smtClean="0"/>
              <a:t>句式</a:t>
            </a:r>
            <a:r>
              <a:rPr lang="zh-TW" altLang="en-US" dirty="0" smtClean="0"/>
              <a:t>釋義</a:t>
            </a:r>
            <a:r>
              <a:rPr lang="en-US" altLang="zh-TW" baseline="-25000" dirty="0"/>
              <a:t>10.6.4.1</a:t>
            </a:r>
            <a:endParaRPr lang="zh-TW" altLang="en-US" baseline="-25000" dirty="0"/>
          </a:p>
        </p:txBody>
      </p:sp>
      <p:sp>
        <p:nvSpPr>
          <p:cNvPr id="3" name="內容版面配置區 2"/>
          <p:cNvSpPr>
            <a:spLocks noGrp="1"/>
          </p:cNvSpPr>
          <p:nvPr>
            <p:ph idx="1"/>
          </p:nvPr>
        </p:nvSpPr>
        <p:spPr/>
        <p:txBody>
          <a:bodyPr>
            <a:normAutofit fontScale="92500" lnSpcReduction="10000"/>
          </a:bodyPr>
          <a:lstStyle/>
          <a:p>
            <a:r>
              <a:rPr lang="zh-TW" altLang="zh-TW" dirty="0" smtClean="0"/>
              <a:t>形容詞</a:t>
            </a:r>
            <a:r>
              <a:rPr lang="zh-TW" altLang="zh-TW" dirty="0"/>
              <a:t>正是全</a:t>
            </a:r>
            <a:r>
              <a:rPr lang="zh-TW" altLang="zh-TW" dirty="0" smtClean="0"/>
              <a:t>句式</a:t>
            </a:r>
            <a:r>
              <a:rPr lang="zh-TW" altLang="en-US" dirty="0" smtClean="0"/>
              <a:t>釋義</a:t>
            </a:r>
            <a:r>
              <a:rPr lang="zh-TW" altLang="zh-TW" dirty="0"/>
              <a:t>真正發揮作用的</a:t>
            </a:r>
            <a:r>
              <a:rPr lang="zh-TW" altLang="zh-TW" dirty="0" smtClean="0"/>
              <a:t>地方</a:t>
            </a:r>
            <a:endParaRPr lang="en-US" altLang="zh-TW" dirty="0" smtClean="0"/>
          </a:p>
          <a:p>
            <a:pPr lvl="1"/>
            <a:r>
              <a:rPr lang="zh-TW" altLang="zh-TW" dirty="0" smtClean="0"/>
              <a:t>形容詞</a:t>
            </a:r>
            <a:r>
              <a:rPr lang="zh-TW" altLang="en-US" dirty="0" smtClean="0"/>
              <a:t>語義</a:t>
            </a:r>
            <a:r>
              <a:rPr lang="zh-TW" altLang="zh-TW" dirty="0" smtClean="0"/>
              <a:t>通常</a:t>
            </a:r>
            <a:r>
              <a:rPr lang="zh-TW" altLang="en-US" dirty="0" smtClean="0"/>
              <a:t>和其</a:t>
            </a:r>
            <a:r>
              <a:rPr lang="zh-TW" altLang="zh-TW" dirty="0" smtClean="0"/>
              <a:t>所</a:t>
            </a:r>
            <a:r>
              <a:rPr lang="zh-TW" altLang="zh-TW" dirty="0"/>
              <a:t>修飾的事物</a:t>
            </a:r>
            <a:r>
              <a:rPr lang="zh-TW" altLang="zh-TW" dirty="0" smtClean="0"/>
              <a:t>類別</a:t>
            </a:r>
            <a:r>
              <a:rPr lang="zh-TW" altLang="en-US" dirty="0" smtClean="0"/>
              <a:t>有關</a:t>
            </a:r>
            <a:endParaRPr lang="en-US" altLang="zh-TW" dirty="0" smtClean="0"/>
          </a:p>
          <a:p>
            <a:pPr lvl="1"/>
            <a:r>
              <a:rPr lang="zh-TW" altLang="en-US" dirty="0" smtClean="0"/>
              <a:t>也就是和其選擇限制有關</a:t>
            </a:r>
            <a:endParaRPr lang="en-US" altLang="zh-TW" dirty="0" smtClean="0"/>
          </a:p>
          <a:p>
            <a:r>
              <a:rPr lang="zh-TW" altLang="en-US" dirty="0" smtClean="0"/>
              <a:t>傳統的釋義方式</a:t>
            </a:r>
            <a:endParaRPr lang="en-US" altLang="zh-TW" dirty="0" smtClean="0"/>
          </a:p>
          <a:p>
            <a:pPr lvl="1"/>
            <a:r>
              <a:rPr lang="en-US" altLang="zh-TW" dirty="0" smtClean="0"/>
              <a:t>etiolated</a:t>
            </a:r>
          </a:p>
          <a:p>
            <a:pPr lvl="2"/>
            <a:r>
              <a:rPr lang="en-US" altLang="zh-TW" dirty="0" smtClean="0"/>
              <a:t> </a:t>
            </a:r>
            <a:r>
              <a:rPr lang="en-US" altLang="zh-TW" dirty="0"/>
              <a:t>(of a plant) pale and drawn out due to a lack of light (ODE-2 2003)</a:t>
            </a:r>
          </a:p>
          <a:p>
            <a:pPr lvl="2"/>
            <a:r>
              <a:rPr lang="zh-TW" altLang="en-US" dirty="0" smtClean="0"/>
              <a:t>（</a:t>
            </a:r>
            <a:r>
              <a:rPr lang="zh-TW" altLang="en-US" dirty="0"/>
              <a:t>植物</a:t>
            </a:r>
            <a:r>
              <a:rPr lang="zh-TW" altLang="en-US" dirty="0" smtClean="0"/>
              <a:t>）</a:t>
            </a:r>
            <a:r>
              <a:rPr lang="zh-CN" altLang="en-US" dirty="0" smtClean="0"/>
              <a:t>因光線不足而蒼白</a:t>
            </a:r>
            <a:r>
              <a:rPr lang="zh-TW" altLang="en-US" dirty="0" smtClean="0"/>
              <a:t>與抽長</a:t>
            </a:r>
            <a:endParaRPr lang="en-US" altLang="zh-TW" dirty="0" smtClean="0"/>
          </a:p>
          <a:p>
            <a:r>
              <a:rPr lang="zh-TW" altLang="zh-TW" dirty="0"/>
              <a:t>全句式</a:t>
            </a:r>
            <a:r>
              <a:rPr lang="zh-TW" altLang="zh-TW" dirty="0" smtClean="0"/>
              <a:t>提供了優雅的</a:t>
            </a:r>
            <a:r>
              <a:rPr lang="zh-TW" altLang="en-US" dirty="0" smtClean="0"/>
              <a:t>方式</a:t>
            </a:r>
            <a:endParaRPr lang="en-US" altLang="zh-TW" dirty="0" smtClean="0"/>
          </a:p>
          <a:p>
            <a:pPr lvl="1"/>
            <a:r>
              <a:rPr lang="en-US" altLang="zh-TW" dirty="0" smtClean="0"/>
              <a:t>innocent</a:t>
            </a:r>
          </a:p>
          <a:p>
            <a:pPr lvl="2"/>
            <a:r>
              <a:rPr lang="en-US" altLang="zh-TW" dirty="0" smtClean="0"/>
              <a:t>An </a:t>
            </a:r>
            <a:r>
              <a:rPr lang="en-US" altLang="zh-TW" dirty="0"/>
              <a:t>innocent question, remark, or comment is not intended to offend or upset people, even if it does (COBUILD-5 2006)</a:t>
            </a:r>
          </a:p>
          <a:p>
            <a:pPr lvl="2"/>
            <a:r>
              <a:rPr lang="zh-TW" altLang="en-US" dirty="0" smtClean="0"/>
              <a:t>沒有惡意的</a:t>
            </a:r>
            <a:r>
              <a:rPr lang="zh-TW" altLang="en-US" dirty="0"/>
              <a:t>問題、話語或評論並不打算冒犯或使人不安，</a:t>
            </a:r>
            <a:r>
              <a:rPr lang="zh-TW" altLang="en-US" dirty="0" smtClean="0"/>
              <a:t>即使最後結果是這樣</a:t>
            </a:r>
            <a:endParaRPr lang="en-US" altLang="zh-TW" dirty="0" smtClean="0"/>
          </a:p>
          <a:p>
            <a:pPr lvl="1"/>
            <a:r>
              <a:rPr lang="zh-TW" altLang="zh-TW" dirty="0" smtClean="0"/>
              <a:t>能避免傳統詞典</a:t>
            </a:r>
            <a:r>
              <a:rPr lang="zh-TW" altLang="en-US" dirty="0" smtClean="0"/>
              <a:t>為</a:t>
            </a:r>
            <a:r>
              <a:rPr lang="zh-TW" altLang="zh-TW" dirty="0" smtClean="0"/>
              <a:t>形容詞</a:t>
            </a:r>
            <a:r>
              <a:rPr lang="zh-TW" altLang="en-US" dirty="0" smtClean="0"/>
              <a:t>釋義時，在</a:t>
            </a:r>
            <a:r>
              <a:rPr lang="zh-TW" altLang="zh-TW" dirty="0" smtClean="0"/>
              <a:t>措辭</a:t>
            </a:r>
            <a:r>
              <a:rPr lang="zh-TW" altLang="zh-TW" dirty="0"/>
              <a:t>上</a:t>
            </a:r>
            <a:r>
              <a:rPr lang="zh-TW" altLang="zh-TW" dirty="0" smtClean="0"/>
              <a:t>的</a:t>
            </a:r>
            <a:r>
              <a:rPr lang="zh-TW" altLang="en-US" dirty="0"/>
              <a:t>不便</a:t>
            </a:r>
          </a:p>
          <a:p>
            <a:pPr lvl="1"/>
            <a:endParaRPr lang="zh-TW" altLang="en-US" dirty="0"/>
          </a:p>
        </p:txBody>
      </p:sp>
    </p:spTree>
    <p:extLst>
      <p:ext uri="{BB962C8B-B14F-4D97-AF65-F5344CB8AC3E}">
        <p14:creationId xmlns:p14="http://schemas.microsoft.com/office/powerpoint/2010/main" val="3148623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全句式</a:t>
            </a:r>
            <a:r>
              <a:rPr lang="zh-TW" altLang="en-US" dirty="0" smtClean="0"/>
              <a:t>釋義</a:t>
            </a:r>
            <a:r>
              <a:rPr lang="zh-TW" altLang="zh-TW" dirty="0"/>
              <a:t>用於描述永久的性格</a:t>
            </a:r>
            <a:r>
              <a:rPr lang="zh-TW" altLang="zh-TW" dirty="0" smtClean="0"/>
              <a:t>特徵</a:t>
            </a:r>
            <a:r>
              <a:rPr lang="en-US" altLang="zh-TW" baseline="-25000" dirty="0"/>
              <a:t>10.6.4.1</a:t>
            </a:r>
            <a:endParaRPr lang="zh-TW" altLang="en-US" baseline="-25000" dirty="0"/>
          </a:p>
        </p:txBody>
      </p:sp>
      <p:sp>
        <p:nvSpPr>
          <p:cNvPr id="3" name="內容版面配置區 2"/>
          <p:cNvSpPr>
            <a:spLocks noGrp="1"/>
          </p:cNvSpPr>
          <p:nvPr>
            <p:ph idx="1"/>
          </p:nvPr>
        </p:nvSpPr>
        <p:spPr/>
        <p:txBody>
          <a:bodyPr/>
          <a:lstStyle/>
          <a:p>
            <a:r>
              <a:rPr lang="zh-TW" altLang="zh-TW" dirty="0" smtClean="0"/>
              <a:t>全</a:t>
            </a:r>
            <a:r>
              <a:rPr lang="zh-TW" altLang="zh-TW" dirty="0"/>
              <a:t>句式</a:t>
            </a:r>
            <a:r>
              <a:rPr lang="zh-TW" altLang="en-US" dirty="0" smtClean="0"/>
              <a:t>釋義也適用</a:t>
            </a:r>
            <a:r>
              <a:rPr lang="zh-TW" altLang="zh-TW" dirty="0" smtClean="0"/>
              <a:t>於</a:t>
            </a:r>
            <a:r>
              <a:rPr lang="zh-TW" altLang="zh-TW" dirty="0"/>
              <a:t>描述永久的性格</a:t>
            </a:r>
            <a:r>
              <a:rPr lang="zh-TW" altLang="zh-TW" dirty="0" smtClean="0"/>
              <a:t>特徵</a:t>
            </a:r>
            <a:r>
              <a:rPr lang="zh-TW" altLang="en-US" dirty="0" smtClean="0"/>
              <a:t>（非一時的情緒或行為）</a:t>
            </a:r>
            <a:endParaRPr lang="en-US" altLang="zh-TW" dirty="0" smtClean="0"/>
          </a:p>
          <a:p>
            <a:pPr lvl="1"/>
            <a:r>
              <a:rPr lang="en-US" altLang="zh-TW" dirty="0" smtClean="0"/>
              <a:t>bad-tempered</a:t>
            </a:r>
            <a:r>
              <a:rPr lang="zh-TW" altLang="en-US" dirty="0" smtClean="0"/>
              <a:t>（</a:t>
            </a:r>
            <a:r>
              <a:rPr lang="zh-TW" altLang="zh-TW" dirty="0" smtClean="0"/>
              <a:t>脾氣不好</a:t>
            </a:r>
            <a:r>
              <a:rPr lang="zh-TW" altLang="en-US" dirty="0" smtClean="0"/>
              <a:t>）</a:t>
            </a:r>
            <a:endParaRPr lang="en-US" altLang="zh-TW" dirty="0" smtClean="0"/>
          </a:p>
          <a:p>
            <a:pPr lvl="2"/>
            <a:r>
              <a:rPr lang="en-US" altLang="zh-TW" dirty="0" smtClean="0"/>
              <a:t>Someone </a:t>
            </a:r>
            <a:r>
              <a:rPr lang="en-US" altLang="zh-TW" dirty="0"/>
              <a:t>who is bad-tempered is not very cheerful and </a:t>
            </a:r>
            <a:r>
              <a:rPr lang="en-US" altLang="zh-TW" dirty="0" smtClean="0"/>
              <a:t>gets angry </a:t>
            </a:r>
            <a:r>
              <a:rPr lang="en-US" altLang="zh-TW" dirty="0"/>
              <a:t>easily (COBUILD-5 2006</a:t>
            </a:r>
            <a:r>
              <a:rPr lang="en-US" altLang="zh-TW" dirty="0" smtClean="0"/>
              <a:t>)</a:t>
            </a:r>
          </a:p>
          <a:p>
            <a:pPr lvl="2"/>
            <a:r>
              <a:rPr lang="zh-CN" altLang="en-US" dirty="0" smtClean="0"/>
              <a:t>脾氣不好的人</a:t>
            </a:r>
            <a:r>
              <a:rPr lang="zh-TW" altLang="en-US" dirty="0" smtClean="0"/>
              <a:t>個性</a:t>
            </a:r>
            <a:r>
              <a:rPr lang="zh-CN" altLang="en-US" dirty="0" smtClean="0"/>
              <a:t>不是很開朗</a:t>
            </a:r>
            <a:r>
              <a:rPr lang="zh-TW" altLang="en-US" dirty="0" smtClean="0"/>
              <a:t>並</a:t>
            </a:r>
            <a:r>
              <a:rPr lang="zh-CN" altLang="en-US" dirty="0" smtClean="0"/>
              <a:t>容易生氣</a:t>
            </a:r>
            <a:r>
              <a:rPr lang="zh-TW" altLang="en-US" dirty="0" smtClean="0"/>
              <a:t>。</a:t>
            </a:r>
            <a:endParaRPr lang="en-US" altLang="zh-TW" dirty="0" smtClean="0"/>
          </a:p>
          <a:p>
            <a:endParaRPr lang="en-US" altLang="zh-TW" dirty="0"/>
          </a:p>
          <a:p>
            <a:pPr lvl="1"/>
            <a:endParaRPr lang="en-US" altLang="zh-TW" dirty="0" smtClean="0"/>
          </a:p>
          <a:p>
            <a:endParaRPr lang="zh-TW" altLang="en-US" dirty="0"/>
          </a:p>
        </p:txBody>
      </p:sp>
    </p:spTree>
    <p:extLst>
      <p:ext uri="{BB962C8B-B14F-4D97-AF65-F5344CB8AC3E}">
        <p14:creationId xmlns:p14="http://schemas.microsoft.com/office/powerpoint/2010/main" val="3990467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抽象名詞</a:t>
            </a:r>
            <a:r>
              <a:rPr lang="zh-TW" altLang="en-US" dirty="0" smtClean="0"/>
              <a:t>的釋義</a:t>
            </a:r>
            <a:r>
              <a:rPr lang="en-US" altLang="zh-TW" baseline="-25000" dirty="0"/>
              <a:t>10.6.4.2 </a:t>
            </a:r>
            <a:endParaRPr lang="zh-TW" altLang="en-US" baseline="-25000" dirty="0"/>
          </a:p>
        </p:txBody>
      </p:sp>
      <p:sp>
        <p:nvSpPr>
          <p:cNvPr id="3" name="內容版面配置區 2"/>
          <p:cNvSpPr>
            <a:spLocks noGrp="1"/>
          </p:cNvSpPr>
          <p:nvPr>
            <p:ph idx="1"/>
          </p:nvPr>
        </p:nvSpPr>
        <p:spPr/>
        <p:txBody>
          <a:bodyPr>
            <a:normAutofit/>
          </a:bodyPr>
          <a:lstStyle/>
          <a:p>
            <a:r>
              <a:rPr lang="zh-TW" altLang="zh-TW" dirty="0"/>
              <a:t>單語</a:t>
            </a:r>
            <a:r>
              <a:rPr lang="zh-TW" altLang="zh-TW" dirty="0" smtClean="0"/>
              <a:t>詞典最</a:t>
            </a:r>
            <a:r>
              <a:rPr lang="zh-TW" altLang="en-US" dirty="0" smtClean="0"/>
              <a:t>困</a:t>
            </a:r>
            <a:r>
              <a:rPr lang="zh-TW" altLang="zh-TW" dirty="0" smtClean="0"/>
              <a:t>難的</a:t>
            </a:r>
            <a:r>
              <a:rPr lang="zh-TW" altLang="zh-TW" dirty="0"/>
              <a:t>問題之</a:t>
            </a:r>
            <a:r>
              <a:rPr lang="zh-TW" altLang="zh-TW" dirty="0" smtClean="0"/>
              <a:t>一</a:t>
            </a:r>
            <a:endParaRPr lang="en-US" altLang="zh-TW" dirty="0" smtClean="0"/>
          </a:p>
          <a:p>
            <a:pPr lvl="1"/>
            <a:r>
              <a:rPr lang="zh-TW" altLang="zh-TW" dirty="0" smtClean="0"/>
              <a:t>如何不</a:t>
            </a:r>
            <a:r>
              <a:rPr lang="zh-TW" altLang="zh-TW" dirty="0"/>
              <a:t>使用</a:t>
            </a:r>
            <a:r>
              <a:rPr lang="en-US" altLang="zh-TW" dirty="0"/>
              <a:t> </a:t>
            </a:r>
            <a:r>
              <a:rPr lang="en-US" altLang="zh-TW" dirty="0" smtClean="0"/>
              <a:t>"the act of X-</a:t>
            </a:r>
            <a:r>
              <a:rPr lang="en-US" altLang="zh-TW" dirty="0" err="1" smtClean="0"/>
              <a:t>ing</a:t>
            </a:r>
            <a:r>
              <a:rPr lang="en-US" altLang="zh-TW" dirty="0" smtClean="0"/>
              <a:t>"  </a:t>
            </a:r>
            <a:r>
              <a:rPr lang="zh-TW" altLang="zh-TW" dirty="0" smtClean="0"/>
              <a:t>或</a:t>
            </a:r>
            <a:r>
              <a:rPr lang="en-US" altLang="zh-TW" dirty="0" smtClean="0"/>
              <a:t> "the </a:t>
            </a:r>
            <a:r>
              <a:rPr lang="en-US" altLang="zh-TW" dirty="0" err="1" smtClean="0"/>
              <a:t>auality</a:t>
            </a:r>
            <a:r>
              <a:rPr lang="en-US" altLang="zh-TW" dirty="0" smtClean="0"/>
              <a:t> of being X"</a:t>
            </a:r>
            <a:r>
              <a:rPr lang="en-US" altLang="zh-TW" dirty="0"/>
              <a:t> </a:t>
            </a:r>
            <a:r>
              <a:rPr lang="zh-TW" altLang="en-US" dirty="0"/>
              <a:t>來</a:t>
            </a:r>
            <a:r>
              <a:rPr lang="zh-TW" altLang="en-US" dirty="0" smtClean="0"/>
              <a:t>釋義</a:t>
            </a:r>
            <a:endParaRPr lang="en-US" altLang="zh-TW" dirty="0" smtClean="0"/>
          </a:p>
          <a:p>
            <a:r>
              <a:rPr lang="zh-TW" altLang="en-US" dirty="0" smtClean="0"/>
              <a:t>例如：</a:t>
            </a:r>
            <a:endParaRPr lang="en-US" altLang="zh-TW" dirty="0" smtClean="0"/>
          </a:p>
          <a:p>
            <a:pPr lvl="1"/>
            <a:r>
              <a:rPr lang="en-US" altLang="zh-TW" sz="2200" dirty="0" smtClean="0"/>
              <a:t>insistence </a:t>
            </a:r>
            <a:r>
              <a:rPr lang="zh-TW" altLang="en-US" sz="2200" dirty="0" smtClean="0"/>
              <a:t>（</a:t>
            </a:r>
            <a:r>
              <a:rPr lang="zh-TW" altLang="en-US" dirty="0"/>
              <a:t>堅持</a:t>
            </a:r>
            <a:r>
              <a:rPr lang="zh-TW" altLang="en-US" sz="2200" dirty="0" smtClean="0"/>
              <a:t>）</a:t>
            </a:r>
            <a:r>
              <a:rPr lang="en-US" altLang="zh-TW" sz="2200" dirty="0" smtClean="0"/>
              <a:t>: </a:t>
            </a:r>
          </a:p>
          <a:p>
            <a:pPr lvl="2"/>
            <a:r>
              <a:rPr lang="en-US" altLang="zh-TW" sz="2000" dirty="0" smtClean="0"/>
              <a:t>1. the </a:t>
            </a:r>
            <a:r>
              <a:rPr lang="en-US" altLang="zh-TW" sz="2000" dirty="0"/>
              <a:t>act or an instance of insisting </a:t>
            </a:r>
            <a:endParaRPr lang="en-US" altLang="zh-TW" sz="2000" dirty="0" smtClean="0"/>
          </a:p>
          <a:p>
            <a:pPr lvl="2"/>
            <a:r>
              <a:rPr lang="zh-CN" altLang="en-US" sz="2000" dirty="0" smtClean="0"/>
              <a:t>     堅持的行為或實例</a:t>
            </a:r>
            <a:endParaRPr lang="en-US" altLang="zh-TW" sz="2000" dirty="0" smtClean="0"/>
          </a:p>
          <a:p>
            <a:pPr lvl="2"/>
            <a:r>
              <a:rPr lang="en-US" altLang="zh-TW" sz="2000" dirty="0" smtClean="0"/>
              <a:t>2. the </a:t>
            </a:r>
            <a:r>
              <a:rPr lang="en-US" altLang="zh-TW" sz="2000" dirty="0"/>
              <a:t>quality or state of being insistent (MWC-11 2003)</a:t>
            </a:r>
            <a:endParaRPr lang="zh-TW" altLang="zh-TW" sz="2000" dirty="0"/>
          </a:p>
          <a:p>
            <a:pPr lvl="2"/>
            <a:r>
              <a:rPr lang="en-US" altLang="zh-TW" sz="2000" dirty="0"/>
              <a:t> </a:t>
            </a:r>
            <a:r>
              <a:rPr lang="en-US" altLang="zh-TW" sz="2000" dirty="0" smtClean="0"/>
              <a:t>     </a:t>
            </a:r>
            <a:r>
              <a:rPr lang="zh-TW" altLang="zh-TW" sz="2000" dirty="0" smtClean="0"/>
              <a:t>堅持</a:t>
            </a:r>
            <a:r>
              <a:rPr lang="zh-TW" altLang="zh-TW" sz="2000" dirty="0"/>
              <a:t>的品質或狀態</a:t>
            </a:r>
            <a:r>
              <a:rPr lang="en-US" altLang="zh-TW" sz="2000" dirty="0"/>
              <a:t> (MWC-11 2003</a:t>
            </a:r>
            <a:r>
              <a:rPr lang="en-US" altLang="zh-TW" sz="2000" dirty="0" smtClean="0"/>
              <a:t>)</a:t>
            </a:r>
          </a:p>
          <a:p>
            <a:r>
              <a:rPr lang="zh-TW" altLang="en-US" dirty="0"/>
              <a:t>評論</a:t>
            </a:r>
            <a:endParaRPr lang="zh-TW" altLang="zh-TW" dirty="0"/>
          </a:p>
          <a:p>
            <a:pPr lvl="1"/>
            <a:r>
              <a:rPr lang="zh-TW" altLang="zh-TW" dirty="0" smtClean="0"/>
              <a:t>詞典</a:t>
            </a:r>
            <a:r>
              <a:rPr lang="zh-TW" altLang="zh-TW" dirty="0"/>
              <a:t>使用者不太可能從這樣</a:t>
            </a:r>
            <a:r>
              <a:rPr lang="zh-TW" altLang="zh-TW" dirty="0" smtClean="0"/>
              <a:t>的</a:t>
            </a:r>
            <a:r>
              <a:rPr lang="zh-TW" altLang="en-US" dirty="0" smtClean="0"/>
              <a:t>釋義</a:t>
            </a:r>
            <a:r>
              <a:rPr lang="zh-TW" altLang="zh-TW" dirty="0" smtClean="0"/>
              <a:t>中得到</a:t>
            </a:r>
            <a:r>
              <a:rPr lang="zh-TW" altLang="en-US" dirty="0" smtClean="0"/>
              <a:t>有用的訊息</a:t>
            </a:r>
            <a:endParaRPr lang="en-US" altLang="zh-TW" dirty="0" smtClean="0"/>
          </a:p>
          <a:p>
            <a:pPr lvl="1"/>
            <a:endParaRPr lang="zh-TW" altLang="en-US" dirty="0"/>
          </a:p>
        </p:txBody>
      </p:sp>
    </p:spTree>
    <p:extLst>
      <p:ext uri="{BB962C8B-B14F-4D97-AF65-F5344CB8AC3E}">
        <p14:creationId xmlns:p14="http://schemas.microsoft.com/office/powerpoint/2010/main" val="2721676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釋義</a:t>
            </a:r>
            <a:r>
              <a:rPr lang="zh-TW" altLang="en-US" dirty="0" smtClean="0"/>
              <a:t>公式的使用</a:t>
            </a:r>
            <a:r>
              <a:rPr lang="en-US" altLang="zh-TW" baseline="-25000" dirty="0"/>
              <a:t>10.6.4.2 </a:t>
            </a:r>
            <a:endParaRPr lang="zh-TW" altLang="en-US" dirty="0"/>
          </a:p>
        </p:txBody>
      </p:sp>
      <p:sp>
        <p:nvSpPr>
          <p:cNvPr id="3" name="內容版面配置區 2"/>
          <p:cNvSpPr>
            <a:spLocks noGrp="1"/>
          </p:cNvSpPr>
          <p:nvPr>
            <p:ph idx="1"/>
          </p:nvPr>
        </p:nvSpPr>
        <p:spPr/>
        <p:txBody>
          <a:bodyPr/>
          <a:lstStyle/>
          <a:p>
            <a:r>
              <a:rPr lang="zh-TW" altLang="zh-TW" dirty="0"/>
              <a:t>這些</a:t>
            </a:r>
            <a:r>
              <a:rPr lang="zh-TW" altLang="en-US" dirty="0"/>
              <a:t>釋義公式</a:t>
            </a:r>
            <a:r>
              <a:rPr lang="zh-TW" altLang="zh-TW" dirty="0"/>
              <a:t>甚至可以在</a:t>
            </a:r>
            <a:r>
              <a:rPr lang="zh-TW" altLang="en-US" dirty="0"/>
              <a:t>主張新釋義法的</a:t>
            </a:r>
            <a:r>
              <a:rPr lang="zh-TW" altLang="zh-TW" dirty="0"/>
              <a:t>詞典中</a:t>
            </a:r>
            <a:r>
              <a:rPr lang="zh-TW" altLang="zh-TW" dirty="0" smtClean="0"/>
              <a:t>找到</a:t>
            </a:r>
            <a:r>
              <a:rPr lang="zh-TW" altLang="en-US" dirty="0" smtClean="0"/>
              <a:t>：</a:t>
            </a:r>
            <a:endParaRPr lang="en-US" altLang="zh-TW" dirty="0" smtClean="0"/>
          </a:p>
          <a:p>
            <a:pPr lvl="1"/>
            <a:r>
              <a:rPr lang="en-US" altLang="zh-TW" dirty="0" smtClean="0"/>
              <a:t>insigniﬁcance  </a:t>
            </a:r>
            <a:r>
              <a:rPr lang="zh-TW" altLang="en-US" dirty="0"/>
              <a:t>（</a:t>
            </a:r>
            <a:r>
              <a:rPr lang="zh-TW" altLang="en-US" dirty="0" smtClean="0"/>
              <a:t>微不足道）</a:t>
            </a:r>
            <a:endParaRPr lang="en-US" altLang="zh-TW" dirty="0" smtClean="0"/>
          </a:p>
          <a:p>
            <a:pPr lvl="2"/>
            <a:r>
              <a:rPr lang="en-US" altLang="zh-TW" dirty="0" smtClean="0"/>
              <a:t>Insigniﬁcance </a:t>
            </a:r>
            <a:r>
              <a:rPr lang="en-US" altLang="zh-TW" dirty="0">
                <a:solidFill>
                  <a:srgbClr val="FFFF00"/>
                </a:solidFill>
              </a:rPr>
              <a:t>is the quality of </a:t>
            </a:r>
            <a:r>
              <a:rPr lang="en-US" altLang="zh-TW" dirty="0"/>
              <a:t>be</a:t>
            </a:r>
            <a:r>
              <a:rPr lang="en-US" altLang="zh-TW" dirty="0">
                <a:solidFill>
                  <a:srgbClr val="FFFF00"/>
                </a:solidFill>
              </a:rPr>
              <a:t>ing</a:t>
            </a:r>
            <a:r>
              <a:rPr lang="en-US" altLang="zh-TW" dirty="0"/>
              <a:t> insigniﬁcant (COBUILD5 2006) </a:t>
            </a:r>
            <a:endParaRPr lang="en-US" altLang="zh-TW" dirty="0" smtClean="0"/>
          </a:p>
          <a:p>
            <a:pPr lvl="2"/>
            <a:r>
              <a:rPr lang="en-US" altLang="zh-TW" dirty="0" smtClean="0"/>
              <a:t>Insigniﬁcance </a:t>
            </a:r>
            <a:r>
              <a:rPr lang="zh-CN" altLang="en-US" dirty="0" smtClean="0"/>
              <a:t>是指質</a:t>
            </a:r>
            <a:r>
              <a:rPr lang="zh-TW" altLang="en-US" dirty="0" smtClean="0"/>
              <a:t>上的</a:t>
            </a:r>
            <a:r>
              <a:rPr lang="zh-CN" altLang="en-US" dirty="0" smtClean="0"/>
              <a:t>微不足道。</a:t>
            </a:r>
            <a:endParaRPr lang="en-US" altLang="zh-TW" dirty="0" smtClean="0"/>
          </a:p>
          <a:p>
            <a:pPr lvl="1"/>
            <a:r>
              <a:rPr lang="en-US" altLang="zh-TW" dirty="0" smtClean="0"/>
              <a:t>destruction </a:t>
            </a:r>
          </a:p>
          <a:p>
            <a:pPr lvl="2"/>
            <a:r>
              <a:rPr lang="en-US" altLang="zh-TW" dirty="0" smtClean="0"/>
              <a:t>Destruction </a:t>
            </a:r>
            <a:r>
              <a:rPr lang="en-US" altLang="zh-TW" dirty="0">
                <a:solidFill>
                  <a:srgbClr val="FFFF00"/>
                </a:solidFill>
              </a:rPr>
              <a:t>is the act of </a:t>
            </a:r>
            <a:r>
              <a:rPr lang="en-US" altLang="zh-TW" dirty="0"/>
              <a:t>destroy</a:t>
            </a:r>
            <a:r>
              <a:rPr lang="en-US" altLang="zh-TW" dirty="0">
                <a:solidFill>
                  <a:srgbClr val="FFFF00"/>
                </a:solidFill>
              </a:rPr>
              <a:t>ing</a:t>
            </a:r>
            <a:r>
              <a:rPr lang="en-US" altLang="zh-TW" dirty="0"/>
              <a:t> something or the state of being destroyed (COBUILD-5 2006)</a:t>
            </a:r>
            <a:endParaRPr lang="zh-TW" altLang="zh-TW" dirty="0"/>
          </a:p>
          <a:p>
            <a:pPr lvl="2"/>
            <a:r>
              <a:rPr lang="en-US" altLang="zh-TW" dirty="0" smtClean="0"/>
              <a:t>Destruction </a:t>
            </a:r>
            <a:r>
              <a:rPr lang="zh-CN" altLang="en-US" dirty="0" smtClean="0"/>
              <a:t>是指毀壞某物的行為或被毀壞的狀態。</a:t>
            </a:r>
            <a:endParaRPr lang="zh-TW" altLang="zh-TW" dirty="0"/>
          </a:p>
          <a:p>
            <a:endParaRPr lang="zh-TW" altLang="en-US" dirty="0"/>
          </a:p>
        </p:txBody>
      </p:sp>
    </p:spTree>
    <p:extLst>
      <p:ext uri="{BB962C8B-B14F-4D97-AF65-F5344CB8AC3E}">
        <p14:creationId xmlns:p14="http://schemas.microsoft.com/office/powerpoint/2010/main" val="1278556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同義詞</a:t>
            </a:r>
            <a:r>
              <a:rPr lang="zh-TW" altLang="en-US" dirty="0" smtClean="0"/>
              <a:t>釋義</a:t>
            </a:r>
            <a:endParaRPr lang="zh-TW" altLang="en-US" baseline="-25000" dirty="0"/>
          </a:p>
        </p:txBody>
      </p:sp>
      <p:sp>
        <p:nvSpPr>
          <p:cNvPr id="3" name="內容版面配置區 2"/>
          <p:cNvSpPr>
            <a:spLocks noGrp="1"/>
          </p:cNvSpPr>
          <p:nvPr>
            <p:ph idx="1"/>
          </p:nvPr>
        </p:nvSpPr>
        <p:spPr/>
        <p:txBody>
          <a:bodyPr/>
          <a:lstStyle/>
          <a:p>
            <a:pPr lvl="1"/>
            <a:endParaRPr lang="zh-TW" altLang="en-US" dirty="0"/>
          </a:p>
        </p:txBody>
      </p:sp>
      <p:sp>
        <p:nvSpPr>
          <p:cNvPr id="8" name="標題 1"/>
          <p:cNvSpPr txBox="1">
            <a:spLocks/>
          </p:cNvSpPr>
          <p:nvPr/>
        </p:nvSpPr>
        <p:spPr>
          <a:xfrm>
            <a:off x="2980660" y="2954680"/>
            <a:ext cx="8610600" cy="12930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latin typeface="思源黑體 TW Regular" panose="020B0500000000000000" pitchFamily="34" charset="-120"/>
                <a:ea typeface="思源黑體 TW Regular" panose="020B0500000000000000" pitchFamily="34" charset="-120"/>
                <a:cs typeface="+mj-cs"/>
              </a:defRPr>
            </a:lvl1pPr>
          </a:lstStyle>
          <a:p>
            <a:r>
              <a:rPr lang="zh-TW" altLang="zh-TW" smtClean="0"/>
              <a:t>同義詞</a:t>
            </a:r>
            <a:r>
              <a:rPr lang="zh-TW" altLang="en-US" smtClean="0"/>
              <a:t>釋義</a:t>
            </a:r>
            <a:endParaRPr lang="zh-TW" altLang="en-US" baseline="-25000" dirty="0"/>
          </a:p>
        </p:txBody>
      </p:sp>
      <p:pic>
        <p:nvPicPr>
          <p:cNvPr id="9" name="圖片 8"/>
          <p:cNvPicPr>
            <a:picLocks noChangeAspect="1"/>
          </p:cNvPicPr>
          <p:nvPr/>
        </p:nvPicPr>
        <p:blipFill>
          <a:blip r:embed="rId2"/>
          <a:stretch>
            <a:fillRect/>
          </a:stretch>
        </p:blipFill>
        <p:spPr>
          <a:xfrm>
            <a:off x="386050" y="2685607"/>
            <a:ext cx="11468100" cy="990600"/>
          </a:xfrm>
          <a:prstGeom prst="rect">
            <a:avLst/>
          </a:prstGeom>
        </p:spPr>
      </p:pic>
      <p:pic>
        <p:nvPicPr>
          <p:cNvPr id="10" name="圖片 9"/>
          <p:cNvPicPr>
            <a:picLocks noChangeAspect="1"/>
          </p:cNvPicPr>
          <p:nvPr/>
        </p:nvPicPr>
        <p:blipFill>
          <a:blip r:embed="rId3"/>
          <a:stretch>
            <a:fillRect/>
          </a:stretch>
        </p:blipFill>
        <p:spPr>
          <a:xfrm>
            <a:off x="386050" y="3686208"/>
            <a:ext cx="11506200" cy="1676400"/>
          </a:xfrm>
          <a:prstGeom prst="rect">
            <a:avLst/>
          </a:prstGeom>
        </p:spPr>
      </p:pic>
      <p:sp>
        <p:nvSpPr>
          <p:cNvPr id="11" name="文字方塊 10"/>
          <p:cNvSpPr txBox="1"/>
          <p:nvPr/>
        </p:nvSpPr>
        <p:spPr>
          <a:xfrm>
            <a:off x="9591992" y="5410868"/>
            <a:ext cx="2262158" cy="369332"/>
          </a:xfrm>
          <a:prstGeom prst="rect">
            <a:avLst/>
          </a:prstGeom>
          <a:noFill/>
        </p:spPr>
        <p:txBody>
          <a:bodyPr wrap="none" rtlCol="0">
            <a:spAutoFit/>
          </a:bodyPr>
          <a:lstStyle/>
          <a:p>
            <a:r>
              <a:rPr lang="zh-TW" altLang="en-US" dirty="0" smtClean="0"/>
              <a:t>教育部重編國語辭典</a:t>
            </a:r>
            <a:endParaRPr lang="zh-TW" altLang="en-US" dirty="0"/>
          </a:p>
        </p:txBody>
      </p:sp>
      <p:sp>
        <p:nvSpPr>
          <p:cNvPr id="12" name="圓角矩形 11"/>
          <p:cNvSpPr/>
          <p:nvPr/>
        </p:nvSpPr>
        <p:spPr>
          <a:xfrm>
            <a:off x="2010331" y="3928879"/>
            <a:ext cx="1575575" cy="39067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2508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從</a:t>
            </a:r>
            <a:r>
              <a:rPr lang="zh-TW" altLang="zh-TW" dirty="0" smtClean="0"/>
              <a:t>用法證據中</a:t>
            </a:r>
            <a:r>
              <a:rPr lang="zh-TW" altLang="en-US" dirty="0"/>
              <a:t>取得</a:t>
            </a:r>
            <a:r>
              <a:rPr lang="zh-TW" altLang="zh-TW" dirty="0" smtClean="0"/>
              <a:t>意義</a:t>
            </a:r>
            <a:r>
              <a:rPr lang="en-US" altLang="zh-TW" baseline="-25000" dirty="0"/>
              <a:t>10.6.4.2 </a:t>
            </a:r>
            <a:endParaRPr lang="zh-TW" altLang="en-US" dirty="0"/>
          </a:p>
        </p:txBody>
      </p:sp>
      <p:sp>
        <p:nvSpPr>
          <p:cNvPr id="3" name="內容版面配置區 2"/>
          <p:cNvSpPr>
            <a:spLocks noGrp="1"/>
          </p:cNvSpPr>
          <p:nvPr>
            <p:ph idx="1"/>
          </p:nvPr>
        </p:nvSpPr>
        <p:spPr/>
        <p:txBody>
          <a:bodyPr/>
          <a:lstStyle/>
          <a:p>
            <a:r>
              <a:rPr lang="en-US" altLang="zh-TW" dirty="0" smtClean="0"/>
              <a:t>honesty</a:t>
            </a:r>
          </a:p>
          <a:p>
            <a:pPr lvl="1"/>
            <a:r>
              <a:rPr lang="en-US" altLang="zh-TW" dirty="0"/>
              <a:t>an honest way of talking or behaving, </a:t>
            </a:r>
            <a:r>
              <a:rPr lang="en-US" altLang="zh-TW" dirty="0">
                <a:solidFill>
                  <a:srgbClr val="FFFF00"/>
                </a:solidFill>
              </a:rPr>
              <a:t>so you tell the truth and do not try to cheat people or hide information from them</a:t>
            </a:r>
            <a:r>
              <a:rPr lang="en-US" altLang="zh-TW" dirty="0"/>
              <a:t> (Longman Essential Activator 1997</a:t>
            </a:r>
            <a:r>
              <a:rPr lang="en-US" altLang="zh-TW" dirty="0" smtClean="0"/>
              <a:t>)</a:t>
            </a:r>
          </a:p>
          <a:p>
            <a:pPr lvl="1"/>
            <a:r>
              <a:rPr lang="zh-CN" altLang="en-US" dirty="0" smtClean="0"/>
              <a:t>誠實的說話或行為方式，</a:t>
            </a:r>
            <a:r>
              <a:rPr lang="zh-CN" altLang="en-US" dirty="0" smtClean="0">
                <a:solidFill>
                  <a:srgbClr val="FFFF00"/>
                </a:solidFill>
              </a:rPr>
              <a:t>所以你說實話，不試圖欺騙別人或向他們隱瞞資訊。</a:t>
            </a:r>
            <a:endParaRPr lang="en-US" altLang="zh-CN" dirty="0" smtClean="0">
              <a:solidFill>
                <a:srgbClr val="FFFF00"/>
              </a:solidFill>
            </a:endParaRPr>
          </a:p>
          <a:p>
            <a:r>
              <a:rPr lang="zh-TW" altLang="en-US" dirty="0" smtClean="0"/>
              <a:t>一般詞典只釋義為</a:t>
            </a:r>
            <a:endParaRPr lang="en-US" altLang="zh-TW" dirty="0" smtClean="0"/>
          </a:p>
          <a:p>
            <a:pPr lvl="1"/>
            <a:r>
              <a:rPr lang="en-US" altLang="zh-TW" dirty="0">
                <a:solidFill>
                  <a:srgbClr val="FFFF00"/>
                </a:solidFill>
              </a:rPr>
              <a:t>the quality of </a:t>
            </a:r>
            <a:r>
              <a:rPr lang="en-US" altLang="zh-TW" dirty="0"/>
              <a:t>be</a:t>
            </a:r>
            <a:r>
              <a:rPr lang="en-US" altLang="zh-TW" dirty="0">
                <a:solidFill>
                  <a:srgbClr val="FFFF00"/>
                </a:solidFill>
              </a:rPr>
              <a:t>ing</a:t>
            </a:r>
            <a:r>
              <a:rPr lang="en-US" altLang="zh-TW" dirty="0"/>
              <a:t> </a:t>
            </a:r>
            <a:r>
              <a:rPr lang="en-US" altLang="zh-TW" dirty="0" smtClean="0"/>
              <a:t>honest</a:t>
            </a:r>
          </a:p>
          <a:p>
            <a:pPr lvl="1"/>
            <a:r>
              <a:rPr lang="zh-TW" altLang="zh-TW" dirty="0"/>
              <a:t>誠實的品質</a:t>
            </a:r>
            <a:endParaRPr lang="zh-TW" altLang="en-US" dirty="0"/>
          </a:p>
        </p:txBody>
      </p:sp>
    </p:spTree>
    <p:extLst>
      <p:ext uri="{BB962C8B-B14F-4D97-AF65-F5344CB8AC3E}">
        <p14:creationId xmlns:p14="http://schemas.microsoft.com/office/powerpoint/2010/main" val="1019319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具體的種類詞</a:t>
            </a:r>
            <a:r>
              <a:rPr lang="en-US" altLang="zh-TW" baseline="-25000" dirty="0"/>
              <a:t>10.6.4.2 </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有些</a:t>
            </a:r>
            <a:r>
              <a:rPr lang="zh-TW" altLang="zh-TW" dirty="0" smtClean="0"/>
              <a:t>情況，可能找到更</a:t>
            </a:r>
            <a:r>
              <a:rPr lang="zh-TW" altLang="zh-TW" dirty="0"/>
              <a:t>具體</a:t>
            </a:r>
            <a:r>
              <a:rPr lang="zh-TW" altLang="zh-TW" dirty="0" smtClean="0"/>
              <a:t>的</a:t>
            </a:r>
            <a:r>
              <a:rPr lang="zh-TW" altLang="en-US" dirty="0" smtClean="0"/>
              <a:t>種類</a:t>
            </a:r>
            <a:r>
              <a:rPr lang="zh-TW" altLang="zh-TW" dirty="0" smtClean="0"/>
              <a:t>詞</a:t>
            </a:r>
            <a:r>
              <a:rPr lang="zh-TW" altLang="en-US" dirty="0" smtClean="0"/>
              <a:t>：</a:t>
            </a:r>
            <a:endParaRPr lang="en-US" altLang="zh-TW" dirty="0" smtClean="0"/>
          </a:p>
          <a:p>
            <a:pPr lvl="1"/>
            <a:r>
              <a:rPr lang="en-US" altLang="zh-TW" dirty="0" smtClean="0"/>
              <a:t>advocacy  </a:t>
            </a:r>
            <a:r>
              <a:rPr lang="zh-TW" altLang="en-US" dirty="0" smtClean="0"/>
              <a:t>（</a:t>
            </a:r>
            <a:r>
              <a:rPr lang="en-US" altLang="zh-TW" dirty="0"/>
              <a:t> </a:t>
            </a:r>
            <a:r>
              <a:rPr lang="zh-TW" altLang="en-US" dirty="0" smtClean="0"/>
              <a:t>擁護</a:t>
            </a:r>
            <a:r>
              <a:rPr lang="zh-TW" altLang="en-US" dirty="0"/>
              <a:t>；提倡）</a:t>
            </a:r>
            <a:endParaRPr lang="en-US" altLang="zh-TW" dirty="0" smtClean="0">
              <a:sym typeface="Wingdings" panose="05000000000000000000" pitchFamily="2" charset="2"/>
            </a:endParaRPr>
          </a:p>
          <a:p>
            <a:pPr lvl="2"/>
            <a:r>
              <a:rPr lang="en-US" altLang="zh-TW" dirty="0"/>
              <a:t>public support for </a:t>
            </a:r>
            <a:r>
              <a:rPr lang="en-US" altLang="zh-TW" dirty="0" smtClean="0"/>
              <a:t>something</a:t>
            </a:r>
          </a:p>
          <a:p>
            <a:pPr lvl="2"/>
            <a:r>
              <a:rPr lang="zh-TW" altLang="en-US" dirty="0" smtClean="0"/>
              <a:t>公開支持某事物</a:t>
            </a:r>
            <a:endParaRPr lang="en-US" altLang="zh-TW" dirty="0" smtClean="0"/>
          </a:p>
          <a:p>
            <a:pPr lvl="1"/>
            <a:r>
              <a:rPr lang="en-US" altLang="zh-TW" dirty="0" smtClean="0"/>
              <a:t>isolationism </a:t>
            </a:r>
            <a:r>
              <a:rPr lang="zh-TW" altLang="en-US" dirty="0" smtClean="0"/>
              <a:t>（</a:t>
            </a:r>
            <a:r>
              <a:rPr lang="zh-TW" altLang="en-US" dirty="0"/>
              <a:t>孤立主義</a:t>
            </a:r>
            <a:r>
              <a:rPr lang="zh-TW" altLang="en-US" dirty="0" smtClean="0"/>
              <a:t>）</a:t>
            </a:r>
            <a:endParaRPr lang="en-US" altLang="zh-TW" dirty="0" smtClean="0"/>
          </a:p>
          <a:p>
            <a:pPr lvl="2"/>
            <a:r>
              <a:rPr lang="en-US" altLang="zh-TW" dirty="0"/>
              <a:t>a policy of . . </a:t>
            </a:r>
            <a:r>
              <a:rPr lang="en-US" altLang="zh-TW" dirty="0" smtClean="0"/>
              <a:t>.</a:t>
            </a:r>
          </a:p>
          <a:p>
            <a:pPr lvl="2"/>
            <a:r>
              <a:rPr lang="zh-TW" altLang="en-US" dirty="0" smtClean="0"/>
              <a:t>一種</a:t>
            </a:r>
            <a:r>
              <a:rPr lang="en-US" altLang="zh-TW" dirty="0" smtClean="0"/>
              <a:t>……</a:t>
            </a:r>
            <a:r>
              <a:rPr lang="zh-TW" altLang="en-US" dirty="0" smtClean="0"/>
              <a:t>政策</a:t>
            </a:r>
            <a:endParaRPr lang="en-US" altLang="zh-TW" dirty="0" smtClean="0"/>
          </a:p>
          <a:p>
            <a:pPr lvl="1"/>
            <a:r>
              <a:rPr lang="en-US" altLang="zh-TW" dirty="0" smtClean="0"/>
              <a:t>accreditation </a:t>
            </a:r>
            <a:r>
              <a:rPr lang="zh-TW" altLang="en-US" dirty="0" smtClean="0"/>
              <a:t>（</a:t>
            </a:r>
            <a:r>
              <a:rPr lang="zh-TW" altLang="en-US" dirty="0"/>
              <a:t>任命</a:t>
            </a:r>
            <a:r>
              <a:rPr lang="zh-TW" altLang="en-US" dirty="0" smtClean="0"/>
              <a:t>）</a:t>
            </a:r>
            <a:endParaRPr lang="en-US" altLang="zh-TW" dirty="0" smtClean="0"/>
          </a:p>
          <a:p>
            <a:pPr lvl="2"/>
            <a:r>
              <a:rPr lang="en-US" altLang="zh-TW" dirty="0"/>
              <a:t>ofﬁcial approval of . . </a:t>
            </a:r>
            <a:r>
              <a:rPr lang="en-US" altLang="zh-TW" dirty="0" smtClean="0"/>
              <a:t>.</a:t>
            </a:r>
          </a:p>
          <a:p>
            <a:pPr lvl="2"/>
            <a:r>
              <a:rPr lang="zh-TW" altLang="zh-TW" dirty="0"/>
              <a:t>對</a:t>
            </a:r>
            <a:r>
              <a:rPr lang="en-US" altLang="zh-TW" dirty="0"/>
              <a:t>......</a:t>
            </a:r>
            <a:r>
              <a:rPr lang="zh-TW" altLang="zh-TW" dirty="0"/>
              <a:t>的正式</a:t>
            </a:r>
            <a:r>
              <a:rPr lang="zh-TW" altLang="zh-TW" dirty="0" smtClean="0"/>
              <a:t>批准</a:t>
            </a:r>
            <a:endParaRPr lang="en-US" altLang="zh-TW" dirty="0" smtClean="0"/>
          </a:p>
          <a:p>
            <a:r>
              <a:rPr lang="zh-TW" altLang="en-US" dirty="0" smtClean="0"/>
              <a:t>其他還有一些有用的種類詞</a:t>
            </a:r>
            <a:endParaRPr lang="en-US" altLang="zh-TW" dirty="0" smtClean="0"/>
          </a:p>
          <a:p>
            <a:pPr lvl="1"/>
            <a:r>
              <a:rPr lang="en-US" altLang="zh-TW" dirty="0"/>
              <a:t>the ability </a:t>
            </a:r>
            <a:r>
              <a:rPr lang="en-US" altLang="zh-TW" dirty="0" smtClean="0"/>
              <a:t>to…  </a:t>
            </a:r>
            <a:r>
              <a:rPr lang="zh-TW" altLang="en-US" dirty="0" smtClean="0"/>
              <a:t>（</a:t>
            </a:r>
            <a:r>
              <a:rPr lang="en-US" altLang="zh-TW" dirty="0" smtClean="0"/>
              <a:t>…</a:t>
            </a:r>
            <a:r>
              <a:rPr lang="zh-TW" altLang="en-US" dirty="0" smtClean="0"/>
              <a:t>的能力）</a:t>
            </a:r>
            <a:endParaRPr lang="en-US" altLang="zh-TW" dirty="0"/>
          </a:p>
          <a:p>
            <a:pPr lvl="1"/>
            <a:r>
              <a:rPr lang="en-US" altLang="zh-TW" dirty="0"/>
              <a:t>a feeling </a:t>
            </a:r>
            <a:r>
              <a:rPr lang="en-US" altLang="zh-TW" dirty="0" smtClean="0"/>
              <a:t>of…    </a:t>
            </a:r>
            <a:r>
              <a:rPr lang="zh-TW" altLang="en-US" dirty="0" smtClean="0"/>
              <a:t>（一種</a:t>
            </a:r>
            <a:r>
              <a:rPr lang="en-US" altLang="zh-TW" dirty="0" smtClean="0"/>
              <a:t>…</a:t>
            </a:r>
            <a:r>
              <a:rPr lang="zh-TW" altLang="en-US" dirty="0" smtClean="0"/>
              <a:t>的感覺）</a:t>
            </a:r>
            <a:endParaRPr lang="en-US" altLang="zh-TW" dirty="0"/>
          </a:p>
          <a:p>
            <a:pPr lvl="1"/>
            <a:r>
              <a:rPr lang="en-US" altLang="zh-TW" dirty="0"/>
              <a:t>a situation in </a:t>
            </a:r>
            <a:r>
              <a:rPr lang="en-US" altLang="zh-TW" dirty="0" smtClean="0"/>
              <a:t>which…  </a:t>
            </a:r>
            <a:r>
              <a:rPr lang="zh-TW" altLang="en-US" dirty="0" smtClean="0"/>
              <a:t>（一種情況</a:t>
            </a:r>
            <a:r>
              <a:rPr lang="en-US" altLang="zh-TW" dirty="0" smtClean="0"/>
              <a:t>…</a:t>
            </a:r>
            <a:r>
              <a:rPr lang="zh-TW" altLang="en-US" dirty="0" smtClean="0"/>
              <a:t>）</a:t>
            </a:r>
            <a:endParaRPr lang="en-US" altLang="zh-TW" dirty="0"/>
          </a:p>
        </p:txBody>
      </p:sp>
    </p:spTree>
    <p:extLst>
      <p:ext uri="{BB962C8B-B14F-4D97-AF65-F5344CB8AC3E}">
        <p14:creationId xmlns:p14="http://schemas.microsoft.com/office/powerpoint/2010/main" val="1143868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避免使用公式的嘗試</a:t>
            </a:r>
            <a:r>
              <a:rPr lang="en-US" altLang="zh-TW" baseline="-25000" dirty="0"/>
              <a:t>10.6.4.2 </a:t>
            </a:r>
            <a:endParaRPr lang="zh-TW" altLang="en-US" dirty="0"/>
          </a:p>
        </p:txBody>
      </p:sp>
      <p:sp>
        <p:nvSpPr>
          <p:cNvPr id="3" name="內容版面配置區 2"/>
          <p:cNvSpPr>
            <a:spLocks noGrp="1"/>
          </p:cNvSpPr>
          <p:nvPr>
            <p:ph idx="1"/>
          </p:nvPr>
        </p:nvSpPr>
        <p:spPr/>
        <p:txBody>
          <a:bodyPr/>
          <a:lstStyle/>
          <a:p>
            <a:r>
              <a:rPr lang="zh-TW" altLang="en-US" dirty="0" smtClean="0"/>
              <a:t>無法完全</a:t>
            </a:r>
            <a:r>
              <a:rPr lang="zh-TW" altLang="zh-TW" dirty="0" smtClean="0"/>
              <a:t>避免</a:t>
            </a:r>
            <a:r>
              <a:rPr lang="zh-TW" altLang="en-US" dirty="0" smtClean="0"/>
              <a:t>使用</a:t>
            </a:r>
            <a:r>
              <a:rPr lang="en-US" altLang="zh-TW" dirty="0" smtClean="0"/>
              <a:t>  "act </a:t>
            </a:r>
            <a:r>
              <a:rPr lang="en-US" altLang="zh-TW" dirty="0"/>
              <a:t>of/state of/quality of . . </a:t>
            </a:r>
            <a:r>
              <a:rPr lang="en-US" altLang="zh-TW" dirty="0" smtClean="0"/>
              <a:t>." </a:t>
            </a:r>
            <a:r>
              <a:rPr lang="zh-TW" altLang="en-US" dirty="0" smtClean="0"/>
              <a:t>的公式</a:t>
            </a:r>
            <a:endParaRPr lang="en-US" altLang="zh-TW" dirty="0" smtClean="0"/>
          </a:p>
          <a:p>
            <a:pPr lvl="1"/>
            <a:r>
              <a:rPr lang="zh-TW" altLang="en-US" dirty="0"/>
              <a:t>但</a:t>
            </a:r>
            <a:r>
              <a:rPr lang="zh-TW" altLang="zh-TW" dirty="0" smtClean="0"/>
              <a:t>在</a:t>
            </a:r>
            <a:r>
              <a:rPr lang="zh-TW" altLang="en-US" dirty="0" smtClean="0"/>
              <a:t>使用</a:t>
            </a:r>
            <a:r>
              <a:rPr lang="zh-TW" altLang="zh-TW" dirty="0" smtClean="0"/>
              <a:t>前，</a:t>
            </a:r>
            <a:r>
              <a:rPr lang="zh-TW" altLang="en-US" dirty="0" smtClean="0"/>
              <a:t>至少</a:t>
            </a:r>
            <a:r>
              <a:rPr lang="zh-TW" altLang="zh-TW" dirty="0" smtClean="0"/>
              <a:t>嘗試其他的</a:t>
            </a:r>
            <a:r>
              <a:rPr lang="zh-TW" altLang="en-US" dirty="0" smtClean="0"/>
              <a:t>可能性</a:t>
            </a:r>
            <a:endParaRPr lang="en-US" altLang="zh-TW" dirty="0" smtClean="0"/>
          </a:p>
          <a:p>
            <a:pPr lvl="1"/>
            <a:r>
              <a:rPr lang="zh-TW" altLang="zh-TW" dirty="0" smtClean="0"/>
              <a:t>將這</a:t>
            </a:r>
            <a:r>
              <a:rPr lang="zh-TW" altLang="en-US" dirty="0" smtClean="0"/>
              <a:t>種</a:t>
            </a:r>
            <a:r>
              <a:rPr lang="zh-TW" altLang="zh-TW" dirty="0" smtClean="0"/>
              <a:t>公式</a:t>
            </a:r>
            <a:r>
              <a:rPr lang="zh-TW" altLang="zh-TW" dirty="0"/>
              <a:t>作為一種自動的、默認的方法來應用</a:t>
            </a:r>
            <a:r>
              <a:rPr lang="zh-TW" altLang="zh-TW" dirty="0" smtClean="0"/>
              <a:t>，</a:t>
            </a:r>
            <a:r>
              <a:rPr lang="zh-TW" altLang="en-US" dirty="0" smtClean="0"/>
              <a:t>是忽視了</a:t>
            </a:r>
            <a:r>
              <a:rPr lang="zh-TW" altLang="zh-TW" dirty="0" smtClean="0"/>
              <a:t>用戶</a:t>
            </a:r>
            <a:r>
              <a:rPr lang="zh-TW" altLang="en-US" dirty="0" smtClean="0"/>
              <a:t>的</a:t>
            </a:r>
            <a:r>
              <a:rPr lang="zh-TW" altLang="zh-TW" dirty="0" smtClean="0"/>
              <a:t>需求。</a:t>
            </a:r>
            <a:endParaRPr lang="zh-TW" altLang="en-US" dirty="0"/>
          </a:p>
        </p:txBody>
      </p:sp>
    </p:spTree>
    <p:extLst>
      <p:ext uri="{BB962C8B-B14F-4D97-AF65-F5344CB8AC3E}">
        <p14:creationId xmlns:p14="http://schemas.microsoft.com/office/powerpoint/2010/main" val="11617372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語法詞和其他</a:t>
            </a:r>
            <a:r>
              <a:rPr lang="zh-TW" altLang="en-US" dirty="0"/>
              <a:t>虛</a:t>
            </a:r>
            <a:r>
              <a:rPr lang="zh-TW" altLang="zh-TW" dirty="0"/>
              <a:t>詞</a:t>
            </a:r>
            <a:r>
              <a:rPr lang="zh-TW" altLang="en-US" dirty="0"/>
              <a:t>的</a:t>
            </a:r>
            <a:r>
              <a:rPr lang="zh-TW" altLang="en-US" dirty="0" smtClean="0"/>
              <a:t>釋義</a:t>
            </a:r>
            <a:r>
              <a:rPr lang="en-US" altLang="zh-TW" baseline="-25000" dirty="0"/>
              <a:t>10.6.4.3</a:t>
            </a:r>
            <a:r>
              <a:rPr lang="en-US" altLang="zh-TW" baseline="-25000" dirty="0" smtClean="0"/>
              <a:t> </a:t>
            </a:r>
            <a:endParaRPr lang="zh-TW" altLang="en-US" dirty="0"/>
          </a:p>
        </p:txBody>
      </p:sp>
      <p:sp>
        <p:nvSpPr>
          <p:cNvPr id="3" name="內容版面配置區 2"/>
          <p:cNvSpPr>
            <a:spLocks noGrp="1"/>
          </p:cNvSpPr>
          <p:nvPr>
            <p:ph idx="1"/>
          </p:nvPr>
        </p:nvSpPr>
        <p:spPr/>
        <p:txBody>
          <a:bodyPr/>
          <a:lstStyle/>
          <a:p>
            <a:r>
              <a:rPr lang="zh-TW" altLang="zh-TW" dirty="0"/>
              <a:t>傳統</a:t>
            </a:r>
            <a:r>
              <a:rPr lang="zh-TW" altLang="zh-TW" dirty="0" smtClean="0"/>
              <a:t>的</a:t>
            </a:r>
            <a:r>
              <a:rPr lang="zh-TW" altLang="en-US" dirty="0" smtClean="0"/>
              <a:t>釋義</a:t>
            </a:r>
            <a:r>
              <a:rPr lang="zh-TW" altLang="zh-TW" dirty="0" smtClean="0"/>
              <a:t>技術</a:t>
            </a:r>
            <a:r>
              <a:rPr lang="zh-TW" altLang="zh-TW" dirty="0"/>
              <a:t>不可能適用於每一種類型的</a:t>
            </a:r>
            <a:r>
              <a:rPr lang="zh-TW" altLang="zh-TW" dirty="0" smtClean="0"/>
              <a:t>詞彙</a:t>
            </a:r>
            <a:endParaRPr lang="en-US" altLang="zh-TW" dirty="0" smtClean="0"/>
          </a:p>
          <a:p>
            <a:pPr lvl="1"/>
            <a:r>
              <a:rPr lang="zh-TW" altLang="zh-TW" dirty="0" smtClean="0"/>
              <a:t>例如</a:t>
            </a:r>
            <a:endParaRPr lang="en-US" altLang="zh-TW" dirty="0" smtClean="0"/>
          </a:p>
          <a:p>
            <a:pPr lvl="2"/>
            <a:r>
              <a:rPr lang="en-US" altLang="zh-TW" dirty="0" smtClean="0"/>
              <a:t>there </a:t>
            </a:r>
            <a:r>
              <a:rPr lang="zh-TW" altLang="en-US" dirty="0"/>
              <a:t>（</a:t>
            </a:r>
            <a:r>
              <a:rPr lang="zh-TW" altLang="zh-TW" dirty="0" smtClean="0"/>
              <a:t>存在</a:t>
            </a:r>
            <a:r>
              <a:rPr lang="zh-TW" altLang="en-US" dirty="0" smtClean="0"/>
              <a:t>），無法使用「可互代」的釋義原則</a:t>
            </a:r>
            <a:endParaRPr lang="en-US" altLang="zh-TW" dirty="0" smtClean="0"/>
          </a:p>
          <a:p>
            <a:pPr lvl="3"/>
            <a:r>
              <a:rPr lang="en-US" altLang="zh-TW" dirty="0" smtClean="0"/>
              <a:t>There were soldiers on every street.</a:t>
            </a:r>
          </a:p>
          <a:p>
            <a:pPr lvl="3"/>
            <a:r>
              <a:rPr lang="zh-CN" altLang="en-US" dirty="0" smtClean="0"/>
              <a:t>每條街道上都有士兵。</a:t>
            </a:r>
            <a:endParaRPr lang="en-US" altLang="zh-TW" dirty="0" smtClean="0"/>
          </a:p>
          <a:p>
            <a:pPr lvl="1"/>
            <a:r>
              <a:rPr lang="zh-TW" altLang="en-US" dirty="0"/>
              <a:t>語法</a:t>
            </a:r>
            <a:r>
              <a:rPr lang="zh-TW" altLang="en-US" dirty="0" smtClean="0"/>
              <a:t>詞、縮略語、感嘆詞、稱謂語、詞綴</a:t>
            </a:r>
            <a:endParaRPr lang="en-US" altLang="zh-TW" dirty="0" smtClean="0"/>
          </a:p>
          <a:p>
            <a:pPr lvl="2"/>
            <a:r>
              <a:rPr lang="zh-TW" altLang="en-US" dirty="0" smtClean="0"/>
              <a:t>每一種都按一套不同的策略來處理</a:t>
            </a:r>
            <a:endParaRPr lang="en-US" altLang="zh-TW" dirty="0" smtClean="0"/>
          </a:p>
          <a:p>
            <a:pPr lvl="2"/>
            <a:r>
              <a:rPr lang="zh-TW" altLang="en-US" dirty="0" smtClean="0"/>
              <a:t>這類語詞通常沒有實在的語義，所以側重於在句子中的功能與對整體意義的供獻</a:t>
            </a:r>
            <a:endParaRPr lang="en-US" altLang="zh-TW" dirty="0" smtClean="0"/>
          </a:p>
          <a:p>
            <a:pPr lvl="2"/>
            <a:endParaRPr lang="zh-TW" altLang="en-US" dirty="0"/>
          </a:p>
        </p:txBody>
      </p:sp>
    </p:spTree>
    <p:extLst>
      <p:ext uri="{BB962C8B-B14F-4D97-AF65-F5344CB8AC3E}">
        <p14:creationId xmlns:p14="http://schemas.microsoft.com/office/powerpoint/2010/main" val="16665089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語法詞和其他</a:t>
            </a:r>
            <a:r>
              <a:rPr lang="zh-TW" altLang="en-US" dirty="0" smtClean="0"/>
              <a:t>虛</a:t>
            </a:r>
            <a:r>
              <a:rPr lang="zh-TW" altLang="zh-TW" dirty="0" smtClean="0"/>
              <a:t>詞</a:t>
            </a:r>
            <a:r>
              <a:rPr lang="zh-TW" altLang="en-US" dirty="0" smtClean="0"/>
              <a:t>的釋義</a:t>
            </a:r>
            <a:r>
              <a:rPr lang="en-US" altLang="zh-TW" baseline="-25000" dirty="0"/>
              <a:t>10.6.4.3</a:t>
            </a:r>
            <a:r>
              <a:rPr lang="en-US" altLang="zh-TW" baseline="-25000" dirty="0" smtClean="0"/>
              <a:t> </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t>that </a:t>
            </a:r>
            <a:r>
              <a:rPr lang="en-US" altLang="zh-TW" dirty="0" smtClean="0"/>
              <a:t>relative </a:t>
            </a:r>
            <a:r>
              <a:rPr lang="en-US" altLang="zh-TW" dirty="0"/>
              <a:t>pron. I.1.a. </a:t>
            </a:r>
            <a:endParaRPr lang="en-US" altLang="zh-TW" dirty="0" smtClean="0"/>
          </a:p>
          <a:p>
            <a:pPr lvl="1"/>
            <a:r>
              <a:rPr lang="en-US" altLang="zh-TW" dirty="0" smtClean="0"/>
              <a:t>Introducing </a:t>
            </a:r>
            <a:r>
              <a:rPr lang="en-US" altLang="zh-TW" dirty="0"/>
              <a:t>a clause deﬁning or restricting the antecedent, and thus completing its sense (OED-2 1989) </a:t>
            </a:r>
            <a:endParaRPr lang="en-US" altLang="zh-TW" dirty="0" smtClean="0"/>
          </a:p>
          <a:p>
            <a:pPr lvl="1"/>
            <a:r>
              <a:rPr lang="zh-CN" altLang="en-US" dirty="0" smtClean="0"/>
              <a:t>引入一個界定或限制前語的句子，從而完成其意義。</a:t>
            </a:r>
            <a:endParaRPr lang="zh-TW" altLang="zh-TW" dirty="0"/>
          </a:p>
          <a:p>
            <a:r>
              <a:rPr lang="en-US" altLang="zh-TW" dirty="0" err="1" smtClean="0"/>
              <a:t>hm</a:t>
            </a:r>
            <a:endParaRPr lang="en-US" altLang="zh-TW" dirty="0" smtClean="0"/>
          </a:p>
          <a:p>
            <a:pPr lvl="1"/>
            <a:r>
              <a:rPr lang="en-US" altLang="zh-TW" dirty="0" smtClean="0"/>
              <a:t>1 used </a:t>
            </a:r>
            <a:r>
              <a:rPr lang="en-US" altLang="zh-TW" dirty="0"/>
              <a:t>for representing the sound you make when you are pausing to think before saying something else </a:t>
            </a:r>
            <a:endParaRPr lang="en-US" altLang="zh-TW" dirty="0" smtClean="0"/>
          </a:p>
          <a:p>
            <a:pPr lvl="1"/>
            <a:r>
              <a:rPr lang="zh-CN" altLang="en-US" dirty="0" smtClean="0"/>
              <a:t>    用於表示你在說其他話之前停頓思考時發出的聲音</a:t>
            </a:r>
            <a:endParaRPr lang="en-US" altLang="zh-TW" dirty="0" smtClean="0"/>
          </a:p>
          <a:p>
            <a:pPr lvl="1"/>
            <a:r>
              <a:rPr lang="en-US" altLang="zh-TW" dirty="0" smtClean="0"/>
              <a:t>2 </a:t>
            </a:r>
            <a:r>
              <a:rPr lang="en-US" altLang="zh-TW" dirty="0"/>
              <a:t>used for . . . (MED-2 2007) </a:t>
            </a:r>
            <a:endParaRPr lang="en-US" altLang="zh-TW" dirty="0" smtClean="0"/>
          </a:p>
          <a:p>
            <a:pPr lvl="1"/>
            <a:r>
              <a:rPr lang="zh-CN" altLang="en-US" dirty="0" smtClean="0"/>
              <a:t>   用於</a:t>
            </a:r>
            <a:r>
              <a:rPr lang="en-US" altLang="zh-CN" dirty="0" smtClean="0"/>
              <a:t>…</a:t>
            </a:r>
            <a:endParaRPr lang="zh-TW" altLang="zh-TW" dirty="0"/>
          </a:p>
          <a:p>
            <a:r>
              <a:rPr lang="en-US" altLang="zh-TW" dirty="0"/>
              <a:t>mate </a:t>
            </a:r>
            <a:r>
              <a:rPr lang="en-US" altLang="zh-TW" dirty="0" smtClean="0"/>
              <a:t> </a:t>
            </a:r>
          </a:p>
          <a:p>
            <a:pPr lvl="1"/>
            <a:r>
              <a:rPr lang="en-US" altLang="zh-TW" dirty="0" smtClean="0"/>
              <a:t>2 Some </a:t>
            </a:r>
            <a:r>
              <a:rPr lang="en-US" altLang="zh-TW" dirty="0"/>
              <a:t>men use mate as a way of addressing other men when they are talking to them (COBUILD-5 2006) </a:t>
            </a:r>
            <a:endParaRPr lang="en-US" altLang="zh-TW" dirty="0" smtClean="0"/>
          </a:p>
          <a:p>
            <a:pPr lvl="1"/>
            <a:r>
              <a:rPr lang="zh-CN" altLang="en-US" dirty="0" smtClean="0"/>
              <a:t>一些男人在與其他男人交談時，將伴侶作為稱呼的一種方式。</a:t>
            </a:r>
            <a:endParaRPr lang="zh-TW" altLang="zh-TW" dirty="0"/>
          </a:p>
          <a:p>
            <a:endParaRPr lang="zh-TW" altLang="zh-TW" dirty="0"/>
          </a:p>
          <a:p>
            <a:endParaRPr lang="zh-TW" altLang="en-US" dirty="0"/>
          </a:p>
        </p:txBody>
      </p:sp>
    </p:spTree>
    <p:extLst>
      <p:ext uri="{BB962C8B-B14F-4D97-AF65-F5344CB8AC3E}">
        <p14:creationId xmlns:p14="http://schemas.microsoft.com/office/powerpoint/2010/main" val="33863457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語法詞和其他</a:t>
            </a:r>
            <a:r>
              <a:rPr lang="zh-TW" altLang="en-US" dirty="0"/>
              <a:t>虛</a:t>
            </a:r>
            <a:r>
              <a:rPr lang="zh-TW" altLang="zh-TW" dirty="0"/>
              <a:t>詞</a:t>
            </a:r>
            <a:r>
              <a:rPr lang="zh-TW" altLang="en-US" dirty="0"/>
              <a:t>的</a:t>
            </a:r>
            <a:r>
              <a:rPr lang="zh-TW" altLang="en-US" dirty="0" smtClean="0"/>
              <a:t>釋義</a:t>
            </a:r>
            <a:r>
              <a:rPr lang="en-US" altLang="zh-TW" baseline="-25000" dirty="0"/>
              <a:t>10.6.4.3</a:t>
            </a:r>
            <a:endParaRPr lang="zh-TW" altLang="en-US" baseline="-25000" dirty="0"/>
          </a:p>
        </p:txBody>
      </p:sp>
      <p:sp>
        <p:nvSpPr>
          <p:cNvPr id="3" name="內容版面配置區 2"/>
          <p:cNvSpPr>
            <a:spLocks noGrp="1"/>
          </p:cNvSpPr>
          <p:nvPr>
            <p:ph idx="1"/>
          </p:nvPr>
        </p:nvSpPr>
        <p:spPr/>
        <p:txBody>
          <a:bodyPr/>
          <a:lstStyle/>
          <a:p>
            <a:r>
              <a:rPr lang="en-US" altLang="zh-TW" dirty="0"/>
              <a:t>-</a:t>
            </a:r>
            <a:r>
              <a:rPr lang="en-US" altLang="zh-TW" dirty="0" err="1"/>
              <a:t>ly</a:t>
            </a:r>
            <a:r>
              <a:rPr lang="en-US" altLang="zh-TW" dirty="0"/>
              <a:t> sufﬁx </a:t>
            </a:r>
          </a:p>
          <a:p>
            <a:pPr lvl="1"/>
            <a:r>
              <a:rPr lang="en-US" altLang="zh-TW" dirty="0"/>
              <a:t>forming adverbs from adjectives, chieﬂy denoting manner or degree (ODE-2 2003) </a:t>
            </a:r>
            <a:endParaRPr lang="en-US" altLang="zh-TW" dirty="0" smtClean="0"/>
          </a:p>
          <a:p>
            <a:pPr lvl="1"/>
            <a:r>
              <a:rPr lang="zh-TW" altLang="en-US" dirty="0"/>
              <a:t>將</a:t>
            </a:r>
            <a:r>
              <a:rPr lang="zh-CN" altLang="en-US" dirty="0" smtClean="0"/>
              <a:t>形容</a:t>
            </a:r>
            <a:r>
              <a:rPr lang="zh-TW" altLang="en-US" dirty="0" smtClean="0"/>
              <a:t>詞轉成</a:t>
            </a:r>
            <a:r>
              <a:rPr lang="zh-CN" altLang="en-US" dirty="0" smtClean="0"/>
              <a:t>成副詞，</a:t>
            </a:r>
            <a:r>
              <a:rPr lang="zh-TW" altLang="en-US" dirty="0" smtClean="0"/>
              <a:t>主要</a:t>
            </a:r>
            <a:r>
              <a:rPr lang="zh-CN" altLang="en-US" dirty="0" smtClean="0"/>
              <a:t>表示方式或程度</a:t>
            </a:r>
            <a:endParaRPr lang="zh-TW" altLang="zh-TW" dirty="0"/>
          </a:p>
          <a:p>
            <a:r>
              <a:rPr lang="en-US" altLang="zh-TW" dirty="0"/>
              <a:t>BTW  by the way: </a:t>
            </a:r>
          </a:p>
          <a:p>
            <a:pPr lvl="1"/>
            <a:r>
              <a:rPr lang="en-US" altLang="zh-TW" dirty="0"/>
              <a:t>used in emails and text messages for adding additional information (MED-2 2007</a:t>
            </a:r>
            <a:r>
              <a:rPr lang="en-US" altLang="zh-TW" dirty="0" smtClean="0"/>
              <a:t>).</a:t>
            </a:r>
          </a:p>
          <a:p>
            <a:pPr lvl="1"/>
            <a:r>
              <a:rPr lang="zh-CN" altLang="en-US" dirty="0" smtClean="0"/>
              <a:t>在電子郵件和短信中用於添加額外資訊</a:t>
            </a:r>
            <a:endParaRPr lang="zh-TW" altLang="en-US" dirty="0"/>
          </a:p>
        </p:txBody>
      </p:sp>
    </p:spTree>
    <p:extLst>
      <p:ext uri="{BB962C8B-B14F-4D97-AF65-F5344CB8AC3E}">
        <p14:creationId xmlns:p14="http://schemas.microsoft.com/office/powerpoint/2010/main" val="32085743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用於</a:t>
            </a:r>
            <a:r>
              <a:rPr lang="zh-TW" altLang="en-US" dirty="0"/>
              <a:t>釋義</a:t>
            </a:r>
            <a:r>
              <a:rPr lang="zh-TW" altLang="zh-TW" dirty="0"/>
              <a:t>的</a:t>
            </a:r>
            <a:r>
              <a:rPr lang="zh-TW" altLang="zh-TW" dirty="0" smtClean="0"/>
              <a:t>詞彙</a:t>
            </a:r>
            <a:r>
              <a:rPr lang="en-US" altLang="zh-TW" baseline="-25000" dirty="0"/>
              <a:t>10.6.5 </a:t>
            </a:r>
            <a:endParaRPr lang="zh-TW" altLang="en-US" baseline="-25000" dirty="0"/>
          </a:p>
        </p:txBody>
      </p:sp>
      <p:sp>
        <p:nvSpPr>
          <p:cNvPr id="3" name="內容版面配置區 2"/>
          <p:cNvSpPr>
            <a:spLocks noGrp="1"/>
          </p:cNvSpPr>
          <p:nvPr>
            <p:ph idx="1"/>
          </p:nvPr>
        </p:nvSpPr>
        <p:spPr/>
        <p:txBody>
          <a:bodyPr/>
          <a:lstStyle/>
          <a:p>
            <a:r>
              <a:rPr lang="zh-TW" altLang="en-US" dirty="0" smtClean="0"/>
              <a:t>釋義</a:t>
            </a:r>
            <a:r>
              <a:rPr lang="zh-TW" altLang="zh-TW" dirty="0" smtClean="0"/>
              <a:t>應該使用</a:t>
            </a:r>
            <a:r>
              <a:rPr lang="zh-TW" altLang="en-US" dirty="0" smtClean="0"/>
              <a:t>「</a:t>
            </a:r>
            <a:r>
              <a:rPr lang="zh-TW" altLang="zh-TW" dirty="0" smtClean="0"/>
              <a:t>比</a:t>
            </a:r>
            <a:r>
              <a:rPr lang="zh-TW" altLang="en-US" dirty="0" smtClean="0"/>
              <a:t>被釋義詞更淺顯</a:t>
            </a:r>
            <a:r>
              <a:rPr lang="zh-TW" altLang="zh-TW" dirty="0" smtClean="0"/>
              <a:t>的</a:t>
            </a:r>
            <a:r>
              <a:rPr lang="zh-TW" altLang="en-US" dirty="0" smtClean="0"/>
              <a:t>詞彙」</a:t>
            </a:r>
            <a:r>
              <a:rPr lang="en-US" altLang="zh-TW" dirty="0"/>
              <a:t> </a:t>
            </a:r>
            <a:r>
              <a:rPr lang="zh-TW" altLang="en-US" dirty="0" smtClean="0"/>
              <a:t>（詹森）</a:t>
            </a:r>
            <a:endParaRPr lang="en-US" altLang="zh-TW" dirty="0" smtClean="0"/>
          </a:p>
          <a:p>
            <a:pPr lvl="1"/>
            <a:r>
              <a:rPr lang="zh-TW" altLang="zh-TW" dirty="0" smtClean="0"/>
              <a:t>這一</a:t>
            </a:r>
            <a:r>
              <a:rPr lang="zh-TW" altLang="zh-TW" dirty="0"/>
              <a:t>概念在原則上被普遍</a:t>
            </a:r>
            <a:r>
              <a:rPr lang="zh-TW" altLang="zh-TW" dirty="0" smtClean="0"/>
              <a:t>接受</a:t>
            </a:r>
            <a:endParaRPr lang="en-US" altLang="zh-TW" dirty="0" smtClean="0"/>
          </a:p>
          <a:p>
            <a:pPr lvl="1"/>
            <a:r>
              <a:rPr lang="zh-TW" altLang="zh-TW" dirty="0"/>
              <a:t>但</a:t>
            </a:r>
            <a:r>
              <a:rPr lang="zh-TW" altLang="zh-TW" dirty="0" smtClean="0"/>
              <a:t>在</a:t>
            </a:r>
            <a:r>
              <a:rPr lang="zh-TW" altLang="en-US" dirty="0" smtClean="0"/>
              <a:t>辭典的實際編纂</a:t>
            </a:r>
            <a:r>
              <a:rPr lang="zh-TW" altLang="zh-TW" dirty="0" smtClean="0"/>
              <a:t>中</a:t>
            </a:r>
            <a:r>
              <a:rPr lang="zh-TW" altLang="zh-TW" dirty="0"/>
              <a:t>並不總是</a:t>
            </a:r>
            <a:r>
              <a:rPr lang="zh-TW" altLang="zh-TW" dirty="0" smtClean="0"/>
              <a:t>適用</a:t>
            </a:r>
            <a:endParaRPr lang="en-US" altLang="zh-TW" dirty="0" smtClean="0"/>
          </a:p>
          <a:p>
            <a:pPr lvl="1"/>
            <a:r>
              <a:rPr lang="zh-TW" altLang="en-US" dirty="0" smtClean="0"/>
              <a:t>現代辭典的共識：</a:t>
            </a:r>
            <a:r>
              <a:rPr lang="en-US" altLang="zh-TW" dirty="0" smtClean="0"/>
              <a:t>《</a:t>
            </a:r>
            <a:r>
              <a:rPr lang="zh-TW" altLang="en-US" dirty="0" smtClean="0"/>
              <a:t>美國傳統辭典</a:t>
            </a:r>
            <a:r>
              <a:rPr lang="en-US" altLang="zh-TW" dirty="0" smtClean="0"/>
              <a:t>》</a:t>
            </a:r>
            <a:r>
              <a:rPr lang="zh-TW" altLang="en-US" dirty="0" smtClean="0"/>
              <a:t>、</a:t>
            </a:r>
            <a:r>
              <a:rPr lang="en-US" altLang="zh-TW" dirty="0" smtClean="0"/>
              <a:t>《</a:t>
            </a:r>
            <a:r>
              <a:rPr lang="zh-TW" altLang="en-US" dirty="0" smtClean="0"/>
              <a:t>柯林斯辭典</a:t>
            </a:r>
            <a:r>
              <a:rPr lang="en-US" altLang="zh-TW" dirty="0" smtClean="0"/>
              <a:t>》</a:t>
            </a:r>
            <a:r>
              <a:rPr lang="zh-TW" altLang="en-US" dirty="0" smtClean="0"/>
              <a:t>及現代母語辭典</a:t>
            </a:r>
            <a:endParaRPr lang="en-US" altLang="zh-TW" dirty="0" smtClean="0"/>
          </a:p>
          <a:p>
            <a:pPr lvl="2"/>
            <a:r>
              <a:rPr lang="zh-TW" altLang="en-US" dirty="0" smtClean="0"/>
              <a:t>用戶友好的釋義原則</a:t>
            </a:r>
            <a:endParaRPr lang="en-US" altLang="zh-TW" dirty="0" smtClean="0"/>
          </a:p>
          <a:p>
            <a:pPr lvl="2"/>
            <a:r>
              <a:rPr lang="zh-TW" altLang="en-US" dirty="0" smtClean="0"/>
              <a:t>可</a:t>
            </a:r>
            <a:r>
              <a:rPr lang="zh-TW" altLang="en-US" dirty="0"/>
              <a:t>理解</a:t>
            </a:r>
            <a:r>
              <a:rPr lang="zh-TW" altLang="en-US" dirty="0" smtClean="0"/>
              <a:t>性至少與準確性同樣重要</a:t>
            </a:r>
            <a:endParaRPr lang="en-US" altLang="zh-TW" dirty="0" smtClean="0"/>
          </a:p>
          <a:p>
            <a:pPr lvl="1"/>
            <a:r>
              <a:rPr lang="zh-TW" altLang="en-US" dirty="0" smtClean="0"/>
              <a:t>辭典釋義專用詞彙限縮</a:t>
            </a:r>
            <a:endParaRPr lang="en-US" altLang="zh-TW" dirty="0" smtClean="0"/>
          </a:p>
          <a:p>
            <a:pPr lvl="2"/>
            <a:r>
              <a:rPr lang="zh-TW" altLang="en-US" dirty="0" smtClean="0"/>
              <a:t>傳統辭典的釋義包含一些不自然、過時、習慣性用語</a:t>
            </a:r>
            <a:endParaRPr lang="en-US" altLang="zh-TW" dirty="0" smtClean="0"/>
          </a:p>
          <a:p>
            <a:pPr lvl="2"/>
            <a:r>
              <a:rPr lang="zh-TW" altLang="en-US" dirty="0" smtClean="0"/>
              <a:t>例如</a:t>
            </a:r>
            <a:endParaRPr lang="en-US" altLang="zh-TW" dirty="0" smtClean="0"/>
          </a:p>
          <a:p>
            <a:pPr lvl="3"/>
            <a:r>
              <a:rPr lang="zh-TW" altLang="en-US" dirty="0" smtClean="0"/>
              <a:t>在釋義中使用 </a:t>
            </a:r>
            <a:r>
              <a:rPr lang="en-US" altLang="zh-TW" dirty="0" smtClean="0"/>
              <a:t>strike </a:t>
            </a:r>
            <a:r>
              <a:rPr lang="zh-TW" altLang="en-US" dirty="0" smtClean="0"/>
              <a:t>（</a:t>
            </a:r>
            <a:r>
              <a:rPr lang="en-US" altLang="zh-TW" dirty="0" smtClean="0"/>
              <a:t> to hit/</a:t>
            </a:r>
            <a:r>
              <a:rPr lang="zh-TW" altLang="en-US" dirty="0" smtClean="0"/>
              <a:t>打</a:t>
            </a:r>
            <a:r>
              <a:rPr lang="en-US" altLang="zh-TW" dirty="0"/>
              <a:t> </a:t>
            </a:r>
            <a:r>
              <a:rPr lang="zh-TW" altLang="en-US" dirty="0" smtClean="0"/>
              <a:t>）</a:t>
            </a:r>
            <a:endParaRPr lang="en-US" altLang="zh-TW" dirty="0" smtClean="0"/>
          </a:p>
          <a:p>
            <a:pPr lvl="3"/>
            <a:r>
              <a:rPr lang="zh-TW" altLang="en-US" dirty="0" smtClean="0"/>
              <a:t>釋義公式 </a:t>
            </a:r>
            <a:r>
              <a:rPr lang="en-US" altLang="zh-TW" dirty="0" smtClean="0"/>
              <a:t>"the quality of being X" </a:t>
            </a:r>
            <a:endParaRPr lang="en-US" altLang="zh-TW" dirty="0"/>
          </a:p>
          <a:p>
            <a:pPr lvl="3"/>
            <a:r>
              <a:rPr lang="zh-TW" altLang="en-US" dirty="0" smtClean="0"/>
              <a:t>其重點在於談論某物有多好，不是 </a:t>
            </a:r>
            <a:r>
              <a:rPr lang="en-US" altLang="zh-TW" dirty="0" smtClean="0"/>
              <a:t>quality </a:t>
            </a:r>
            <a:r>
              <a:rPr lang="zh-TW" altLang="en-US" dirty="0" smtClean="0"/>
              <a:t>的主要語義</a:t>
            </a:r>
            <a:endParaRPr lang="zh-TW" altLang="en-US" dirty="0"/>
          </a:p>
        </p:txBody>
      </p:sp>
    </p:spTree>
    <p:extLst>
      <p:ext uri="{BB962C8B-B14F-4D97-AF65-F5344CB8AC3E}">
        <p14:creationId xmlns:p14="http://schemas.microsoft.com/office/powerpoint/2010/main" val="33211409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限定釋義的</a:t>
            </a:r>
            <a:r>
              <a:rPr lang="zh-TW" altLang="zh-TW" dirty="0" smtClean="0"/>
              <a:t>詞彙</a:t>
            </a:r>
            <a:r>
              <a:rPr lang="en-US" altLang="zh-TW" baseline="-25000" dirty="0" smtClean="0"/>
              <a:t>10.6.5.1</a:t>
            </a:r>
            <a:endParaRPr lang="zh-TW" altLang="en-US" baseline="-25000" dirty="0"/>
          </a:p>
        </p:txBody>
      </p:sp>
      <p:sp>
        <p:nvSpPr>
          <p:cNvPr id="3" name="內容版面配置區 2"/>
          <p:cNvSpPr>
            <a:spLocks noGrp="1"/>
          </p:cNvSpPr>
          <p:nvPr>
            <p:ph idx="1"/>
          </p:nvPr>
        </p:nvSpPr>
        <p:spPr/>
        <p:txBody>
          <a:bodyPr/>
          <a:lstStyle/>
          <a:p>
            <a:r>
              <a:rPr lang="zh-TW" altLang="en-US" dirty="0"/>
              <a:t>釋義</a:t>
            </a:r>
            <a:r>
              <a:rPr lang="zh-TW" altLang="zh-TW" dirty="0" smtClean="0"/>
              <a:t>詞彙</a:t>
            </a:r>
            <a:endParaRPr lang="en-US" altLang="zh-TW" dirty="0" smtClean="0"/>
          </a:p>
          <a:p>
            <a:pPr lvl="1"/>
            <a:r>
              <a:rPr lang="zh-TW" altLang="zh-TW" dirty="0"/>
              <a:t>為學習者設計</a:t>
            </a:r>
            <a:r>
              <a:rPr lang="zh-TW" altLang="zh-TW" dirty="0" smtClean="0"/>
              <a:t>的</a:t>
            </a:r>
            <a:r>
              <a:rPr lang="zh-TW" altLang="en-US" dirty="0" smtClean="0"/>
              <a:t>辭典必須</a:t>
            </a:r>
            <a:r>
              <a:rPr lang="zh-TW" altLang="zh-TW" dirty="0" smtClean="0"/>
              <a:t>確保</a:t>
            </a:r>
            <a:r>
              <a:rPr lang="zh-TW" altLang="zh-TW" dirty="0"/>
              <a:t>可理解</a:t>
            </a:r>
            <a:r>
              <a:rPr lang="zh-TW" altLang="zh-TW" dirty="0" smtClean="0"/>
              <a:t>性</a:t>
            </a:r>
            <a:endParaRPr lang="en-US" altLang="zh-TW" dirty="0" smtClean="0"/>
          </a:p>
          <a:p>
            <a:pPr lvl="1"/>
            <a:r>
              <a:rPr lang="zh-TW" altLang="zh-TW" dirty="0" smtClean="0"/>
              <a:t>大多數</a:t>
            </a:r>
            <a:r>
              <a:rPr lang="zh-TW" altLang="en-US" dirty="0" smtClean="0"/>
              <a:t>辭典的釋義</a:t>
            </a:r>
            <a:r>
              <a:rPr lang="zh-TW" altLang="zh-TW" dirty="0" smtClean="0"/>
              <a:t>使用</a:t>
            </a:r>
            <a:r>
              <a:rPr lang="zh-TW" altLang="en-US" dirty="0" smtClean="0"/>
              <a:t>釋義</a:t>
            </a:r>
            <a:r>
              <a:rPr lang="zh-TW" altLang="zh-TW" dirty="0" smtClean="0"/>
              <a:t>詞彙（</a:t>
            </a:r>
            <a:r>
              <a:rPr lang="en-US" altLang="zh-TW" dirty="0" smtClean="0"/>
              <a:t>defining vocabulary, DV</a:t>
            </a:r>
            <a:r>
              <a:rPr lang="zh-TW" altLang="zh-TW" dirty="0" smtClean="0"/>
              <a:t>）。</a:t>
            </a:r>
            <a:endParaRPr lang="en-US" altLang="zh-TW" dirty="0" smtClean="0"/>
          </a:p>
          <a:p>
            <a:pPr lvl="1"/>
            <a:r>
              <a:rPr lang="zh-TW" altLang="zh-TW" dirty="0" smtClean="0"/>
              <a:t>是固定</a:t>
            </a:r>
            <a:r>
              <a:rPr lang="zh-TW" altLang="zh-TW" dirty="0"/>
              <a:t>的高頻詞彙</a:t>
            </a:r>
            <a:r>
              <a:rPr lang="zh-TW" altLang="zh-TW" dirty="0" smtClean="0"/>
              <a:t>表</a:t>
            </a:r>
            <a:endParaRPr lang="en-US" altLang="zh-TW" dirty="0" smtClean="0"/>
          </a:p>
          <a:p>
            <a:pPr lvl="2"/>
            <a:r>
              <a:rPr lang="zh-TW" altLang="zh-TW" dirty="0"/>
              <a:t>通常是語言中最常見的</a:t>
            </a:r>
            <a:r>
              <a:rPr lang="en-US" altLang="zh-TW" dirty="0"/>
              <a:t>2000-3000</a:t>
            </a:r>
            <a:r>
              <a:rPr lang="zh-TW" altLang="zh-TW" dirty="0"/>
              <a:t>個</a:t>
            </a:r>
            <a:r>
              <a:rPr lang="zh-TW" altLang="zh-TW" dirty="0" smtClean="0"/>
              <a:t>詞彙</a:t>
            </a:r>
            <a:endParaRPr lang="en-US" altLang="zh-TW" dirty="0" smtClean="0"/>
          </a:p>
          <a:p>
            <a:pPr lvl="2"/>
            <a:r>
              <a:rPr lang="zh-TW" altLang="zh-TW" dirty="0"/>
              <a:t>學習者應該對這些詞彙有足夠的瞭解，以便能夠理解字典中的</a:t>
            </a:r>
            <a:r>
              <a:rPr lang="zh-TW" altLang="zh-TW" dirty="0" smtClean="0"/>
              <a:t>任何</a:t>
            </a:r>
            <a:r>
              <a:rPr lang="zh-TW" altLang="en-US" dirty="0"/>
              <a:t>釋義</a:t>
            </a:r>
            <a:r>
              <a:rPr lang="zh-TW" altLang="zh-TW" dirty="0" smtClean="0"/>
              <a:t>。</a:t>
            </a:r>
            <a:endParaRPr lang="en-US" altLang="zh-TW" dirty="0" smtClean="0"/>
          </a:p>
          <a:p>
            <a:pPr lvl="1"/>
            <a:r>
              <a:rPr lang="zh-TW" altLang="zh-TW" dirty="0"/>
              <a:t>第一本</a:t>
            </a:r>
            <a:r>
              <a:rPr lang="zh-TW" altLang="zh-TW" dirty="0" smtClean="0"/>
              <a:t>使用</a:t>
            </a:r>
            <a:r>
              <a:rPr lang="zh-TW" altLang="en-US" dirty="0" smtClean="0"/>
              <a:t>釋義</a:t>
            </a:r>
            <a:r>
              <a:rPr lang="zh-TW" altLang="zh-TW" dirty="0" smtClean="0"/>
              <a:t>詞彙</a:t>
            </a:r>
            <a:r>
              <a:rPr lang="zh-TW" altLang="en-US" dirty="0" smtClean="0"/>
              <a:t>的辭典</a:t>
            </a:r>
            <a:endParaRPr lang="en-US" altLang="zh-TW" dirty="0" smtClean="0"/>
          </a:p>
          <a:p>
            <a:pPr lvl="2"/>
            <a:r>
              <a:rPr lang="en-US" altLang="zh-TW" dirty="0" smtClean="0"/>
              <a:t>West</a:t>
            </a:r>
            <a:r>
              <a:rPr lang="zh-TW" altLang="zh-TW" dirty="0"/>
              <a:t>的《新方法英語詞典》（</a:t>
            </a:r>
            <a:r>
              <a:rPr lang="en-US" altLang="zh-TW" dirty="0"/>
              <a:t>1935</a:t>
            </a:r>
            <a:r>
              <a:rPr lang="zh-TW" altLang="zh-TW" dirty="0" smtClean="0"/>
              <a:t>）</a:t>
            </a:r>
            <a:endParaRPr lang="en-US" altLang="zh-TW" dirty="0" smtClean="0"/>
          </a:p>
          <a:p>
            <a:pPr lvl="2"/>
            <a:r>
              <a:rPr lang="zh-TW" altLang="en-US" dirty="0" smtClean="0"/>
              <a:t>使用 </a:t>
            </a:r>
            <a:r>
              <a:rPr lang="en-US" altLang="zh-TW" dirty="0" smtClean="0"/>
              <a:t>1490 </a:t>
            </a:r>
            <a:r>
              <a:rPr lang="zh-TW" altLang="en-US" dirty="0" smtClean="0"/>
              <a:t>個詞</a:t>
            </a:r>
            <a:endParaRPr lang="zh-TW" altLang="en-US" dirty="0"/>
          </a:p>
        </p:txBody>
      </p:sp>
    </p:spTree>
    <p:extLst>
      <p:ext uri="{BB962C8B-B14F-4D97-AF65-F5344CB8AC3E}">
        <p14:creationId xmlns:p14="http://schemas.microsoft.com/office/powerpoint/2010/main" val="25600825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釋義</a:t>
            </a:r>
            <a:r>
              <a:rPr lang="zh-TW" altLang="zh-TW" dirty="0" smtClean="0"/>
              <a:t>詞彙</a:t>
            </a:r>
            <a:r>
              <a:rPr lang="zh-TW" altLang="en-US" dirty="0" smtClean="0"/>
              <a:t>的問題</a:t>
            </a:r>
            <a:r>
              <a:rPr lang="en-US" altLang="zh-TW" baseline="-25000" dirty="0"/>
              <a:t>10.6.5.1</a:t>
            </a:r>
            <a:endParaRPr lang="zh-TW" altLang="en-US" baseline="-25000" dirty="0"/>
          </a:p>
        </p:txBody>
      </p:sp>
      <p:sp>
        <p:nvSpPr>
          <p:cNvPr id="3" name="內容版面配置區 2"/>
          <p:cNvSpPr>
            <a:spLocks noGrp="1"/>
          </p:cNvSpPr>
          <p:nvPr>
            <p:ph idx="1"/>
          </p:nvPr>
        </p:nvSpPr>
        <p:spPr/>
        <p:txBody>
          <a:bodyPr/>
          <a:lstStyle/>
          <a:p>
            <a:r>
              <a:rPr lang="zh-TW" altLang="zh-TW" smtClean="0"/>
              <a:t>使用</a:t>
            </a:r>
            <a:r>
              <a:rPr lang="zh-TW" altLang="en-US"/>
              <a:t>釋義</a:t>
            </a:r>
            <a:r>
              <a:rPr lang="zh-TW" altLang="zh-TW"/>
              <a:t>詞彙並非</a:t>
            </a:r>
            <a:r>
              <a:rPr lang="zh-TW" altLang="zh-TW" dirty="0"/>
              <a:t>沒有問題</a:t>
            </a:r>
            <a:r>
              <a:rPr lang="zh-TW" altLang="zh-TW" dirty="0" smtClean="0"/>
              <a:t>。</a:t>
            </a:r>
            <a:endParaRPr lang="en-US" altLang="zh-TW" dirty="0" smtClean="0"/>
          </a:p>
          <a:p>
            <a:pPr lvl="1"/>
            <a:r>
              <a:rPr lang="zh-TW" altLang="zh-TW" dirty="0" smtClean="0"/>
              <a:t>例如</a:t>
            </a:r>
            <a:r>
              <a:rPr lang="zh-TW" altLang="zh-TW" dirty="0"/>
              <a:t>，在有些情況下，一個詞在其定義中就需要使用另一個詞</a:t>
            </a:r>
            <a:r>
              <a:rPr lang="zh-TW" altLang="zh-TW" dirty="0" smtClean="0"/>
              <a:t>。</a:t>
            </a:r>
            <a:endParaRPr lang="en-US" altLang="zh-TW" dirty="0" smtClean="0"/>
          </a:p>
          <a:p>
            <a:pPr lvl="1"/>
            <a:r>
              <a:rPr lang="zh-TW" altLang="en-US" dirty="0" smtClean="0"/>
              <a:t>例如：</a:t>
            </a:r>
            <a:endParaRPr lang="en-US" altLang="zh-TW" dirty="0" smtClean="0"/>
          </a:p>
          <a:p>
            <a:pPr lvl="2"/>
            <a:r>
              <a:rPr lang="en-US" altLang="zh-TW" dirty="0" smtClean="0"/>
              <a:t>volcano </a:t>
            </a:r>
            <a:r>
              <a:rPr lang="zh-TW" altLang="en-US" dirty="0" smtClean="0"/>
              <a:t>（</a:t>
            </a:r>
            <a:r>
              <a:rPr lang="zh-TW" altLang="zh-TW" dirty="0" smtClean="0"/>
              <a:t>火山</a:t>
            </a:r>
            <a:r>
              <a:rPr lang="zh-TW" altLang="en-US" dirty="0" smtClean="0"/>
              <a:t>）</a:t>
            </a:r>
            <a:r>
              <a:rPr lang="zh-TW" altLang="zh-TW" dirty="0" smtClean="0"/>
              <a:t>、</a:t>
            </a:r>
            <a:r>
              <a:rPr lang="en-US" altLang="zh-TW" dirty="0" smtClean="0"/>
              <a:t>erupt</a:t>
            </a:r>
            <a:r>
              <a:rPr lang="zh-TW" altLang="en-US" dirty="0" smtClean="0"/>
              <a:t>（</a:t>
            </a:r>
            <a:r>
              <a:rPr lang="zh-TW" altLang="zh-TW" dirty="0" smtClean="0"/>
              <a:t>噴發</a:t>
            </a:r>
            <a:r>
              <a:rPr lang="zh-TW" altLang="en-US" dirty="0"/>
              <a:t>）</a:t>
            </a:r>
            <a:r>
              <a:rPr lang="zh-TW" altLang="zh-TW" dirty="0" smtClean="0"/>
              <a:t>、</a:t>
            </a:r>
            <a:r>
              <a:rPr lang="en-US" altLang="zh-TW" dirty="0" smtClean="0"/>
              <a:t>lava</a:t>
            </a:r>
            <a:r>
              <a:rPr lang="zh-TW" altLang="en-US" dirty="0" smtClean="0"/>
              <a:t>（</a:t>
            </a:r>
            <a:r>
              <a:rPr lang="zh-TW" altLang="zh-TW" dirty="0" smtClean="0"/>
              <a:t>熔岩</a:t>
            </a:r>
            <a:r>
              <a:rPr lang="zh-TW" altLang="en-US" dirty="0" smtClean="0"/>
              <a:t>）</a:t>
            </a:r>
            <a:endParaRPr lang="en-US" altLang="zh-TW" dirty="0" smtClean="0"/>
          </a:p>
          <a:p>
            <a:pPr lvl="2"/>
            <a:r>
              <a:rPr lang="zh-TW" altLang="zh-TW" dirty="0" smtClean="0"/>
              <a:t>如果</a:t>
            </a:r>
            <a:r>
              <a:rPr lang="zh-TW" altLang="zh-TW" dirty="0"/>
              <a:t>每個詞</a:t>
            </a:r>
            <a:r>
              <a:rPr lang="zh-TW" altLang="zh-TW" dirty="0" smtClean="0"/>
              <a:t>的</a:t>
            </a:r>
            <a:r>
              <a:rPr lang="zh-TW" altLang="en-US" dirty="0"/>
              <a:t>釋義</a:t>
            </a:r>
            <a:r>
              <a:rPr lang="zh-TW" altLang="zh-TW" dirty="0" smtClean="0"/>
              <a:t>都能</a:t>
            </a:r>
            <a:r>
              <a:rPr lang="zh-TW" altLang="en-US" dirty="0" smtClean="0"/>
              <a:t>使用另外</a:t>
            </a:r>
            <a:r>
              <a:rPr lang="zh-TW" altLang="zh-TW" dirty="0" smtClean="0"/>
              <a:t>一個</a:t>
            </a:r>
            <a:r>
              <a:rPr lang="zh-TW" altLang="zh-TW" dirty="0"/>
              <a:t>或兩個，就</a:t>
            </a:r>
            <a:r>
              <a:rPr lang="zh-TW" altLang="zh-TW" dirty="0" smtClean="0"/>
              <a:t>會</a:t>
            </a:r>
            <a:r>
              <a:rPr lang="zh-TW" altLang="en-US" dirty="0"/>
              <a:t>很有用</a:t>
            </a:r>
            <a:endParaRPr lang="en-US" altLang="zh-TW" dirty="0" smtClean="0"/>
          </a:p>
          <a:p>
            <a:pPr lvl="2"/>
            <a:r>
              <a:rPr lang="zh-TW" altLang="zh-TW" dirty="0" smtClean="0"/>
              <a:t>但</a:t>
            </a:r>
            <a:r>
              <a:rPr lang="zh-TW" altLang="en-US" dirty="0"/>
              <a:t>釋義</a:t>
            </a:r>
            <a:r>
              <a:rPr lang="zh-TW" altLang="zh-TW" dirty="0"/>
              <a:t>詞彙</a:t>
            </a:r>
            <a:r>
              <a:rPr lang="zh-TW" altLang="zh-TW" dirty="0" smtClean="0"/>
              <a:t>的</a:t>
            </a:r>
            <a:r>
              <a:rPr lang="zh-TW" altLang="en-US" dirty="0" smtClean="0"/>
              <a:t>規定</a:t>
            </a:r>
            <a:r>
              <a:rPr lang="zh-TW" altLang="zh-TW" dirty="0" smtClean="0"/>
              <a:t>排除</a:t>
            </a:r>
            <a:r>
              <a:rPr lang="zh-TW" altLang="zh-TW" dirty="0"/>
              <a:t>了</a:t>
            </a:r>
            <a:r>
              <a:rPr lang="zh-TW" altLang="zh-TW" dirty="0" smtClean="0"/>
              <a:t>這</a:t>
            </a:r>
            <a:r>
              <a:rPr lang="zh-TW" altLang="en-US" dirty="0" smtClean="0"/>
              <a:t>種彈性</a:t>
            </a:r>
            <a:r>
              <a:rPr lang="zh-TW" altLang="zh-TW" dirty="0" smtClean="0"/>
              <a:t>。</a:t>
            </a:r>
            <a:endParaRPr lang="zh-TW" altLang="en-US" dirty="0"/>
          </a:p>
        </p:txBody>
      </p:sp>
    </p:spTree>
    <p:extLst>
      <p:ext uri="{BB962C8B-B14F-4D97-AF65-F5344CB8AC3E}">
        <p14:creationId xmlns:p14="http://schemas.microsoft.com/office/powerpoint/2010/main" val="1931024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釋義</a:t>
            </a:r>
            <a:r>
              <a:rPr lang="zh-TW" altLang="zh-TW" dirty="0"/>
              <a:t>詞彙</a:t>
            </a:r>
            <a:r>
              <a:rPr lang="zh-TW" altLang="en-US" dirty="0"/>
              <a:t>的問題</a:t>
            </a:r>
            <a:r>
              <a:rPr lang="en-US" altLang="zh-TW" baseline="-25000" dirty="0"/>
              <a:t>10.6.5.1</a:t>
            </a:r>
            <a:endParaRPr lang="zh-TW" altLang="en-US" dirty="0"/>
          </a:p>
        </p:txBody>
      </p:sp>
      <p:sp>
        <p:nvSpPr>
          <p:cNvPr id="3" name="內容版面配置區 2"/>
          <p:cNvSpPr>
            <a:spLocks noGrp="1"/>
          </p:cNvSpPr>
          <p:nvPr>
            <p:ph idx="1"/>
          </p:nvPr>
        </p:nvSpPr>
        <p:spPr/>
        <p:txBody>
          <a:bodyPr/>
          <a:lstStyle/>
          <a:p>
            <a:r>
              <a:rPr lang="zh-TW" altLang="zh-TW" dirty="0"/>
              <a:t>一些系統因</a:t>
            </a:r>
            <a:r>
              <a:rPr lang="en-US" altLang="zh-TW" dirty="0"/>
              <a:t> "</a:t>
            </a:r>
            <a:r>
              <a:rPr lang="zh-TW" altLang="zh-TW" dirty="0"/>
              <a:t>濫用</a:t>
            </a:r>
            <a:r>
              <a:rPr lang="en-US" altLang="zh-TW" dirty="0"/>
              <a:t> "</a:t>
            </a:r>
            <a:r>
              <a:rPr lang="zh-TW" altLang="zh-TW" dirty="0"/>
              <a:t>控制列表而受到</a:t>
            </a:r>
            <a:r>
              <a:rPr lang="zh-TW" altLang="zh-TW" dirty="0" smtClean="0"/>
              <a:t>批評</a:t>
            </a:r>
            <a:endParaRPr lang="en-US" altLang="zh-TW" dirty="0" smtClean="0"/>
          </a:p>
          <a:p>
            <a:pPr lvl="1"/>
            <a:r>
              <a:rPr lang="en-US" altLang="zh-TW" dirty="0" smtClean="0"/>
              <a:t>--</a:t>
            </a:r>
            <a:r>
              <a:rPr lang="zh-TW" altLang="zh-TW" dirty="0"/>
              <a:t>總的來說是公平</a:t>
            </a:r>
            <a:r>
              <a:rPr lang="zh-TW" altLang="zh-TW" dirty="0" smtClean="0"/>
              <a:t>的</a:t>
            </a:r>
            <a:r>
              <a:rPr lang="en-US" altLang="zh-TW" dirty="0" smtClean="0"/>
              <a:t>—</a:t>
            </a:r>
          </a:p>
          <a:p>
            <a:pPr lvl="1"/>
            <a:r>
              <a:rPr lang="zh-TW" altLang="zh-TW" dirty="0" smtClean="0"/>
              <a:t>要麼</a:t>
            </a:r>
            <a:r>
              <a:rPr lang="zh-TW" altLang="zh-TW" dirty="0"/>
              <a:t>包括成語用法（如短語動詞或像</a:t>
            </a:r>
            <a:r>
              <a:rPr lang="en-US" altLang="zh-TW" dirty="0"/>
              <a:t> "let slip "</a:t>
            </a:r>
            <a:r>
              <a:rPr lang="zh-TW" altLang="zh-TW" dirty="0"/>
              <a:t>和</a:t>
            </a:r>
            <a:r>
              <a:rPr lang="en-US" altLang="zh-TW" dirty="0"/>
              <a:t> "take place "</a:t>
            </a:r>
            <a:r>
              <a:rPr lang="zh-TW" altLang="zh-TW" dirty="0"/>
              <a:t>這樣的表達）</a:t>
            </a:r>
            <a:r>
              <a:rPr lang="zh-TW" altLang="zh-TW" dirty="0" smtClean="0"/>
              <a:t>，</a:t>
            </a:r>
            <a:endParaRPr lang="en-US" altLang="zh-TW" dirty="0" smtClean="0"/>
          </a:p>
          <a:p>
            <a:pPr lvl="1"/>
            <a:r>
              <a:rPr lang="zh-TW" altLang="zh-TW" dirty="0" smtClean="0"/>
              <a:t>要麼</a:t>
            </a:r>
            <a:r>
              <a:rPr lang="zh-TW" altLang="zh-TW" dirty="0"/>
              <a:t>從基本集合中產生</a:t>
            </a:r>
            <a:r>
              <a:rPr lang="en-US" altLang="zh-TW" dirty="0"/>
              <a:t> "</a:t>
            </a:r>
            <a:r>
              <a:rPr lang="zh-TW" altLang="zh-TW" dirty="0"/>
              <a:t>新</a:t>
            </a:r>
            <a:r>
              <a:rPr lang="en-US" altLang="zh-TW" dirty="0"/>
              <a:t> "</a:t>
            </a:r>
            <a:r>
              <a:rPr lang="zh-TW" altLang="zh-TW" dirty="0"/>
              <a:t>詞</a:t>
            </a:r>
            <a:r>
              <a:rPr lang="zh-TW" altLang="zh-TW" dirty="0" smtClean="0"/>
              <a:t>。</a:t>
            </a:r>
            <a:endParaRPr lang="en-US" altLang="zh-TW" dirty="0" smtClean="0"/>
          </a:p>
          <a:p>
            <a:pPr lvl="1"/>
            <a:r>
              <a:rPr lang="zh-TW" altLang="zh-TW" dirty="0" smtClean="0"/>
              <a:t>例如，</a:t>
            </a:r>
            <a:endParaRPr lang="en-US" altLang="zh-TW" dirty="0" smtClean="0"/>
          </a:p>
          <a:p>
            <a:pPr lvl="2"/>
            <a:r>
              <a:rPr lang="en-US" altLang="zh-TW" dirty="0" err="1" smtClean="0"/>
              <a:t>Bogaards</a:t>
            </a:r>
            <a:r>
              <a:rPr lang="zh-TW" altLang="zh-TW" dirty="0"/>
              <a:t>（</a:t>
            </a:r>
            <a:r>
              <a:rPr lang="en-US" altLang="zh-TW" dirty="0"/>
              <a:t>1996: 289</a:t>
            </a:r>
            <a:r>
              <a:rPr lang="zh-TW" altLang="zh-TW" dirty="0"/>
              <a:t>）指出</a:t>
            </a:r>
            <a:r>
              <a:rPr lang="zh-TW" altLang="zh-TW" dirty="0" smtClean="0"/>
              <a:t>，</a:t>
            </a:r>
            <a:endParaRPr lang="en-US" altLang="zh-TW" dirty="0" smtClean="0"/>
          </a:p>
          <a:p>
            <a:pPr lvl="3"/>
            <a:r>
              <a:rPr lang="zh-TW" altLang="zh-TW" dirty="0" smtClean="0"/>
              <a:t>當時</a:t>
            </a:r>
            <a:r>
              <a:rPr lang="zh-TW" altLang="zh-TW" dirty="0"/>
              <a:t>的</a:t>
            </a:r>
            <a:r>
              <a:rPr lang="en-US" altLang="zh-TW" dirty="0"/>
              <a:t>LDOCE</a:t>
            </a:r>
            <a:r>
              <a:rPr lang="zh-TW" altLang="zh-TW" dirty="0"/>
              <a:t>版本</a:t>
            </a:r>
            <a:r>
              <a:rPr lang="zh-TW" altLang="zh-TW" dirty="0" smtClean="0"/>
              <a:t>在</a:t>
            </a:r>
            <a:r>
              <a:rPr lang="zh-TW" altLang="en-US" dirty="0"/>
              <a:t>釋義</a:t>
            </a:r>
            <a:r>
              <a:rPr lang="zh-TW" altLang="zh-TW" dirty="0" smtClean="0"/>
              <a:t>中</a:t>
            </a:r>
            <a:r>
              <a:rPr lang="zh-TW" altLang="zh-TW" dirty="0"/>
              <a:t>使用了</a:t>
            </a:r>
            <a:r>
              <a:rPr lang="en-US" altLang="zh-TW" dirty="0"/>
              <a:t> "</a:t>
            </a:r>
            <a:r>
              <a:rPr lang="zh-TW" altLang="zh-TW" dirty="0"/>
              <a:t>獨立</a:t>
            </a:r>
            <a:r>
              <a:rPr lang="en-US" altLang="zh-TW" dirty="0"/>
              <a:t> "</a:t>
            </a:r>
            <a:r>
              <a:rPr lang="zh-TW" altLang="zh-TW" dirty="0"/>
              <a:t>一詞</a:t>
            </a:r>
            <a:r>
              <a:rPr lang="zh-TW" altLang="zh-TW" dirty="0" smtClean="0"/>
              <a:t>，</a:t>
            </a:r>
            <a:endParaRPr lang="en-US" altLang="zh-TW" dirty="0" smtClean="0"/>
          </a:p>
          <a:p>
            <a:pPr lvl="3"/>
            <a:r>
              <a:rPr lang="zh-TW" altLang="zh-TW" dirty="0" smtClean="0"/>
              <a:t>儘管</a:t>
            </a:r>
            <a:r>
              <a:rPr lang="zh-TW" altLang="zh-TW" dirty="0"/>
              <a:t>其</a:t>
            </a:r>
            <a:r>
              <a:rPr lang="en-US" altLang="zh-TW" dirty="0"/>
              <a:t>DV</a:t>
            </a:r>
            <a:r>
              <a:rPr lang="zh-TW" altLang="zh-TW" dirty="0"/>
              <a:t>清單只顯示了動詞</a:t>
            </a:r>
            <a:r>
              <a:rPr lang="en-US" altLang="zh-TW" dirty="0"/>
              <a:t> "depend "</a:t>
            </a:r>
            <a:r>
              <a:rPr lang="zh-TW" altLang="zh-TW" dirty="0"/>
              <a:t>和詞綴</a:t>
            </a:r>
            <a:r>
              <a:rPr lang="en-US" altLang="zh-TW" dirty="0"/>
              <a:t> "in-"</a:t>
            </a:r>
            <a:r>
              <a:rPr lang="zh-TW" altLang="zh-TW" dirty="0"/>
              <a:t>和</a:t>
            </a:r>
            <a:r>
              <a:rPr lang="en-US" altLang="zh-TW" dirty="0"/>
              <a:t>"-</a:t>
            </a:r>
            <a:r>
              <a:rPr lang="en-US" altLang="zh-TW" dirty="0" err="1"/>
              <a:t>ence</a:t>
            </a:r>
            <a:r>
              <a:rPr lang="en-US" altLang="zh-TW" dirty="0"/>
              <a:t>"</a:t>
            </a:r>
            <a:r>
              <a:rPr lang="zh-TW" altLang="zh-TW" dirty="0"/>
              <a:t>（也見</a:t>
            </a:r>
            <a:r>
              <a:rPr lang="en-US" altLang="zh-TW" dirty="0"/>
              <a:t>Jansen, </a:t>
            </a:r>
            <a:r>
              <a:rPr lang="en-US" altLang="zh-TW" dirty="0" err="1"/>
              <a:t>Mergeai</a:t>
            </a:r>
            <a:r>
              <a:rPr lang="en-US" altLang="zh-TW" dirty="0"/>
              <a:t>, and </a:t>
            </a:r>
            <a:r>
              <a:rPr lang="en-US" altLang="zh-TW" dirty="0" err="1"/>
              <a:t>Vanandroye</a:t>
            </a:r>
            <a:r>
              <a:rPr lang="en-US" altLang="zh-TW" dirty="0"/>
              <a:t> 1987</a:t>
            </a:r>
            <a:r>
              <a:rPr lang="zh-TW" altLang="zh-TW" dirty="0" smtClean="0"/>
              <a:t>）。</a:t>
            </a:r>
            <a:endParaRPr lang="en-US" altLang="zh-TW" dirty="0" smtClean="0"/>
          </a:p>
          <a:p>
            <a:pPr lvl="3"/>
            <a:r>
              <a:rPr lang="zh-TW" altLang="zh-TW" dirty="0" smtClean="0"/>
              <a:t>甚至</a:t>
            </a:r>
            <a:r>
              <a:rPr lang="zh-TW" altLang="zh-TW" dirty="0"/>
              <a:t>最新的</a:t>
            </a:r>
            <a:r>
              <a:rPr lang="en-US" altLang="zh-TW" dirty="0"/>
              <a:t>LDOCE</a:t>
            </a:r>
            <a:r>
              <a:rPr lang="zh-TW" altLang="zh-TW" dirty="0"/>
              <a:t>也在定義中使用</a:t>
            </a:r>
            <a:r>
              <a:rPr lang="en-US" altLang="zh-TW" dirty="0"/>
              <a:t> "</a:t>
            </a:r>
            <a:r>
              <a:rPr lang="zh-TW" altLang="zh-TW" dirty="0"/>
              <a:t>生日</a:t>
            </a:r>
            <a:r>
              <a:rPr lang="en-US" altLang="zh-TW" dirty="0"/>
              <a:t>"</a:t>
            </a:r>
            <a:r>
              <a:rPr lang="zh-TW" altLang="zh-TW" dirty="0" smtClean="0"/>
              <a:t>，</a:t>
            </a:r>
            <a:endParaRPr lang="en-US" altLang="zh-TW" dirty="0" smtClean="0"/>
          </a:p>
          <a:p>
            <a:pPr lvl="3"/>
            <a:r>
              <a:rPr lang="zh-TW" altLang="zh-TW" dirty="0" smtClean="0"/>
              <a:t>但</a:t>
            </a:r>
            <a:r>
              <a:rPr lang="zh-TW" altLang="zh-TW" dirty="0"/>
              <a:t>在其</a:t>
            </a:r>
            <a:r>
              <a:rPr lang="en-US" altLang="zh-TW" dirty="0"/>
              <a:t>DV</a:t>
            </a:r>
            <a:r>
              <a:rPr lang="zh-TW" altLang="zh-TW" dirty="0"/>
              <a:t>中只列出了</a:t>
            </a:r>
            <a:r>
              <a:rPr lang="en-US" altLang="zh-TW" dirty="0"/>
              <a:t> "</a:t>
            </a:r>
            <a:r>
              <a:rPr lang="zh-TW" altLang="zh-TW" dirty="0"/>
              <a:t>出生</a:t>
            </a:r>
            <a:r>
              <a:rPr lang="en-US" altLang="zh-TW" dirty="0"/>
              <a:t> "</a:t>
            </a:r>
            <a:r>
              <a:rPr lang="zh-TW" altLang="zh-TW" dirty="0"/>
              <a:t>和</a:t>
            </a:r>
            <a:r>
              <a:rPr lang="en-US" altLang="zh-TW" dirty="0"/>
              <a:t> "</a:t>
            </a:r>
            <a:r>
              <a:rPr lang="zh-TW" altLang="zh-TW" dirty="0"/>
              <a:t>日</a:t>
            </a:r>
            <a:r>
              <a:rPr lang="en-US" altLang="zh-TW" dirty="0"/>
              <a:t>"</a:t>
            </a:r>
            <a:r>
              <a:rPr lang="zh-TW" altLang="zh-TW" dirty="0" smtClean="0"/>
              <a:t>。</a:t>
            </a:r>
            <a:endParaRPr lang="en-US" altLang="zh-TW" dirty="0" smtClean="0"/>
          </a:p>
          <a:p>
            <a:pPr lvl="3"/>
            <a:r>
              <a:rPr lang="zh-TW" altLang="zh-TW" dirty="0" smtClean="0"/>
              <a:t>但</a:t>
            </a:r>
            <a:r>
              <a:rPr lang="zh-TW" altLang="zh-TW" dirty="0"/>
              <a:t>這些並不是不可克服的問題。</a:t>
            </a:r>
            <a:endParaRPr lang="zh-TW" altLang="en-US" dirty="0"/>
          </a:p>
        </p:txBody>
      </p:sp>
    </p:spTree>
    <p:extLst>
      <p:ext uri="{BB962C8B-B14F-4D97-AF65-F5344CB8AC3E}">
        <p14:creationId xmlns:p14="http://schemas.microsoft.com/office/powerpoint/2010/main" val="3554550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語言</a:t>
            </a:r>
            <a:r>
              <a:rPr lang="zh-TW" altLang="zh-TW" dirty="0"/>
              <a:t>外資訊：語用學、敏感性、</a:t>
            </a:r>
            <a:r>
              <a:rPr lang="zh-TW" altLang="zh-TW" dirty="0" smtClean="0"/>
              <a:t>內涵</a:t>
            </a:r>
            <a:r>
              <a:rPr lang="en-US" altLang="zh-TW" baseline="-25000" dirty="0"/>
              <a:t>10.5.6</a:t>
            </a:r>
            <a:endParaRPr lang="zh-TW" altLang="en-US" baseline="-25000" dirty="0"/>
          </a:p>
        </p:txBody>
      </p:sp>
      <p:sp>
        <p:nvSpPr>
          <p:cNvPr id="4" name="內容版面配置區 3"/>
          <p:cNvSpPr>
            <a:spLocks noGrp="1"/>
          </p:cNvSpPr>
          <p:nvPr>
            <p:ph idx="1"/>
          </p:nvPr>
        </p:nvSpPr>
        <p:spPr/>
        <p:txBody>
          <a:bodyPr>
            <a:normAutofit fontScale="92500" lnSpcReduction="10000"/>
          </a:bodyPr>
          <a:lstStyle/>
          <a:p>
            <a:r>
              <a:rPr lang="en-US" altLang="zh-TW" sz="2400" dirty="0"/>
              <a:t>(1)</a:t>
            </a:r>
            <a:r>
              <a:rPr lang="zh-TW" altLang="zh-TW" sz="2400" dirty="0"/>
              <a:t>表面意義與預期的資訊不一致</a:t>
            </a:r>
            <a:r>
              <a:rPr lang="zh-TW" altLang="en-US" sz="2400" dirty="0"/>
              <a:t>才需要</a:t>
            </a:r>
            <a:r>
              <a:rPr lang="zh-TW" altLang="zh-TW" sz="2400" dirty="0"/>
              <a:t>：</a:t>
            </a:r>
            <a:endParaRPr lang="en-US" altLang="zh-TW" sz="2400" dirty="0"/>
          </a:p>
          <a:p>
            <a:pPr lvl="1"/>
            <a:r>
              <a:rPr lang="zh-TW" altLang="en-US" dirty="0"/>
              <a:t>不需要特別標明 </a:t>
            </a:r>
            <a:r>
              <a:rPr lang="en-US" altLang="zh-TW" dirty="0"/>
              <a:t>disapproving</a:t>
            </a:r>
            <a:r>
              <a:rPr lang="zh-TW" altLang="en-US" dirty="0"/>
              <a:t>（貶損的）的，從釋義已可看出貶損義：</a:t>
            </a:r>
            <a:endParaRPr lang="en-US" altLang="zh-TW" dirty="0"/>
          </a:p>
          <a:p>
            <a:pPr lvl="2"/>
            <a:r>
              <a:rPr lang="en-US" altLang="zh-TW" dirty="0"/>
              <a:t>lousy</a:t>
            </a:r>
            <a:r>
              <a:rPr lang="zh-TW" altLang="en-US" dirty="0"/>
              <a:t>（討厭的）</a:t>
            </a:r>
            <a:endParaRPr lang="en-US" altLang="zh-TW" dirty="0"/>
          </a:p>
          <a:p>
            <a:pPr lvl="2"/>
            <a:r>
              <a:rPr lang="en-US" altLang="zh-TW" dirty="0" err="1"/>
              <a:t>idotic</a:t>
            </a:r>
            <a:r>
              <a:rPr lang="zh-TW" altLang="en-US" dirty="0"/>
              <a:t>（白痴的）</a:t>
            </a:r>
            <a:endParaRPr lang="en-US" altLang="zh-TW" dirty="0"/>
          </a:p>
          <a:p>
            <a:pPr lvl="2"/>
            <a:r>
              <a:rPr lang="en-US" altLang="zh-TW" dirty="0"/>
              <a:t>disgusting</a:t>
            </a:r>
            <a:r>
              <a:rPr lang="zh-TW" altLang="en-US" dirty="0"/>
              <a:t>（令人厭惡的）</a:t>
            </a:r>
            <a:endParaRPr lang="en-US" altLang="zh-TW" dirty="0"/>
          </a:p>
          <a:p>
            <a:pPr lvl="1"/>
            <a:r>
              <a:rPr lang="zh-TW" altLang="zh-TW" dirty="0"/>
              <a:t>但</a:t>
            </a:r>
            <a:r>
              <a:rPr lang="zh-TW" altLang="en-US" dirty="0"/>
              <a:t>從表面意義看不出隱含的意義時，就需要進一步闡釋。</a:t>
            </a:r>
            <a:endParaRPr lang="en-US" altLang="zh-TW" dirty="0"/>
          </a:p>
          <a:p>
            <a:pPr lvl="2"/>
            <a:r>
              <a:rPr lang="zh-TW" altLang="zh-TW" dirty="0"/>
              <a:t>如</a:t>
            </a:r>
            <a:r>
              <a:rPr lang="zh-TW" altLang="en-US" dirty="0"/>
              <a:t> </a:t>
            </a:r>
            <a:r>
              <a:rPr lang="en-US" altLang="zh-TW" dirty="0"/>
              <a:t>do-gooder, princely sum, rogue,  with </a:t>
            </a:r>
            <a:r>
              <a:rPr lang="en-US" altLang="zh-TW" dirty="0" smtClean="0"/>
              <a:t>respect</a:t>
            </a:r>
            <a:endParaRPr lang="en-US" altLang="zh-TW" dirty="0"/>
          </a:p>
          <a:p>
            <a:r>
              <a:rPr lang="en-US" altLang="zh-TW" sz="2400" dirty="0"/>
              <a:t>(2)</a:t>
            </a:r>
            <a:r>
              <a:rPr lang="zh-TW" altLang="zh-TW" sz="2400" dirty="0"/>
              <a:t>重複性：</a:t>
            </a:r>
            <a:endParaRPr lang="en-US" altLang="zh-TW" sz="2400" dirty="0"/>
          </a:p>
          <a:p>
            <a:pPr lvl="1"/>
            <a:r>
              <a:rPr lang="zh-TW" altLang="en-US" dirty="0"/>
              <a:t>某些情況下，下列的句子可能表達反諷的意思：</a:t>
            </a:r>
            <a:endParaRPr lang="en-US" altLang="zh-TW" dirty="0"/>
          </a:p>
          <a:p>
            <a:pPr lvl="2"/>
            <a:r>
              <a:rPr lang="en-US" altLang="zh-TW" dirty="0"/>
              <a:t>That's really helpful.</a:t>
            </a:r>
            <a:r>
              <a:rPr lang="zh-TW" altLang="en-US" dirty="0"/>
              <a:t>（這真的很有幫助。）</a:t>
            </a:r>
            <a:endParaRPr lang="en-US" altLang="zh-TW" dirty="0"/>
          </a:p>
          <a:p>
            <a:pPr lvl="2"/>
            <a:r>
              <a:rPr lang="en-US" altLang="zh-TW" dirty="0"/>
              <a:t>What a great movie!</a:t>
            </a:r>
            <a:r>
              <a:rPr lang="zh-TW" altLang="en-US" dirty="0"/>
              <a:t>（多麼棒的一部電影啊！）</a:t>
            </a:r>
            <a:endParaRPr lang="en-US" altLang="zh-TW" dirty="0"/>
          </a:p>
          <a:p>
            <a:pPr lvl="1"/>
            <a:r>
              <a:rPr lang="zh-TW" altLang="en-US" dirty="0"/>
              <a:t>但辭典只關注正常的情況下的語言</a:t>
            </a:r>
            <a:endParaRPr lang="en-US" altLang="zh-TW" dirty="0"/>
          </a:p>
          <a:p>
            <a:pPr lvl="1"/>
            <a:r>
              <a:rPr lang="zh-TW" altLang="en-US" dirty="0"/>
              <a:t>而像 </a:t>
            </a:r>
            <a:r>
              <a:rPr lang="en-US" altLang="zh-TW" dirty="0"/>
              <a:t>typical </a:t>
            </a:r>
            <a:r>
              <a:rPr lang="zh-TW" altLang="en-US" dirty="0"/>
              <a:t>的負面意涵通常以特別的語法形式表達</a:t>
            </a:r>
          </a:p>
        </p:txBody>
      </p:sp>
    </p:spTree>
    <p:extLst>
      <p:ext uri="{BB962C8B-B14F-4D97-AF65-F5344CB8AC3E}">
        <p14:creationId xmlns:p14="http://schemas.microsoft.com/office/powerpoint/2010/main" val="3726661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語言外資訊：語用學、敏感性、內涵</a:t>
            </a:r>
            <a:r>
              <a:rPr lang="en-US" altLang="zh-TW" baseline="-25000" dirty="0"/>
              <a:t>10.5.6</a:t>
            </a:r>
            <a:endParaRPr lang="zh-TW" altLang="en-US" dirty="0"/>
          </a:p>
        </p:txBody>
      </p:sp>
      <p:sp>
        <p:nvSpPr>
          <p:cNvPr id="3" name="內容版面配置區 2"/>
          <p:cNvSpPr>
            <a:spLocks noGrp="1"/>
          </p:cNvSpPr>
          <p:nvPr>
            <p:ph idx="1"/>
          </p:nvPr>
        </p:nvSpPr>
        <p:spPr>
          <a:xfrm>
            <a:off x="685800" y="2194560"/>
            <a:ext cx="10820400" cy="4429524"/>
          </a:xfrm>
        </p:spPr>
        <p:txBody>
          <a:bodyPr>
            <a:normAutofit lnSpcReduction="10000"/>
          </a:bodyPr>
          <a:lstStyle/>
          <a:p>
            <a:r>
              <a:rPr lang="zh-TW" altLang="en-US" dirty="0"/>
              <a:t>策略</a:t>
            </a:r>
            <a:r>
              <a:rPr lang="en-US" altLang="zh-TW" dirty="0"/>
              <a:t>1</a:t>
            </a:r>
            <a:r>
              <a:rPr lang="zh-TW" altLang="en-US" dirty="0"/>
              <a:t>：使用</a:t>
            </a:r>
            <a:r>
              <a:rPr lang="zh-TW" altLang="zh-TW" dirty="0"/>
              <a:t>風格標籤</a:t>
            </a:r>
            <a:r>
              <a:rPr lang="zh-TW" altLang="en-US" dirty="0"/>
              <a:t>（</a:t>
            </a:r>
            <a:r>
              <a:rPr lang="en-US" altLang="zh-TW" dirty="0"/>
              <a:t>style label</a:t>
            </a:r>
            <a:r>
              <a:rPr lang="zh-TW" altLang="en-US" dirty="0" smtClean="0"/>
              <a:t>）</a:t>
            </a:r>
            <a:endParaRPr lang="en-US" altLang="zh-TW" dirty="0" smtClean="0"/>
          </a:p>
          <a:p>
            <a:pPr lvl="1"/>
            <a:r>
              <a:rPr lang="en-US" altLang="zh-TW" b="1" dirty="0" smtClean="0"/>
              <a:t>tireless</a:t>
            </a:r>
          </a:p>
          <a:p>
            <a:pPr lvl="2"/>
            <a:r>
              <a:rPr lang="zh-TW" altLang="en-US" i="1" dirty="0" smtClean="0">
                <a:solidFill>
                  <a:srgbClr val="FFFF00"/>
                </a:solidFill>
              </a:rPr>
              <a:t>表示</a:t>
            </a:r>
            <a:r>
              <a:rPr lang="zh-TW" altLang="en-US" i="1" dirty="0">
                <a:solidFill>
                  <a:srgbClr val="FFFF00"/>
                </a:solidFill>
              </a:rPr>
              <a:t>認同 </a:t>
            </a:r>
            <a:r>
              <a:rPr lang="zh-TW" altLang="zh-TW" dirty="0"/>
              <a:t>非常努力地工作，沒有停止：一個不知疲倦的工人</a:t>
            </a:r>
            <a:r>
              <a:rPr lang="en-US" altLang="zh-TW" dirty="0"/>
              <a:t> </a:t>
            </a:r>
            <a:r>
              <a:rPr lang="en-US" altLang="zh-TW" dirty="0" smtClean="0"/>
              <a:t>|</a:t>
            </a:r>
          </a:p>
          <a:p>
            <a:r>
              <a:rPr lang="zh-TW" altLang="zh-TW" dirty="0"/>
              <a:t>策略</a:t>
            </a:r>
            <a:r>
              <a:rPr lang="en-US" altLang="zh-TW" dirty="0"/>
              <a:t>2</a:t>
            </a:r>
            <a:r>
              <a:rPr lang="zh-TW" altLang="en-US" dirty="0"/>
              <a:t>：附加說明</a:t>
            </a:r>
            <a:r>
              <a:rPr lang="zh-TW" altLang="zh-TW" dirty="0"/>
              <a:t>他人</a:t>
            </a:r>
            <a:r>
              <a:rPr lang="zh-TW" altLang="en-US" dirty="0" smtClean="0"/>
              <a:t>看法</a:t>
            </a:r>
            <a:endParaRPr lang="en-US" altLang="zh-TW" dirty="0"/>
          </a:p>
          <a:p>
            <a:pPr lvl="1"/>
            <a:r>
              <a:rPr lang="en-US" altLang="zh-TW" dirty="0" smtClean="0"/>
              <a:t>do-gooder</a:t>
            </a:r>
          </a:p>
          <a:p>
            <a:pPr lvl="2"/>
            <a:r>
              <a:rPr lang="zh-TW" altLang="zh-TW" dirty="0" smtClean="0"/>
              <a:t>積極</a:t>
            </a:r>
            <a:r>
              <a:rPr lang="zh-TW" altLang="zh-TW" dirty="0"/>
              <a:t>嘗試幫助他人的人</a:t>
            </a:r>
            <a:r>
              <a:rPr lang="zh-TW" altLang="zh-TW" dirty="0" smtClean="0"/>
              <a:t>，</a:t>
            </a:r>
            <a:r>
              <a:rPr lang="zh-TW" altLang="zh-TW" dirty="0" smtClean="0">
                <a:solidFill>
                  <a:srgbClr val="FFFF00"/>
                </a:solidFill>
              </a:rPr>
              <a:t>特別</a:t>
            </a:r>
            <a:r>
              <a:rPr lang="zh-TW" altLang="zh-TW" dirty="0">
                <a:solidFill>
                  <a:srgbClr val="FFFF00"/>
                </a:solidFill>
              </a:rPr>
              <a:t>是被認為是不切實際的人或</a:t>
            </a:r>
            <a:r>
              <a:rPr lang="zh-TW" altLang="en-US" dirty="0">
                <a:solidFill>
                  <a:srgbClr val="FFFF00"/>
                </a:solidFill>
              </a:rPr>
              <a:t>好管閒事</a:t>
            </a:r>
            <a:r>
              <a:rPr lang="zh-TW" altLang="zh-TW" dirty="0">
                <a:solidFill>
                  <a:srgbClr val="FFFF00"/>
                </a:solidFill>
              </a:rPr>
              <a:t>的</a:t>
            </a:r>
            <a:r>
              <a:rPr lang="zh-TW" altLang="zh-TW" dirty="0" smtClean="0">
                <a:solidFill>
                  <a:srgbClr val="FFFF00"/>
                </a:solidFill>
              </a:rPr>
              <a:t>人</a:t>
            </a:r>
            <a:endParaRPr lang="en-US" altLang="zh-TW" dirty="0" smtClean="0"/>
          </a:p>
          <a:p>
            <a:r>
              <a:rPr lang="zh-TW" altLang="en-US" dirty="0"/>
              <a:t>策略</a:t>
            </a:r>
            <a:r>
              <a:rPr lang="en-US" altLang="zh-TW" dirty="0" smtClean="0"/>
              <a:t>3</a:t>
            </a:r>
            <a:r>
              <a:rPr lang="zh-TW" altLang="en-US" dirty="0" smtClean="0"/>
              <a:t>：語</a:t>
            </a:r>
            <a:r>
              <a:rPr lang="zh-TW" altLang="en-US" dirty="0"/>
              <a:t>用含義夾</a:t>
            </a:r>
            <a:r>
              <a:rPr lang="zh-TW" altLang="en-US" dirty="0" smtClean="0"/>
              <a:t>註</a:t>
            </a:r>
            <a:endParaRPr lang="en-US" altLang="zh-TW" dirty="0" smtClean="0"/>
          </a:p>
          <a:p>
            <a:pPr lvl="1"/>
            <a:r>
              <a:rPr lang="en-US" altLang="zh-TW" b="1" dirty="0" smtClean="0"/>
              <a:t>do-gooder</a:t>
            </a:r>
          </a:p>
          <a:p>
            <a:pPr lvl="2"/>
            <a:r>
              <a:rPr lang="zh-TW" altLang="zh-TW" dirty="0"/>
              <a:t>幫助處境不好的人，但他們很</a:t>
            </a:r>
            <a:r>
              <a:rPr lang="zh-TW" altLang="en-US" dirty="0"/>
              <a:t>令人</a:t>
            </a:r>
            <a:r>
              <a:rPr lang="zh-TW" altLang="zh-TW" dirty="0"/>
              <a:t>討厭，因為他們</a:t>
            </a:r>
            <a:r>
              <a:rPr lang="zh-TW" altLang="en-US" dirty="0"/>
              <a:t>提供的幫助是不需要的</a:t>
            </a:r>
            <a:r>
              <a:rPr lang="en-US" altLang="zh-TW" dirty="0"/>
              <a:t>--</a:t>
            </a:r>
            <a:r>
              <a:rPr lang="zh-TW" altLang="zh-TW" dirty="0">
                <a:solidFill>
                  <a:srgbClr val="FFFF00"/>
                </a:solidFill>
              </a:rPr>
              <a:t>用來表示不贊成</a:t>
            </a:r>
            <a:endParaRPr lang="en-US" altLang="zh-TW" dirty="0" smtClean="0">
              <a:solidFill>
                <a:srgbClr val="FFFF00"/>
              </a:solidFill>
            </a:endParaRPr>
          </a:p>
          <a:p>
            <a:r>
              <a:rPr lang="zh-TW" altLang="en-US" dirty="0" smtClean="0"/>
              <a:t>策略</a:t>
            </a:r>
            <a:r>
              <a:rPr lang="en-US" altLang="zh-TW" dirty="0" smtClean="0"/>
              <a:t>4</a:t>
            </a:r>
            <a:r>
              <a:rPr lang="zh-TW" altLang="en-US" dirty="0" smtClean="0"/>
              <a:t>：</a:t>
            </a:r>
            <a:r>
              <a:rPr lang="zh-TW" altLang="zh-TW" dirty="0" smtClean="0"/>
              <a:t>全</a:t>
            </a:r>
            <a:r>
              <a:rPr lang="zh-TW" altLang="zh-TW" dirty="0"/>
              <a:t>句式的</a:t>
            </a:r>
            <a:r>
              <a:rPr lang="zh-TW" altLang="en-US" dirty="0" smtClean="0"/>
              <a:t>釋義</a:t>
            </a:r>
            <a:endParaRPr lang="en-US" altLang="zh-TW" dirty="0" smtClean="0"/>
          </a:p>
          <a:p>
            <a:pPr lvl="1"/>
            <a:r>
              <a:rPr lang="en-US" altLang="zh-TW" sz="1700" dirty="0"/>
              <a:t>typical . . . </a:t>
            </a:r>
          </a:p>
          <a:p>
            <a:pPr lvl="2"/>
            <a:r>
              <a:rPr lang="zh-TW" altLang="zh-TW" dirty="0"/>
              <a:t>如果你說某件事情是一個人、一種情況或一件事的</a:t>
            </a:r>
            <a:r>
              <a:rPr lang="zh-TW" altLang="zh-TW" dirty="0">
                <a:solidFill>
                  <a:srgbClr val="00B0F0"/>
                </a:solidFill>
              </a:rPr>
              <a:t>典型</a:t>
            </a:r>
            <a:r>
              <a:rPr lang="zh-TW" altLang="zh-TW" dirty="0"/>
              <a:t>，</a:t>
            </a:r>
            <a:r>
              <a:rPr lang="zh-TW" altLang="zh-TW" dirty="0">
                <a:solidFill>
                  <a:srgbClr val="FFFF00"/>
                </a:solidFill>
              </a:rPr>
              <a:t>你就是在批評他們或抱怨他們，並說他們和你預期的一樣糟糕或令人失望。</a:t>
            </a:r>
            <a:r>
              <a:rPr lang="en-US" altLang="zh-TW" dirty="0"/>
              <a:t>(COBUILD-5 2006)</a:t>
            </a:r>
            <a:endParaRPr lang="zh-TW" altLang="en-US" dirty="0"/>
          </a:p>
          <a:p>
            <a:pPr lvl="1"/>
            <a:endParaRPr lang="en-US" altLang="zh-TW" dirty="0" smtClean="0"/>
          </a:p>
          <a:p>
            <a:pPr lvl="1"/>
            <a:endParaRPr lang="zh-TW" altLang="en-US" dirty="0"/>
          </a:p>
        </p:txBody>
      </p:sp>
    </p:spTree>
    <p:extLst>
      <p:ext uri="{BB962C8B-B14F-4D97-AF65-F5344CB8AC3E}">
        <p14:creationId xmlns:p14="http://schemas.microsoft.com/office/powerpoint/2010/main" val="69624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編輯</a:t>
            </a:r>
            <a:r>
              <a:rPr lang="zh-TW" altLang="en-US" dirty="0"/>
              <a:t>者</a:t>
            </a:r>
            <a:r>
              <a:rPr lang="zh-TW" altLang="en-US" dirty="0" smtClean="0"/>
              <a:t>意見</a:t>
            </a:r>
            <a:r>
              <a:rPr lang="zh-TW" altLang="zh-TW" dirty="0" smtClean="0"/>
              <a:t>和中立神話</a:t>
            </a:r>
            <a:r>
              <a:rPr lang="en-US" altLang="zh-TW" baseline="-25000" dirty="0"/>
              <a:t>10.5.7</a:t>
            </a:r>
            <a:endParaRPr lang="zh-TW" altLang="en-US" baseline="-25000" dirty="0"/>
          </a:p>
        </p:txBody>
      </p:sp>
      <p:sp>
        <p:nvSpPr>
          <p:cNvPr id="5" name="內容版面配置區 4"/>
          <p:cNvSpPr>
            <a:spLocks noGrp="1"/>
          </p:cNvSpPr>
          <p:nvPr>
            <p:ph idx="1"/>
          </p:nvPr>
        </p:nvSpPr>
        <p:spPr/>
        <p:txBody>
          <a:bodyPr/>
          <a:lstStyle/>
          <a:p>
            <a:r>
              <a:rPr lang="zh-TW" altLang="en-US" dirty="0"/>
              <a:t>辭典不應該被</a:t>
            </a:r>
            <a:r>
              <a:rPr lang="zh-TW" altLang="zh-TW" dirty="0"/>
              <a:t>用來</a:t>
            </a:r>
            <a:r>
              <a:rPr lang="zh-TW" altLang="en-US" dirty="0"/>
              <a:t>表達</a:t>
            </a:r>
            <a:r>
              <a:rPr lang="zh-TW" altLang="zh-TW" dirty="0"/>
              <a:t>個人</a:t>
            </a:r>
            <a:r>
              <a:rPr lang="zh-TW" altLang="zh-TW" dirty="0" smtClean="0"/>
              <a:t>恩怨</a:t>
            </a:r>
            <a:endParaRPr lang="en-US" altLang="zh-TW" dirty="0"/>
          </a:p>
          <a:p>
            <a:r>
              <a:rPr lang="zh-TW" altLang="zh-TW" dirty="0"/>
              <a:t>詞典編纂者，像歷史學家一樣，被期望成為事實的中立</a:t>
            </a:r>
            <a:r>
              <a:rPr lang="zh-TW" altLang="en-US" dirty="0"/>
              <a:t>的</a:t>
            </a:r>
            <a:r>
              <a:rPr lang="zh-TW" altLang="zh-TW" dirty="0"/>
              <a:t>記錄</a:t>
            </a:r>
            <a:r>
              <a:rPr lang="zh-TW" altLang="zh-TW" dirty="0" smtClean="0"/>
              <a:t>者</a:t>
            </a:r>
            <a:endParaRPr lang="en-US" altLang="zh-TW" dirty="0" smtClean="0"/>
          </a:p>
          <a:p>
            <a:r>
              <a:rPr lang="zh-TW" altLang="en-US" dirty="0"/>
              <a:t>有時</a:t>
            </a:r>
            <a:r>
              <a:rPr lang="zh-TW" altLang="zh-TW" dirty="0"/>
              <a:t>詞典</a:t>
            </a:r>
            <a:r>
              <a:rPr lang="zh-TW" altLang="en-US" dirty="0"/>
              <a:t>編輯者</a:t>
            </a:r>
            <a:r>
              <a:rPr lang="zh-TW" altLang="zh-TW" dirty="0"/>
              <a:t>是在兩種不同形式的公正性之間</a:t>
            </a:r>
            <a:r>
              <a:rPr lang="zh-TW" altLang="en-US" dirty="0"/>
              <a:t>選擇</a:t>
            </a:r>
            <a:r>
              <a:rPr lang="zh-TW" altLang="zh-TW" dirty="0" smtClean="0"/>
              <a:t>。</a:t>
            </a:r>
            <a:endParaRPr lang="en-US" altLang="zh-TW" dirty="0" smtClean="0"/>
          </a:p>
          <a:p>
            <a:pPr lvl="1"/>
            <a:r>
              <a:rPr lang="zh-TW" altLang="zh-TW" dirty="0"/>
              <a:t>在宗教</a:t>
            </a:r>
            <a:r>
              <a:rPr lang="zh-TW" altLang="en-US" dirty="0"/>
              <a:t>、</a:t>
            </a:r>
            <a:r>
              <a:rPr lang="zh-TW" altLang="zh-TW" dirty="0"/>
              <a:t>政治</a:t>
            </a:r>
            <a:r>
              <a:rPr lang="zh-TW" altLang="en-US" dirty="0"/>
              <a:t>最</a:t>
            </a:r>
            <a:r>
              <a:rPr lang="zh-TW" altLang="en-US" dirty="0" smtClean="0"/>
              <a:t>常見</a:t>
            </a:r>
            <a:endParaRPr lang="en-US" altLang="zh-TW" dirty="0" smtClean="0"/>
          </a:p>
          <a:p>
            <a:r>
              <a:rPr lang="zh-TW" altLang="zh-TW" sz="2000" dirty="0"/>
              <a:t>每個</a:t>
            </a:r>
            <a:r>
              <a:rPr lang="zh-TW" altLang="en-US" sz="2000" dirty="0"/>
              <a:t>詞</a:t>
            </a:r>
            <a:r>
              <a:rPr lang="zh-TW" altLang="zh-TW" sz="2000" dirty="0"/>
              <a:t>條都（自覺或不自覺地）對</a:t>
            </a:r>
            <a:r>
              <a:rPr lang="zh-TW" altLang="en-US" sz="2000" dirty="0"/>
              <a:t>釋義詞</a:t>
            </a:r>
            <a:r>
              <a:rPr lang="zh-TW" altLang="zh-TW" sz="2000" dirty="0"/>
              <a:t>採取了一種特殊的立場</a:t>
            </a:r>
            <a:endParaRPr lang="zh-TW" altLang="en-US" dirty="0"/>
          </a:p>
        </p:txBody>
      </p:sp>
    </p:spTree>
    <p:extLst>
      <p:ext uri="{BB962C8B-B14F-4D97-AF65-F5344CB8AC3E}">
        <p14:creationId xmlns:p14="http://schemas.microsoft.com/office/powerpoint/2010/main" val="3090931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TM04033937[[fn=飛機雲]]</Template>
  <TotalTime>34155</TotalTime>
  <Words>6378</Words>
  <Application>Microsoft Office PowerPoint</Application>
  <PresentationFormat>寬螢幕</PresentationFormat>
  <Paragraphs>617</Paragraphs>
  <Slides>69</Slides>
  <Notes>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69</vt:i4>
      </vt:variant>
    </vt:vector>
  </HeadingPairs>
  <TitlesOfParts>
    <vt:vector size="77" baseType="lpstr">
      <vt:lpstr>思源黑体 CN Regular</vt:lpstr>
      <vt:lpstr>思源黑體 TW Regular</vt:lpstr>
      <vt:lpstr>新細明體</vt:lpstr>
      <vt:lpstr>Arial</vt:lpstr>
      <vt:lpstr>Calibri</vt:lpstr>
      <vt:lpstr>Century Gothic</vt:lpstr>
      <vt:lpstr>Wingdings</vt:lpstr>
      <vt:lpstr>飛機雲</vt:lpstr>
      <vt:lpstr>辭典的釋義（三）</vt:lpstr>
      <vt:lpstr>前情提要</vt:lpstr>
      <vt:lpstr>解碼 vs 編碼</vt:lpstr>
      <vt:lpstr>傳統釋義法：種類--差異 10.5.1</vt:lpstr>
      <vt:lpstr>原型釋義法：以bus 為例10.5.3</vt:lpstr>
      <vt:lpstr>同義詞釋義</vt:lpstr>
      <vt:lpstr>語言外資訊：語用學、敏感性、內涵10.5.6</vt:lpstr>
      <vt:lpstr>語言外資訊：語用學、敏感性、內涵10.5.6</vt:lpstr>
      <vt:lpstr>編輯者意見和中立神話10.5.7</vt:lpstr>
      <vt:lpstr>PowerPoint 簡報</vt:lpstr>
      <vt:lpstr>PowerPoint 簡報</vt:lpstr>
      <vt:lpstr>決定釋義的形式10.6</vt:lpstr>
      <vt:lpstr>釋義簡史Box 10.1 </vt:lpstr>
      <vt:lpstr>中期：詞典的範圍和功能Box 10.1 </vt:lpstr>
      <vt:lpstr>1960年代Box 10.1 </vt:lpstr>
      <vt:lpstr>釋義的原則和慣例10.6.1</vt:lpstr>
      <vt:lpstr>PowerPoint 簡報</vt:lpstr>
      <vt:lpstr>原則1 ：使用比被釋義詞更簡單的詞10.6.1.1</vt:lpstr>
      <vt:lpstr>原則2：避免循環釋義10.6.1.1</vt:lpstr>
      <vt:lpstr>循環釋義的問題10.6.1.1</vt:lpstr>
      <vt:lpstr>原則3：釋義和被釋義詞之間可互代10.6.1.1</vt:lpstr>
      <vt:lpstr>原則4：力求空間節約10.6.1.1</vt:lpstr>
      <vt:lpstr>空間節約的典型策略10.6.1.1</vt:lpstr>
      <vt:lpstr>空間節約策略評論10.6.1.1</vt:lpstr>
      <vt:lpstr>PowerPoint 簡報</vt:lpstr>
      <vt:lpstr>慣例1： 種類與差異模式10.6.1.2</vt:lpstr>
      <vt:lpstr>慣例2：小括弧的使用10.6.1.2</vt:lpstr>
      <vt:lpstr>小括弧的使用10.6.1.2</vt:lpstr>
      <vt:lpstr>PowerPoint 簡報</vt:lpstr>
      <vt:lpstr>慣例3：公式化的釋義成分10.6.1.2</vt:lpstr>
      <vt:lpstr>公式中的詞都有精確的功能10.6.1.2</vt:lpstr>
      <vt:lpstr>小結</vt:lpstr>
      <vt:lpstr>PowerPoint 簡報</vt:lpstr>
      <vt:lpstr>排列順序：形式與功能10.6.2 </vt:lpstr>
      <vt:lpstr>灑水壺的釋義10.6.2 </vt:lpstr>
      <vt:lpstr>值得注意的事10.6.2 </vt:lpstr>
      <vt:lpstr>傳統釋義的替代方案10.6.3</vt:lpstr>
      <vt:lpstr>全句式釋義10.6.3.1</vt:lpstr>
      <vt:lpstr>全句式釋義格式10.6.3.1</vt:lpstr>
      <vt:lpstr>全句式釋義還能傳達語外資訊10.6.3.1</vt:lpstr>
      <vt:lpstr>全句式釋義必須注意10.6.3.1</vt:lpstr>
      <vt:lpstr>是否該全盤使用全句式釋義？ 10.6.3.1</vt:lpstr>
      <vt:lpstr>是否該全盤使用全句式釋義？ 10.6.3.1</vt:lpstr>
      <vt:lpstr>全句式釋義的使用情況10.6.3.1</vt:lpstr>
      <vt:lpstr>When（當）的釋義方法10.6.3.2 </vt:lpstr>
      <vt:lpstr>When（當）的釋義方法10.6.3.2 </vt:lpstr>
      <vt:lpstr>可能誤解的例子10.6.3.2 </vt:lpstr>
      <vt:lpstr>簡短釋義10.6.3.3</vt:lpstr>
      <vt:lpstr>導覽選單10.6.3.3</vt:lpstr>
      <vt:lpstr>導覽路標10.6.3.3</vt:lpstr>
      <vt:lpstr>簡短釋義的應用10.6.3.3</vt:lpstr>
      <vt:lpstr>PowerPoint 簡報</vt:lpstr>
      <vt:lpstr>形容詞釋義的困難10.6.4.1</vt:lpstr>
      <vt:lpstr>Landau 提供了一個有用的清單10.6.4.1</vt:lpstr>
      <vt:lpstr>非正式風格10.6.4.1</vt:lpstr>
      <vt:lpstr>全句式釋義10.6.4.1</vt:lpstr>
      <vt:lpstr>全句式釋義用於描述永久的性格特徵10.6.4.1</vt:lpstr>
      <vt:lpstr>抽象名詞的釋義10.6.4.2 </vt:lpstr>
      <vt:lpstr>釋義公式的使用10.6.4.2 </vt:lpstr>
      <vt:lpstr>從用法證據中取得意義10.6.4.2 </vt:lpstr>
      <vt:lpstr>具體的種類詞10.6.4.2 </vt:lpstr>
      <vt:lpstr>避免使用公式的嘗試10.6.4.2 </vt:lpstr>
      <vt:lpstr>語法詞和其他虛詞的釋義10.6.4.3 </vt:lpstr>
      <vt:lpstr>語法詞和其他虛詞的釋義10.6.4.3 </vt:lpstr>
      <vt:lpstr>語法詞和其他虛詞的釋義10.6.4.3</vt:lpstr>
      <vt:lpstr>用於釋義的詞彙10.6.5 </vt:lpstr>
      <vt:lpstr>限定釋義的詞彙10.6.5.1</vt:lpstr>
      <vt:lpstr>釋義詞彙的問題10.6.5.1</vt:lpstr>
      <vt:lpstr>釋義詞彙的問題10.6.5.1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牛津實用辭典編纂指南 2</dc:title>
  <dc:creator>白明弘</dc:creator>
  <cp:lastModifiedBy>白明弘</cp:lastModifiedBy>
  <cp:revision>2177</cp:revision>
  <dcterms:created xsi:type="dcterms:W3CDTF">2021-10-25T01:51:44Z</dcterms:created>
  <dcterms:modified xsi:type="dcterms:W3CDTF">2022-06-13T05:48:07Z</dcterms:modified>
</cp:coreProperties>
</file>