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8"/>
  </p:notesMasterIdLst>
  <p:sldIdLst>
    <p:sldId id="256" r:id="rId2"/>
    <p:sldId id="267" r:id="rId3"/>
    <p:sldId id="257" r:id="rId4"/>
    <p:sldId id="258" r:id="rId5"/>
    <p:sldId id="260" r:id="rId6"/>
    <p:sldId id="261" r:id="rId7"/>
    <p:sldId id="262" r:id="rId8"/>
    <p:sldId id="263" r:id="rId9"/>
    <p:sldId id="264" r:id="rId10"/>
    <p:sldId id="265" r:id="rId11"/>
    <p:sldId id="269" r:id="rId12"/>
    <p:sldId id="268" r:id="rId13"/>
    <p:sldId id="271" r:id="rId14"/>
    <p:sldId id="273" r:id="rId15"/>
    <p:sldId id="275" r:id="rId16"/>
    <p:sldId id="276" r:id="rId17"/>
    <p:sldId id="270" r:id="rId18"/>
    <p:sldId id="303" r:id="rId19"/>
    <p:sldId id="277" r:id="rId20"/>
    <p:sldId id="278" r:id="rId21"/>
    <p:sldId id="280" r:id="rId22"/>
    <p:sldId id="281" r:id="rId23"/>
    <p:sldId id="282" r:id="rId24"/>
    <p:sldId id="284" r:id="rId25"/>
    <p:sldId id="283" r:id="rId26"/>
    <p:sldId id="285" r:id="rId27"/>
    <p:sldId id="279" r:id="rId28"/>
    <p:sldId id="304" r:id="rId29"/>
    <p:sldId id="305" r:id="rId30"/>
    <p:sldId id="306" r:id="rId31"/>
    <p:sldId id="302" r:id="rId32"/>
    <p:sldId id="307" r:id="rId33"/>
    <p:sldId id="287" r:id="rId34"/>
    <p:sldId id="288" r:id="rId35"/>
    <p:sldId id="289" r:id="rId36"/>
    <p:sldId id="290" r:id="rId37"/>
    <p:sldId id="291" r:id="rId38"/>
    <p:sldId id="292" r:id="rId39"/>
    <p:sldId id="308" r:id="rId40"/>
    <p:sldId id="309" r:id="rId41"/>
    <p:sldId id="311" r:id="rId42"/>
    <p:sldId id="294" r:id="rId43"/>
    <p:sldId id="312" r:id="rId44"/>
    <p:sldId id="293" r:id="rId45"/>
    <p:sldId id="295" r:id="rId46"/>
    <p:sldId id="314" r:id="rId47"/>
    <p:sldId id="315" r:id="rId48"/>
    <p:sldId id="313" r:id="rId49"/>
    <p:sldId id="317" r:id="rId50"/>
    <p:sldId id="316" r:id="rId51"/>
    <p:sldId id="296" r:id="rId52"/>
    <p:sldId id="297" r:id="rId53"/>
    <p:sldId id="298" r:id="rId54"/>
    <p:sldId id="299" r:id="rId55"/>
    <p:sldId id="301" r:id="rId56"/>
    <p:sldId id="31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8034E78-7F5D-4C2E-B375-FC64B27BC917}" styleName="深色樣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5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BFEF22-CEAB-4DB1-BFC0-36A323E56794}" type="datetimeFigureOut">
              <a:rPr lang="zh-TW" altLang="en-US" smtClean="0"/>
              <a:t>2022/6/3</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E4469-476F-4583-A856-728BDDCAD4D4}" type="slidenum">
              <a:rPr lang="zh-TW" altLang="en-US" smtClean="0"/>
              <a:t>‹#›</a:t>
            </a:fld>
            <a:endParaRPr lang="zh-TW" altLang="en-US"/>
          </a:p>
        </p:txBody>
      </p:sp>
    </p:spTree>
    <p:extLst>
      <p:ext uri="{BB962C8B-B14F-4D97-AF65-F5344CB8AC3E}">
        <p14:creationId xmlns:p14="http://schemas.microsoft.com/office/powerpoint/2010/main" val="344184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貝里爾</a:t>
            </a:r>
            <a:r>
              <a:rPr lang="en-US" altLang="zh-TW" dirty="0" smtClean="0"/>
              <a:t>-T.</a:t>
            </a:r>
            <a:r>
              <a:rPr lang="zh-TW" altLang="en-US" dirty="0" smtClean="0"/>
              <a:t>（蘇）</a:t>
            </a:r>
            <a:r>
              <a:rPr lang="en-US" altLang="zh-TW" dirty="0" smtClean="0"/>
              <a:t>-</a:t>
            </a:r>
            <a:r>
              <a:rPr lang="zh-TW" altLang="en-US" dirty="0" smtClean="0"/>
              <a:t>阿特金斯</a:t>
            </a:r>
          </a:p>
          <a:p>
            <a:r>
              <a:rPr lang="en-US" altLang="zh-TW" dirty="0" smtClean="0"/>
              <a:t>1931</a:t>
            </a:r>
            <a:r>
              <a:rPr lang="zh-TW" altLang="en-US" dirty="0" smtClean="0"/>
              <a:t>年</a:t>
            </a:r>
            <a:r>
              <a:rPr lang="en-US" altLang="zh-TW" dirty="0" smtClean="0"/>
              <a:t>1</a:t>
            </a:r>
            <a:r>
              <a:rPr lang="zh-TW" altLang="en-US" dirty="0" smtClean="0"/>
              <a:t>月</a:t>
            </a:r>
            <a:r>
              <a:rPr lang="en-US" altLang="zh-TW" dirty="0" smtClean="0"/>
              <a:t>23</a:t>
            </a:r>
            <a:r>
              <a:rPr lang="zh-TW" altLang="en-US" dirty="0" smtClean="0"/>
              <a:t>日出生（</a:t>
            </a:r>
            <a:r>
              <a:rPr lang="en-US" altLang="zh-TW" dirty="0" smtClean="0"/>
              <a:t>90</a:t>
            </a:r>
            <a:r>
              <a:rPr lang="zh-TW" altLang="en-US" dirty="0" smtClean="0"/>
              <a:t>歲）</a:t>
            </a:r>
          </a:p>
          <a:p>
            <a:r>
              <a:rPr lang="zh-TW" altLang="en-US" dirty="0" smtClean="0"/>
              <a:t>國籍 英國</a:t>
            </a:r>
          </a:p>
          <a:p>
            <a:r>
              <a:rPr lang="zh-TW" altLang="en-US" dirty="0" smtClean="0"/>
              <a:t>母校愛丁堡大學</a:t>
            </a:r>
            <a:endParaRPr lang="en-US" altLang="zh-TW" dirty="0" smtClean="0"/>
          </a:p>
          <a:p>
            <a:r>
              <a:rPr lang="zh-TW" altLang="en-US" dirty="0" smtClean="0"/>
              <a:t>她獲得的榮譽包括：英國布萊頓大學的榮譽學士（</a:t>
            </a:r>
            <a:r>
              <a:rPr lang="en-US" altLang="zh-TW" dirty="0" smtClean="0"/>
              <a:t>2000</a:t>
            </a:r>
            <a:r>
              <a:rPr lang="zh-TW" altLang="en-US" dirty="0" smtClean="0"/>
              <a:t>年），以表彰她對辭典學和語言學的貢獻；</a:t>
            </a:r>
            <a:r>
              <a:rPr lang="en-US" altLang="zh-TW" dirty="0" smtClean="0"/>
              <a:t>[14] </a:t>
            </a:r>
            <a:r>
              <a:rPr lang="zh-TW" altLang="en-US" dirty="0" smtClean="0"/>
              <a:t>歐洲辭典協會</a:t>
            </a:r>
            <a:r>
              <a:rPr lang="en-US" altLang="zh-TW" dirty="0" smtClean="0"/>
              <a:t>[15] </a:t>
            </a:r>
            <a:r>
              <a:rPr lang="zh-TW" altLang="en-US" dirty="0" smtClean="0"/>
              <a:t>在她</a:t>
            </a:r>
            <a:r>
              <a:rPr lang="en-US" altLang="zh-TW" dirty="0" smtClean="0"/>
              <a:t>70</a:t>
            </a:r>
            <a:r>
              <a:rPr lang="zh-TW" altLang="en-US" dirty="0" smtClean="0"/>
              <a:t>歲生日之際出版的紀念冊（</a:t>
            </a:r>
            <a:r>
              <a:rPr lang="en-US" altLang="zh-TW" dirty="0" smtClean="0"/>
              <a:t>2002</a:t>
            </a:r>
            <a:r>
              <a:rPr lang="zh-TW" altLang="en-US" dirty="0" smtClean="0"/>
              <a:t>年），以紀念她對國際辭典學的貢獻；以及比勒陀利亞大學的榮譽學士（</a:t>
            </a:r>
            <a:r>
              <a:rPr lang="en-US" altLang="zh-TW" dirty="0" smtClean="0"/>
              <a:t>2008</a:t>
            </a:r>
            <a:r>
              <a:rPr lang="zh-TW" altLang="en-US" dirty="0" smtClean="0"/>
              <a:t>年），以表彰她對全世界辭典學實踐的發展，特別是對南非的非洲語言做出的重大貢獻。 </a:t>
            </a:r>
            <a:r>
              <a:rPr lang="en-US" altLang="zh-TW" dirty="0" smtClean="0"/>
              <a:t>[16] </a:t>
            </a:r>
            <a:r>
              <a:rPr lang="zh-TW" altLang="en-US" dirty="0" smtClean="0"/>
              <a:t>她也是歐洲詞彙學協會（</a:t>
            </a:r>
            <a:r>
              <a:rPr lang="en-US" altLang="zh-TW" dirty="0" smtClean="0"/>
              <a:t>EURALEX</a:t>
            </a:r>
            <a:r>
              <a:rPr lang="zh-TW" altLang="en-US" dirty="0" smtClean="0"/>
              <a:t>）的前任主席和終身榮譽會員</a:t>
            </a:r>
            <a:r>
              <a:rPr lang="en-US" altLang="zh-TW" dirty="0" smtClean="0"/>
              <a:t>[17] </a:t>
            </a:r>
            <a:r>
              <a:rPr lang="zh-TW" altLang="en-US" dirty="0" smtClean="0"/>
              <a:t>。</a:t>
            </a:r>
            <a:endParaRPr lang="en-US" altLang="zh-TW" dirty="0" smtClean="0"/>
          </a:p>
          <a:p>
            <a:r>
              <a:rPr lang="zh-TW" altLang="en-US" dirty="0" smtClean="0"/>
              <a:t>蘇</a:t>
            </a:r>
            <a:r>
              <a:rPr lang="en-US" altLang="zh-TW" dirty="0" smtClean="0"/>
              <a:t>-</a:t>
            </a:r>
            <a:r>
              <a:rPr lang="zh-TW" altLang="en-US" dirty="0" smtClean="0"/>
              <a:t>阿特金斯自</a:t>
            </a:r>
            <a:r>
              <a:rPr lang="en-US" altLang="zh-TW" dirty="0" smtClean="0"/>
              <a:t>1966</a:t>
            </a:r>
            <a:r>
              <a:rPr lang="zh-TW" altLang="en-US" dirty="0" smtClean="0"/>
              <a:t>年以來一直是一名專業的辭典編纂者，先是在柯林斯出版社（現為哈珀柯林斯出版社）工作，擔任第一部 </a:t>
            </a:r>
            <a:r>
              <a:rPr lang="en-US" altLang="zh-TW" dirty="0" smtClean="0"/>
              <a:t>"</a:t>
            </a:r>
            <a:r>
              <a:rPr lang="zh-TW" altLang="en-US" dirty="0" smtClean="0"/>
              <a:t>現代 </a:t>
            </a:r>
            <a:r>
              <a:rPr lang="en-US" altLang="zh-TW" dirty="0" smtClean="0"/>
              <a:t>"</a:t>
            </a:r>
            <a:r>
              <a:rPr lang="zh-TW" altLang="en-US" dirty="0" smtClean="0"/>
              <a:t>英法辭典</a:t>
            </a:r>
            <a:r>
              <a:rPr lang="en-US" altLang="zh-TW" dirty="0" smtClean="0"/>
              <a:t>《</a:t>
            </a:r>
            <a:r>
              <a:rPr lang="zh-TW" altLang="en-US" dirty="0" smtClean="0"/>
              <a:t>柯林斯</a:t>
            </a:r>
            <a:r>
              <a:rPr lang="en-US" altLang="zh-TW" dirty="0" smtClean="0"/>
              <a:t>-</a:t>
            </a:r>
            <a:r>
              <a:rPr lang="zh-TW" altLang="en-US" dirty="0" smtClean="0"/>
              <a:t>羅伯特英法辭典</a:t>
            </a:r>
            <a:r>
              <a:rPr lang="en-US" altLang="zh-TW" dirty="0" smtClean="0"/>
              <a:t>》</a:t>
            </a:r>
            <a:r>
              <a:rPr lang="zh-TW" altLang="en-US" dirty="0" smtClean="0"/>
              <a:t>的總編輯，</a:t>
            </a:r>
            <a:r>
              <a:rPr lang="en-US" altLang="zh-TW" dirty="0" smtClean="0"/>
              <a:t>[1] </a:t>
            </a:r>
            <a:r>
              <a:rPr lang="zh-TW" altLang="en-US" dirty="0" smtClean="0"/>
              <a:t>然後擔任牛津大學出版社的辭典顧問，開創了根據語料庫數據創建雙語辭典的方法，最終形成了</a:t>
            </a:r>
            <a:r>
              <a:rPr lang="en-US" altLang="zh-TW" dirty="0" smtClean="0"/>
              <a:t>《</a:t>
            </a:r>
            <a:r>
              <a:rPr lang="zh-TW" altLang="en-US" dirty="0" smtClean="0"/>
              <a:t>牛津</a:t>
            </a:r>
            <a:r>
              <a:rPr lang="en-US" altLang="zh-TW" dirty="0" smtClean="0"/>
              <a:t>-</a:t>
            </a:r>
            <a:r>
              <a:rPr lang="zh-TW" altLang="en-US" dirty="0" smtClean="0"/>
              <a:t>哈切特英法辭典</a:t>
            </a:r>
            <a:r>
              <a:rPr lang="en-US" altLang="zh-TW" dirty="0" smtClean="0"/>
              <a:t>》</a:t>
            </a:r>
            <a:r>
              <a:rPr lang="zh-TW" altLang="en-US" dirty="0" smtClean="0"/>
              <a:t>。 </a:t>
            </a:r>
            <a:r>
              <a:rPr lang="en-US" altLang="zh-TW" dirty="0" smtClean="0"/>
              <a:t>[2] 1987</a:t>
            </a:r>
            <a:r>
              <a:rPr lang="zh-TW" altLang="en-US" dirty="0" smtClean="0"/>
              <a:t>年，阿特金斯遇到了查爾斯</a:t>
            </a:r>
            <a:r>
              <a:rPr lang="en-US" altLang="zh-TW" dirty="0" smtClean="0"/>
              <a:t>-J-</a:t>
            </a:r>
            <a:r>
              <a:rPr lang="zh-TW" altLang="en-US" dirty="0" smtClean="0"/>
              <a:t>菲爾摩爾，他的框架語義學方法為她的許多詞彙學問題提供瞭解決方案。他們後來的討論和合作促成了加州大學伯克利分校國際計算機科學研究所</a:t>
            </a:r>
            <a:r>
              <a:rPr lang="en-US" altLang="zh-TW" dirty="0" err="1" smtClean="0"/>
              <a:t>FrameNet</a:t>
            </a:r>
            <a:r>
              <a:rPr lang="zh-TW" altLang="en-US" dirty="0" smtClean="0"/>
              <a:t>項目的發展，阿特金斯成為該項目辭典學顧問。</a:t>
            </a:r>
            <a:r>
              <a:rPr lang="en-US" altLang="zh-TW" dirty="0" smtClean="0"/>
              <a:t>[3] </a:t>
            </a:r>
            <a:r>
              <a:rPr lang="zh-TW" altLang="en-US" dirty="0" smtClean="0"/>
              <a:t>阿特金斯是美國國家語料庫</a:t>
            </a:r>
            <a:r>
              <a:rPr lang="en-US" altLang="zh-TW" dirty="0" smtClean="0"/>
              <a:t>[4] </a:t>
            </a:r>
            <a:r>
              <a:rPr lang="zh-TW" altLang="en-US" dirty="0" smtClean="0"/>
              <a:t>和國際辭典學雜誌的顧問委員會成員。</a:t>
            </a:r>
          </a:p>
          <a:p>
            <a:endParaRPr lang="zh-TW" altLang="en-US" dirty="0" smtClean="0"/>
          </a:p>
          <a:p>
            <a:r>
              <a:rPr lang="en-US" altLang="zh-TW" dirty="0" smtClean="0"/>
              <a:t>1997</a:t>
            </a:r>
            <a:r>
              <a:rPr lang="zh-TW" altLang="en-US" dirty="0" smtClean="0"/>
              <a:t>年和</a:t>
            </a:r>
            <a:r>
              <a:rPr lang="en-US" altLang="zh-TW" dirty="0" smtClean="0"/>
              <a:t>1998</a:t>
            </a:r>
            <a:r>
              <a:rPr lang="zh-TW" altLang="en-US" dirty="0" smtClean="0"/>
              <a:t>年，阿特金斯與邁克爾</a:t>
            </a:r>
            <a:r>
              <a:rPr lang="en-US" altLang="zh-TW" dirty="0" smtClean="0"/>
              <a:t>-</a:t>
            </a:r>
            <a:r>
              <a:rPr lang="zh-TW" altLang="en-US" dirty="0" smtClean="0"/>
              <a:t>倫德爾（</a:t>
            </a:r>
            <a:r>
              <a:rPr lang="en-US" altLang="zh-TW" dirty="0" smtClean="0"/>
              <a:t>Michael </a:t>
            </a:r>
            <a:r>
              <a:rPr lang="en-US" altLang="zh-TW" dirty="0" err="1" smtClean="0"/>
              <a:t>Rundell</a:t>
            </a:r>
            <a:r>
              <a:rPr lang="zh-TW" altLang="en-US" dirty="0" smtClean="0"/>
              <a:t>）一起在南非為來自</a:t>
            </a:r>
            <a:r>
              <a:rPr lang="en-US" altLang="zh-TW" dirty="0" smtClean="0"/>
              <a:t>11</a:t>
            </a:r>
            <a:r>
              <a:rPr lang="zh-TW" altLang="en-US" dirty="0" smtClean="0"/>
              <a:t>個語言社區的語言學家和辭典編纂者策劃並舉辦了兩次為期一週的研討會。</a:t>
            </a:r>
            <a:r>
              <a:rPr lang="en-US" altLang="zh-TW" dirty="0" smtClean="0"/>
              <a:t>[8] </a:t>
            </a:r>
            <a:r>
              <a:rPr lang="zh-TW" altLang="en-US" dirty="0" smtClean="0"/>
              <a:t>隨後，阿特金斯和倫德爾創辦了辭典編纂大師班，</a:t>
            </a:r>
            <a:r>
              <a:rPr lang="en-US" altLang="zh-TW" dirty="0" smtClean="0"/>
              <a:t>[9] </a:t>
            </a:r>
            <a:r>
              <a:rPr lang="zh-TW" altLang="en-US" dirty="0" smtClean="0"/>
              <a:t>為任何參與或着手進行辭典編纂項目的人提供諮詢、顧問服務和培訓。此後不久，他們邀請</a:t>
            </a:r>
            <a:r>
              <a:rPr lang="en-US" altLang="zh-TW" dirty="0" smtClean="0"/>
              <a:t>Adam </a:t>
            </a:r>
            <a:r>
              <a:rPr lang="en-US" altLang="zh-TW" dirty="0" err="1" smtClean="0"/>
              <a:t>Kilgarriff</a:t>
            </a:r>
            <a:r>
              <a:rPr lang="zh-TW" altLang="en-US" dirty="0" smtClean="0"/>
              <a:t>加入。</a:t>
            </a:r>
            <a:r>
              <a:rPr lang="en-US" altLang="zh-TW" dirty="0" smtClean="0"/>
              <a:t>2001</a:t>
            </a:r>
            <a:r>
              <a:rPr lang="zh-TW" altLang="en-US" dirty="0" smtClean="0"/>
              <a:t>年，首次舉辦了年度國際</a:t>
            </a:r>
            <a:r>
              <a:rPr lang="en-US" altLang="zh-TW" dirty="0" err="1" smtClean="0"/>
              <a:t>Lexicom</a:t>
            </a:r>
            <a:r>
              <a:rPr lang="zh-TW" altLang="en-US" dirty="0" smtClean="0"/>
              <a:t>研討會，</a:t>
            </a:r>
            <a:r>
              <a:rPr lang="en-US" altLang="zh-TW" dirty="0" smtClean="0"/>
              <a:t>[10]</a:t>
            </a:r>
            <a:r>
              <a:rPr lang="zh-TW" altLang="en-US" dirty="0" smtClean="0"/>
              <a:t>這些研討會一直持續到今天。他們的另一個主要項目是但丁數據庫的規劃、設計、語料庫建設、辭典編纂者培訓和製作。</a:t>
            </a:r>
            <a:r>
              <a:rPr lang="en-US" altLang="zh-TW" dirty="0" smtClean="0"/>
              <a:t>[11] </a:t>
            </a:r>
            <a:r>
              <a:rPr lang="zh-TW" altLang="en-US" dirty="0" smtClean="0"/>
              <a:t>這項對現代英語的分析被</a:t>
            </a:r>
            <a:r>
              <a:rPr lang="en-US" altLang="zh-TW" dirty="0" err="1" smtClean="0"/>
              <a:t>Foras</a:t>
            </a:r>
            <a:r>
              <a:rPr lang="en-US" altLang="zh-TW" dirty="0" smtClean="0"/>
              <a:t> </a:t>
            </a:r>
            <a:r>
              <a:rPr lang="en-US" altLang="zh-TW" dirty="0" err="1" smtClean="0"/>
              <a:t>na</a:t>
            </a:r>
            <a:r>
              <a:rPr lang="en-US" altLang="zh-TW" dirty="0" smtClean="0"/>
              <a:t> </a:t>
            </a:r>
            <a:r>
              <a:rPr lang="en-US" altLang="zh-TW" dirty="0" err="1" smtClean="0"/>
              <a:t>Gaelige</a:t>
            </a:r>
            <a:r>
              <a:rPr lang="zh-TW" altLang="en-US" dirty="0" smtClean="0"/>
              <a:t>委託作為其新英語</a:t>
            </a:r>
            <a:r>
              <a:rPr lang="en-US" altLang="zh-TW" dirty="0" smtClean="0"/>
              <a:t>-</a:t>
            </a:r>
            <a:r>
              <a:rPr lang="zh-TW" altLang="en-US" dirty="0" smtClean="0"/>
              <a:t>愛爾蘭語辭典的基礎，</a:t>
            </a:r>
            <a:r>
              <a:rPr lang="en-US" altLang="zh-TW" dirty="0" smtClean="0"/>
              <a:t>[12] </a:t>
            </a:r>
            <a:r>
              <a:rPr lang="zh-TW" altLang="en-US" dirty="0" smtClean="0"/>
              <a:t>並提供給全世界的學者。阿特金斯和倫德爾共同編寫了</a:t>
            </a:r>
            <a:r>
              <a:rPr lang="en-US" altLang="zh-TW" dirty="0" smtClean="0"/>
              <a:t>《</a:t>
            </a:r>
            <a:r>
              <a:rPr lang="zh-TW" altLang="en-US" dirty="0" smtClean="0"/>
              <a:t>牛津實用辭典指南</a:t>
            </a:r>
            <a:r>
              <a:rPr lang="en-US" altLang="zh-TW" dirty="0" smtClean="0"/>
              <a:t>》</a:t>
            </a:r>
            <a:r>
              <a:rPr lang="zh-TW" altLang="en-US" dirty="0" smtClean="0"/>
              <a:t>（</a:t>
            </a:r>
            <a:r>
              <a:rPr lang="en-US" altLang="zh-TW" dirty="0" smtClean="0"/>
              <a:t>OUP: 2008</a:t>
            </a:r>
            <a:r>
              <a:rPr lang="zh-TW" altLang="en-US" dirty="0" smtClean="0"/>
              <a:t>）。</a:t>
            </a:r>
            <a:r>
              <a:rPr lang="en-US" altLang="zh-TW" dirty="0" smtClean="0"/>
              <a:t>[13] </a:t>
            </a:r>
            <a:r>
              <a:rPr lang="zh-TW" altLang="en-US" dirty="0" smtClean="0"/>
              <a:t>現在已經退休的阿特金斯在辭典學方面進行教學和諮詢，並參與了計算辭典學領域的國內和國際研究項目。</a:t>
            </a:r>
          </a:p>
          <a:p>
            <a:endParaRPr lang="zh-TW" altLang="en-US" dirty="0" smtClean="0"/>
          </a:p>
          <a:p>
            <a:r>
              <a:rPr lang="zh-TW" altLang="en-US" dirty="0" smtClean="0"/>
              <a:t>她的主要興趣包括對語料庫數據的詞彙分析，特別是使用語言學理論作為系統描述語言的基礎；設計數據庫來存儲詞彙學數據，供人類詞彙學家和計算機詞彙學使用；在創建單語和雙語辭典時使用這種數據庫；培訓詞彙學家；以及研究人們如何實際使用辭典。</a:t>
            </a:r>
          </a:p>
          <a:p>
            <a:endParaRPr lang="zh-TW" altLang="en-US" dirty="0" smtClean="0"/>
          </a:p>
        </p:txBody>
      </p:sp>
      <p:sp>
        <p:nvSpPr>
          <p:cNvPr id="4" name="投影片編號版面配置區 3"/>
          <p:cNvSpPr>
            <a:spLocks noGrp="1"/>
          </p:cNvSpPr>
          <p:nvPr>
            <p:ph type="sldNum" sz="quarter" idx="10"/>
          </p:nvPr>
        </p:nvSpPr>
        <p:spPr/>
        <p:txBody>
          <a:bodyPr/>
          <a:lstStyle/>
          <a:p>
            <a:fld id="{D4D90C68-EA5C-4CE1-9C13-32315C921FA6}" type="slidenum">
              <a:rPr lang="zh-TW" altLang="en-US" smtClean="0"/>
              <a:t>5</a:t>
            </a:fld>
            <a:endParaRPr lang="zh-TW" altLang="en-US"/>
          </a:p>
        </p:txBody>
      </p:sp>
    </p:spTree>
    <p:extLst>
      <p:ext uri="{BB962C8B-B14F-4D97-AF65-F5344CB8AC3E}">
        <p14:creationId xmlns:p14="http://schemas.microsoft.com/office/powerpoint/2010/main" val="361693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貝里爾</a:t>
            </a:r>
            <a:r>
              <a:rPr lang="en-US" altLang="zh-TW" dirty="0" smtClean="0"/>
              <a:t>-T.</a:t>
            </a:r>
            <a:r>
              <a:rPr lang="zh-TW" altLang="en-US" dirty="0" smtClean="0"/>
              <a:t>（蘇）</a:t>
            </a:r>
            <a:r>
              <a:rPr lang="en-US" altLang="zh-TW" dirty="0" smtClean="0"/>
              <a:t>-</a:t>
            </a:r>
            <a:r>
              <a:rPr lang="zh-TW" altLang="en-US" dirty="0" smtClean="0"/>
              <a:t>阿特金斯</a:t>
            </a:r>
          </a:p>
          <a:p>
            <a:r>
              <a:rPr lang="en-US" altLang="zh-TW" dirty="0" smtClean="0"/>
              <a:t>1931</a:t>
            </a:r>
            <a:r>
              <a:rPr lang="zh-TW" altLang="en-US" dirty="0" smtClean="0"/>
              <a:t>年</a:t>
            </a:r>
            <a:r>
              <a:rPr lang="en-US" altLang="zh-TW" dirty="0" smtClean="0"/>
              <a:t>1</a:t>
            </a:r>
            <a:r>
              <a:rPr lang="zh-TW" altLang="en-US" dirty="0" smtClean="0"/>
              <a:t>月</a:t>
            </a:r>
            <a:r>
              <a:rPr lang="en-US" altLang="zh-TW" dirty="0" smtClean="0"/>
              <a:t>23</a:t>
            </a:r>
            <a:r>
              <a:rPr lang="zh-TW" altLang="en-US" dirty="0" smtClean="0"/>
              <a:t>日出生（</a:t>
            </a:r>
            <a:r>
              <a:rPr lang="en-US" altLang="zh-TW" dirty="0" smtClean="0"/>
              <a:t>90</a:t>
            </a:r>
            <a:r>
              <a:rPr lang="zh-TW" altLang="en-US" dirty="0" smtClean="0"/>
              <a:t>歲）</a:t>
            </a:r>
          </a:p>
          <a:p>
            <a:r>
              <a:rPr lang="zh-TW" altLang="en-US" dirty="0" smtClean="0"/>
              <a:t>國籍 英國</a:t>
            </a:r>
          </a:p>
          <a:p>
            <a:r>
              <a:rPr lang="zh-TW" altLang="en-US" dirty="0" smtClean="0"/>
              <a:t>母校愛丁堡大學</a:t>
            </a:r>
            <a:endParaRPr lang="en-US" altLang="zh-TW" dirty="0" smtClean="0"/>
          </a:p>
          <a:p>
            <a:r>
              <a:rPr lang="zh-TW" altLang="en-US" dirty="0" smtClean="0"/>
              <a:t>她獲得的榮譽包括：英國布萊頓大學的榮譽學士（</a:t>
            </a:r>
            <a:r>
              <a:rPr lang="en-US" altLang="zh-TW" dirty="0" smtClean="0"/>
              <a:t>2000</a:t>
            </a:r>
            <a:r>
              <a:rPr lang="zh-TW" altLang="en-US" dirty="0" smtClean="0"/>
              <a:t>年），以表彰她對辭典學和語言學的貢獻；</a:t>
            </a:r>
            <a:r>
              <a:rPr lang="en-US" altLang="zh-TW" dirty="0" smtClean="0"/>
              <a:t>[14] </a:t>
            </a:r>
            <a:r>
              <a:rPr lang="zh-TW" altLang="en-US" dirty="0" smtClean="0"/>
              <a:t>歐洲辭典協會</a:t>
            </a:r>
            <a:r>
              <a:rPr lang="en-US" altLang="zh-TW" dirty="0" smtClean="0"/>
              <a:t>[15] </a:t>
            </a:r>
            <a:r>
              <a:rPr lang="zh-TW" altLang="en-US" dirty="0" smtClean="0"/>
              <a:t>在她</a:t>
            </a:r>
            <a:r>
              <a:rPr lang="en-US" altLang="zh-TW" dirty="0" smtClean="0"/>
              <a:t>70</a:t>
            </a:r>
            <a:r>
              <a:rPr lang="zh-TW" altLang="en-US" dirty="0" smtClean="0"/>
              <a:t>歲生日之際出版的紀念冊（</a:t>
            </a:r>
            <a:r>
              <a:rPr lang="en-US" altLang="zh-TW" dirty="0" smtClean="0"/>
              <a:t>2002</a:t>
            </a:r>
            <a:r>
              <a:rPr lang="zh-TW" altLang="en-US" dirty="0" smtClean="0"/>
              <a:t>年），以紀念她對國際辭典學的貢獻；以及比勒陀利亞大學的榮譽學士（</a:t>
            </a:r>
            <a:r>
              <a:rPr lang="en-US" altLang="zh-TW" dirty="0" smtClean="0"/>
              <a:t>2008</a:t>
            </a:r>
            <a:r>
              <a:rPr lang="zh-TW" altLang="en-US" dirty="0" smtClean="0"/>
              <a:t>年），以表彰她對全世界辭典學實踐的發展，特別是對南非的非洲語言做出的重大貢獻。 </a:t>
            </a:r>
            <a:r>
              <a:rPr lang="en-US" altLang="zh-TW" dirty="0" smtClean="0"/>
              <a:t>[16] </a:t>
            </a:r>
            <a:r>
              <a:rPr lang="zh-TW" altLang="en-US" dirty="0" smtClean="0"/>
              <a:t>她也是歐洲詞彙學協會（</a:t>
            </a:r>
            <a:r>
              <a:rPr lang="en-US" altLang="zh-TW" dirty="0" smtClean="0"/>
              <a:t>EURALEX</a:t>
            </a:r>
            <a:r>
              <a:rPr lang="zh-TW" altLang="en-US" dirty="0" smtClean="0"/>
              <a:t>）的前任主席和終身榮譽會員</a:t>
            </a:r>
            <a:r>
              <a:rPr lang="en-US" altLang="zh-TW" dirty="0" smtClean="0"/>
              <a:t>[17] </a:t>
            </a:r>
            <a:r>
              <a:rPr lang="zh-TW" altLang="en-US" dirty="0" smtClean="0"/>
              <a:t>。</a:t>
            </a:r>
            <a:endParaRPr lang="en-US" altLang="zh-TW" dirty="0" smtClean="0"/>
          </a:p>
          <a:p>
            <a:r>
              <a:rPr lang="zh-TW" altLang="en-US" dirty="0" smtClean="0"/>
              <a:t>蘇</a:t>
            </a:r>
            <a:r>
              <a:rPr lang="en-US" altLang="zh-TW" dirty="0" smtClean="0"/>
              <a:t>-</a:t>
            </a:r>
            <a:r>
              <a:rPr lang="zh-TW" altLang="en-US" dirty="0" smtClean="0"/>
              <a:t>阿特金斯自</a:t>
            </a:r>
            <a:r>
              <a:rPr lang="en-US" altLang="zh-TW" dirty="0" smtClean="0"/>
              <a:t>1966</a:t>
            </a:r>
            <a:r>
              <a:rPr lang="zh-TW" altLang="en-US" dirty="0" smtClean="0"/>
              <a:t>年以來一直是一名專業的辭典編纂者，先是在柯林斯出版社（現為哈珀柯林斯出版社）工作，擔任第一部 </a:t>
            </a:r>
            <a:r>
              <a:rPr lang="en-US" altLang="zh-TW" dirty="0" smtClean="0"/>
              <a:t>"</a:t>
            </a:r>
            <a:r>
              <a:rPr lang="zh-TW" altLang="en-US" dirty="0" smtClean="0"/>
              <a:t>現代 </a:t>
            </a:r>
            <a:r>
              <a:rPr lang="en-US" altLang="zh-TW" dirty="0" smtClean="0"/>
              <a:t>"</a:t>
            </a:r>
            <a:r>
              <a:rPr lang="zh-TW" altLang="en-US" dirty="0" smtClean="0"/>
              <a:t>英法辭典</a:t>
            </a:r>
            <a:r>
              <a:rPr lang="en-US" altLang="zh-TW" dirty="0" smtClean="0"/>
              <a:t>《</a:t>
            </a:r>
            <a:r>
              <a:rPr lang="zh-TW" altLang="en-US" dirty="0" smtClean="0"/>
              <a:t>柯林斯</a:t>
            </a:r>
            <a:r>
              <a:rPr lang="en-US" altLang="zh-TW" dirty="0" smtClean="0"/>
              <a:t>-</a:t>
            </a:r>
            <a:r>
              <a:rPr lang="zh-TW" altLang="en-US" dirty="0" smtClean="0"/>
              <a:t>羅伯特英法辭典</a:t>
            </a:r>
            <a:r>
              <a:rPr lang="en-US" altLang="zh-TW" dirty="0" smtClean="0"/>
              <a:t>》</a:t>
            </a:r>
            <a:r>
              <a:rPr lang="zh-TW" altLang="en-US" dirty="0" smtClean="0"/>
              <a:t>的總編輯，</a:t>
            </a:r>
            <a:r>
              <a:rPr lang="en-US" altLang="zh-TW" dirty="0" smtClean="0"/>
              <a:t>[1] </a:t>
            </a:r>
            <a:r>
              <a:rPr lang="zh-TW" altLang="en-US" dirty="0" smtClean="0"/>
              <a:t>然後擔任牛津大學出版社的辭典顧問，開創了根據語料庫數據創建雙語辭典的方法，最終形成了</a:t>
            </a:r>
            <a:r>
              <a:rPr lang="en-US" altLang="zh-TW" dirty="0" smtClean="0"/>
              <a:t>《</a:t>
            </a:r>
            <a:r>
              <a:rPr lang="zh-TW" altLang="en-US" dirty="0" smtClean="0"/>
              <a:t>牛津</a:t>
            </a:r>
            <a:r>
              <a:rPr lang="en-US" altLang="zh-TW" dirty="0" smtClean="0"/>
              <a:t>-</a:t>
            </a:r>
            <a:r>
              <a:rPr lang="zh-TW" altLang="en-US" dirty="0" smtClean="0"/>
              <a:t>哈切特英法辭典</a:t>
            </a:r>
            <a:r>
              <a:rPr lang="en-US" altLang="zh-TW" dirty="0" smtClean="0"/>
              <a:t>》</a:t>
            </a:r>
            <a:r>
              <a:rPr lang="zh-TW" altLang="en-US" dirty="0" smtClean="0"/>
              <a:t>。 </a:t>
            </a:r>
            <a:r>
              <a:rPr lang="en-US" altLang="zh-TW" dirty="0" smtClean="0"/>
              <a:t>[2] 1987</a:t>
            </a:r>
            <a:r>
              <a:rPr lang="zh-TW" altLang="en-US" dirty="0" smtClean="0"/>
              <a:t>年，阿特金斯遇到了查爾斯</a:t>
            </a:r>
            <a:r>
              <a:rPr lang="en-US" altLang="zh-TW" dirty="0" smtClean="0"/>
              <a:t>-J-</a:t>
            </a:r>
            <a:r>
              <a:rPr lang="zh-TW" altLang="en-US" dirty="0" smtClean="0"/>
              <a:t>菲爾摩爾，他的框架語義學方法為她的許多詞彙學問題提供瞭解決方案。他們後來的討論和合作促成了加州大學伯克利分校國際計算機科學研究所</a:t>
            </a:r>
            <a:r>
              <a:rPr lang="en-US" altLang="zh-TW" dirty="0" err="1" smtClean="0"/>
              <a:t>FrameNet</a:t>
            </a:r>
            <a:r>
              <a:rPr lang="zh-TW" altLang="en-US" dirty="0" smtClean="0"/>
              <a:t>項目的發展，阿特金斯成為該項目辭典學顧問。</a:t>
            </a:r>
            <a:r>
              <a:rPr lang="en-US" altLang="zh-TW" dirty="0" smtClean="0"/>
              <a:t>[3] </a:t>
            </a:r>
            <a:r>
              <a:rPr lang="zh-TW" altLang="en-US" dirty="0" smtClean="0"/>
              <a:t>阿特金斯是美國國家語料庫</a:t>
            </a:r>
            <a:r>
              <a:rPr lang="en-US" altLang="zh-TW" dirty="0" smtClean="0"/>
              <a:t>[4] </a:t>
            </a:r>
            <a:r>
              <a:rPr lang="zh-TW" altLang="en-US" dirty="0" smtClean="0"/>
              <a:t>和國際辭典學雜誌的顧問委員會成員。</a:t>
            </a:r>
          </a:p>
          <a:p>
            <a:endParaRPr lang="zh-TW" altLang="en-US" dirty="0" smtClean="0"/>
          </a:p>
          <a:p>
            <a:r>
              <a:rPr lang="en-US" altLang="zh-TW" dirty="0" smtClean="0"/>
              <a:t>1997</a:t>
            </a:r>
            <a:r>
              <a:rPr lang="zh-TW" altLang="en-US" dirty="0" smtClean="0"/>
              <a:t>年和</a:t>
            </a:r>
            <a:r>
              <a:rPr lang="en-US" altLang="zh-TW" dirty="0" smtClean="0"/>
              <a:t>1998</a:t>
            </a:r>
            <a:r>
              <a:rPr lang="zh-TW" altLang="en-US" dirty="0" smtClean="0"/>
              <a:t>年，阿特金斯與邁克爾</a:t>
            </a:r>
            <a:r>
              <a:rPr lang="en-US" altLang="zh-TW" dirty="0" smtClean="0"/>
              <a:t>-</a:t>
            </a:r>
            <a:r>
              <a:rPr lang="zh-TW" altLang="en-US" dirty="0" smtClean="0"/>
              <a:t>倫德爾（</a:t>
            </a:r>
            <a:r>
              <a:rPr lang="en-US" altLang="zh-TW" dirty="0" smtClean="0"/>
              <a:t>Michael </a:t>
            </a:r>
            <a:r>
              <a:rPr lang="en-US" altLang="zh-TW" dirty="0" err="1" smtClean="0"/>
              <a:t>Rundell</a:t>
            </a:r>
            <a:r>
              <a:rPr lang="zh-TW" altLang="en-US" dirty="0" smtClean="0"/>
              <a:t>）一起在南非為來自</a:t>
            </a:r>
            <a:r>
              <a:rPr lang="en-US" altLang="zh-TW" dirty="0" smtClean="0"/>
              <a:t>11</a:t>
            </a:r>
            <a:r>
              <a:rPr lang="zh-TW" altLang="en-US" dirty="0" smtClean="0"/>
              <a:t>個語言社區的語言學家和辭典編纂者策劃並舉辦了兩次為期一週的研討會。</a:t>
            </a:r>
            <a:r>
              <a:rPr lang="en-US" altLang="zh-TW" dirty="0" smtClean="0"/>
              <a:t>[8] </a:t>
            </a:r>
            <a:r>
              <a:rPr lang="zh-TW" altLang="en-US" dirty="0" smtClean="0"/>
              <a:t>隨後，阿特金斯和倫德爾創辦了辭典編纂大師班，</a:t>
            </a:r>
            <a:r>
              <a:rPr lang="en-US" altLang="zh-TW" dirty="0" smtClean="0"/>
              <a:t>[9] </a:t>
            </a:r>
            <a:r>
              <a:rPr lang="zh-TW" altLang="en-US" dirty="0" smtClean="0"/>
              <a:t>為任何參與或着手進行辭典編纂項目的人提供諮詢、顧問服務和培訓。此後不久，他們邀請</a:t>
            </a:r>
            <a:r>
              <a:rPr lang="en-US" altLang="zh-TW" dirty="0" smtClean="0"/>
              <a:t>Adam </a:t>
            </a:r>
            <a:r>
              <a:rPr lang="en-US" altLang="zh-TW" dirty="0" err="1" smtClean="0"/>
              <a:t>Kilgarriff</a:t>
            </a:r>
            <a:r>
              <a:rPr lang="zh-TW" altLang="en-US" dirty="0" smtClean="0"/>
              <a:t>加入。</a:t>
            </a:r>
            <a:r>
              <a:rPr lang="en-US" altLang="zh-TW" dirty="0" smtClean="0"/>
              <a:t>2001</a:t>
            </a:r>
            <a:r>
              <a:rPr lang="zh-TW" altLang="en-US" dirty="0" smtClean="0"/>
              <a:t>年，首次舉辦了年度國際</a:t>
            </a:r>
            <a:r>
              <a:rPr lang="en-US" altLang="zh-TW" dirty="0" err="1" smtClean="0"/>
              <a:t>Lexicom</a:t>
            </a:r>
            <a:r>
              <a:rPr lang="zh-TW" altLang="en-US" dirty="0" smtClean="0"/>
              <a:t>研討會，</a:t>
            </a:r>
            <a:r>
              <a:rPr lang="en-US" altLang="zh-TW" dirty="0" smtClean="0"/>
              <a:t>[10]</a:t>
            </a:r>
            <a:r>
              <a:rPr lang="zh-TW" altLang="en-US" dirty="0" smtClean="0"/>
              <a:t>這些研討會一直持續到今天。他們的另一個主要項目是但丁數據庫的規劃、設計、語料庫建設、辭典編纂者培訓和製作。</a:t>
            </a:r>
            <a:r>
              <a:rPr lang="en-US" altLang="zh-TW" dirty="0" smtClean="0"/>
              <a:t>[11] </a:t>
            </a:r>
            <a:r>
              <a:rPr lang="zh-TW" altLang="en-US" dirty="0" smtClean="0"/>
              <a:t>這項對現代英語的分析被</a:t>
            </a:r>
            <a:r>
              <a:rPr lang="en-US" altLang="zh-TW" dirty="0" err="1" smtClean="0"/>
              <a:t>Foras</a:t>
            </a:r>
            <a:r>
              <a:rPr lang="en-US" altLang="zh-TW" dirty="0" smtClean="0"/>
              <a:t> </a:t>
            </a:r>
            <a:r>
              <a:rPr lang="en-US" altLang="zh-TW" dirty="0" err="1" smtClean="0"/>
              <a:t>na</a:t>
            </a:r>
            <a:r>
              <a:rPr lang="en-US" altLang="zh-TW" dirty="0" smtClean="0"/>
              <a:t> </a:t>
            </a:r>
            <a:r>
              <a:rPr lang="en-US" altLang="zh-TW" dirty="0" err="1" smtClean="0"/>
              <a:t>Gaelige</a:t>
            </a:r>
            <a:r>
              <a:rPr lang="zh-TW" altLang="en-US" dirty="0" smtClean="0"/>
              <a:t>委託作為其新英語</a:t>
            </a:r>
            <a:r>
              <a:rPr lang="en-US" altLang="zh-TW" dirty="0" smtClean="0"/>
              <a:t>-</a:t>
            </a:r>
            <a:r>
              <a:rPr lang="zh-TW" altLang="en-US" dirty="0" smtClean="0"/>
              <a:t>愛爾蘭語辭典的基礎，</a:t>
            </a:r>
            <a:r>
              <a:rPr lang="en-US" altLang="zh-TW" dirty="0" smtClean="0"/>
              <a:t>[12] </a:t>
            </a:r>
            <a:r>
              <a:rPr lang="zh-TW" altLang="en-US" dirty="0" smtClean="0"/>
              <a:t>並提供給全世界的學者。阿特金斯和倫德爾共同編寫了</a:t>
            </a:r>
            <a:r>
              <a:rPr lang="en-US" altLang="zh-TW" dirty="0" smtClean="0"/>
              <a:t>《</a:t>
            </a:r>
            <a:r>
              <a:rPr lang="zh-TW" altLang="en-US" dirty="0" smtClean="0"/>
              <a:t>牛津實用辭典指南</a:t>
            </a:r>
            <a:r>
              <a:rPr lang="en-US" altLang="zh-TW" dirty="0" smtClean="0"/>
              <a:t>》</a:t>
            </a:r>
            <a:r>
              <a:rPr lang="zh-TW" altLang="en-US" dirty="0" smtClean="0"/>
              <a:t>（</a:t>
            </a:r>
            <a:r>
              <a:rPr lang="en-US" altLang="zh-TW" dirty="0" smtClean="0"/>
              <a:t>OUP: 2008</a:t>
            </a:r>
            <a:r>
              <a:rPr lang="zh-TW" altLang="en-US" dirty="0" smtClean="0"/>
              <a:t>）。</a:t>
            </a:r>
            <a:r>
              <a:rPr lang="en-US" altLang="zh-TW" dirty="0" smtClean="0"/>
              <a:t>[13] </a:t>
            </a:r>
            <a:r>
              <a:rPr lang="zh-TW" altLang="en-US" dirty="0" smtClean="0"/>
              <a:t>現在已經退休的阿特金斯在辭典學方面進行教學和諮詢，並參與了計算辭典學領域的國內和國際研究項目。</a:t>
            </a:r>
          </a:p>
          <a:p>
            <a:endParaRPr lang="zh-TW" altLang="en-US" dirty="0" smtClean="0"/>
          </a:p>
          <a:p>
            <a:r>
              <a:rPr lang="zh-TW" altLang="en-US" dirty="0" smtClean="0"/>
              <a:t>她的主要興趣包括對語料庫數據的詞彙分析，特別是使用語言學理論作為系統描述語言的基礎；設計數據庫來存儲詞彙學數據，供人類詞彙學家和計算機詞彙學使用；在創建單語和雙語辭典時使用這種數據庫；培訓詞彙學家；以及研究人們如何實際使用辭典。</a:t>
            </a:r>
          </a:p>
          <a:p>
            <a:endParaRPr lang="zh-TW" altLang="en-US" dirty="0" smtClean="0"/>
          </a:p>
        </p:txBody>
      </p:sp>
      <p:sp>
        <p:nvSpPr>
          <p:cNvPr id="4" name="投影片編號版面配置區 3"/>
          <p:cNvSpPr>
            <a:spLocks noGrp="1"/>
          </p:cNvSpPr>
          <p:nvPr>
            <p:ph type="sldNum" sz="quarter" idx="10"/>
          </p:nvPr>
        </p:nvSpPr>
        <p:spPr/>
        <p:txBody>
          <a:bodyPr/>
          <a:lstStyle/>
          <a:p>
            <a:fld id="{D4D90C68-EA5C-4CE1-9C13-32315C921FA6}" type="slidenum">
              <a:rPr lang="zh-TW" altLang="en-US" smtClean="0"/>
              <a:t>9</a:t>
            </a:fld>
            <a:endParaRPr lang="zh-TW" altLang="en-US"/>
          </a:p>
        </p:txBody>
      </p:sp>
    </p:spTree>
    <p:extLst>
      <p:ext uri="{BB962C8B-B14F-4D97-AF65-F5344CB8AC3E}">
        <p14:creationId xmlns:p14="http://schemas.microsoft.com/office/powerpoint/2010/main" val="42552211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7E0307-B85C-446A-8EF0-0407D435D787}" type="datetimeFigureOut">
              <a:rPr lang="en-US" smtClean="0"/>
              <a:t>6/3/2022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87622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8BD862E7-95FA-4FC4-9EC5-DDBFA8DC7417}"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348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B987F2-A784-4F72-BB57-0E9EACDE722E}" type="datetimeFigureOut">
              <a:rPr lang="en-US" smtClean="0"/>
              <a:t>6/3/2022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3597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0BBD51E-4B19-444E-85C0-DBD7EB6263F4}" type="datetimeFigureOut">
              <a:rPr lang="en-US" smtClean="0"/>
              <a:t>6/3/2022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727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0D7255A-4AD5-4D3E-9A0A-689DA3BA976C}" type="datetimeFigureOut">
              <a:rPr lang="en-US" smtClean="0"/>
              <a:t>6/3/2022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4411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3EE0AD15-87AC-45B2-9EE5-8D165AF83CD7}" type="datetimeFigureOut">
              <a:rPr lang="en-US" smtClean="0"/>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925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FCC40CCD-F0D6-4CC2-A4C8-2D7D0D875F02}" type="datetimeFigureOut">
              <a:rPr lang="en-US" smtClean="0"/>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14751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93616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647B1BF-4039-460D-A637-65428CBD720E}" type="datetimeFigureOut">
              <a:rPr lang="en-US" smtClean="0"/>
              <a:t>6/3/2022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828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思源黑體 TW Regular" panose="020B0500000000000000" pitchFamily="34" charset="-120"/>
                <a:ea typeface="思源黑體 TW Regular" panose="020B0500000000000000"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p:txBody>
          <a:bodyPr/>
          <a:lstStyle>
            <a:lvl1pPr>
              <a:defRPr>
                <a:latin typeface="思源黑體 TW Regular" panose="020B0500000000000000" pitchFamily="34" charset="-120"/>
                <a:ea typeface="思源黑體 TW Regular" panose="020B0500000000000000" pitchFamily="34" charset="-120"/>
              </a:defRPr>
            </a:lvl1pPr>
            <a:lvl2pPr>
              <a:defRPr>
                <a:latin typeface="思源黑體 TW Regular" panose="020B0500000000000000" pitchFamily="34" charset="-120"/>
                <a:ea typeface="思源黑體 TW Regular" panose="020B0500000000000000" pitchFamily="34" charset="-120"/>
              </a:defRPr>
            </a:lvl2pPr>
            <a:lvl3pPr>
              <a:defRPr>
                <a:latin typeface="思源黑體 TW Regular" panose="020B0500000000000000" pitchFamily="34" charset="-120"/>
                <a:ea typeface="思源黑體 TW Regular" panose="020B0500000000000000" pitchFamily="34" charset="-120"/>
              </a:defRPr>
            </a:lvl3pPr>
            <a:lvl4pPr>
              <a:defRPr>
                <a:latin typeface="思源黑體 TW Regular" panose="020B0500000000000000" pitchFamily="34" charset="-120"/>
                <a:ea typeface="思源黑體 TW Regular" panose="020B0500000000000000" pitchFamily="34" charset="-120"/>
              </a:defRPr>
            </a:lvl4pPr>
            <a:lvl5pPr>
              <a:defRPr>
                <a:latin typeface="思源黑體 TW Regular" panose="020B0500000000000000" pitchFamily="34" charset="-120"/>
                <a:ea typeface="思源黑體 TW Regular" panose="020B0500000000000000" pitchFamily="34" charset="-120"/>
              </a:defRPr>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smtClean="0"/>
              <a:t>6/3/2022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7986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l">
              <a:defRPr sz="4000">
                <a:latin typeface="思源黑體 TW Regular" panose="020B0500000000000000" pitchFamily="34" charset="-120"/>
                <a:ea typeface="思源黑體 TW Regular" panose="020B0500000000000000" pitchFamily="34" charset="-120"/>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l">
              <a:buNone/>
              <a:defRPr sz="2200">
                <a:solidFill>
                  <a:schemeClr val="tx1">
                    <a:tint val="75000"/>
                  </a:schemeClr>
                </a:solidFill>
                <a:latin typeface="思源黑體 TW Regular" panose="020B0500000000000000" pitchFamily="34" charset="-120"/>
                <a:ea typeface="思源黑體 TW Regular" panose="020B0500000000000000"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dirty="0" smtClean="0"/>
              <a:t>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9A00F7B-89C5-4DF7-A309-6263220147D4}" type="datetimeFigureOut">
              <a:rPr lang="en-US" smtClean="0"/>
              <a:t>6/3/2022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24478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7966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smtClean="0"/>
              <a:t>6/3/2022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312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smtClean="0"/>
              <a:t>6/3/2022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8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ECC86-1672-4627-AEFE-EC5485C73905}" type="datetimeFigureOut">
              <a:rPr lang="en-US" smtClean="0"/>
              <a:t>6/3/2022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58745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3CDCB01F-D966-4C62-B900-0BE008A90C98}"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192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5E73A0EA-7DC7-4964-BB97-B173EF3B859A}" type="datetimeFigureOut">
              <a:rPr lang="en-US" smtClean="0"/>
              <a:t>6/3/2022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7554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smtClean="0"/>
              <a:t>6/3/2022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5186994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536192" y="2058841"/>
            <a:ext cx="9448800" cy="1825096"/>
          </a:xfrm>
        </p:spPr>
        <p:txBody>
          <a:bodyPr>
            <a:normAutofit/>
          </a:bodyPr>
          <a:lstStyle/>
          <a:p>
            <a:pPr algn="ctr"/>
            <a:r>
              <a:rPr lang="zh-TW" altLang="en-US" dirty="0" smtClean="0">
                <a:latin typeface="思源黑体 CN Regular" panose="020B0500000000000000" pitchFamily="34" charset="-128"/>
                <a:ea typeface="思源黑体 CN Regular" panose="020B0500000000000000" pitchFamily="34" charset="-128"/>
              </a:rPr>
              <a:t>辭典</a:t>
            </a:r>
            <a:r>
              <a:rPr lang="zh-TW" altLang="en-US" dirty="0">
                <a:latin typeface="思源黑体 CN Regular" panose="020B0500000000000000" pitchFamily="34" charset="-128"/>
                <a:ea typeface="思源黑体 CN Regular" panose="020B0500000000000000" pitchFamily="34" charset="-128"/>
              </a:rPr>
              <a:t>的</a:t>
            </a:r>
            <a:r>
              <a:rPr lang="zh-TW" altLang="en-US" dirty="0" smtClean="0">
                <a:latin typeface="思源黑体 CN Regular" panose="020B0500000000000000" pitchFamily="34" charset="-128"/>
                <a:ea typeface="思源黑体 CN Regular" panose="020B0500000000000000" pitchFamily="34" charset="-128"/>
              </a:rPr>
              <a:t>釋義（一）</a:t>
            </a:r>
            <a:endParaRPr lang="zh-TW" altLang="en-US" dirty="0">
              <a:latin typeface="思源黑体 CN Regular" panose="020B0500000000000000" pitchFamily="34" charset="-128"/>
              <a:ea typeface="思源黑体 CN Regular" panose="020B0500000000000000" pitchFamily="34" charset="-128"/>
            </a:endParaRPr>
          </a:p>
        </p:txBody>
      </p:sp>
      <p:sp>
        <p:nvSpPr>
          <p:cNvPr id="3" name="副標題 2"/>
          <p:cNvSpPr>
            <a:spLocks noGrp="1"/>
          </p:cNvSpPr>
          <p:nvPr>
            <p:ph type="subTitle" idx="1"/>
          </p:nvPr>
        </p:nvSpPr>
        <p:spPr>
          <a:xfrm>
            <a:off x="4050792" y="4519169"/>
            <a:ext cx="3291840" cy="685800"/>
          </a:xfrm>
        </p:spPr>
        <p:txBody>
          <a:bodyPr>
            <a:noAutofit/>
          </a:bodyPr>
          <a:lstStyle/>
          <a:p>
            <a:r>
              <a:rPr lang="en-US" altLang="zh-TW" sz="2400" dirty="0" smtClean="0"/>
              <a:t>2022/05/30</a:t>
            </a:r>
          </a:p>
          <a:p>
            <a:r>
              <a:rPr lang="zh-TW" altLang="en-US" sz="2400" dirty="0"/>
              <a:t>白明弘</a:t>
            </a:r>
          </a:p>
        </p:txBody>
      </p:sp>
      <p:sp>
        <p:nvSpPr>
          <p:cNvPr id="4" name="矩形 3"/>
          <p:cNvSpPr/>
          <p:nvPr/>
        </p:nvSpPr>
        <p:spPr>
          <a:xfrm>
            <a:off x="470010" y="308898"/>
            <a:ext cx="6096000" cy="523220"/>
          </a:xfrm>
          <a:prstGeom prst="rect">
            <a:avLst/>
          </a:prstGeom>
        </p:spPr>
        <p:txBody>
          <a:bodyPr>
            <a:spAutoFit/>
          </a:bodyPr>
          <a:lstStyle/>
          <a:p>
            <a:r>
              <a:rPr lang="zh-TW" altLang="en-US" sz="2800" dirty="0"/>
              <a:t>辭典編輯交流</a:t>
            </a:r>
            <a:r>
              <a:rPr lang="zh-TW" altLang="en-US" sz="2800" dirty="0" smtClean="0"/>
              <a:t>講座</a:t>
            </a:r>
            <a:endParaRPr lang="en-US" altLang="zh-TW" sz="2800" dirty="0" smtClean="0"/>
          </a:p>
        </p:txBody>
      </p:sp>
      <p:sp>
        <p:nvSpPr>
          <p:cNvPr id="5" name="矩形 4"/>
          <p:cNvSpPr/>
          <p:nvPr/>
        </p:nvSpPr>
        <p:spPr>
          <a:xfrm>
            <a:off x="3048000" y="1567338"/>
            <a:ext cx="6096000" cy="1569660"/>
          </a:xfrm>
          <a:prstGeom prst="rect">
            <a:avLst/>
          </a:prstGeom>
        </p:spPr>
        <p:txBody>
          <a:bodyPr>
            <a:spAutoFit/>
          </a:bodyPr>
          <a:lstStyle/>
          <a:p>
            <a:r>
              <a:rPr lang="en-US" altLang="zh-TW" sz="3200" dirty="0"/>
              <a:t>《</a:t>
            </a:r>
            <a:r>
              <a:rPr lang="zh-TW" altLang="en-US" sz="3200" dirty="0"/>
              <a:t>牛津詞典編纂指南</a:t>
            </a:r>
            <a:r>
              <a:rPr lang="en-US" altLang="zh-TW" sz="3200" dirty="0"/>
              <a:t>》</a:t>
            </a:r>
            <a:r>
              <a:rPr lang="zh-TW" altLang="en-US" sz="3200" b="1" dirty="0"/>
              <a:t>導讀</a:t>
            </a:r>
            <a:r>
              <a:rPr lang="en-US" altLang="zh-TW" sz="3200" b="1" dirty="0"/>
              <a:t/>
            </a:r>
            <a:br>
              <a:rPr lang="en-US" altLang="zh-TW" sz="3200" b="1" dirty="0"/>
            </a:br>
            <a:r>
              <a:rPr lang="en-US" altLang="zh-TW" sz="3200" dirty="0"/>
              <a:t/>
            </a:r>
            <a:br>
              <a:rPr lang="en-US" altLang="zh-TW" sz="3200" dirty="0"/>
            </a:br>
            <a:endParaRPr lang="zh-TW" altLang="en-US" sz="3200" dirty="0"/>
          </a:p>
        </p:txBody>
      </p:sp>
    </p:spTree>
    <p:extLst>
      <p:ext uri="{BB962C8B-B14F-4D97-AF65-F5344CB8AC3E}">
        <p14:creationId xmlns:p14="http://schemas.microsoft.com/office/powerpoint/2010/main" val="1573407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邁克</a:t>
            </a:r>
            <a:r>
              <a:rPr lang="en-US" altLang="zh-TW" dirty="0"/>
              <a:t>·</a:t>
            </a:r>
            <a:r>
              <a:rPr lang="zh-TW" altLang="en-US" dirty="0"/>
              <a:t>倫德（</a:t>
            </a:r>
            <a:r>
              <a:rPr lang="en-US" altLang="zh-TW" dirty="0"/>
              <a:t>Michael </a:t>
            </a:r>
            <a:r>
              <a:rPr lang="en-US" altLang="zh-TW" dirty="0" err="1"/>
              <a:t>Rundell</a:t>
            </a:r>
            <a:r>
              <a:rPr lang="en-US" altLang="zh-TW" dirty="0"/>
              <a:t> </a:t>
            </a:r>
            <a:r>
              <a:rPr lang="zh-TW" altLang="en-US" dirty="0"/>
              <a:t>）</a:t>
            </a:r>
          </a:p>
        </p:txBody>
      </p:sp>
      <p:sp>
        <p:nvSpPr>
          <p:cNvPr id="3" name="內容版面配置區 2"/>
          <p:cNvSpPr>
            <a:spLocks noGrp="1"/>
          </p:cNvSpPr>
          <p:nvPr>
            <p:ph idx="1"/>
          </p:nvPr>
        </p:nvSpPr>
        <p:spPr>
          <a:xfrm>
            <a:off x="680321" y="2336872"/>
            <a:ext cx="9613861" cy="3989499"/>
          </a:xfrm>
        </p:spPr>
        <p:txBody>
          <a:bodyPr>
            <a:normAutofit fontScale="92500" lnSpcReduction="10000"/>
          </a:bodyPr>
          <a:lstStyle/>
          <a:p>
            <a:r>
              <a:rPr lang="zh-TW" altLang="zh-TW" dirty="0"/>
              <a:t>基於語料庫</a:t>
            </a:r>
            <a:r>
              <a:rPr lang="zh-TW" altLang="zh-TW" dirty="0" smtClean="0"/>
              <a:t>的</a:t>
            </a:r>
            <a:r>
              <a:rPr lang="zh-TW" altLang="en-US" dirty="0" smtClean="0"/>
              <a:t>辭典</a:t>
            </a:r>
            <a:r>
              <a:rPr lang="zh-TW" altLang="zh-TW" dirty="0" smtClean="0"/>
              <a:t>學</a:t>
            </a:r>
            <a:r>
              <a:rPr lang="zh-TW" altLang="zh-TW" dirty="0"/>
              <a:t>領域廣泛</a:t>
            </a:r>
            <a:r>
              <a:rPr lang="zh-TW" altLang="zh-TW" dirty="0" smtClean="0"/>
              <a:t>發表文章</a:t>
            </a:r>
            <a:endParaRPr lang="en-US" altLang="zh-TW" dirty="0" smtClean="0"/>
          </a:p>
          <a:p>
            <a:r>
              <a:rPr lang="zh-TW" altLang="zh-TW" dirty="0"/>
              <a:t>研究參考資源從印刷品到數位媒體的轉移</a:t>
            </a:r>
            <a:r>
              <a:rPr lang="zh-TW" altLang="zh-TW" dirty="0" smtClean="0"/>
              <a:t>對</a:t>
            </a:r>
            <a:r>
              <a:rPr lang="zh-TW" altLang="en-US" dirty="0" smtClean="0"/>
              <a:t>辭典</a:t>
            </a:r>
            <a:r>
              <a:rPr lang="zh-TW" altLang="zh-TW" dirty="0" smtClean="0"/>
              <a:t>學</a:t>
            </a:r>
            <a:r>
              <a:rPr lang="zh-TW" altLang="zh-TW" dirty="0"/>
              <a:t>的影響</a:t>
            </a:r>
            <a:r>
              <a:rPr lang="zh-TW" altLang="zh-TW" dirty="0" smtClean="0"/>
              <a:t>。</a:t>
            </a:r>
            <a:endParaRPr lang="en-US" altLang="zh-TW" dirty="0" smtClean="0"/>
          </a:p>
          <a:p>
            <a:r>
              <a:rPr lang="zh-TW" altLang="zh-TW" dirty="0"/>
              <a:t>著名的講師和培訓師</a:t>
            </a:r>
            <a:r>
              <a:rPr lang="zh-TW" altLang="zh-TW" dirty="0" smtClean="0"/>
              <a:t>。</a:t>
            </a:r>
            <a:endParaRPr lang="en-US" altLang="zh-TW" dirty="0" smtClean="0"/>
          </a:p>
          <a:p>
            <a:r>
              <a:rPr lang="zh-TW" altLang="zh-TW" dirty="0"/>
              <a:t>定期舉辦的</a:t>
            </a:r>
            <a:r>
              <a:rPr lang="en-US" altLang="zh-TW" dirty="0" err="1"/>
              <a:t>Lexicom</a:t>
            </a:r>
            <a:r>
              <a:rPr lang="zh-TW" altLang="zh-TW" dirty="0"/>
              <a:t>研討會的負責人之</a:t>
            </a:r>
            <a:r>
              <a:rPr lang="zh-TW" altLang="zh-TW" dirty="0" smtClean="0"/>
              <a:t>一</a:t>
            </a:r>
            <a:endParaRPr lang="en-US" altLang="zh-TW" dirty="0" smtClean="0"/>
          </a:p>
          <a:p>
            <a:r>
              <a:rPr lang="zh-TW" altLang="zh-TW" dirty="0"/>
              <a:t>與阿特金斯和基爾加里夫一起，在布萊頓大學開發並教授詞法學和詞法計算的碩士課程。</a:t>
            </a:r>
          </a:p>
          <a:p>
            <a:r>
              <a:rPr lang="zh-TW" altLang="zh-TW" dirty="0"/>
              <a:t>邁克爾</a:t>
            </a:r>
            <a:r>
              <a:rPr lang="en-US" altLang="zh-TW" dirty="0"/>
              <a:t>-</a:t>
            </a:r>
            <a:r>
              <a:rPr lang="zh-TW" altLang="zh-TW" dirty="0"/>
              <a:t>倫德爾（</a:t>
            </a:r>
            <a:r>
              <a:rPr lang="en-US" altLang="zh-TW" dirty="0"/>
              <a:t>Michael </a:t>
            </a:r>
            <a:r>
              <a:rPr lang="en-US" altLang="zh-TW" dirty="0" err="1"/>
              <a:t>Rundell</a:t>
            </a:r>
            <a:r>
              <a:rPr lang="zh-TW" altLang="zh-TW" dirty="0"/>
              <a:t>）的職業生涯</a:t>
            </a:r>
            <a:r>
              <a:rPr lang="zh-TW" altLang="zh-TW" dirty="0" smtClean="0"/>
              <a:t>以</a:t>
            </a:r>
            <a:r>
              <a:rPr lang="zh-TW" altLang="en-US" dirty="0" smtClean="0"/>
              <a:t>辭典</a:t>
            </a:r>
            <a:r>
              <a:rPr lang="zh-TW" altLang="zh-TW" dirty="0" smtClean="0"/>
              <a:t>學</a:t>
            </a:r>
            <a:r>
              <a:rPr lang="zh-TW" altLang="zh-TW" dirty="0"/>
              <a:t>的兩次重大革命為標誌：</a:t>
            </a:r>
            <a:r>
              <a:rPr lang="en-US" altLang="zh-TW" dirty="0"/>
              <a:t>20</a:t>
            </a:r>
            <a:r>
              <a:rPr lang="zh-TW" altLang="zh-TW" dirty="0"/>
              <a:t>世紀</a:t>
            </a:r>
            <a:r>
              <a:rPr lang="en-US" altLang="zh-TW" dirty="0"/>
              <a:t>80</a:t>
            </a:r>
            <a:r>
              <a:rPr lang="zh-TW" altLang="zh-TW" dirty="0"/>
              <a:t>年代初語料庫的出現，以及參考資源從印刷品向數位媒體的轉移</a:t>
            </a:r>
            <a:r>
              <a:rPr lang="zh-TW" altLang="zh-TW" dirty="0" smtClean="0"/>
              <a:t>。</a:t>
            </a:r>
            <a:endParaRPr lang="en-US" altLang="zh-TW" dirty="0" smtClean="0"/>
          </a:p>
          <a:p>
            <a:r>
              <a:rPr lang="zh-TW" altLang="zh-TW" dirty="0"/>
              <a:t>他是</a:t>
            </a:r>
            <a:r>
              <a:rPr lang="en-US" altLang="zh-TW" dirty="0"/>
              <a:t>EURALEX</a:t>
            </a:r>
            <a:r>
              <a:rPr lang="zh-TW" altLang="zh-TW" dirty="0"/>
              <a:t>的創始人之一，並在</a:t>
            </a:r>
            <a:r>
              <a:rPr lang="en-US" altLang="zh-TW" dirty="0"/>
              <a:t>2006-2010</a:t>
            </a:r>
            <a:r>
              <a:rPr lang="zh-TW" altLang="zh-TW" dirty="0"/>
              <a:t>年擔任其執行委員會成員。他也是《國際詞彙學雜誌》的編委會成員。</a:t>
            </a:r>
          </a:p>
          <a:p>
            <a:r>
              <a:rPr lang="en-US" altLang="zh-TW" dirty="0"/>
              <a:t>2013</a:t>
            </a:r>
            <a:r>
              <a:rPr lang="zh-TW" altLang="zh-TW" dirty="0"/>
              <a:t>年，邁克爾被考文垂大學授予榮譽博士學位（</a:t>
            </a:r>
            <a:r>
              <a:rPr lang="en-US" altLang="zh-TW" dirty="0" err="1"/>
              <a:t>D.Litt</a:t>
            </a:r>
            <a:r>
              <a:rPr lang="zh-TW" altLang="zh-TW" dirty="0"/>
              <a:t>），</a:t>
            </a:r>
            <a:r>
              <a:rPr lang="en-US" altLang="zh-TW" dirty="0"/>
              <a:t>"</a:t>
            </a:r>
            <a:r>
              <a:rPr lang="zh-TW" altLang="zh-TW" dirty="0"/>
              <a:t>以表彰他對英語語言的描述和教學詞彙學領域的貢獻</a:t>
            </a:r>
            <a:r>
              <a:rPr lang="en-US" altLang="zh-TW" dirty="0"/>
              <a:t>"</a:t>
            </a:r>
            <a:r>
              <a:rPr lang="zh-TW" altLang="zh-TW" dirty="0"/>
              <a:t>。</a:t>
            </a:r>
          </a:p>
          <a:p>
            <a:endParaRPr lang="zh-TW" altLang="en-US" dirty="0"/>
          </a:p>
        </p:txBody>
      </p:sp>
    </p:spTree>
    <p:extLst>
      <p:ext uri="{BB962C8B-B14F-4D97-AF65-F5344CB8AC3E}">
        <p14:creationId xmlns:p14="http://schemas.microsoft.com/office/powerpoint/2010/main" val="420765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大綱</a:t>
            </a:r>
            <a:endParaRPr lang="zh-TW" altLang="en-US" dirty="0"/>
          </a:p>
        </p:txBody>
      </p:sp>
      <p:pic>
        <p:nvPicPr>
          <p:cNvPr id="4" name="圖片 3"/>
          <p:cNvPicPr>
            <a:picLocks noChangeAspect="1"/>
          </p:cNvPicPr>
          <p:nvPr/>
        </p:nvPicPr>
        <p:blipFill>
          <a:blip r:embed="rId2"/>
          <a:stretch>
            <a:fillRect/>
          </a:stretch>
        </p:blipFill>
        <p:spPr>
          <a:xfrm>
            <a:off x="1362646" y="2057401"/>
            <a:ext cx="8929760" cy="4125659"/>
          </a:xfrm>
          <a:prstGeom prst="rect">
            <a:avLst/>
          </a:prstGeom>
        </p:spPr>
      </p:pic>
    </p:spTree>
    <p:extLst>
      <p:ext uri="{BB962C8B-B14F-4D97-AF65-F5344CB8AC3E}">
        <p14:creationId xmlns:p14="http://schemas.microsoft.com/office/powerpoint/2010/main" val="2043425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2"/>
          <a:stretch>
            <a:fillRect/>
          </a:stretch>
        </p:blipFill>
        <p:spPr>
          <a:xfrm>
            <a:off x="3595687" y="842962"/>
            <a:ext cx="5000625" cy="5172075"/>
          </a:xfrm>
          <a:prstGeom prst="rect">
            <a:avLst/>
          </a:prstGeom>
        </p:spPr>
      </p:pic>
    </p:spTree>
    <p:extLst>
      <p:ext uri="{BB962C8B-B14F-4D97-AF65-F5344CB8AC3E}">
        <p14:creationId xmlns:p14="http://schemas.microsoft.com/office/powerpoint/2010/main" val="2073774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詹</a:t>
            </a:r>
            <a:r>
              <a:rPr lang="zh-TW" altLang="zh-TW" dirty="0" smtClean="0"/>
              <a:t>森</a:t>
            </a:r>
            <a:r>
              <a:rPr lang="zh-TW" altLang="en-US" dirty="0" smtClean="0"/>
              <a:t>的</a:t>
            </a:r>
            <a:r>
              <a:rPr lang="zh-TW" altLang="en-US" dirty="0" smtClean="0"/>
              <a:t>名言</a:t>
            </a:r>
            <a:r>
              <a:rPr lang="en-US" altLang="zh-TW" baseline="-25000" dirty="0"/>
              <a:t>10.4</a:t>
            </a:r>
            <a:endParaRPr lang="zh-TW" altLang="en-US" baseline="-25000" dirty="0"/>
          </a:p>
        </p:txBody>
      </p:sp>
      <p:sp>
        <p:nvSpPr>
          <p:cNvPr id="3" name="內容版面配置區 2"/>
          <p:cNvSpPr>
            <a:spLocks noGrp="1"/>
          </p:cNvSpPr>
          <p:nvPr>
            <p:ph idx="1"/>
          </p:nvPr>
        </p:nvSpPr>
        <p:spPr/>
        <p:txBody>
          <a:bodyPr>
            <a:normAutofit/>
          </a:bodyPr>
          <a:lstStyle/>
          <a:p>
            <a:r>
              <a:rPr lang="zh-TW" altLang="en-US" sz="3200" dirty="0" smtClean="0"/>
              <a:t>釋義是</a:t>
            </a:r>
            <a:r>
              <a:rPr lang="zh-TW" altLang="zh-TW" sz="3200" dirty="0" smtClean="0"/>
              <a:t>詞典</a:t>
            </a:r>
            <a:r>
              <a:rPr lang="zh-TW" altLang="zh-TW" sz="3200" dirty="0"/>
              <a:t>的核心</a:t>
            </a:r>
            <a:r>
              <a:rPr lang="zh-TW" altLang="zh-TW" sz="3200" dirty="0" smtClean="0"/>
              <a:t>功能也是</a:t>
            </a:r>
            <a:r>
              <a:rPr lang="zh-TW" altLang="zh-TW" sz="3200" dirty="0"/>
              <a:t>詞典</a:t>
            </a:r>
            <a:r>
              <a:rPr lang="zh-TW" altLang="zh-TW" sz="3200" dirty="0" smtClean="0"/>
              <a:t>編纂最</a:t>
            </a:r>
            <a:r>
              <a:rPr lang="zh-TW" altLang="zh-TW" sz="3200" dirty="0"/>
              <a:t>有爭議</a:t>
            </a:r>
            <a:r>
              <a:rPr lang="zh-TW" altLang="zh-TW" sz="3200" dirty="0" smtClean="0"/>
              <a:t>的</a:t>
            </a:r>
            <a:r>
              <a:rPr lang="zh-TW" altLang="en-US" sz="3200" dirty="0" smtClean="0"/>
              <a:t>地方</a:t>
            </a:r>
            <a:endParaRPr lang="en-US" altLang="zh-TW" sz="3200" dirty="0" smtClean="0"/>
          </a:p>
          <a:p>
            <a:pPr lvl="1"/>
            <a:r>
              <a:rPr lang="zh-TW" altLang="en-US" sz="3200" dirty="0" smtClean="0">
                <a:latin typeface="標楷體" panose="03000509000000000000" pitchFamily="65" charset="-120"/>
                <a:ea typeface="標楷體" panose="03000509000000000000" pitchFamily="65" charset="-120"/>
              </a:rPr>
              <a:t>釋義</a:t>
            </a:r>
            <a:r>
              <a:rPr lang="zh-TW" altLang="zh-TW" sz="3200" dirty="0">
                <a:latin typeface="標楷體" panose="03000509000000000000" pitchFamily="65" charset="-120"/>
                <a:ea typeface="標楷體" panose="03000509000000000000" pitchFamily="65" charset="-120"/>
              </a:rPr>
              <a:t>是我的作品中最常被惡意攻擊的</a:t>
            </a:r>
            <a:r>
              <a:rPr lang="zh-TW" altLang="zh-TW" sz="3200" dirty="0" smtClean="0">
                <a:latin typeface="標楷體" panose="03000509000000000000" pitchFamily="65" charset="-120"/>
                <a:ea typeface="標楷體" panose="03000509000000000000" pitchFamily="65" charset="-120"/>
              </a:rPr>
              <a:t>部分；</a:t>
            </a:r>
            <a:endParaRPr lang="en-US" altLang="zh-TW" sz="3200" dirty="0" smtClean="0">
              <a:latin typeface="標楷體" panose="03000509000000000000" pitchFamily="65" charset="-120"/>
              <a:ea typeface="標楷體" panose="03000509000000000000" pitchFamily="65" charset="-120"/>
            </a:endParaRPr>
          </a:p>
          <a:p>
            <a:pPr lvl="1"/>
            <a:r>
              <a:rPr lang="zh-TW" altLang="zh-TW" sz="3200" dirty="0" smtClean="0">
                <a:latin typeface="標楷體" panose="03000509000000000000" pitchFamily="65" charset="-120"/>
                <a:ea typeface="標楷體" panose="03000509000000000000" pitchFamily="65" charset="-120"/>
              </a:rPr>
              <a:t>我</a:t>
            </a:r>
            <a:r>
              <a:rPr lang="zh-TW" altLang="en-US" sz="3200" dirty="0" smtClean="0">
                <a:latin typeface="標楷體" panose="03000509000000000000" pitchFamily="65" charset="-120"/>
                <a:ea typeface="標楷體" panose="03000509000000000000" pitchFamily="65" charset="-120"/>
              </a:rPr>
              <a:t>並</a:t>
            </a:r>
            <a:r>
              <a:rPr lang="zh-TW" altLang="zh-TW" sz="3200" dirty="0" smtClean="0">
                <a:latin typeface="標楷體" panose="03000509000000000000" pitchFamily="65" charset="-120"/>
                <a:ea typeface="標楷體" panose="03000509000000000000" pitchFamily="65" charset="-120"/>
              </a:rPr>
              <a:t>不</a:t>
            </a:r>
            <a:r>
              <a:rPr lang="zh-TW" altLang="en-US" sz="3200" dirty="0" smtClean="0">
                <a:latin typeface="標楷體" panose="03000509000000000000" pitchFamily="65" charset="-120"/>
                <a:ea typeface="標楷體" panose="03000509000000000000" pitchFamily="65" charset="-120"/>
              </a:rPr>
              <a:t>指望能讓只想挑剔的人滿意</a:t>
            </a:r>
            <a:r>
              <a:rPr lang="zh-TW" altLang="zh-TW" sz="3200" dirty="0" smtClean="0">
                <a:latin typeface="標楷體" panose="03000509000000000000" pitchFamily="65" charset="-120"/>
                <a:ea typeface="標楷體" panose="03000509000000000000" pitchFamily="65" charset="-120"/>
              </a:rPr>
              <a:t>，</a:t>
            </a:r>
            <a:r>
              <a:rPr lang="zh-TW" altLang="zh-TW" sz="3200" dirty="0">
                <a:latin typeface="標楷體" panose="03000509000000000000" pitchFamily="65" charset="-120"/>
                <a:ea typeface="標楷體" panose="03000509000000000000" pitchFamily="65" charset="-120"/>
              </a:rPr>
              <a:t>因為</a:t>
            </a:r>
            <a:r>
              <a:rPr lang="zh-TW" altLang="zh-TW" sz="3200" dirty="0" smtClean="0">
                <a:latin typeface="標楷體" panose="03000509000000000000" pitchFamily="65" charset="-120"/>
                <a:ea typeface="標楷體" panose="03000509000000000000" pitchFamily="65" charset="-120"/>
              </a:rPr>
              <a:t>我</a:t>
            </a:r>
            <a:r>
              <a:rPr lang="zh-TW" altLang="en-US" sz="3200" dirty="0" smtClean="0">
                <a:latin typeface="標楷體" panose="03000509000000000000" pitchFamily="65" charset="-120"/>
                <a:ea typeface="標楷體" panose="03000509000000000000" pitchFamily="65" charset="-120"/>
              </a:rPr>
              <a:t>也無法總是讓自己</a:t>
            </a:r>
            <a:r>
              <a:rPr lang="zh-TW" altLang="zh-TW" sz="3200" dirty="0" smtClean="0">
                <a:latin typeface="標楷體" panose="03000509000000000000" pitchFamily="65" charset="-120"/>
                <a:ea typeface="標楷體" panose="03000509000000000000" pitchFamily="65" charset="-120"/>
              </a:rPr>
              <a:t>滿意</a:t>
            </a:r>
            <a:r>
              <a:rPr lang="zh-TW" altLang="zh-TW" sz="3200" dirty="0">
                <a:latin typeface="標楷體" panose="03000509000000000000" pitchFamily="65" charset="-120"/>
                <a:ea typeface="標楷體" panose="03000509000000000000" pitchFamily="65" charset="-120"/>
              </a:rPr>
              <a:t>。</a:t>
            </a:r>
          </a:p>
          <a:p>
            <a:pPr marL="0" indent="0" algn="r">
              <a:buNone/>
            </a:pPr>
            <a:r>
              <a:rPr lang="en-US" altLang="zh-TW" sz="3200" dirty="0"/>
              <a:t>(</a:t>
            </a:r>
            <a:r>
              <a:rPr lang="zh-TW" altLang="zh-TW" sz="3200" dirty="0"/>
              <a:t>詹森，序言，</a:t>
            </a:r>
            <a:r>
              <a:rPr lang="en-US" altLang="zh-TW" sz="3200" dirty="0"/>
              <a:t>1755</a:t>
            </a:r>
            <a:r>
              <a:rPr lang="en-US" altLang="zh-TW" sz="3200" dirty="0" smtClean="0"/>
              <a:t>)</a:t>
            </a:r>
          </a:p>
          <a:p>
            <a:endParaRPr lang="zh-TW" altLang="zh-TW" sz="3200" dirty="0"/>
          </a:p>
          <a:p>
            <a:endParaRPr lang="zh-TW" altLang="en-US" sz="3200" dirty="0"/>
          </a:p>
        </p:txBody>
      </p:sp>
    </p:spTree>
    <p:extLst>
      <p:ext uri="{BB962C8B-B14F-4D97-AF65-F5344CB8AC3E}">
        <p14:creationId xmlns:p14="http://schemas.microsoft.com/office/powerpoint/2010/main" val="117209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詹森</a:t>
            </a:r>
            <a:endParaRPr lang="zh-TW" altLang="en-US" dirty="0"/>
          </a:p>
        </p:txBody>
      </p:sp>
      <p:sp>
        <p:nvSpPr>
          <p:cNvPr id="3" name="內容版面配置區 2"/>
          <p:cNvSpPr>
            <a:spLocks noGrp="1"/>
          </p:cNvSpPr>
          <p:nvPr>
            <p:ph idx="1"/>
          </p:nvPr>
        </p:nvSpPr>
        <p:spPr>
          <a:xfrm>
            <a:off x="680321" y="2057400"/>
            <a:ext cx="5839351" cy="4317765"/>
          </a:xfrm>
        </p:spPr>
        <p:txBody>
          <a:bodyPr>
            <a:normAutofit fontScale="92500" lnSpcReduction="10000"/>
          </a:bodyPr>
          <a:lstStyle/>
          <a:p>
            <a:r>
              <a:rPr lang="zh-TW" altLang="zh-TW" dirty="0" smtClean="0"/>
              <a:t>塞繆爾</a:t>
            </a:r>
            <a:r>
              <a:rPr lang="en-US" altLang="zh-TW" dirty="0" smtClean="0"/>
              <a:t>·</a:t>
            </a:r>
            <a:r>
              <a:rPr lang="zh-TW" altLang="en-US" dirty="0"/>
              <a:t>詹森（</a:t>
            </a:r>
            <a:r>
              <a:rPr lang="en-US" altLang="zh-TW" dirty="0"/>
              <a:t>Samuel </a:t>
            </a:r>
            <a:r>
              <a:rPr lang="en-US" altLang="zh-TW" dirty="0" smtClean="0"/>
              <a:t>Johnson</a:t>
            </a:r>
            <a:r>
              <a:rPr lang="zh-TW" altLang="en-US" dirty="0" smtClean="0"/>
              <a:t>，</a:t>
            </a:r>
            <a:r>
              <a:rPr lang="en-US" altLang="zh-TW" dirty="0" smtClean="0"/>
              <a:t>1709-1784</a:t>
            </a:r>
            <a:r>
              <a:rPr lang="zh-TW" altLang="en-US" dirty="0" smtClean="0"/>
              <a:t>）</a:t>
            </a:r>
            <a:endParaRPr lang="en-US" altLang="zh-TW" dirty="0" smtClean="0"/>
          </a:p>
          <a:p>
            <a:pPr lvl="1"/>
            <a:r>
              <a:rPr lang="zh-TW" altLang="en-US" dirty="0"/>
              <a:t>英國歷史上最有名的文人之一，集文評家、詩人、散文家、傳記家於一身</a:t>
            </a:r>
            <a:endParaRPr lang="en-US" altLang="zh-TW" dirty="0" smtClean="0"/>
          </a:p>
          <a:p>
            <a:pPr lvl="1"/>
            <a:r>
              <a:rPr lang="zh-TW" altLang="zh-TW" dirty="0" smtClean="0"/>
              <a:t>第一個</a:t>
            </a:r>
            <a:r>
              <a:rPr lang="zh-TW" altLang="en-US" dirty="0"/>
              <a:t>有</a:t>
            </a:r>
            <a:r>
              <a:rPr lang="zh-TW" altLang="zh-TW" dirty="0" smtClean="0"/>
              <a:t>系統使用</a:t>
            </a:r>
            <a:r>
              <a:rPr lang="zh-TW" altLang="zh-TW" dirty="0"/>
              <a:t>引文的</a:t>
            </a:r>
            <a:r>
              <a:rPr lang="zh-TW" altLang="zh-TW" dirty="0" smtClean="0"/>
              <a:t>英語</a:t>
            </a:r>
            <a:r>
              <a:rPr lang="zh-TW" altLang="en-US" dirty="0" smtClean="0"/>
              <a:t>辭典</a:t>
            </a:r>
            <a:r>
              <a:rPr lang="zh-TW" altLang="zh-TW" dirty="0" smtClean="0"/>
              <a:t>學家</a:t>
            </a:r>
            <a:endParaRPr lang="en-US" altLang="zh-TW" dirty="0" smtClean="0"/>
          </a:p>
          <a:p>
            <a:pPr lvl="1"/>
            <a:r>
              <a:rPr lang="zh-TW" altLang="en-US" dirty="0"/>
              <a:t>九年</a:t>
            </a:r>
            <a:r>
              <a:rPr lang="zh-TW" altLang="en-US" dirty="0" smtClean="0"/>
              <a:t>獨力完成：</a:t>
            </a:r>
            <a:r>
              <a:rPr lang="en-US" altLang="zh-TW" i="1" dirty="0" smtClean="0"/>
              <a:t>A </a:t>
            </a:r>
            <a:r>
              <a:rPr lang="en-US" altLang="zh-TW" i="1" dirty="0"/>
              <a:t>Dictionary of the English </a:t>
            </a:r>
            <a:r>
              <a:rPr lang="en-US" altLang="zh-TW" i="1" dirty="0" smtClean="0"/>
              <a:t>Language</a:t>
            </a:r>
          </a:p>
          <a:p>
            <a:pPr lvl="1"/>
            <a:r>
              <a:rPr lang="zh-TW" altLang="en-US" dirty="0"/>
              <a:t>贏得了聲譽及「博士」的</a:t>
            </a:r>
            <a:r>
              <a:rPr lang="zh-TW" altLang="en-US" dirty="0" smtClean="0"/>
              <a:t>頭銜</a:t>
            </a:r>
            <a:endParaRPr lang="en-US" altLang="zh-TW" dirty="0" smtClean="0"/>
          </a:p>
          <a:p>
            <a:pPr lvl="1"/>
            <a:r>
              <a:rPr lang="zh-TW" altLang="en-US" dirty="0" smtClean="0"/>
              <a:t>博</a:t>
            </a:r>
            <a:r>
              <a:rPr lang="zh-TW" altLang="en-US" dirty="0"/>
              <a:t>斯韋爾後來為他寫的傳記</a:t>
            </a:r>
            <a:r>
              <a:rPr lang="en-US" altLang="zh-TW" dirty="0"/>
              <a:t>《</a:t>
            </a:r>
            <a:r>
              <a:rPr lang="zh-TW" altLang="en-US" dirty="0"/>
              <a:t>詹森傳</a:t>
            </a:r>
            <a:r>
              <a:rPr lang="en-US" altLang="zh-TW" dirty="0"/>
              <a:t>》</a:t>
            </a:r>
            <a:r>
              <a:rPr lang="zh-TW" altLang="en-US" dirty="0"/>
              <a:t>記錄了他後半生的言行，使他成為家喻戶曉的人物。</a:t>
            </a:r>
            <a:endParaRPr lang="en-US" altLang="zh-TW" dirty="0" smtClean="0"/>
          </a:p>
          <a:p>
            <a:r>
              <a:rPr lang="zh-TW" altLang="en-US" dirty="0" smtClean="0"/>
              <a:t>姓氏譯音：</a:t>
            </a:r>
            <a:endParaRPr lang="en-US" altLang="zh-TW" dirty="0" smtClean="0"/>
          </a:p>
          <a:p>
            <a:pPr lvl="1"/>
            <a:r>
              <a:rPr lang="zh-TW" altLang="zh-TW" dirty="0"/>
              <a:t>約翰</a:t>
            </a:r>
            <a:r>
              <a:rPr lang="zh-TW" altLang="zh-TW" dirty="0" smtClean="0"/>
              <a:t>遜</a:t>
            </a:r>
            <a:endParaRPr lang="en-US" altLang="zh-TW" dirty="0" smtClean="0"/>
          </a:p>
          <a:p>
            <a:pPr lvl="1"/>
            <a:r>
              <a:rPr lang="zh-TW" altLang="en-US" dirty="0"/>
              <a:t>強</a:t>
            </a:r>
            <a:r>
              <a:rPr lang="zh-TW" altLang="en-US" dirty="0" smtClean="0"/>
              <a:t>生</a:t>
            </a:r>
            <a:endParaRPr lang="en-US" altLang="zh-TW" dirty="0" smtClean="0"/>
          </a:p>
          <a:p>
            <a:pPr lvl="1"/>
            <a:r>
              <a:rPr lang="zh-TW" altLang="en-US" dirty="0" smtClean="0"/>
              <a:t>強森</a:t>
            </a:r>
            <a:endParaRPr lang="en-US" altLang="zh-TW" dirty="0" smtClean="0"/>
          </a:p>
          <a:p>
            <a:pPr lvl="1"/>
            <a:r>
              <a:rPr lang="zh-TW" altLang="en-US" dirty="0"/>
              <a:t>詹森</a:t>
            </a:r>
          </a:p>
        </p:txBody>
      </p:sp>
      <p:pic>
        <p:nvPicPr>
          <p:cNvPr id="2050" name="Picture 2" descr="https://upload.wikimedia.org/wikipedia/commons/thumb/5/50/Samuel_Johnson_by_Joshua_Reynolds_2.png/240px-Samuel_Johnson_by_Joshua_Reynolds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1006" y="1145159"/>
            <a:ext cx="3886073" cy="5230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釋義見解差異</a:t>
            </a:r>
            <a:r>
              <a:rPr lang="zh-TW" altLang="en-US" dirty="0" smtClean="0"/>
              <a:t>大</a:t>
            </a:r>
            <a:r>
              <a:rPr lang="en-US" altLang="zh-TW" baseline="-25000" dirty="0"/>
              <a:t>10.4.1</a:t>
            </a:r>
            <a:endParaRPr lang="zh-TW" altLang="en-US" baseline="-25000" dirty="0"/>
          </a:p>
        </p:txBody>
      </p:sp>
      <p:sp>
        <p:nvSpPr>
          <p:cNvPr id="3" name="內容版面配置區 2"/>
          <p:cNvSpPr>
            <a:spLocks noGrp="1"/>
          </p:cNvSpPr>
          <p:nvPr>
            <p:ph idx="1"/>
          </p:nvPr>
        </p:nvSpPr>
        <p:spPr>
          <a:xfrm>
            <a:off x="7200900" y="2247582"/>
            <a:ext cx="4592320" cy="4206167"/>
          </a:xfrm>
        </p:spPr>
        <p:txBody>
          <a:bodyPr/>
          <a:lstStyle/>
          <a:p>
            <a:r>
              <a:rPr lang="zh-TW" altLang="en-US" dirty="0" smtClean="0"/>
              <a:t>牛</a:t>
            </a:r>
            <a:r>
              <a:rPr lang="zh-TW" altLang="en-US" dirty="0"/>
              <a:t>屬的各種馴化的哺乳動物，包括牛、小牛、公牛和黃牛，常被用來製作肉類和奶製品</a:t>
            </a:r>
            <a:r>
              <a:rPr lang="zh-TW" altLang="en-US" dirty="0" smtClean="0"/>
              <a:t>。（</a:t>
            </a:r>
            <a:r>
              <a:rPr lang="zh-TW" altLang="zh-TW" dirty="0"/>
              <a:t>美國傳統</a:t>
            </a:r>
            <a:r>
              <a:rPr lang="zh-TW" altLang="zh-TW" dirty="0" smtClean="0"/>
              <a:t>詞典</a:t>
            </a:r>
            <a:r>
              <a:rPr lang="en-US" altLang="zh-TW" dirty="0" smtClean="0"/>
              <a:t>-4</a:t>
            </a:r>
            <a:r>
              <a:rPr lang="zh-TW" altLang="en-US" dirty="0" smtClean="0"/>
              <a:t>）</a:t>
            </a:r>
            <a:endParaRPr lang="en-US" altLang="zh-TW" dirty="0" smtClean="0"/>
          </a:p>
          <a:p>
            <a:r>
              <a:rPr lang="en-US" altLang="zh-TW" dirty="0" smtClean="0"/>
              <a:t>Cattle</a:t>
            </a:r>
            <a:r>
              <a:rPr lang="zh-TW" altLang="en-US" dirty="0" smtClean="0"/>
              <a:t>是指公牛和母牛（</a:t>
            </a:r>
            <a:r>
              <a:rPr lang="zh-TW" altLang="zh-TW" dirty="0"/>
              <a:t>柯林斯</a:t>
            </a:r>
            <a:r>
              <a:rPr lang="en-US" altLang="zh-TW" dirty="0" err="1" smtClean="0"/>
              <a:t>Cobuild</a:t>
            </a:r>
            <a:r>
              <a:rPr lang="zh-TW" altLang="en-US" dirty="0" smtClean="0"/>
              <a:t> 學生辭典）</a:t>
            </a:r>
            <a:endParaRPr lang="en-US" altLang="zh-TW" dirty="0" smtClean="0"/>
          </a:p>
          <a:p>
            <a:r>
              <a:rPr lang="zh-TW" altLang="en-US" dirty="0"/>
              <a:t>牛、公牛和黃牛，我們飼養它們是爲了獲得肉、牛奶和皮革；它們也被用來拉動犁等</a:t>
            </a:r>
            <a:r>
              <a:rPr lang="zh-TW" altLang="en-US" dirty="0" smtClean="0"/>
              <a:t>。</a:t>
            </a:r>
            <a:endParaRPr lang="zh-TW" altLang="zh-TW" dirty="0"/>
          </a:p>
          <a:p>
            <a:pPr marL="0" indent="0">
              <a:buNone/>
            </a:pPr>
            <a:endParaRPr lang="zh-TW" altLang="en-US" dirty="0"/>
          </a:p>
        </p:txBody>
      </p:sp>
      <p:pic>
        <p:nvPicPr>
          <p:cNvPr id="4" name="圖片 3"/>
          <p:cNvPicPr/>
          <p:nvPr/>
        </p:nvPicPr>
        <p:blipFill>
          <a:blip r:embed="rId2"/>
          <a:stretch>
            <a:fillRect/>
          </a:stretch>
        </p:blipFill>
        <p:spPr>
          <a:xfrm>
            <a:off x="172720" y="2176462"/>
            <a:ext cx="6856413" cy="4000818"/>
          </a:xfrm>
          <a:prstGeom prst="rect">
            <a:avLst/>
          </a:prstGeom>
        </p:spPr>
      </p:pic>
    </p:spTree>
    <p:extLst>
      <p:ext uri="{BB962C8B-B14F-4D97-AF65-F5344CB8AC3E}">
        <p14:creationId xmlns:p14="http://schemas.microsoft.com/office/powerpoint/2010/main" val="1314477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釋義見解</a:t>
            </a:r>
            <a:r>
              <a:rPr lang="zh-TW" altLang="zh-TW" dirty="0" smtClean="0"/>
              <a:t>差異</a:t>
            </a:r>
            <a:r>
              <a:rPr lang="zh-TW" altLang="en-US" dirty="0" smtClean="0"/>
              <a:t>大的原因</a:t>
            </a:r>
            <a:r>
              <a:rPr lang="zh-TW" altLang="en-US" dirty="0" smtClean="0"/>
              <a:t>？</a:t>
            </a:r>
            <a:r>
              <a:rPr lang="en-US" altLang="zh-TW" baseline="-25000" dirty="0"/>
              <a:t> 10.4.1</a:t>
            </a:r>
            <a:endParaRPr lang="zh-TW" altLang="en-US" baseline="-25000" dirty="0"/>
          </a:p>
        </p:txBody>
      </p:sp>
      <p:sp>
        <p:nvSpPr>
          <p:cNvPr id="3" name="內容版面配置區 2"/>
          <p:cNvSpPr>
            <a:spLocks noGrp="1"/>
          </p:cNvSpPr>
          <p:nvPr>
            <p:ph idx="1"/>
          </p:nvPr>
        </p:nvSpPr>
        <p:spPr/>
        <p:txBody>
          <a:bodyPr>
            <a:normAutofit/>
          </a:bodyPr>
          <a:lstStyle/>
          <a:p>
            <a:r>
              <a:rPr lang="zh-TW" altLang="zh-TW" dirty="0" smtClean="0"/>
              <a:t>每一</a:t>
            </a:r>
            <a:r>
              <a:rPr lang="zh-TW" altLang="zh-TW" dirty="0"/>
              <a:t>本詞典都是為不同的用戶群體設計</a:t>
            </a:r>
            <a:r>
              <a:rPr lang="zh-TW" altLang="zh-TW" dirty="0" smtClean="0"/>
              <a:t>的</a:t>
            </a:r>
            <a:endParaRPr lang="en-US" altLang="zh-TW" dirty="0" smtClean="0"/>
          </a:p>
          <a:p>
            <a:r>
              <a:rPr lang="zh-TW" altLang="zh-TW" dirty="0"/>
              <a:t>第三個詞條</a:t>
            </a:r>
            <a:r>
              <a:rPr lang="zh-TW" altLang="zh-TW" dirty="0" smtClean="0"/>
              <a:t>來自非洲</a:t>
            </a:r>
            <a:r>
              <a:rPr lang="zh-TW" altLang="zh-TW" dirty="0"/>
              <a:t>英語國家學童使用的</a:t>
            </a:r>
            <a:r>
              <a:rPr lang="zh-TW" altLang="zh-TW" dirty="0" smtClean="0"/>
              <a:t>詞典</a:t>
            </a:r>
            <a:endParaRPr lang="en-US" altLang="zh-TW" dirty="0" smtClean="0"/>
          </a:p>
          <a:p>
            <a:pPr lvl="1"/>
            <a:r>
              <a:rPr lang="zh-TW" altLang="zh-TW" dirty="0" smtClean="0"/>
              <a:t>有助於</a:t>
            </a:r>
            <a:r>
              <a:rPr lang="zh-TW" altLang="zh-TW" dirty="0"/>
              <a:t>解釋對牛的產品和牛</a:t>
            </a:r>
            <a:r>
              <a:rPr lang="zh-TW" altLang="zh-TW" dirty="0" smtClean="0"/>
              <a:t>作為</a:t>
            </a:r>
            <a:r>
              <a:rPr lang="zh-TW" altLang="en-US" dirty="0" smtClean="0"/>
              <a:t>役畜</a:t>
            </a:r>
            <a:r>
              <a:rPr lang="zh-TW" altLang="zh-TW" dirty="0" smtClean="0"/>
              <a:t>用途</a:t>
            </a:r>
            <a:r>
              <a:rPr lang="zh-TW" altLang="zh-TW" dirty="0"/>
              <a:t>的</a:t>
            </a:r>
            <a:r>
              <a:rPr lang="zh-TW" altLang="zh-TW" dirty="0" smtClean="0"/>
              <a:t>關注</a:t>
            </a:r>
            <a:endParaRPr lang="en-US" altLang="zh-TW" dirty="0" smtClean="0"/>
          </a:p>
          <a:p>
            <a:r>
              <a:rPr lang="zh-TW" altLang="zh-TW" dirty="0"/>
              <a:t>第二</a:t>
            </a:r>
            <a:r>
              <a:rPr lang="zh-TW" altLang="zh-TW" dirty="0" smtClean="0"/>
              <a:t>種</a:t>
            </a:r>
            <a:r>
              <a:rPr lang="zh-TW" altLang="en-US" dirty="0" smtClean="0"/>
              <a:t>釋義</a:t>
            </a:r>
            <a:r>
              <a:rPr lang="zh-TW" altLang="zh-TW" dirty="0" smtClean="0"/>
              <a:t>針對</a:t>
            </a:r>
            <a:r>
              <a:rPr lang="zh-TW" altLang="zh-TW" dirty="0"/>
              <a:t>低水準的英語學習</a:t>
            </a:r>
            <a:r>
              <a:rPr lang="zh-TW" altLang="zh-TW" dirty="0" smtClean="0"/>
              <a:t>者</a:t>
            </a:r>
            <a:endParaRPr lang="en-US" altLang="zh-TW" dirty="0" smtClean="0"/>
          </a:p>
          <a:p>
            <a:pPr lvl="1"/>
            <a:r>
              <a:rPr lang="zh-TW" altLang="en-US" dirty="0" smtClean="0"/>
              <a:t>使用</a:t>
            </a:r>
            <a:r>
              <a:rPr lang="zh-TW" altLang="zh-TW" dirty="0" smtClean="0"/>
              <a:t>最</a:t>
            </a:r>
            <a:r>
              <a:rPr lang="zh-TW" altLang="zh-TW" dirty="0"/>
              <a:t>簡單</a:t>
            </a:r>
            <a:r>
              <a:rPr lang="zh-TW" altLang="zh-TW" dirty="0" smtClean="0"/>
              <a:t>的</a:t>
            </a:r>
            <a:r>
              <a:rPr lang="zh-TW" altLang="en-US" dirty="0" smtClean="0"/>
              <a:t>詞及句子釋義</a:t>
            </a:r>
            <a:endParaRPr lang="en-US" altLang="zh-TW" dirty="0" smtClean="0"/>
          </a:p>
          <a:p>
            <a:pPr lvl="1"/>
            <a:r>
              <a:rPr lang="zh-TW" altLang="zh-TW" dirty="0" smtClean="0"/>
              <a:t>適應目標</a:t>
            </a:r>
            <a:r>
              <a:rPr lang="zh-TW" altLang="zh-TW" dirty="0"/>
              <a:t>使用者的需求和</a:t>
            </a:r>
            <a:r>
              <a:rPr lang="zh-TW" altLang="zh-TW" dirty="0" smtClean="0"/>
              <a:t>技能</a:t>
            </a:r>
            <a:endParaRPr lang="en-US" altLang="zh-TW" dirty="0" smtClean="0"/>
          </a:p>
          <a:p>
            <a:r>
              <a:rPr lang="zh-TW" altLang="zh-TW" dirty="0"/>
              <a:t>第</a:t>
            </a:r>
            <a:r>
              <a:rPr lang="zh-TW" altLang="zh-TW" dirty="0" smtClean="0"/>
              <a:t>一個</a:t>
            </a:r>
            <a:r>
              <a:rPr lang="zh-TW" altLang="en-US" dirty="0" smtClean="0"/>
              <a:t>釋義</a:t>
            </a:r>
            <a:r>
              <a:rPr lang="zh-TW" altLang="zh-TW" dirty="0" smtClean="0"/>
              <a:t>與</a:t>
            </a:r>
            <a:r>
              <a:rPr lang="zh-TW" altLang="zh-TW" dirty="0"/>
              <a:t>第三</a:t>
            </a:r>
            <a:r>
              <a:rPr lang="zh-TW" altLang="zh-TW" dirty="0" smtClean="0"/>
              <a:t>個</a:t>
            </a:r>
            <a:r>
              <a:rPr lang="zh-TW" altLang="en-US" dirty="0" smtClean="0"/>
              <a:t>釋義</a:t>
            </a:r>
            <a:r>
              <a:rPr lang="zh-TW" altLang="zh-TW" dirty="0" smtClean="0"/>
              <a:t>的</a:t>
            </a:r>
            <a:r>
              <a:rPr lang="zh-TW" altLang="en-US" dirty="0" smtClean="0"/>
              <a:t>差異</a:t>
            </a:r>
            <a:endParaRPr lang="en-US" altLang="zh-TW" dirty="0" smtClean="0"/>
          </a:p>
          <a:p>
            <a:pPr lvl="1"/>
            <a:r>
              <a:rPr lang="zh-TW" altLang="zh-TW" dirty="0" smtClean="0"/>
              <a:t>語言</a:t>
            </a:r>
            <a:r>
              <a:rPr lang="zh-TW" altLang="en-US" dirty="0" smtClean="0"/>
              <a:t>表述方式不同</a:t>
            </a:r>
            <a:endParaRPr lang="en-US" altLang="zh-TW" dirty="0" smtClean="0"/>
          </a:p>
          <a:p>
            <a:endParaRPr lang="zh-TW" altLang="en-US" dirty="0"/>
          </a:p>
          <a:p>
            <a:endParaRPr lang="en-US" altLang="zh-TW" dirty="0" smtClean="0"/>
          </a:p>
          <a:p>
            <a:endParaRPr lang="zh-TW" altLang="en-US" dirty="0"/>
          </a:p>
        </p:txBody>
      </p:sp>
    </p:spTree>
    <p:extLst>
      <p:ext uri="{BB962C8B-B14F-4D97-AF65-F5344CB8AC3E}">
        <p14:creationId xmlns:p14="http://schemas.microsoft.com/office/powerpoint/2010/main" val="88072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釋義見解</a:t>
            </a:r>
            <a:r>
              <a:rPr lang="zh-TW" altLang="zh-TW" dirty="0"/>
              <a:t>差異</a:t>
            </a:r>
            <a:r>
              <a:rPr lang="zh-TW" altLang="en-US" dirty="0"/>
              <a:t>大的原因</a:t>
            </a:r>
            <a:r>
              <a:rPr lang="zh-TW" altLang="en-US" dirty="0" smtClean="0"/>
              <a:t>？</a:t>
            </a:r>
            <a:r>
              <a:rPr lang="en-US" altLang="zh-TW" dirty="0"/>
              <a:t> </a:t>
            </a:r>
            <a:r>
              <a:rPr lang="en-US" altLang="zh-TW" baseline="-25000" dirty="0"/>
              <a:t>10.4.1</a:t>
            </a:r>
            <a:endParaRPr lang="zh-TW" altLang="en-US" baseline="-25000" dirty="0"/>
          </a:p>
        </p:txBody>
      </p:sp>
      <p:sp>
        <p:nvSpPr>
          <p:cNvPr id="3" name="內容版面配置區 2"/>
          <p:cNvSpPr>
            <a:spLocks noGrp="1"/>
          </p:cNvSpPr>
          <p:nvPr>
            <p:ph idx="1"/>
          </p:nvPr>
        </p:nvSpPr>
        <p:spPr/>
        <p:txBody>
          <a:bodyPr>
            <a:normAutofit/>
          </a:bodyPr>
          <a:lstStyle/>
          <a:p>
            <a:r>
              <a:rPr lang="zh-TW" altLang="en-US" sz="2800" dirty="0"/>
              <a:t>釋義</a:t>
            </a:r>
            <a:r>
              <a:rPr lang="zh-TW" altLang="zh-TW" sz="2800" dirty="0"/>
              <a:t>的不同在於</a:t>
            </a:r>
            <a:r>
              <a:rPr lang="zh-TW" altLang="en-US" sz="2800" dirty="0"/>
              <a:t>適應</a:t>
            </a:r>
            <a:r>
              <a:rPr lang="zh-TW" altLang="zh-TW" sz="2800" dirty="0"/>
              <a:t>使用者，兩個關鍵</a:t>
            </a:r>
            <a:r>
              <a:rPr lang="zh-TW" altLang="zh-TW" sz="2800" dirty="0" smtClean="0"/>
              <a:t>的</a:t>
            </a:r>
            <a:r>
              <a:rPr lang="zh-TW" altLang="en-US" sz="2800" dirty="0" smtClean="0"/>
              <a:t>差異</a:t>
            </a:r>
            <a:endParaRPr lang="en-US" altLang="zh-TW" sz="2800" dirty="0"/>
          </a:p>
          <a:p>
            <a:pPr lvl="1"/>
            <a:r>
              <a:rPr lang="zh-TW" altLang="zh-TW" sz="2800" dirty="0"/>
              <a:t>內容：</a:t>
            </a:r>
            <a:r>
              <a:rPr lang="zh-TW" altLang="en-US" sz="2800" dirty="0"/>
              <a:t>釋義</a:t>
            </a:r>
            <a:r>
              <a:rPr lang="zh-TW" altLang="zh-TW" sz="2800" dirty="0"/>
              <a:t>所包含的資訊</a:t>
            </a:r>
            <a:endParaRPr lang="en-US" altLang="zh-TW" sz="2800" dirty="0"/>
          </a:p>
          <a:p>
            <a:pPr lvl="1"/>
            <a:r>
              <a:rPr lang="zh-TW" altLang="zh-TW" sz="2800" dirty="0"/>
              <a:t>形式：用於傳達這一資訊的詞語和結構</a:t>
            </a:r>
            <a:endParaRPr lang="zh-TW" altLang="en-US" sz="2800" dirty="0"/>
          </a:p>
        </p:txBody>
      </p:sp>
    </p:spTree>
    <p:extLst>
      <p:ext uri="{BB962C8B-B14F-4D97-AF65-F5344CB8AC3E}">
        <p14:creationId xmlns:p14="http://schemas.microsoft.com/office/powerpoint/2010/main" val="1722183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1422825" y="1904238"/>
            <a:ext cx="8416120" cy="3414369"/>
          </a:xfrm>
          <a:prstGeom prst="rect">
            <a:avLst/>
          </a:prstGeom>
        </p:spPr>
      </p:pic>
    </p:spTree>
    <p:extLst>
      <p:ext uri="{BB962C8B-B14F-4D97-AF65-F5344CB8AC3E}">
        <p14:creationId xmlns:p14="http://schemas.microsoft.com/office/powerpoint/2010/main" val="3401040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為什麼需要釋義</a:t>
            </a:r>
            <a:r>
              <a:rPr lang="zh-TW" altLang="en-US" dirty="0" smtClean="0"/>
              <a:t>？</a:t>
            </a:r>
            <a:r>
              <a:rPr lang="en-US" altLang="zh-TW" dirty="0"/>
              <a:t> </a:t>
            </a:r>
            <a:r>
              <a:rPr lang="en-US" altLang="zh-TW" baseline="-25000" dirty="0"/>
              <a:t>10.4.2</a:t>
            </a:r>
            <a:endParaRPr lang="zh-TW" altLang="en-US" baseline="-25000" dirty="0"/>
          </a:p>
        </p:txBody>
      </p:sp>
      <p:sp>
        <p:nvSpPr>
          <p:cNvPr id="3" name="內容版面配置區 2"/>
          <p:cNvSpPr>
            <a:spLocks noGrp="1"/>
          </p:cNvSpPr>
          <p:nvPr>
            <p:ph idx="1"/>
          </p:nvPr>
        </p:nvSpPr>
        <p:spPr/>
        <p:txBody>
          <a:bodyPr/>
          <a:lstStyle/>
          <a:p>
            <a:r>
              <a:rPr lang="zh-TW" altLang="en-US" dirty="0" smtClean="0"/>
              <a:t>關於釋義這個詞：</a:t>
            </a:r>
            <a:endParaRPr lang="en-US" altLang="zh-TW" dirty="0" smtClean="0"/>
          </a:p>
          <a:p>
            <a:pPr lvl="1"/>
            <a:r>
              <a:rPr lang="zh-TW" altLang="en-US" dirty="0" smtClean="0"/>
              <a:t>英文： </a:t>
            </a:r>
            <a:r>
              <a:rPr lang="en-US" altLang="zh-TW" dirty="0" smtClean="0">
                <a:solidFill>
                  <a:srgbClr val="FFFF00"/>
                </a:solidFill>
              </a:rPr>
              <a:t>definition</a:t>
            </a:r>
            <a:r>
              <a:rPr lang="zh-TW" altLang="en-US" dirty="0"/>
              <a:t>（定義</a:t>
            </a:r>
            <a:r>
              <a:rPr lang="zh-TW" altLang="en-US" dirty="0" smtClean="0"/>
              <a:t>），一個</a:t>
            </a:r>
            <a:r>
              <a:rPr lang="zh-TW" altLang="en-US" dirty="0"/>
              <a:t>詞的意義可以被精確</a:t>
            </a:r>
            <a:r>
              <a:rPr lang="zh-TW" altLang="en-US" dirty="0" smtClean="0"/>
              <a:t>地分離</a:t>
            </a:r>
            <a:r>
              <a:rPr lang="zh-TW" altLang="en-US" dirty="0"/>
              <a:t>出來並被確定下來</a:t>
            </a:r>
            <a:r>
              <a:rPr lang="zh-TW" altLang="en-US" dirty="0" smtClean="0"/>
              <a:t>。</a:t>
            </a:r>
            <a:endParaRPr lang="en-US" altLang="zh-TW" dirty="0" smtClean="0"/>
          </a:p>
          <a:p>
            <a:pPr lvl="1"/>
            <a:r>
              <a:rPr lang="zh-TW" altLang="en-US" dirty="0"/>
              <a:t>詹</a:t>
            </a:r>
            <a:r>
              <a:rPr lang="zh-TW" altLang="en-US" dirty="0" smtClean="0"/>
              <a:t>森傾向</a:t>
            </a:r>
            <a:r>
              <a:rPr lang="zh-TW" altLang="en-US" dirty="0"/>
              <a:t>於</a:t>
            </a:r>
            <a:r>
              <a:rPr lang="zh-TW" altLang="en-US" dirty="0" smtClean="0"/>
              <a:t>使用 </a:t>
            </a:r>
            <a:r>
              <a:rPr lang="en-US" altLang="zh-TW" dirty="0" smtClean="0"/>
              <a:t>explanation</a:t>
            </a:r>
            <a:r>
              <a:rPr lang="zh-TW" altLang="en-US" b="1" dirty="0" smtClean="0"/>
              <a:t>（解釋</a:t>
            </a:r>
            <a:r>
              <a:rPr lang="zh-TW" altLang="en-US" b="1" dirty="0"/>
              <a:t>）</a:t>
            </a:r>
            <a:endParaRPr lang="en-US" altLang="zh-TW" b="1" dirty="0" smtClean="0"/>
          </a:p>
          <a:p>
            <a:pPr lvl="1"/>
            <a:r>
              <a:rPr lang="en-US" altLang="zh-TW" dirty="0">
                <a:solidFill>
                  <a:srgbClr val="FFFF00"/>
                </a:solidFill>
              </a:rPr>
              <a:t>explanation</a:t>
            </a:r>
            <a:r>
              <a:rPr lang="zh-TW" altLang="en-US" dirty="0" smtClean="0"/>
              <a:t>更能貼近詞典編纂的現實</a:t>
            </a:r>
            <a:endParaRPr lang="en-US" altLang="zh-TW" dirty="0" smtClean="0"/>
          </a:p>
          <a:p>
            <a:pPr lvl="1"/>
            <a:r>
              <a:rPr lang="zh-TW" altLang="en-US" dirty="0" smtClean="0"/>
              <a:t>但本書仍</a:t>
            </a:r>
            <a:r>
              <a:rPr lang="zh-TW" altLang="zh-TW" dirty="0" smtClean="0"/>
              <a:t>使用</a:t>
            </a:r>
            <a:r>
              <a:rPr lang="zh-TW" altLang="en-US" dirty="0" smtClean="0"/>
              <a:t>定義（</a:t>
            </a:r>
            <a:r>
              <a:rPr lang="en-US" altLang="zh-TW" dirty="0"/>
              <a:t> </a:t>
            </a:r>
            <a:r>
              <a:rPr lang="en-US" altLang="zh-TW" dirty="0">
                <a:solidFill>
                  <a:srgbClr val="FFFF00"/>
                </a:solidFill>
              </a:rPr>
              <a:t>definition</a:t>
            </a:r>
            <a:r>
              <a:rPr lang="en-US" altLang="zh-TW" dirty="0"/>
              <a:t> </a:t>
            </a:r>
            <a:r>
              <a:rPr lang="zh-TW" altLang="en-US" dirty="0" smtClean="0"/>
              <a:t>），領域</a:t>
            </a:r>
            <a:r>
              <a:rPr lang="zh-TW" altLang="zh-TW" dirty="0" smtClean="0"/>
              <a:t>術語</a:t>
            </a:r>
            <a:endParaRPr lang="en-US" altLang="zh-TW" dirty="0" smtClean="0"/>
          </a:p>
          <a:p>
            <a:r>
              <a:rPr lang="zh-TW" altLang="en-US" dirty="0" smtClean="0"/>
              <a:t>釋義的目的：</a:t>
            </a:r>
            <a:endParaRPr lang="en-US" altLang="zh-TW" dirty="0" smtClean="0"/>
          </a:p>
          <a:p>
            <a:pPr lvl="1"/>
            <a:r>
              <a:rPr lang="zh-TW" altLang="zh-TW" dirty="0" smtClean="0"/>
              <a:t>對</a:t>
            </a:r>
            <a:r>
              <a:rPr lang="zh-TW" altLang="en-US" dirty="0" smtClean="0"/>
              <a:t>語</a:t>
            </a:r>
            <a:r>
              <a:rPr lang="zh-TW" altLang="zh-TW" dirty="0" smtClean="0"/>
              <a:t>義</a:t>
            </a:r>
            <a:r>
              <a:rPr lang="zh-TW" altLang="zh-TW" dirty="0"/>
              <a:t>進行</a:t>
            </a:r>
            <a:r>
              <a:rPr lang="zh-TW" altLang="zh-TW" dirty="0" smtClean="0"/>
              <a:t>分類</a:t>
            </a:r>
            <a:endParaRPr lang="en-US" altLang="zh-TW" dirty="0" smtClean="0"/>
          </a:p>
          <a:p>
            <a:pPr lvl="2"/>
            <a:r>
              <a:rPr lang="zh-TW" altLang="en-US" dirty="0" smtClean="0"/>
              <a:t>歷時詞典</a:t>
            </a:r>
            <a:endParaRPr lang="en-US" altLang="zh-TW" dirty="0" smtClean="0"/>
          </a:p>
          <a:p>
            <a:pPr lvl="1"/>
            <a:r>
              <a:rPr lang="zh-TW" altLang="zh-TW" dirty="0"/>
              <a:t>解決詞典使用者</a:t>
            </a:r>
            <a:r>
              <a:rPr lang="zh-TW" altLang="zh-TW" dirty="0" smtClean="0"/>
              <a:t>的</a:t>
            </a:r>
            <a:r>
              <a:rPr lang="zh-TW" altLang="en-US" dirty="0"/>
              <a:t>溝通</a:t>
            </a:r>
            <a:r>
              <a:rPr lang="zh-TW" altLang="zh-TW" dirty="0" smtClean="0"/>
              <a:t>需</a:t>
            </a:r>
            <a:r>
              <a:rPr lang="zh-TW" altLang="en-US" dirty="0" smtClean="0"/>
              <a:t>求</a:t>
            </a:r>
            <a:endParaRPr lang="en-US" altLang="zh-TW" dirty="0" smtClean="0"/>
          </a:p>
          <a:p>
            <a:pPr lvl="2"/>
            <a:r>
              <a:rPr lang="zh-TW" altLang="en-US" dirty="0" smtClean="0"/>
              <a:t>語言學習</a:t>
            </a:r>
            <a:r>
              <a:rPr lang="zh-TW" altLang="en-US" dirty="0"/>
              <a:t>詞典</a:t>
            </a:r>
            <a:endParaRPr lang="en-US" altLang="zh-TW" dirty="0" smtClean="0"/>
          </a:p>
          <a:p>
            <a:pPr lvl="1"/>
            <a:endParaRPr lang="zh-TW" altLang="en-US" dirty="0"/>
          </a:p>
        </p:txBody>
      </p:sp>
    </p:spTree>
    <p:extLst>
      <p:ext uri="{BB962C8B-B14F-4D97-AF65-F5344CB8AC3E}">
        <p14:creationId xmlns:p14="http://schemas.microsoft.com/office/powerpoint/2010/main" val="172457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The Oxford Guide to Practical Lexicography</a:t>
            </a:r>
            <a:br>
              <a:rPr lang="en-US" altLang="zh-TW" b="1" dirty="0"/>
            </a:br>
            <a:r>
              <a:rPr lang="zh-TW" altLang="en-US" dirty="0" smtClean="0"/>
              <a:t>關於</a:t>
            </a:r>
            <a:r>
              <a:rPr lang="en-US" altLang="zh-TW" dirty="0"/>
              <a:t>《</a:t>
            </a:r>
            <a:r>
              <a:rPr lang="zh-TW" altLang="en-US" dirty="0"/>
              <a:t>牛津詞典編纂指南</a:t>
            </a:r>
            <a:r>
              <a:rPr lang="en-US" altLang="zh-TW" dirty="0"/>
              <a:t>》</a:t>
            </a:r>
            <a:endParaRPr lang="zh-TW" altLang="en-US" dirty="0"/>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2245255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t>解碼</a:t>
            </a:r>
            <a:r>
              <a:rPr lang="en-US" altLang="zh-TW" dirty="0" smtClean="0"/>
              <a:t> vs </a:t>
            </a:r>
            <a:r>
              <a:rPr lang="zh-TW" altLang="en-US" dirty="0" smtClean="0"/>
              <a:t>編碼</a:t>
            </a:r>
            <a:endParaRPr lang="zh-TW" altLang="en-US" dirty="0"/>
          </a:p>
        </p:txBody>
      </p:sp>
      <p:sp>
        <p:nvSpPr>
          <p:cNvPr id="3" name="內容版面配置區 2"/>
          <p:cNvSpPr>
            <a:spLocks noGrp="1"/>
          </p:cNvSpPr>
          <p:nvPr>
            <p:ph idx="1"/>
          </p:nvPr>
        </p:nvSpPr>
        <p:spPr/>
        <p:txBody>
          <a:bodyPr/>
          <a:lstStyle/>
          <a:p>
            <a:r>
              <a:rPr lang="zh-TW" altLang="zh-TW" dirty="0" smtClean="0"/>
              <a:t>解碼</a:t>
            </a:r>
            <a:r>
              <a:rPr lang="zh-TW" altLang="en-US" dirty="0" smtClean="0"/>
              <a:t>：</a:t>
            </a:r>
            <a:endParaRPr lang="en-US" altLang="zh-TW" dirty="0" smtClean="0"/>
          </a:p>
          <a:p>
            <a:pPr lvl="1"/>
            <a:r>
              <a:rPr lang="zh-TW" altLang="en-US" dirty="0" smtClean="0"/>
              <a:t>使用者遇到意義不明的詞，需要瞭解詞的意涵</a:t>
            </a:r>
            <a:endParaRPr lang="en-US" altLang="zh-TW" dirty="0" smtClean="0"/>
          </a:p>
          <a:p>
            <a:pPr lvl="1"/>
            <a:r>
              <a:rPr lang="zh-TW" altLang="en-US" dirty="0" smtClean="0"/>
              <a:t>例如閱讀時的讀者</a:t>
            </a:r>
            <a:endParaRPr lang="en-US" altLang="zh-TW" dirty="0" smtClean="0"/>
          </a:p>
          <a:p>
            <a:r>
              <a:rPr lang="zh-TW" altLang="en-US" dirty="0" smtClean="0"/>
              <a:t>編碼：</a:t>
            </a:r>
            <a:endParaRPr lang="en-US" altLang="zh-TW" dirty="0" smtClean="0"/>
          </a:p>
          <a:p>
            <a:pPr lvl="1"/>
            <a:r>
              <a:rPr lang="zh-TW" altLang="en-US" dirty="0" smtClean="0"/>
              <a:t>使用者想傳達想法，他必須將腦中的想法編碼成語句</a:t>
            </a:r>
            <a:endParaRPr lang="en-US" altLang="zh-TW" dirty="0" smtClean="0"/>
          </a:p>
          <a:p>
            <a:pPr lvl="1"/>
            <a:r>
              <a:rPr lang="zh-TW" altLang="en-US" dirty="0" smtClean="0"/>
              <a:t>例如說話時的講者</a:t>
            </a:r>
            <a:endParaRPr lang="zh-TW" altLang="en-US" dirty="0"/>
          </a:p>
        </p:txBody>
      </p:sp>
    </p:spTree>
    <p:extLst>
      <p:ext uri="{BB962C8B-B14F-4D97-AF65-F5344CB8AC3E}">
        <p14:creationId xmlns:p14="http://schemas.microsoft.com/office/powerpoint/2010/main" val="268839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提供</a:t>
            </a:r>
            <a:r>
              <a:rPr lang="zh-TW" altLang="zh-TW" dirty="0" smtClean="0"/>
              <a:t>解碼的</a:t>
            </a:r>
            <a:r>
              <a:rPr lang="zh-TW" altLang="en-US" dirty="0" smtClean="0"/>
              <a:t>釋義</a:t>
            </a:r>
            <a:r>
              <a:rPr lang="en-US" altLang="zh-TW" baseline="-25000" dirty="0"/>
              <a:t>10.4.2.1</a:t>
            </a:r>
            <a:endParaRPr lang="zh-TW" altLang="en-US" baseline="-25000" dirty="0"/>
          </a:p>
        </p:txBody>
      </p:sp>
      <p:sp>
        <p:nvSpPr>
          <p:cNvPr id="3" name="內容版面配置區 2"/>
          <p:cNvSpPr>
            <a:spLocks noGrp="1"/>
          </p:cNvSpPr>
          <p:nvPr>
            <p:ph idx="1"/>
          </p:nvPr>
        </p:nvSpPr>
        <p:spPr/>
        <p:txBody>
          <a:bodyPr>
            <a:normAutofit/>
          </a:bodyPr>
          <a:lstStyle/>
          <a:p>
            <a:r>
              <a:rPr lang="zh-TW" altLang="zh-TW" dirty="0"/>
              <a:t>使用者的解碼需求往往可以通過相當少的資訊得到滿足</a:t>
            </a:r>
            <a:endParaRPr lang="en-US" altLang="zh-TW" dirty="0"/>
          </a:p>
          <a:p>
            <a:r>
              <a:rPr lang="zh-TW" altLang="zh-TW" dirty="0"/>
              <a:t>對於一個低層次的語言學習者來說</a:t>
            </a:r>
            <a:r>
              <a:rPr lang="zh-TW" altLang="zh-TW" dirty="0" smtClean="0"/>
              <a:t>，</a:t>
            </a:r>
            <a:endParaRPr lang="en-US" altLang="zh-TW" dirty="0" smtClean="0"/>
          </a:p>
          <a:p>
            <a:pPr lvl="1"/>
            <a:r>
              <a:rPr lang="zh-TW" altLang="zh-TW" dirty="0" smtClean="0"/>
              <a:t>如果</a:t>
            </a:r>
            <a:r>
              <a:rPr lang="zh-TW" altLang="zh-TW" dirty="0"/>
              <a:t>他讀到</a:t>
            </a:r>
            <a:r>
              <a:rPr lang="en-US" altLang="zh-TW" dirty="0"/>
              <a:t> </a:t>
            </a:r>
            <a:r>
              <a:rPr lang="en-US" altLang="zh-TW" dirty="0" smtClean="0"/>
              <a:t>"</a:t>
            </a:r>
            <a:r>
              <a:rPr lang="en-US" altLang="zh-TW" dirty="0"/>
              <a:t>a ﬁeld of cattle</a:t>
            </a:r>
            <a:r>
              <a:rPr lang="en-US" altLang="zh-TW" dirty="0" smtClean="0"/>
              <a:t>"</a:t>
            </a:r>
            <a:r>
              <a:rPr lang="zh-TW" altLang="zh-TW" dirty="0" smtClean="0"/>
              <a:t>，簡單</a:t>
            </a:r>
            <a:r>
              <a:rPr lang="zh-TW" altLang="zh-TW" dirty="0"/>
              <a:t>的</a:t>
            </a:r>
            <a:r>
              <a:rPr lang="zh-TW" altLang="zh-TW" dirty="0" smtClean="0"/>
              <a:t>解釋</a:t>
            </a:r>
            <a:r>
              <a:rPr lang="zh-TW" altLang="en-US" dirty="0"/>
              <a:t>：</a:t>
            </a:r>
            <a:endParaRPr lang="en-US" altLang="zh-TW" dirty="0" smtClean="0"/>
          </a:p>
          <a:p>
            <a:pPr lvl="2"/>
            <a:r>
              <a:rPr lang="en-US" altLang="zh-TW" dirty="0" smtClean="0"/>
              <a:t>Cattle </a:t>
            </a:r>
            <a:r>
              <a:rPr lang="en-US" altLang="zh-TW" dirty="0"/>
              <a:t>are cows and </a:t>
            </a:r>
            <a:r>
              <a:rPr lang="en-US" altLang="zh-TW" dirty="0" smtClean="0"/>
              <a:t>bulls </a:t>
            </a:r>
            <a:r>
              <a:rPr lang="zh-TW" altLang="en-US" dirty="0" smtClean="0"/>
              <a:t>（</a:t>
            </a:r>
            <a:r>
              <a:rPr lang="zh-TW" altLang="zh-TW" dirty="0" smtClean="0"/>
              <a:t>牛群</a:t>
            </a:r>
            <a:r>
              <a:rPr lang="zh-TW" altLang="zh-TW" dirty="0"/>
              <a:t>是指母牛和</a:t>
            </a:r>
            <a:r>
              <a:rPr lang="zh-TW" altLang="zh-TW" dirty="0" smtClean="0"/>
              <a:t>公牛</a:t>
            </a:r>
            <a:r>
              <a:rPr lang="zh-TW" altLang="en-US" dirty="0" smtClean="0"/>
              <a:t>）</a:t>
            </a:r>
            <a:endParaRPr lang="en-US" altLang="zh-TW" dirty="0" smtClean="0"/>
          </a:p>
          <a:p>
            <a:endParaRPr lang="zh-TW" altLang="en-US" dirty="0"/>
          </a:p>
        </p:txBody>
      </p:sp>
    </p:spTree>
    <p:extLst>
      <p:ext uri="{BB962C8B-B14F-4D97-AF65-F5344CB8AC3E}">
        <p14:creationId xmlns:p14="http://schemas.microsoft.com/office/powerpoint/2010/main" val="101307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解碼</a:t>
            </a:r>
            <a:r>
              <a:rPr lang="zh-TW" altLang="en-US" dirty="0" smtClean="0"/>
              <a:t>案例：閱讀小說</a:t>
            </a:r>
            <a:r>
              <a:rPr lang="zh-TW" altLang="en-US" dirty="0" smtClean="0"/>
              <a:t>時</a:t>
            </a:r>
            <a:r>
              <a:rPr lang="en-US" altLang="zh-TW" baseline="-25000" dirty="0"/>
              <a:t>10.4.2.1</a:t>
            </a:r>
            <a:endParaRPr lang="zh-TW" altLang="en-US" baseline="-25000" dirty="0"/>
          </a:p>
        </p:txBody>
      </p:sp>
      <p:sp>
        <p:nvSpPr>
          <p:cNvPr id="3" name="內容版面配置區 2"/>
          <p:cNvSpPr>
            <a:spLocks noGrp="1"/>
          </p:cNvSpPr>
          <p:nvPr>
            <p:ph idx="1"/>
          </p:nvPr>
        </p:nvSpPr>
        <p:spPr>
          <a:xfrm>
            <a:off x="777240" y="3547873"/>
            <a:ext cx="10820400" cy="2935224"/>
          </a:xfrm>
        </p:spPr>
        <p:txBody>
          <a:bodyPr>
            <a:normAutofit/>
          </a:bodyPr>
          <a:lstStyle/>
          <a:p>
            <a:r>
              <a:rPr lang="zh-TW" altLang="zh-TW" dirty="0" smtClean="0"/>
              <a:t>設想</a:t>
            </a:r>
            <a:r>
              <a:rPr lang="zh-TW" altLang="en-US" dirty="0" smtClean="0"/>
              <a:t>你在閱讀</a:t>
            </a:r>
            <a:r>
              <a:rPr lang="zh-TW" altLang="zh-TW" dirty="0" smtClean="0"/>
              <a:t>小說</a:t>
            </a:r>
            <a:r>
              <a:rPr lang="zh-TW" altLang="en-US" dirty="0" smtClean="0"/>
              <a:t>時：</a:t>
            </a:r>
            <a:endParaRPr lang="en-US" altLang="zh-TW" dirty="0"/>
          </a:p>
          <a:p>
            <a:pPr lvl="1"/>
            <a:r>
              <a:rPr lang="zh-TW" altLang="en-US" dirty="0"/>
              <a:t>你</a:t>
            </a:r>
            <a:r>
              <a:rPr lang="zh-TW" altLang="zh-TW" dirty="0" smtClean="0"/>
              <a:t>不</a:t>
            </a:r>
            <a:r>
              <a:rPr lang="zh-TW" altLang="zh-TW" dirty="0"/>
              <a:t>需要</a:t>
            </a:r>
            <a:r>
              <a:rPr lang="zh-TW" altLang="en-US" dirty="0"/>
              <a:t>知道 </a:t>
            </a:r>
            <a:r>
              <a:rPr lang="en-US" altLang="zh-TW" dirty="0"/>
              <a:t>exiguous </a:t>
            </a:r>
            <a:r>
              <a:rPr lang="zh-TW" altLang="en-US" dirty="0" smtClean="0"/>
              <a:t>的用法，只要瞭解意思</a:t>
            </a:r>
            <a:endParaRPr lang="en-US" altLang="zh-TW" dirty="0" smtClean="0"/>
          </a:p>
          <a:p>
            <a:pPr lvl="2"/>
            <a:r>
              <a:rPr lang="en-US" altLang="zh-TW" dirty="0" smtClean="0"/>
              <a:t>exiguous</a:t>
            </a:r>
            <a:r>
              <a:rPr lang="zh-TW" altLang="en-US" dirty="0" smtClean="0"/>
              <a:t>：</a:t>
            </a:r>
            <a:endParaRPr lang="en-US" altLang="zh-TW" dirty="0" smtClean="0"/>
          </a:p>
          <a:p>
            <a:pPr lvl="3"/>
            <a:r>
              <a:rPr lang="en-US" altLang="zh-TW" dirty="0" smtClean="0"/>
              <a:t> </a:t>
            </a:r>
            <a:r>
              <a:rPr lang="en-US" altLang="zh-TW" dirty="0"/>
              <a:t>very small in size or amount (ODE-2 2003</a:t>
            </a:r>
            <a:r>
              <a:rPr lang="en-US" altLang="zh-TW" dirty="0" smtClean="0"/>
              <a:t>)</a:t>
            </a:r>
          </a:p>
          <a:p>
            <a:pPr lvl="3"/>
            <a:r>
              <a:rPr lang="zh-TW" altLang="zh-TW" dirty="0"/>
              <a:t>面積或數量非常小（</a:t>
            </a:r>
            <a:r>
              <a:rPr lang="en-US" altLang="zh-TW" dirty="0"/>
              <a:t>ODE-2 2003</a:t>
            </a:r>
            <a:r>
              <a:rPr lang="zh-TW" altLang="zh-TW" dirty="0"/>
              <a:t>）</a:t>
            </a:r>
          </a:p>
          <a:p>
            <a:pPr lvl="3"/>
            <a:r>
              <a:rPr lang="zh-TW" altLang="en-US" dirty="0" smtClean="0"/>
              <a:t>微不足道的</a:t>
            </a:r>
            <a:endParaRPr lang="en-US" altLang="zh-TW" dirty="0"/>
          </a:p>
          <a:p>
            <a:pPr lvl="1"/>
            <a:r>
              <a:rPr lang="zh-TW" altLang="en-US" dirty="0" smtClean="0"/>
              <a:t>只</a:t>
            </a:r>
            <a:r>
              <a:rPr lang="zh-TW" altLang="zh-TW" dirty="0" smtClean="0"/>
              <a:t>提供必要資訊</a:t>
            </a:r>
            <a:r>
              <a:rPr lang="zh-TW" altLang="zh-TW" dirty="0"/>
              <a:t>，對讀者</a:t>
            </a:r>
            <a:r>
              <a:rPr lang="zh-TW" altLang="en-US" dirty="0"/>
              <a:t>能力要求不高</a:t>
            </a:r>
            <a:endParaRPr lang="en-US" altLang="zh-TW" dirty="0"/>
          </a:p>
          <a:p>
            <a:pPr lvl="1"/>
            <a:r>
              <a:rPr lang="zh-TW" altLang="en-US" dirty="0" smtClean="0"/>
              <a:t>釋義</a:t>
            </a:r>
            <a:r>
              <a:rPr lang="zh-TW" altLang="zh-TW" dirty="0" smtClean="0"/>
              <a:t>是</a:t>
            </a:r>
            <a:r>
              <a:rPr lang="zh-TW" altLang="zh-TW" dirty="0"/>
              <a:t>為了幫助</a:t>
            </a:r>
            <a:r>
              <a:rPr lang="zh-TW" altLang="en-US" dirty="0"/>
              <a:t>讀者</a:t>
            </a:r>
            <a:r>
              <a:rPr lang="zh-TW" altLang="zh-TW" dirty="0"/>
              <a:t>掌握</a:t>
            </a:r>
            <a:r>
              <a:rPr lang="zh-TW" altLang="en-US" dirty="0" smtClean="0"/>
              <a:t>語</a:t>
            </a:r>
            <a:r>
              <a:rPr lang="zh-TW" altLang="zh-TW" dirty="0" smtClean="0"/>
              <a:t>義</a:t>
            </a:r>
            <a:endParaRPr lang="en-US" altLang="zh-TW" dirty="0" smtClean="0"/>
          </a:p>
          <a:p>
            <a:pPr lvl="2"/>
            <a:r>
              <a:rPr lang="zh-TW" altLang="zh-TW" dirty="0" smtClean="0"/>
              <a:t>提供</a:t>
            </a:r>
            <a:r>
              <a:rPr lang="zh-TW" altLang="zh-TW" dirty="0"/>
              <a:t>一系列的提示和聯想</a:t>
            </a:r>
            <a:r>
              <a:rPr lang="zh-TW" altLang="zh-TW" dirty="0" smtClean="0"/>
              <a:t>，將</a:t>
            </a:r>
            <a:r>
              <a:rPr lang="zh-TW" altLang="zh-TW" dirty="0"/>
              <a:t>未知事物與已知事物聯繫起來</a:t>
            </a:r>
            <a:endParaRPr lang="zh-TW" altLang="en-US" dirty="0"/>
          </a:p>
          <a:p>
            <a:endParaRPr lang="en-US" altLang="zh-TW" dirty="0"/>
          </a:p>
          <a:p>
            <a:endParaRPr lang="zh-TW" altLang="en-US" dirty="0"/>
          </a:p>
        </p:txBody>
      </p:sp>
      <p:sp>
        <p:nvSpPr>
          <p:cNvPr id="5" name="矩形 4"/>
          <p:cNvSpPr/>
          <p:nvPr/>
        </p:nvSpPr>
        <p:spPr>
          <a:xfrm>
            <a:off x="0" y="1780402"/>
            <a:ext cx="6400800" cy="1477328"/>
          </a:xfrm>
          <a:prstGeom prst="rect">
            <a:avLst/>
          </a:prstGeom>
        </p:spPr>
        <p:txBody>
          <a:bodyPr wrap="square">
            <a:spAutoFit/>
          </a:bodyPr>
          <a:lstStyle/>
          <a:p>
            <a:pPr lvl="1"/>
            <a:r>
              <a:rPr lang="en-US" altLang="zh-TW" dirty="0"/>
              <a:t>He indicated that Miss </a:t>
            </a:r>
            <a:r>
              <a:rPr lang="en-US" altLang="zh-TW" dirty="0" err="1"/>
              <a:t>Danziger</a:t>
            </a:r>
            <a:r>
              <a:rPr lang="en-US" altLang="zh-TW" dirty="0"/>
              <a:t> should sit while he dispensed a potion. </a:t>
            </a:r>
          </a:p>
          <a:p>
            <a:pPr lvl="1"/>
            <a:r>
              <a:rPr lang="en-US" altLang="zh-TW" dirty="0"/>
              <a:t>She gulped it down, paid the </a:t>
            </a:r>
            <a:r>
              <a:rPr lang="en-US" altLang="zh-TW" b="1" dirty="0">
                <a:solidFill>
                  <a:srgbClr val="FFFF00"/>
                </a:solidFill>
              </a:rPr>
              <a:t>exiguous</a:t>
            </a:r>
            <a:r>
              <a:rPr lang="en-US" altLang="zh-TW" dirty="0"/>
              <a:t> dispensing fee, and left the premises</a:t>
            </a:r>
            <a:r>
              <a:rPr lang="en-US" altLang="zh-TW" dirty="0" smtClean="0"/>
              <a:t>.</a:t>
            </a:r>
          </a:p>
          <a:p>
            <a:pPr lvl="1"/>
            <a:r>
              <a:rPr lang="en-US" altLang="zh-TW" dirty="0"/>
              <a:t>(Elisabeth Russell Taylor, Tomorrow, 1991</a:t>
            </a:r>
            <a:r>
              <a:rPr lang="en-US" altLang="zh-TW" dirty="0" smtClean="0"/>
              <a:t>)</a:t>
            </a:r>
            <a:endParaRPr lang="en-US" altLang="zh-TW" dirty="0"/>
          </a:p>
        </p:txBody>
      </p:sp>
      <p:sp>
        <p:nvSpPr>
          <p:cNvPr id="6" name="矩形 5"/>
          <p:cNvSpPr/>
          <p:nvPr/>
        </p:nvSpPr>
        <p:spPr>
          <a:xfrm>
            <a:off x="5824728" y="1780402"/>
            <a:ext cx="6208776" cy="1200329"/>
          </a:xfrm>
          <a:prstGeom prst="rect">
            <a:avLst/>
          </a:prstGeom>
        </p:spPr>
        <p:txBody>
          <a:bodyPr wrap="square">
            <a:spAutoFit/>
          </a:bodyPr>
          <a:lstStyle/>
          <a:p>
            <a:pPr lvl="1"/>
            <a:r>
              <a:rPr lang="zh-TW" altLang="zh-TW" dirty="0"/>
              <a:t>他示意丹齊格小姐坐下來，而他則配製了一種藥水。</a:t>
            </a:r>
            <a:endParaRPr lang="en-US" altLang="zh-TW" dirty="0"/>
          </a:p>
          <a:p>
            <a:pPr lvl="1"/>
            <a:r>
              <a:rPr lang="zh-TW" altLang="zh-TW" dirty="0"/>
              <a:t>她大口喝下，支付了</a:t>
            </a:r>
            <a:r>
              <a:rPr lang="zh-TW" altLang="en-US" dirty="0"/>
              <a:t>微不足道</a:t>
            </a:r>
            <a:r>
              <a:rPr lang="zh-TW" altLang="zh-TW" dirty="0"/>
              <a:t>的配藥費，然後離開了這裡</a:t>
            </a:r>
            <a:r>
              <a:rPr lang="zh-TW" altLang="zh-TW" dirty="0" smtClean="0"/>
              <a:t>。</a:t>
            </a:r>
            <a:endParaRPr lang="en-US" altLang="zh-TW" dirty="0" smtClean="0"/>
          </a:p>
          <a:p>
            <a:pPr lvl="1"/>
            <a:r>
              <a:rPr lang="zh-TW" altLang="en-US" dirty="0" smtClean="0"/>
              <a:t>（</a:t>
            </a:r>
            <a:r>
              <a:rPr lang="zh-CN" altLang="en-US" dirty="0" smtClean="0"/>
              <a:t>伊莉莎白</a:t>
            </a:r>
            <a:r>
              <a:rPr lang="en-US" altLang="zh-CN" dirty="0" smtClean="0"/>
              <a:t>-</a:t>
            </a:r>
            <a:r>
              <a:rPr lang="zh-CN" altLang="en-US" dirty="0" smtClean="0"/>
              <a:t>拉塞爾</a:t>
            </a:r>
            <a:r>
              <a:rPr lang="en-US" altLang="zh-CN" dirty="0" smtClean="0"/>
              <a:t>-</a:t>
            </a:r>
            <a:r>
              <a:rPr lang="zh-CN" altLang="en-US" dirty="0"/>
              <a:t>泰勒，</a:t>
            </a:r>
            <a:r>
              <a:rPr lang="en-US" altLang="zh-CN" dirty="0"/>
              <a:t>《</a:t>
            </a:r>
            <a:r>
              <a:rPr lang="zh-CN" altLang="en-US" dirty="0"/>
              <a:t>明天</a:t>
            </a:r>
            <a:r>
              <a:rPr lang="en-US" altLang="zh-CN" dirty="0"/>
              <a:t>》</a:t>
            </a:r>
            <a:r>
              <a:rPr lang="zh-CN" altLang="en-US" dirty="0"/>
              <a:t>，</a:t>
            </a:r>
            <a:r>
              <a:rPr lang="en-US" altLang="zh-CN" dirty="0"/>
              <a:t>1991</a:t>
            </a:r>
            <a:r>
              <a:rPr lang="zh-CN" altLang="en-US" dirty="0"/>
              <a:t>年</a:t>
            </a:r>
            <a:r>
              <a:rPr lang="zh-TW" altLang="en-US" dirty="0" smtClean="0"/>
              <a:t>）</a:t>
            </a:r>
            <a:endParaRPr lang="zh-TW" altLang="en-US" dirty="0"/>
          </a:p>
        </p:txBody>
      </p:sp>
    </p:spTree>
    <p:extLst>
      <p:ext uri="{BB962C8B-B14F-4D97-AF65-F5344CB8AC3E}">
        <p14:creationId xmlns:p14="http://schemas.microsoft.com/office/powerpoint/2010/main" val="19799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提供編</a:t>
            </a:r>
            <a:r>
              <a:rPr lang="zh-TW" altLang="zh-TW" dirty="0" smtClean="0"/>
              <a:t>碼</a:t>
            </a:r>
            <a:r>
              <a:rPr lang="zh-TW" altLang="zh-TW" dirty="0"/>
              <a:t>的</a:t>
            </a:r>
            <a:r>
              <a:rPr lang="zh-TW" altLang="en-US" dirty="0" smtClean="0"/>
              <a:t>釋義</a:t>
            </a:r>
            <a:r>
              <a:rPr lang="en-US" altLang="zh-TW" baseline="-25000" dirty="0"/>
              <a:t>10.4.2.2</a:t>
            </a:r>
            <a:endParaRPr lang="zh-TW" altLang="en-US" baseline="-25000" dirty="0"/>
          </a:p>
        </p:txBody>
      </p:sp>
      <p:sp>
        <p:nvSpPr>
          <p:cNvPr id="3" name="內容版面配置區 2"/>
          <p:cNvSpPr>
            <a:spLocks noGrp="1"/>
          </p:cNvSpPr>
          <p:nvPr>
            <p:ph idx="1"/>
          </p:nvPr>
        </p:nvSpPr>
        <p:spPr>
          <a:xfrm>
            <a:off x="685800" y="2057401"/>
            <a:ext cx="10820400" cy="4161284"/>
          </a:xfrm>
        </p:spPr>
        <p:txBody>
          <a:bodyPr>
            <a:normAutofit fontScale="77500" lnSpcReduction="20000"/>
          </a:bodyPr>
          <a:lstStyle/>
          <a:p>
            <a:r>
              <a:rPr lang="zh-TW" altLang="zh-TW" dirty="0" smtClean="0"/>
              <a:t>假設</a:t>
            </a:r>
            <a:r>
              <a:rPr lang="zh-TW" altLang="en-US" dirty="0" smtClean="0"/>
              <a:t>你從小說中瞭解 </a:t>
            </a:r>
            <a:r>
              <a:rPr lang="en-US" altLang="zh-TW" dirty="0" smtClean="0"/>
              <a:t>exiguous </a:t>
            </a:r>
            <a:r>
              <a:rPr lang="zh-TW" altLang="en-US" dirty="0" smtClean="0"/>
              <a:t>是微不足道的意思：</a:t>
            </a:r>
            <a:endParaRPr lang="en-US" altLang="zh-TW" dirty="0"/>
          </a:p>
          <a:p>
            <a:pPr lvl="1"/>
            <a:r>
              <a:rPr lang="zh-TW" altLang="zh-TW" dirty="0"/>
              <a:t>決定使用</a:t>
            </a:r>
            <a:r>
              <a:rPr lang="en-US" altLang="zh-TW" dirty="0"/>
              <a:t> exiguous </a:t>
            </a:r>
            <a:r>
              <a:rPr lang="zh-TW" altLang="en-US" dirty="0"/>
              <a:t>來表達意思</a:t>
            </a:r>
            <a:endParaRPr lang="en-US" altLang="zh-TW" dirty="0"/>
          </a:p>
          <a:p>
            <a:pPr lvl="1"/>
            <a:r>
              <a:rPr lang="zh-TW" altLang="zh-TW" dirty="0" smtClean="0"/>
              <a:t>在</a:t>
            </a:r>
            <a:r>
              <a:rPr lang="zh-TW" altLang="en-US" dirty="0" smtClean="0"/>
              <a:t>小說</a:t>
            </a:r>
            <a:r>
              <a:rPr lang="zh-TW" altLang="zh-TW" dirty="0" smtClean="0"/>
              <a:t>中</a:t>
            </a:r>
            <a:r>
              <a:rPr lang="zh-TW" altLang="zh-TW" dirty="0"/>
              <a:t>，</a:t>
            </a:r>
            <a:r>
              <a:rPr lang="en-US" altLang="zh-TW" dirty="0"/>
              <a:t> exiguous </a:t>
            </a:r>
            <a:r>
              <a:rPr lang="zh-TW" altLang="zh-TW" dirty="0" smtClean="0"/>
              <a:t>用</a:t>
            </a:r>
            <a:r>
              <a:rPr lang="zh-TW" altLang="en-US" dirty="0" smtClean="0"/>
              <a:t>於修飾微不足道</a:t>
            </a:r>
            <a:r>
              <a:rPr lang="zh-TW" altLang="en-US" dirty="0"/>
              <a:t>的</a:t>
            </a:r>
            <a:r>
              <a:rPr lang="zh-TW" altLang="zh-TW" dirty="0" smtClean="0"/>
              <a:t>錢</a:t>
            </a:r>
            <a:endParaRPr lang="en-US" altLang="zh-TW" dirty="0"/>
          </a:p>
          <a:p>
            <a:r>
              <a:rPr lang="en-US" altLang="zh-TW" dirty="0" smtClean="0"/>
              <a:t>exiguous </a:t>
            </a:r>
            <a:r>
              <a:rPr lang="zh-TW" altLang="en-US" dirty="0" smtClean="0"/>
              <a:t>可以修飾別的詞嗎？</a:t>
            </a:r>
            <a:endParaRPr lang="en-US" altLang="zh-TW" dirty="0"/>
          </a:p>
          <a:p>
            <a:pPr lvl="1"/>
            <a:r>
              <a:rPr lang="en-US" altLang="zh-TW" dirty="0"/>
              <a:t>a house </a:t>
            </a:r>
            <a:r>
              <a:rPr lang="zh-TW" altLang="en-US" dirty="0"/>
              <a:t>（</a:t>
            </a:r>
            <a:r>
              <a:rPr lang="zh-TW" altLang="zh-TW" dirty="0"/>
              <a:t>一棟房子</a:t>
            </a:r>
            <a:r>
              <a:rPr lang="zh-TW" altLang="en-US" dirty="0"/>
              <a:t>）</a:t>
            </a:r>
            <a:r>
              <a:rPr lang="zh-TW" altLang="zh-TW" dirty="0"/>
              <a:t>？</a:t>
            </a:r>
            <a:endParaRPr lang="en-US" altLang="zh-TW" dirty="0"/>
          </a:p>
          <a:p>
            <a:pPr lvl="1"/>
            <a:r>
              <a:rPr lang="en-US" altLang="zh-TW" dirty="0"/>
              <a:t>a person </a:t>
            </a:r>
            <a:r>
              <a:rPr lang="zh-TW" altLang="en-US" dirty="0"/>
              <a:t>（一個人）？</a:t>
            </a:r>
            <a:endParaRPr lang="en-US" altLang="zh-TW" dirty="0"/>
          </a:p>
          <a:p>
            <a:pPr lvl="1"/>
            <a:r>
              <a:rPr lang="en-US" altLang="zh-TW" dirty="0"/>
              <a:t>a problem </a:t>
            </a:r>
            <a:r>
              <a:rPr lang="zh-TW" altLang="en-US" dirty="0"/>
              <a:t>（一個問題）？</a:t>
            </a:r>
            <a:endParaRPr lang="en-US" altLang="zh-TW" dirty="0"/>
          </a:p>
          <a:p>
            <a:r>
              <a:rPr lang="en-US" altLang="zh-TW" dirty="0" smtClean="0"/>
              <a:t>exiguous </a:t>
            </a:r>
            <a:r>
              <a:rPr lang="zh-TW" altLang="en-US" dirty="0" smtClean="0"/>
              <a:t>可以使用在其他文體中嗎？</a:t>
            </a:r>
            <a:endParaRPr lang="en-US" altLang="zh-TW" dirty="0" smtClean="0"/>
          </a:p>
          <a:p>
            <a:pPr lvl="1"/>
            <a:r>
              <a:rPr lang="zh-TW" altLang="zh-TW" dirty="0" smtClean="0"/>
              <a:t>與</a:t>
            </a:r>
            <a:r>
              <a:rPr lang="zh-TW" altLang="zh-TW" dirty="0"/>
              <a:t>朋友的</a:t>
            </a:r>
            <a:r>
              <a:rPr lang="zh-TW" altLang="zh-TW" dirty="0" smtClean="0"/>
              <a:t>談話</a:t>
            </a:r>
            <a:r>
              <a:rPr lang="zh-TW" altLang="en-US" dirty="0" smtClean="0"/>
              <a:t>？</a:t>
            </a:r>
            <a:endParaRPr lang="en-US" altLang="zh-TW" dirty="0" smtClean="0"/>
          </a:p>
          <a:p>
            <a:pPr lvl="1"/>
            <a:r>
              <a:rPr lang="zh-TW" altLang="zh-TW" dirty="0" smtClean="0"/>
              <a:t>商業報告</a:t>
            </a:r>
            <a:r>
              <a:rPr lang="zh-TW" altLang="en-US" dirty="0" smtClean="0"/>
              <a:t>？</a:t>
            </a:r>
            <a:endParaRPr lang="en-US" altLang="zh-TW" dirty="0" smtClean="0"/>
          </a:p>
          <a:p>
            <a:pPr lvl="1"/>
            <a:r>
              <a:rPr lang="zh-TW" altLang="zh-TW" dirty="0" smtClean="0"/>
              <a:t>學術</a:t>
            </a:r>
            <a:r>
              <a:rPr lang="zh-TW" altLang="zh-TW" dirty="0"/>
              <a:t>論文</a:t>
            </a:r>
            <a:r>
              <a:rPr lang="zh-TW" altLang="zh-TW" dirty="0" smtClean="0"/>
              <a:t>中</a:t>
            </a:r>
            <a:r>
              <a:rPr lang="zh-TW" altLang="en-US" dirty="0" smtClean="0"/>
              <a:t>？</a:t>
            </a:r>
            <a:endParaRPr lang="en-US" altLang="zh-TW" dirty="0"/>
          </a:p>
          <a:p>
            <a:r>
              <a:rPr lang="en-US" altLang="zh-TW" dirty="0"/>
              <a:t>《</a:t>
            </a:r>
            <a:r>
              <a:rPr lang="zh-TW" altLang="en-US" dirty="0"/>
              <a:t>牛津詞典</a:t>
            </a:r>
            <a:r>
              <a:rPr lang="en-US" altLang="zh-TW" dirty="0"/>
              <a:t>》</a:t>
            </a:r>
            <a:r>
              <a:rPr lang="zh-TW" altLang="zh-TW" dirty="0"/>
              <a:t>提供</a:t>
            </a:r>
            <a:r>
              <a:rPr lang="zh-TW" altLang="zh-TW" dirty="0" smtClean="0"/>
              <a:t>了</a:t>
            </a:r>
            <a:r>
              <a:rPr lang="zh-TW" altLang="en-US" dirty="0" smtClean="0"/>
              <a:t>部分</a:t>
            </a:r>
            <a:r>
              <a:rPr lang="zh-TW" altLang="zh-TW" dirty="0" smtClean="0"/>
              <a:t>線索</a:t>
            </a:r>
            <a:r>
              <a:rPr lang="zh-TW" altLang="zh-TW" dirty="0"/>
              <a:t>：</a:t>
            </a:r>
            <a:endParaRPr lang="en-US" altLang="zh-TW" dirty="0"/>
          </a:p>
          <a:p>
            <a:pPr lvl="1"/>
            <a:r>
              <a:rPr lang="en-US" altLang="zh-TW" dirty="0"/>
              <a:t>exiguous </a:t>
            </a:r>
            <a:r>
              <a:rPr lang="zh-TW" altLang="zh-TW" dirty="0"/>
              <a:t>被標記為正式的</a:t>
            </a:r>
            <a:r>
              <a:rPr lang="zh-TW" altLang="zh-TW" dirty="0" smtClean="0"/>
              <a:t>（排除了休閒談話</a:t>
            </a:r>
            <a:r>
              <a:rPr lang="zh-TW" altLang="en-US" dirty="0" smtClean="0"/>
              <a:t>的</a:t>
            </a:r>
            <a:r>
              <a:rPr lang="zh-TW" altLang="zh-TW" dirty="0" smtClean="0"/>
              <a:t>使用）</a:t>
            </a:r>
            <a:endParaRPr lang="en-US" altLang="zh-TW" dirty="0"/>
          </a:p>
          <a:p>
            <a:pPr lvl="1"/>
            <a:r>
              <a:rPr lang="zh-TW" altLang="zh-TW" dirty="0"/>
              <a:t>並</a:t>
            </a:r>
            <a:r>
              <a:rPr lang="zh-TW" altLang="en-US" dirty="0"/>
              <a:t>提供</a:t>
            </a:r>
            <a:r>
              <a:rPr lang="zh-TW" altLang="zh-TW" dirty="0"/>
              <a:t>一個例</a:t>
            </a:r>
            <a:r>
              <a:rPr lang="zh-TW" altLang="en-US" dirty="0"/>
              <a:t>句 </a:t>
            </a:r>
            <a:r>
              <a:rPr lang="zh-TW" altLang="en-US" dirty="0" smtClean="0"/>
              <a:t>（但沒有</a:t>
            </a:r>
            <a:r>
              <a:rPr lang="zh-TW" altLang="en-US" dirty="0"/>
              <a:t>多大的幫助） </a:t>
            </a:r>
            <a:r>
              <a:rPr lang="zh-TW" altLang="en-US" dirty="0" smtClean="0"/>
              <a:t>：</a:t>
            </a:r>
            <a:endParaRPr lang="en-US" altLang="zh-TW" dirty="0" smtClean="0"/>
          </a:p>
          <a:p>
            <a:pPr lvl="2"/>
            <a:r>
              <a:rPr lang="en-US" altLang="zh-TW" dirty="0" smtClean="0"/>
              <a:t>my </a:t>
            </a:r>
            <a:r>
              <a:rPr lang="en-US" altLang="zh-TW" dirty="0"/>
              <a:t>exiguous musical resources.</a:t>
            </a:r>
          </a:p>
          <a:p>
            <a:pPr lvl="2"/>
            <a:r>
              <a:rPr lang="zh-TW" altLang="zh-TW" dirty="0"/>
              <a:t>我多餘的音樂資源。</a:t>
            </a:r>
            <a:endParaRPr lang="en-US" altLang="zh-TW" dirty="0"/>
          </a:p>
          <a:p>
            <a:pPr lvl="1"/>
            <a:endParaRPr lang="zh-TW" altLang="zh-TW" dirty="0"/>
          </a:p>
          <a:p>
            <a:endParaRPr lang="zh-TW" altLang="en-US" dirty="0"/>
          </a:p>
        </p:txBody>
      </p:sp>
    </p:spTree>
    <p:extLst>
      <p:ext uri="{BB962C8B-B14F-4D97-AF65-F5344CB8AC3E}">
        <p14:creationId xmlns:p14="http://schemas.microsoft.com/office/powerpoint/2010/main" val="14991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5" end="15"/>
                                            </p:txEl>
                                          </p:spTgt>
                                        </p:tgtEl>
                                        <p:attrNameLst>
                                          <p:attrName>style.visibility</p:attrName>
                                        </p:attrNameLst>
                                      </p:cBhvr>
                                      <p:to>
                                        <p:strVal val="visible"/>
                                      </p:to>
                                    </p:set>
                                    <p:anim calcmode="lin" valueType="num">
                                      <p:cBhvr additive="base">
                                        <p:cTn id="7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另一個編碼和解碼差異的</a:t>
            </a:r>
            <a:r>
              <a:rPr lang="zh-TW" altLang="en-US" dirty="0" smtClean="0"/>
              <a:t>例子</a:t>
            </a:r>
            <a:r>
              <a:rPr lang="en-US" altLang="zh-TW" baseline="-25000" dirty="0"/>
              <a:t>10.4.2.2</a:t>
            </a:r>
            <a:endParaRPr lang="zh-TW" altLang="en-US" baseline="-25000" dirty="0"/>
          </a:p>
        </p:txBody>
      </p:sp>
      <p:sp>
        <p:nvSpPr>
          <p:cNvPr id="3" name="內容版面配置區 2"/>
          <p:cNvSpPr>
            <a:spLocks noGrp="1"/>
          </p:cNvSpPr>
          <p:nvPr>
            <p:ph idx="1"/>
          </p:nvPr>
        </p:nvSpPr>
        <p:spPr>
          <a:xfrm>
            <a:off x="685800" y="2194560"/>
            <a:ext cx="10820400" cy="4416552"/>
          </a:xfrm>
        </p:spPr>
        <p:txBody>
          <a:bodyPr>
            <a:normAutofit/>
          </a:bodyPr>
          <a:lstStyle/>
          <a:p>
            <a:r>
              <a:rPr lang="zh-TW" altLang="en-US" sz="2800" dirty="0"/>
              <a:t>菲爾莫</a:t>
            </a:r>
            <a:r>
              <a:rPr lang="zh-TW" altLang="en-US" sz="2800" dirty="0" smtClean="0"/>
              <a:t>爾（</a:t>
            </a:r>
            <a:r>
              <a:rPr lang="en-US" altLang="zh-TW" sz="2800" dirty="0" smtClean="0"/>
              <a:t>Fillmore</a:t>
            </a:r>
            <a:r>
              <a:rPr lang="zh-TW" altLang="en-US" sz="2800" dirty="0" smtClean="0"/>
              <a:t>）：</a:t>
            </a:r>
            <a:endParaRPr lang="en-US" altLang="zh-TW" sz="2800" dirty="0" smtClean="0"/>
          </a:p>
          <a:p>
            <a:pPr lvl="1"/>
            <a:r>
              <a:rPr lang="zh-TW" altLang="en-US" sz="2800" dirty="0" smtClean="0"/>
              <a:t>解碼：</a:t>
            </a:r>
            <a:endParaRPr lang="en-US" altLang="zh-TW" sz="2800" dirty="0" smtClean="0"/>
          </a:p>
          <a:p>
            <a:pPr lvl="2"/>
            <a:r>
              <a:rPr lang="zh-TW" altLang="zh-TW" sz="2400" dirty="0" smtClean="0"/>
              <a:t>如果</a:t>
            </a:r>
            <a:r>
              <a:rPr lang="zh-TW" altLang="zh-TW" sz="2400" dirty="0"/>
              <a:t>我找到一</a:t>
            </a:r>
            <a:r>
              <a:rPr lang="zh-TW" altLang="zh-TW" sz="2400" dirty="0" smtClean="0"/>
              <a:t>本</a:t>
            </a:r>
            <a:r>
              <a:rPr lang="zh-TW" altLang="en-US" sz="2400" dirty="0" smtClean="0"/>
              <a:t>詞</a:t>
            </a:r>
            <a:r>
              <a:rPr lang="zh-TW" altLang="zh-TW" sz="2400" dirty="0" smtClean="0"/>
              <a:t>典</a:t>
            </a:r>
            <a:r>
              <a:rPr lang="zh-TW" altLang="zh-TW" sz="2400" dirty="0"/>
              <a:t>，告訴</a:t>
            </a:r>
            <a:r>
              <a:rPr lang="zh-TW" altLang="zh-TW" sz="2400" dirty="0" smtClean="0"/>
              <a:t>我們</a:t>
            </a:r>
            <a:r>
              <a:rPr lang="en-US" altLang="zh-TW" sz="2400" dirty="0" smtClean="0"/>
              <a:t> </a:t>
            </a:r>
            <a:r>
              <a:rPr lang="en-US" altLang="zh-TW" sz="2400" dirty="0" smtClean="0">
                <a:solidFill>
                  <a:srgbClr val="FFFF00"/>
                </a:solidFill>
              </a:rPr>
              <a:t>carrion</a:t>
            </a:r>
            <a:r>
              <a:rPr lang="en-US" altLang="zh-TW" sz="2400" dirty="0" smtClean="0"/>
              <a:t> </a:t>
            </a:r>
            <a:r>
              <a:rPr lang="zh-TW" altLang="zh-TW" sz="2400" dirty="0" smtClean="0"/>
              <a:t>是</a:t>
            </a:r>
            <a:r>
              <a:rPr lang="zh-TW" altLang="zh-TW" sz="2400" dirty="0"/>
              <a:t>動物屍體的腐肉</a:t>
            </a:r>
            <a:r>
              <a:rPr lang="en-US" altLang="zh-TW" sz="2400" dirty="0"/>
              <a:t>......</a:t>
            </a:r>
            <a:r>
              <a:rPr lang="zh-TW" altLang="zh-TW" sz="2400" dirty="0" smtClean="0"/>
              <a:t>。</a:t>
            </a:r>
            <a:endParaRPr lang="en-US" altLang="zh-TW" sz="2400" dirty="0" smtClean="0"/>
          </a:p>
          <a:p>
            <a:pPr lvl="2"/>
            <a:r>
              <a:rPr lang="zh-TW" altLang="zh-TW" sz="2400" dirty="0" smtClean="0"/>
              <a:t>在</a:t>
            </a:r>
            <a:r>
              <a:rPr lang="zh-TW" altLang="zh-TW" sz="2400" dirty="0"/>
              <a:t>瞭解到一些</a:t>
            </a:r>
            <a:r>
              <a:rPr lang="zh-TW" altLang="zh-TW" sz="2400" dirty="0" smtClean="0"/>
              <a:t>以</a:t>
            </a:r>
            <a:r>
              <a:rPr lang="en-US" altLang="zh-TW" sz="2400" dirty="0" smtClean="0"/>
              <a:t> </a:t>
            </a:r>
            <a:r>
              <a:rPr lang="en-US" altLang="zh-TW" sz="2400" dirty="0" smtClean="0">
                <a:solidFill>
                  <a:srgbClr val="FFFF00"/>
                </a:solidFill>
              </a:rPr>
              <a:t>carrion</a:t>
            </a:r>
            <a:r>
              <a:rPr lang="en-US" altLang="zh-TW" sz="2400" dirty="0" smtClean="0"/>
              <a:t> </a:t>
            </a:r>
            <a:r>
              <a:rPr lang="zh-TW" altLang="zh-TW" sz="2400" dirty="0" smtClean="0"/>
              <a:t>為生</a:t>
            </a:r>
            <a:r>
              <a:rPr lang="zh-TW" altLang="zh-TW" sz="2400" dirty="0"/>
              <a:t>的</a:t>
            </a:r>
            <a:r>
              <a:rPr lang="zh-TW" altLang="zh-TW" sz="2400" dirty="0" smtClean="0"/>
              <a:t>爬蟲</a:t>
            </a:r>
            <a:r>
              <a:rPr lang="zh-TW" altLang="zh-TW" sz="2400" dirty="0"/>
              <a:t>類</a:t>
            </a:r>
            <a:r>
              <a:rPr lang="zh-TW" altLang="zh-TW" sz="2400" dirty="0" smtClean="0"/>
              <a:t>、</a:t>
            </a:r>
            <a:r>
              <a:rPr lang="zh-TW" altLang="zh-TW" sz="2400" dirty="0"/>
              <a:t>鳥類或</a:t>
            </a:r>
            <a:r>
              <a:rPr lang="zh-TW" altLang="zh-TW" sz="2400" dirty="0" smtClean="0"/>
              <a:t>昆蟲後</a:t>
            </a:r>
            <a:r>
              <a:rPr lang="zh-TW" altLang="zh-TW" sz="2400" dirty="0"/>
              <a:t>，</a:t>
            </a:r>
            <a:r>
              <a:rPr lang="zh-TW" altLang="zh-TW" sz="2400" dirty="0" smtClean="0"/>
              <a:t>我</a:t>
            </a:r>
            <a:r>
              <a:rPr lang="zh-TW" altLang="en-US" sz="2400" dirty="0" smtClean="0"/>
              <a:t>知道</a:t>
            </a:r>
            <a:r>
              <a:rPr lang="zh-TW" altLang="zh-TW" sz="2400" dirty="0" smtClean="0"/>
              <a:t>它們吃</a:t>
            </a:r>
            <a:r>
              <a:rPr lang="zh-TW" altLang="en-US" sz="2400" dirty="0" smtClean="0"/>
              <a:t>的是</a:t>
            </a:r>
            <a:r>
              <a:rPr lang="zh-TW" altLang="zh-TW" sz="2400" dirty="0" smtClean="0"/>
              <a:t>什麼。</a:t>
            </a:r>
            <a:endParaRPr lang="en-US" altLang="zh-TW" sz="2400" dirty="0" smtClean="0"/>
          </a:p>
          <a:p>
            <a:pPr lvl="1"/>
            <a:r>
              <a:rPr lang="zh-TW" altLang="en-US" sz="2800" dirty="0" smtClean="0"/>
              <a:t>編碼：</a:t>
            </a:r>
            <a:endParaRPr lang="en-US" altLang="zh-TW" sz="2800" dirty="0" smtClean="0"/>
          </a:p>
          <a:p>
            <a:pPr lvl="2"/>
            <a:r>
              <a:rPr lang="zh-TW" altLang="en-US" sz="2400" dirty="0"/>
              <a:t>寫作</a:t>
            </a:r>
            <a:r>
              <a:rPr lang="zh-TW" altLang="en-US" sz="2400" dirty="0" smtClean="0"/>
              <a:t>文時：</a:t>
            </a:r>
            <a:endParaRPr lang="en-US" altLang="zh-TW" sz="2400" dirty="0" smtClean="0"/>
          </a:p>
          <a:p>
            <a:pPr lvl="3"/>
            <a:r>
              <a:rPr lang="zh-TW" altLang="en-US" sz="2000" dirty="0" smtClean="0"/>
              <a:t>我家的冰箱有一些 </a:t>
            </a:r>
            <a:r>
              <a:rPr lang="en-US" altLang="zh-TW" sz="2000" dirty="0" smtClean="0">
                <a:solidFill>
                  <a:srgbClr val="FFFF00"/>
                </a:solidFill>
              </a:rPr>
              <a:t>carrion</a:t>
            </a:r>
            <a:r>
              <a:rPr lang="zh-TW" altLang="en-US" sz="2000" dirty="0" smtClean="0"/>
              <a:t>？（</a:t>
            </a:r>
            <a:r>
              <a:rPr lang="zh-TW" altLang="zh-TW" sz="2000" dirty="0"/>
              <a:t>度假時被遺忘在冰箱裡的</a:t>
            </a:r>
            <a:r>
              <a:rPr lang="zh-TW" altLang="zh-TW" sz="2000" dirty="0" smtClean="0"/>
              <a:t>肉</a:t>
            </a:r>
            <a:r>
              <a:rPr lang="zh-TW" altLang="en-US" sz="2000" dirty="0" smtClean="0"/>
              <a:t>）</a:t>
            </a:r>
            <a:endParaRPr lang="en-US" altLang="zh-TW" sz="2000" dirty="0" smtClean="0"/>
          </a:p>
          <a:p>
            <a:pPr lvl="3"/>
            <a:r>
              <a:rPr lang="zh-TW" altLang="en-US" sz="2000" dirty="0"/>
              <a:t>我</a:t>
            </a:r>
            <a:r>
              <a:rPr lang="zh-TW" altLang="en-US" sz="2000" dirty="0" smtClean="0"/>
              <a:t>在公園裡</a:t>
            </a:r>
            <a:r>
              <a:rPr lang="zh-TW" altLang="zh-TW" sz="2000" dirty="0"/>
              <a:t>不小心踩</a:t>
            </a:r>
            <a:r>
              <a:rPr lang="zh-TW" altLang="zh-TW" sz="2000" dirty="0" smtClean="0"/>
              <a:t>到</a:t>
            </a:r>
            <a:r>
              <a:rPr lang="en-US" altLang="zh-TW" sz="2000" dirty="0" smtClean="0"/>
              <a:t> </a:t>
            </a:r>
            <a:r>
              <a:rPr lang="en-US" altLang="zh-TW" sz="2000" dirty="0" smtClean="0">
                <a:solidFill>
                  <a:srgbClr val="FFFF00"/>
                </a:solidFill>
              </a:rPr>
              <a:t>carrion</a:t>
            </a:r>
            <a:r>
              <a:rPr lang="zh-TW" altLang="en-US" sz="2000" dirty="0" smtClean="0"/>
              <a:t>？（</a:t>
            </a:r>
            <a:r>
              <a:rPr lang="zh-TW" altLang="zh-TW" sz="2000" dirty="0"/>
              <a:t>散步時不小心踩到的動物屍體</a:t>
            </a:r>
            <a:r>
              <a:rPr lang="zh-TW" altLang="en-US" sz="2000" dirty="0" smtClean="0"/>
              <a:t>）</a:t>
            </a:r>
            <a:endParaRPr lang="en-US" altLang="zh-TW" sz="2000" dirty="0" smtClean="0"/>
          </a:p>
          <a:p>
            <a:pPr lvl="2"/>
            <a:r>
              <a:rPr lang="en-US" altLang="zh-TW" sz="2400" dirty="0" smtClean="0">
                <a:solidFill>
                  <a:srgbClr val="FFFF00"/>
                </a:solidFill>
              </a:rPr>
              <a:t> </a:t>
            </a:r>
            <a:r>
              <a:rPr lang="zh-TW" altLang="en-US" sz="2400" dirty="0" smtClean="0"/>
              <a:t>解碼釋義必須表明</a:t>
            </a:r>
            <a:endParaRPr lang="en-US" altLang="zh-TW" sz="2400" dirty="0" smtClean="0"/>
          </a:p>
          <a:p>
            <a:pPr lvl="3"/>
            <a:r>
              <a:rPr lang="en-US" altLang="zh-TW" sz="2000" dirty="0" smtClean="0">
                <a:solidFill>
                  <a:srgbClr val="FFFF00"/>
                </a:solidFill>
              </a:rPr>
              <a:t>carrion </a:t>
            </a:r>
            <a:r>
              <a:rPr lang="zh-TW" altLang="en-US" sz="2000" dirty="0" smtClean="0"/>
              <a:t>專</a:t>
            </a:r>
            <a:r>
              <a:rPr lang="zh-TW" altLang="zh-TW" sz="2000" dirty="0" smtClean="0"/>
              <a:t>指</a:t>
            </a:r>
            <a:r>
              <a:rPr lang="zh-TW" altLang="en-US" sz="2000" dirty="0"/>
              <a:t>食腐動物</a:t>
            </a:r>
            <a:r>
              <a:rPr lang="zh-TW" altLang="zh-TW" sz="2000" dirty="0"/>
              <a:t>的食物。</a:t>
            </a:r>
          </a:p>
          <a:p>
            <a:pPr lvl="1"/>
            <a:endParaRPr lang="zh-TW" altLang="zh-TW" sz="2800" dirty="0"/>
          </a:p>
          <a:p>
            <a:endParaRPr lang="zh-TW" altLang="en-US" sz="2800" dirty="0"/>
          </a:p>
        </p:txBody>
      </p:sp>
    </p:spTree>
    <p:extLst>
      <p:ext uri="{BB962C8B-B14F-4D97-AF65-F5344CB8AC3E}">
        <p14:creationId xmlns:p14="http://schemas.microsoft.com/office/powerpoint/2010/main" val="260615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編碼還需要哪些額外的訊息</a:t>
            </a:r>
            <a:r>
              <a:rPr lang="zh-TW" altLang="en-US" dirty="0" smtClean="0"/>
              <a:t>？</a:t>
            </a:r>
            <a:r>
              <a:rPr lang="en-US" altLang="zh-TW" dirty="0"/>
              <a:t> </a:t>
            </a:r>
            <a:r>
              <a:rPr lang="en-US" altLang="zh-TW" baseline="-25000" dirty="0"/>
              <a:t>10.4.2.2</a:t>
            </a:r>
            <a:endParaRPr lang="zh-TW" altLang="en-US" baseline="-25000" dirty="0"/>
          </a:p>
        </p:txBody>
      </p:sp>
      <p:sp>
        <p:nvSpPr>
          <p:cNvPr id="3" name="內容版面配置區 2"/>
          <p:cNvSpPr>
            <a:spLocks noGrp="1"/>
          </p:cNvSpPr>
          <p:nvPr>
            <p:ph idx="1"/>
          </p:nvPr>
        </p:nvSpPr>
        <p:spPr/>
        <p:txBody>
          <a:bodyPr>
            <a:normAutofit fontScale="92500" lnSpcReduction="10000"/>
          </a:bodyPr>
          <a:lstStyle/>
          <a:p>
            <a:pPr lvl="0"/>
            <a:r>
              <a:rPr lang="zh-TW" altLang="zh-TW" dirty="0"/>
              <a:t>精確語義特徵：</a:t>
            </a:r>
            <a:endParaRPr lang="en-US" altLang="zh-TW" dirty="0"/>
          </a:p>
          <a:p>
            <a:pPr lvl="1"/>
            <a:r>
              <a:rPr lang="zh-TW" altLang="zh-TW" dirty="0" smtClean="0"/>
              <a:t>你為什麼使用</a:t>
            </a:r>
            <a:r>
              <a:rPr lang="en-US" altLang="zh-TW" dirty="0" smtClean="0"/>
              <a:t> </a:t>
            </a:r>
            <a:r>
              <a:rPr lang="en-US" altLang="zh-TW" dirty="0"/>
              <a:t>steadfast(</a:t>
            </a:r>
            <a:r>
              <a:rPr lang="zh-TW" altLang="zh-TW" dirty="0"/>
              <a:t>堅定不移</a:t>
            </a:r>
            <a:r>
              <a:rPr lang="en-US" altLang="zh-TW" dirty="0"/>
              <a:t>)  </a:t>
            </a:r>
            <a:r>
              <a:rPr lang="zh-TW" altLang="en-US" dirty="0" smtClean="0"/>
              <a:t>而不用  </a:t>
            </a:r>
            <a:r>
              <a:rPr lang="en-US" altLang="zh-TW" dirty="0"/>
              <a:t>resolute(</a:t>
            </a:r>
            <a:r>
              <a:rPr lang="zh-TW" altLang="zh-TW" dirty="0"/>
              <a:t>堅決</a:t>
            </a:r>
            <a:r>
              <a:rPr lang="en-US" altLang="zh-TW" dirty="0"/>
              <a:t>) </a:t>
            </a:r>
            <a:r>
              <a:rPr lang="zh-TW" altLang="en-US" dirty="0"/>
              <a:t>或 </a:t>
            </a:r>
            <a:r>
              <a:rPr lang="en-US" altLang="zh-TW" dirty="0"/>
              <a:t>dogged(</a:t>
            </a:r>
            <a:r>
              <a:rPr lang="zh-TW" altLang="zh-TW" dirty="0"/>
              <a:t>頑固</a:t>
            </a:r>
            <a:r>
              <a:rPr lang="en-US" altLang="zh-TW" dirty="0"/>
              <a:t>)</a:t>
            </a:r>
            <a:r>
              <a:rPr lang="zh-TW" altLang="en-US" dirty="0" smtClean="0"/>
              <a:t>？</a:t>
            </a:r>
            <a:endParaRPr lang="en-US" altLang="zh-TW" dirty="0" smtClean="0"/>
          </a:p>
          <a:p>
            <a:pPr lvl="1"/>
            <a:r>
              <a:rPr lang="zh-TW" altLang="en-US" dirty="0" smtClean="0"/>
              <a:t>教外國人華語：高興、快樂、幸福</a:t>
            </a:r>
            <a:endParaRPr lang="en-US" altLang="zh-TW" dirty="0" smtClean="0"/>
          </a:p>
          <a:p>
            <a:pPr lvl="1"/>
            <a:r>
              <a:rPr lang="zh-TW" altLang="zh-TW" dirty="0" smtClean="0"/>
              <a:t>在</a:t>
            </a:r>
            <a:r>
              <a:rPr lang="zh-TW" altLang="zh-TW" dirty="0"/>
              <a:t>什麼</a:t>
            </a:r>
            <a:r>
              <a:rPr lang="zh-TW" altLang="en-US" dirty="0"/>
              <a:t>情況下使用？為何這樣用？</a:t>
            </a:r>
            <a:endParaRPr lang="zh-TW" altLang="zh-TW" dirty="0"/>
          </a:p>
          <a:p>
            <a:pPr lvl="0"/>
            <a:r>
              <a:rPr lang="zh-TW" altLang="zh-TW" dirty="0"/>
              <a:t>搭配和選擇偏好：</a:t>
            </a:r>
            <a:endParaRPr lang="en-US" altLang="zh-TW" dirty="0"/>
          </a:p>
          <a:p>
            <a:pPr lvl="1"/>
            <a:r>
              <a:rPr lang="en-US" altLang="zh-TW" dirty="0" smtClean="0"/>
              <a:t>exiguous </a:t>
            </a:r>
            <a:r>
              <a:rPr lang="zh-TW" altLang="en-US" dirty="0" smtClean="0"/>
              <a:t>可以形容哪些東西</a:t>
            </a:r>
            <a:r>
              <a:rPr lang="zh-TW" altLang="en-US" dirty="0"/>
              <a:t>？</a:t>
            </a:r>
            <a:endParaRPr lang="en-US" altLang="zh-TW" dirty="0" smtClean="0"/>
          </a:p>
          <a:p>
            <a:pPr lvl="1"/>
            <a:r>
              <a:rPr lang="en-US" altLang="zh-TW" dirty="0" smtClean="0"/>
              <a:t>carry </a:t>
            </a:r>
            <a:r>
              <a:rPr lang="en-US" altLang="zh-TW" dirty="0"/>
              <a:t>out, perform </a:t>
            </a:r>
            <a:r>
              <a:rPr lang="zh-TW" altLang="en-US" dirty="0"/>
              <a:t>或 </a:t>
            </a:r>
            <a:r>
              <a:rPr lang="en-US" altLang="zh-TW" dirty="0"/>
              <a:t>conduct </a:t>
            </a:r>
            <a:r>
              <a:rPr lang="zh-TW" altLang="en-US" dirty="0" smtClean="0"/>
              <a:t>（都是執行的意思）：後接的東西有什麼不同？</a:t>
            </a:r>
            <a:endParaRPr lang="zh-TW" altLang="zh-TW" dirty="0"/>
          </a:p>
          <a:p>
            <a:pPr lvl="0"/>
            <a:r>
              <a:rPr lang="zh-TW" altLang="zh-TW" dirty="0" smtClean="0"/>
              <a:t>社會</a:t>
            </a:r>
            <a:r>
              <a:rPr lang="zh-TW" altLang="zh-TW" dirty="0"/>
              <a:t>語言學特徵</a:t>
            </a:r>
            <a:r>
              <a:rPr lang="zh-TW" altLang="zh-TW" dirty="0" smtClean="0"/>
              <a:t>（語</a:t>
            </a:r>
            <a:r>
              <a:rPr lang="zh-TW" altLang="zh-TW" dirty="0"/>
              <a:t>域、區域</a:t>
            </a:r>
            <a:r>
              <a:rPr lang="zh-TW" altLang="zh-TW" dirty="0" smtClean="0"/>
              <a:t>分佈）</a:t>
            </a:r>
            <a:r>
              <a:rPr lang="en-US" altLang="zh-TW" dirty="0"/>
              <a:t>:</a:t>
            </a:r>
          </a:p>
          <a:p>
            <a:pPr lvl="1"/>
            <a:r>
              <a:rPr lang="en-US" altLang="zh-TW" dirty="0" smtClean="0"/>
              <a:t>brainy </a:t>
            </a:r>
            <a:r>
              <a:rPr lang="zh-TW" altLang="zh-TW" dirty="0" smtClean="0"/>
              <a:t>或</a:t>
            </a:r>
            <a:r>
              <a:rPr lang="en-US" altLang="zh-TW" dirty="0" smtClean="0"/>
              <a:t> smart  </a:t>
            </a:r>
            <a:r>
              <a:rPr lang="zh-TW" altLang="zh-TW" dirty="0" smtClean="0"/>
              <a:t>是否</a:t>
            </a:r>
            <a:r>
              <a:rPr lang="zh-TW" altLang="en-US" dirty="0" smtClean="0"/>
              <a:t>可以取代</a:t>
            </a:r>
            <a:r>
              <a:rPr lang="en-US" altLang="zh-TW" dirty="0" smtClean="0"/>
              <a:t> intelligent</a:t>
            </a:r>
            <a:r>
              <a:rPr lang="zh-TW" altLang="en-US" dirty="0"/>
              <a:t> </a:t>
            </a:r>
            <a:r>
              <a:rPr lang="zh-TW" altLang="en-US" dirty="0" smtClean="0"/>
              <a:t>？</a:t>
            </a:r>
            <a:endParaRPr lang="zh-TW" altLang="zh-TW" dirty="0"/>
          </a:p>
          <a:p>
            <a:pPr lvl="0"/>
            <a:r>
              <a:rPr lang="zh-TW" altLang="en-US" dirty="0"/>
              <a:t>語用</a:t>
            </a:r>
            <a:r>
              <a:rPr lang="zh-TW" altLang="zh-TW" dirty="0"/>
              <a:t>和內涵特徵：</a:t>
            </a:r>
            <a:endParaRPr lang="en-US" altLang="zh-TW" dirty="0"/>
          </a:p>
          <a:p>
            <a:pPr lvl="1"/>
            <a:r>
              <a:rPr lang="zh-TW" altLang="en-US" dirty="0"/>
              <a:t>鳳毛麟角 </a:t>
            </a:r>
            <a:r>
              <a:rPr lang="en-US" altLang="zh-TW" dirty="0"/>
              <a:t>=</a:t>
            </a:r>
            <a:r>
              <a:rPr lang="zh-TW" altLang="en-US" dirty="0"/>
              <a:t>？ 少之又少</a:t>
            </a:r>
            <a:endParaRPr lang="en-US" altLang="zh-TW" dirty="0" smtClean="0"/>
          </a:p>
          <a:p>
            <a:pPr lvl="1"/>
            <a:r>
              <a:rPr lang="en-US" altLang="zh-TW" dirty="0" smtClean="0"/>
              <a:t>It's </a:t>
            </a:r>
            <a:r>
              <a:rPr lang="en-US" altLang="zh-TW" dirty="0"/>
              <a:t>a piece of cake </a:t>
            </a:r>
            <a:r>
              <a:rPr lang="en-US" altLang="zh-TW" dirty="0" smtClean="0"/>
              <a:t> =</a:t>
            </a:r>
            <a:r>
              <a:rPr lang="zh-TW" altLang="en-US" dirty="0" smtClean="0"/>
              <a:t>？</a:t>
            </a:r>
            <a:r>
              <a:rPr lang="en-US" altLang="zh-TW" dirty="0" smtClean="0"/>
              <a:t> </a:t>
            </a:r>
            <a:r>
              <a:rPr lang="en-US" altLang="zh-TW" dirty="0"/>
              <a:t>it's not rocket </a:t>
            </a:r>
            <a:r>
              <a:rPr lang="en-US" altLang="zh-TW" dirty="0" smtClean="0"/>
              <a:t>science </a:t>
            </a:r>
            <a:r>
              <a:rPr lang="zh-TW" altLang="en-US" dirty="0" smtClean="0"/>
              <a:t>（皆</a:t>
            </a:r>
            <a:r>
              <a:rPr lang="zh-TW" altLang="zh-TW" dirty="0" smtClean="0"/>
              <a:t>表</a:t>
            </a:r>
            <a:r>
              <a:rPr lang="zh-TW" altLang="en-US" dirty="0" smtClean="0"/>
              <a:t>示</a:t>
            </a:r>
            <a:r>
              <a:rPr lang="zh-TW" altLang="zh-TW" dirty="0" smtClean="0"/>
              <a:t>事情不</a:t>
            </a:r>
            <a:r>
              <a:rPr lang="zh-TW" altLang="en-US" dirty="0" smtClean="0"/>
              <a:t>困</a:t>
            </a:r>
            <a:r>
              <a:rPr lang="zh-TW" altLang="zh-TW" dirty="0" smtClean="0"/>
              <a:t>難</a:t>
            </a:r>
            <a:r>
              <a:rPr lang="zh-TW" altLang="en-US" dirty="0" smtClean="0"/>
              <a:t>）</a:t>
            </a:r>
            <a:endParaRPr lang="en-US" altLang="zh-TW" dirty="0" smtClean="0"/>
          </a:p>
          <a:p>
            <a:pPr lvl="1"/>
            <a:endParaRPr lang="zh-TW" altLang="en-US" dirty="0"/>
          </a:p>
        </p:txBody>
      </p:sp>
    </p:spTree>
    <p:extLst>
      <p:ext uri="{BB962C8B-B14F-4D97-AF65-F5344CB8AC3E}">
        <p14:creationId xmlns:p14="http://schemas.microsoft.com/office/powerpoint/2010/main" val="364907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小結</a:t>
            </a:r>
            <a:r>
              <a:rPr lang="en-US" altLang="zh-TW" baseline="-25000" dirty="0"/>
              <a:t>10.4.2.2</a:t>
            </a:r>
            <a:endParaRPr lang="zh-TW" altLang="en-US" baseline="-25000" dirty="0"/>
          </a:p>
        </p:txBody>
      </p:sp>
      <p:sp>
        <p:nvSpPr>
          <p:cNvPr id="3" name="內容版面配置區 2"/>
          <p:cNvSpPr>
            <a:spLocks noGrp="1"/>
          </p:cNvSpPr>
          <p:nvPr>
            <p:ph idx="1"/>
          </p:nvPr>
        </p:nvSpPr>
        <p:spPr>
          <a:xfrm>
            <a:off x="685800" y="2194560"/>
            <a:ext cx="10820400" cy="4288536"/>
          </a:xfrm>
        </p:spPr>
        <p:txBody>
          <a:bodyPr>
            <a:normAutofit/>
          </a:bodyPr>
          <a:lstStyle/>
          <a:p>
            <a:r>
              <a:rPr lang="zh-TW" altLang="zh-TW" sz="2400" dirty="0"/>
              <a:t>解碼通常是一種臨時性的操作</a:t>
            </a:r>
            <a:r>
              <a:rPr lang="zh-TW" altLang="zh-TW" sz="2400" dirty="0" smtClean="0"/>
              <a:t>：</a:t>
            </a:r>
            <a:endParaRPr lang="en-US" altLang="zh-TW" sz="2400" dirty="0" smtClean="0"/>
          </a:p>
          <a:p>
            <a:pPr lvl="1"/>
            <a:r>
              <a:rPr lang="zh-TW" altLang="zh-TW" sz="2400" dirty="0" smtClean="0"/>
              <a:t>查</a:t>
            </a:r>
            <a:r>
              <a:rPr lang="zh-TW" altLang="en-US" sz="2400" dirty="0" smtClean="0"/>
              <a:t>不認識的</a:t>
            </a:r>
            <a:r>
              <a:rPr lang="zh-TW" altLang="zh-TW" sz="2400" dirty="0" smtClean="0"/>
              <a:t>單</a:t>
            </a:r>
            <a:r>
              <a:rPr lang="zh-TW" altLang="en-US" sz="2400" dirty="0" smtClean="0"/>
              <a:t>字</a:t>
            </a:r>
            <a:r>
              <a:rPr lang="zh-TW" altLang="zh-TW" sz="2400" dirty="0" smtClean="0"/>
              <a:t>，</a:t>
            </a:r>
            <a:r>
              <a:rPr lang="zh-TW" altLang="en-US" sz="2400" dirty="0" smtClean="0"/>
              <a:t>辭典幫助</a:t>
            </a:r>
            <a:r>
              <a:rPr lang="zh-TW" altLang="zh-TW" sz="2400" dirty="0" smtClean="0"/>
              <a:t>你</a:t>
            </a:r>
            <a:r>
              <a:rPr lang="zh-TW" altLang="en-US" sz="2400" dirty="0" smtClean="0"/>
              <a:t>理解單字在文中的意思</a:t>
            </a:r>
            <a:endParaRPr lang="en-US" altLang="zh-TW" sz="2400" dirty="0" smtClean="0"/>
          </a:p>
          <a:p>
            <a:pPr lvl="1"/>
            <a:r>
              <a:rPr lang="zh-TW" altLang="en-US" sz="2400" dirty="0" smtClean="0"/>
              <a:t>放下詞典</a:t>
            </a:r>
            <a:r>
              <a:rPr lang="zh-TW" altLang="zh-TW" sz="2400" dirty="0" smtClean="0"/>
              <a:t>回到</a:t>
            </a:r>
            <a:r>
              <a:rPr lang="zh-TW" altLang="en-US" sz="2400" dirty="0" smtClean="0"/>
              <a:t>閱讀，</a:t>
            </a:r>
            <a:r>
              <a:rPr lang="zh-TW" altLang="zh-TW" sz="2400" dirty="0" smtClean="0"/>
              <a:t>你可能</a:t>
            </a:r>
            <a:r>
              <a:rPr lang="zh-TW" altLang="en-US" sz="2400" dirty="0" smtClean="0"/>
              <a:t>不會</a:t>
            </a:r>
            <a:r>
              <a:rPr lang="zh-TW" altLang="zh-TW" sz="2400" dirty="0" smtClean="0"/>
              <a:t>再</a:t>
            </a:r>
            <a:r>
              <a:rPr lang="zh-TW" altLang="en-US" sz="2400" dirty="0" smtClean="0"/>
              <a:t>遇到這個</a:t>
            </a:r>
            <a:r>
              <a:rPr lang="zh-TW" altLang="zh-TW" sz="2400" dirty="0" smtClean="0"/>
              <a:t>詞了</a:t>
            </a:r>
            <a:endParaRPr lang="en-US" altLang="zh-TW" sz="2400" dirty="0" smtClean="0"/>
          </a:p>
          <a:p>
            <a:pPr lvl="1"/>
            <a:r>
              <a:rPr lang="zh-TW" altLang="en-US" sz="2400" dirty="0" smtClean="0"/>
              <a:t>你可能對這個詞沒有多大的印象</a:t>
            </a:r>
            <a:endParaRPr lang="en-US" altLang="zh-TW" sz="2400" dirty="0"/>
          </a:p>
          <a:p>
            <a:r>
              <a:rPr lang="zh-TW" altLang="zh-TW" sz="2400" dirty="0" smtClean="0"/>
              <a:t>編碼</a:t>
            </a:r>
            <a:r>
              <a:rPr lang="zh-TW" altLang="zh-TW" sz="2400" dirty="0"/>
              <a:t>是一種非常不同的</a:t>
            </a:r>
            <a:r>
              <a:rPr lang="zh-TW" altLang="zh-TW" sz="2400" dirty="0" smtClean="0"/>
              <a:t>技能</a:t>
            </a:r>
            <a:r>
              <a:rPr lang="zh-TW" altLang="en-US" sz="2400" dirty="0" smtClean="0"/>
              <a:t>：</a:t>
            </a:r>
            <a:endParaRPr lang="en-US" altLang="zh-TW" sz="2400" dirty="0" smtClean="0"/>
          </a:p>
          <a:p>
            <a:pPr lvl="1"/>
            <a:r>
              <a:rPr lang="zh-TW" altLang="zh-TW" sz="2400" dirty="0" smtClean="0"/>
              <a:t>你</a:t>
            </a:r>
            <a:r>
              <a:rPr lang="zh-TW" altLang="en-US" sz="2400" dirty="0" smtClean="0"/>
              <a:t>必須知道該詞的</a:t>
            </a:r>
            <a:r>
              <a:rPr lang="zh-TW" altLang="zh-TW" sz="2400" dirty="0" smtClean="0"/>
              <a:t>各種</a:t>
            </a:r>
            <a:r>
              <a:rPr lang="zh-TW" altLang="en-US" sz="2400" dirty="0" smtClean="0"/>
              <a:t>使用情境，或是已經產生語感</a:t>
            </a:r>
            <a:r>
              <a:rPr lang="zh-TW" altLang="zh-TW" sz="2400" dirty="0" smtClean="0"/>
              <a:t>，</a:t>
            </a:r>
            <a:r>
              <a:rPr lang="zh-TW" altLang="zh-TW" sz="2400" dirty="0"/>
              <a:t>否則就</a:t>
            </a:r>
            <a:r>
              <a:rPr lang="zh-TW" altLang="zh-TW" sz="2400" dirty="0" smtClean="0"/>
              <a:t>無法</a:t>
            </a:r>
            <a:r>
              <a:rPr lang="zh-TW" altLang="en-US" sz="2400" dirty="0" smtClean="0"/>
              <a:t>正確使用</a:t>
            </a:r>
            <a:endParaRPr lang="en-US" altLang="zh-TW" sz="2400" dirty="0" smtClean="0"/>
          </a:p>
          <a:p>
            <a:pPr lvl="1"/>
            <a:r>
              <a:rPr lang="zh-TW" altLang="en-US" sz="2400" dirty="0" smtClean="0"/>
              <a:t>菲</a:t>
            </a:r>
            <a:r>
              <a:rPr lang="zh-TW" altLang="en-US" sz="2400" dirty="0"/>
              <a:t>爾莫</a:t>
            </a:r>
            <a:r>
              <a:rPr lang="zh-TW" altLang="en-US" sz="2400" dirty="0" smtClean="0"/>
              <a:t>爾：</a:t>
            </a:r>
            <a:endParaRPr lang="en-US" altLang="zh-TW" sz="2400" dirty="0" smtClean="0"/>
          </a:p>
          <a:p>
            <a:pPr lvl="2"/>
            <a:r>
              <a:rPr lang="zh-TW" altLang="zh-TW" sz="2000" dirty="0" smtClean="0"/>
              <a:t>編碼功能一般</a:t>
            </a:r>
            <a:r>
              <a:rPr lang="zh-TW" altLang="zh-TW" sz="2000" dirty="0"/>
              <a:t>在普通詞典中無法實現</a:t>
            </a:r>
            <a:r>
              <a:rPr lang="en-US" altLang="zh-TW" sz="2000" dirty="0" smtClean="0"/>
              <a:t>......</a:t>
            </a:r>
          </a:p>
          <a:p>
            <a:pPr lvl="2"/>
            <a:r>
              <a:rPr lang="zh-TW" altLang="zh-TW" sz="2000" dirty="0" smtClean="0"/>
              <a:t>在</a:t>
            </a:r>
            <a:r>
              <a:rPr lang="zh-TW" altLang="en-US" sz="2000" dirty="0" smtClean="0"/>
              <a:t>學習</a:t>
            </a:r>
            <a:r>
              <a:rPr lang="zh-TW" altLang="zh-TW" sz="2000" dirty="0" smtClean="0"/>
              <a:t>者詞典</a:t>
            </a:r>
            <a:r>
              <a:rPr lang="zh-TW" altLang="zh-TW" sz="2000" dirty="0"/>
              <a:t>中也</a:t>
            </a:r>
            <a:r>
              <a:rPr lang="zh-TW" altLang="zh-TW" sz="2000" dirty="0" smtClean="0"/>
              <a:t>往往</a:t>
            </a:r>
            <a:r>
              <a:rPr lang="zh-TW" altLang="en-US" sz="2000" dirty="0" smtClean="0"/>
              <a:t>難以完整呈現</a:t>
            </a:r>
            <a:endParaRPr lang="zh-TW" altLang="zh-TW" sz="2000" dirty="0"/>
          </a:p>
          <a:p>
            <a:endParaRPr lang="zh-TW" altLang="en-US" sz="2400" dirty="0"/>
          </a:p>
        </p:txBody>
      </p:sp>
    </p:spTree>
    <p:extLst>
      <p:ext uri="{BB962C8B-B14F-4D97-AF65-F5344CB8AC3E}">
        <p14:creationId xmlns:p14="http://schemas.microsoft.com/office/powerpoint/2010/main" val="23722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編碼用和解碼用的釋義不能合一嗎</a:t>
            </a:r>
            <a:r>
              <a:rPr lang="zh-TW" altLang="en-US" dirty="0" smtClean="0"/>
              <a:t>？</a:t>
            </a:r>
            <a:r>
              <a:rPr lang="en-US" altLang="zh-TW" dirty="0"/>
              <a:t> </a:t>
            </a:r>
            <a:r>
              <a:rPr lang="en-US" altLang="zh-TW" baseline="-25000" dirty="0"/>
              <a:t>10.4.2.3</a:t>
            </a:r>
            <a:endParaRPr lang="zh-TW" altLang="en-US" baseline="-25000" dirty="0"/>
          </a:p>
        </p:txBody>
      </p:sp>
      <p:sp>
        <p:nvSpPr>
          <p:cNvPr id="3" name="內容版面配置區 2"/>
          <p:cNvSpPr>
            <a:spLocks noGrp="1"/>
          </p:cNvSpPr>
          <p:nvPr>
            <p:ph idx="1"/>
          </p:nvPr>
        </p:nvSpPr>
        <p:spPr>
          <a:xfrm>
            <a:off x="685800" y="2194560"/>
            <a:ext cx="10820400" cy="4242816"/>
          </a:xfrm>
        </p:spPr>
        <p:txBody>
          <a:bodyPr>
            <a:normAutofit fontScale="92500" lnSpcReduction="10000"/>
          </a:bodyPr>
          <a:lstStyle/>
          <a:p>
            <a:r>
              <a:rPr lang="zh-TW" altLang="zh-TW" dirty="0" smtClean="0"/>
              <a:t>解碼的</a:t>
            </a:r>
            <a:r>
              <a:rPr lang="zh-TW" altLang="en-US" dirty="0" smtClean="0"/>
              <a:t>特徵</a:t>
            </a:r>
            <a:endParaRPr lang="en-US" altLang="zh-TW" dirty="0" smtClean="0"/>
          </a:p>
          <a:p>
            <a:pPr lvl="1"/>
            <a:r>
              <a:rPr lang="zh-TW" altLang="zh-TW" dirty="0" smtClean="0"/>
              <a:t>最佳</a:t>
            </a:r>
            <a:r>
              <a:rPr lang="zh-TW" altLang="en-US" dirty="0" smtClean="0"/>
              <a:t>釋義通常很</a:t>
            </a:r>
            <a:r>
              <a:rPr lang="zh-TW" altLang="zh-TW" dirty="0" smtClean="0"/>
              <a:t>簡短</a:t>
            </a:r>
            <a:r>
              <a:rPr lang="zh-TW" altLang="en-US" dirty="0"/>
              <a:t>，</a:t>
            </a:r>
            <a:r>
              <a:rPr lang="zh-TW" altLang="en-US" dirty="0" smtClean="0"/>
              <a:t>而且不解釋太微細的差別</a:t>
            </a:r>
            <a:endParaRPr lang="en-US" altLang="zh-TW" dirty="0"/>
          </a:p>
          <a:p>
            <a:pPr lvl="1"/>
            <a:r>
              <a:rPr lang="zh-TW" altLang="en-US" dirty="0"/>
              <a:t>例如</a:t>
            </a:r>
            <a:r>
              <a:rPr lang="zh-TW" altLang="en-US" dirty="0" smtClean="0"/>
              <a:t>：</a:t>
            </a:r>
            <a:endParaRPr lang="en-US" altLang="zh-TW" dirty="0" smtClean="0"/>
          </a:p>
          <a:p>
            <a:pPr lvl="2"/>
            <a:r>
              <a:rPr lang="en-US" altLang="zh-TW" dirty="0" smtClean="0"/>
              <a:t>exiguous </a:t>
            </a:r>
            <a:r>
              <a:rPr lang="zh-TW" altLang="en-US" dirty="0"/>
              <a:t>和 </a:t>
            </a:r>
            <a:r>
              <a:rPr lang="en-US" altLang="zh-TW" dirty="0" smtClean="0"/>
              <a:t>carrion</a:t>
            </a:r>
            <a:endParaRPr lang="en-US" altLang="zh-TW" dirty="0"/>
          </a:p>
          <a:p>
            <a:pPr lvl="2"/>
            <a:r>
              <a:rPr lang="zh-TW" altLang="en-US" dirty="0" smtClean="0"/>
              <a:t>足以</a:t>
            </a:r>
            <a:r>
              <a:rPr lang="zh-TW" altLang="en-US" dirty="0"/>
              <a:t>回答遇到的問題，對用戶的要求最低</a:t>
            </a:r>
            <a:endParaRPr lang="en-US" altLang="zh-TW" dirty="0"/>
          </a:p>
          <a:p>
            <a:pPr lvl="1"/>
            <a:r>
              <a:rPr lang="zh-TW" altLang="en-US" dirty="0" smtClean="0"/>
              <a:t>讀者只要找到</a:t>
            </a:r>
            <a:r>
              <a:rPr lang="zh-TW" altLang="en-US" dirty="0"/>
              <a:t>對的</a:t>
            </a:r>
            <a:r>
              <a:rPr lang="zh-TW" altLang="en-US" dirty="0" smtClean="0"/>
              <a:t>語義</a:t>
            </a:r>
            <a:endParaRPr lang="en-US" altLang="zh-TW" dirty="0" smtClean="0"/>
          </a:p>
          <a:p>
            <a:r>
              <a:rPr lang="zh-TW" altLang="en-US" dirty="0"/>
              <a:t>釋義能否同時滿足編碼和解碼的需求</a:t>
            </a:r>
            <a:r>
              <a:rPr lang="en-US" altLang="zh-TW" dirty="0" smtClean="0"/>
              <a:t>?</a:t>
            </a:r>
            <a:endParaRPr lang="en-US" altLang="zh-TW" dirty="0"/>
          </a:p>
          <a:p>
            <a:pPr lvl="1"/>
            <a:r>
              <a:rPr lang="zh-TW" altLang="en-US" dirty="0"/>
              <a:t>簡短的釋義不</a:t>
            </a:r>
            <a:r>
              <a:rPr lang="zh-TW" altLang="en-US" dirty="0" smtClean="0"/>
              <a:t>適合編碼</a:t>
            </a:r>
            <a:endParaRPr lang="en-US" altLang="zh-TW" dirty="0"/>
          </a:p>
          <a:p>
            <a:pPr lvl="1"/>
            <a:r>
              <a:rPr lang="zh-TW" altLang="en-US" dirty="0" smtClean="0"/>
              <a:t>提供過多的編碼訊息</a:t>
            </a:r>
            <a:r>
              <a:rPr lang="zh-TW" altLang="en-US" dirty="0"/>
              <a:t>，對</a:t>
            </a:r>
            <a:r>
              <a:rPr lang="zh-TW" altLang="en-US" dirty="0" smtClean="0"/>
              <a:t>解碼來</a:t>
            </a:r>
            <a:r>
              <a:rPr lang="zh-TW" altLang="en-US" dirty="0"/>
              <a:t>說</a:t>
            </a:r>
            <a:r>
              <a:rPr lang="zh-TW" altLang="en-US" dirty="0" smtClean="0"/>
              <a:t>，是過多的負擔</a:t>
            </a:r>
            <a:endParaRPr lang="en-US" altLang="zh-TW" dirty="0" smtClean="0"/>
          </a:p>
          <a:p>
            <a:pPr lvl="1"/>
            <a:r>
              <a:rPr lang="zh-TW" altLang="en-US" dirty="0" smtClean="0"/>
              <a:t>例如：</a:t>
            </a:r>
            <a:endParaRPr lang="en-US" altLang="zh-TW" dirty="0"/>
          </a:p>
          <a:p>
            <a:pPr lvl="2"/>
            <a:r>
              <a:rPr lang="en-US" altLang="zh-TW" dirty="0" smtClean="0"/>
              <a:t>《</a:t>
            </a:r>
            <a:r>
              <a:rPr lang="zh-TW" altLang="en-US" dirty="0"/>
              <a:t>朗文學習者辭典</a:t>
            </a:r>
            <a:r>
              <a:rPr lang="en-US" altLang="zh-TW" dirty="0"/>
              <a:t>》</a:t>
            </a:r>
            <a:r>
              <a:rPr lang="zh-TW" altLang="en-US" dirty="0"/>
              <a:t>是為編碼設計的辭典</a:t>
            </a:r>
            <a:endParaRPr lang="en-US" altLang="zh-TW" dirty="0"/>
          </a:p>
          <a:p>
            <a:pPr lvl="2"/>
            <a:r>
              <a:rPr lang="zh-TW" altLang="en-US" dirty="0"/>
              <a:t>提供大量的編碼資訊</a:t>
            </a:r>
            <a:endParaRPr lang="en-US" altLang="zh-TW" dirty="0"/>
          </a:p>
          <a:p>
            <a:pPr lvl="2"/>
            <a:r>
              <a:rPr lang="zh-TW" altLang="en-US" dirty="0"/>
              <a:t>不太適合解碼使用</a:t>
            </a:r>
            <a:endParaRPr lang="en-US" altLang="zh-TW" dirty="0"/>
          </a:p>
          <a:p>
            <a:r>
              <a:rPr lang="zh-TW" altLang="en-US" dirty="0"/>
              <a:t>目前大多數的辭典都能滿足解碼的需求，但編碼就很難提供周全</a:t>
            </a:r>
            <a:endParaRPr lang="en-US" altLang="zh-TW" dirty="0"/>
          </a:p>
          <a:p>
            <a:endParaRPr lang="zh-TW" altLang="en-US" dirty="0"/>
          </a:p>
        </p:txBody>
      </p:sp>
    </p:spTree>
    <p:extLst>
      <p:ext uri="{BB962C8B-B14F-4D97-AF65-F5344CB8AC3E}">
        <p14:creationId xmlns:p14="http://schemas.microsoft.com/office/powerpoint/2010/main" val="385386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711958" y="1895474"/>
            <a:ext cx="7032336" cy="2987421"/>
          </a:xfrm>
          <a:prstGeom prst="rect">
            <a:avLst/>
          </a:prstGeom>
        </p:spPr>
      </p:pic>
    </p:spTree>
    <p:extLst>
      <p:ext uri="{BB962C8B-B14F-4D97-AF65-F5344CB8AC3E}">
        <p14:creationId xmlns:p14="http://schemas.microsoft.com/office/powerpoint/2010/main" val="29081195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兩步式詞典</a:t>
            </a:r>
            <a:r>
              <a:rPr lang="zh-TW" altLang="en-US" dirty="0" smtClean="0"/>
              <a:t>發展</a:t>
            </a:r>
            <a:r>
              <a:rPr lang="en-US" altLang="zh-TW" baseline="-25000" dirty="0" smtClean="0"/>
              <a:t>4.2</a:t>
            </a:r>
            <a:endParaRPr lang="zh-TW" altLang="en-US" baseline="-25000" dirty="0"/>
          </a:p>
        </p:txBody>
      </p:sp>
      <p:grpSp>
        <p:nvGrpSpPr>
          <p:cNvPr id="11" name="群組 10"/>
          <p:cNvGrpSpPr/>
          <p:nvPr/>
        </p:nvGrpSpPr>
        <p:grpSpPr>
          <a:xfrm>
            <a:off x="1075752" y="1936601"/>
            <a:ext cx="9037512" cy="4689276"/>
            <a:chOff x="1075752" y="1936601"/>
            <a:chExt cx="9037512" cy="4689276"/>
          </a:xfrm>
        </p:grpSpPr>
        <p:pic>
          <p:nvPicPr>
            <p:cNvPr id="4" name="圖片 3"/>
            <p:cNvPicPr>
              <a:picLocks noChangeAspect="1"/>
            </p:cNvPicPr>
            <p:nvPr/>
          </p:nvPicPr>
          <p:blipFill>
            <a:blip r:embed="rId2"/>
            <a:stretch>
              <a:fillRect/>
            </a:stretch>
          </p:blipFill>
          <p:spPr>
            <a:xfrm>
              <a:off x="1075752" y="1936601"/>
              <a:ext cx="9037512" cy="4689276"/>
            </a:xfrm>
            <a:prstGeom prst="rect">
              <a:avLst/>
            </a:prstGeom>
          </p:spPr>
        </p:pic>
        <p:sp>
          <p:nvSpPr>
            <p:cNvPr id="5" name="矩形 4"/>
            <p:cNvSpPr/>
            <p:nvPr/>
          </p:nvSpPr>
          <p:spPr>
            <a:xfrm>
              <a:off x="4498848" y="3027680"/>
              <a:ext cx="16093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bg1"/>
                  </a:solidFill>
                  <a:latin typeface="教育部標準楷書" panose="02010604000101010101" pitchFamily="2" charset="-120"/>
                  <a:ea typeface="教育部標準楷書" panose="02010604000101010101" pitchFamily="2" charset="-120"/>
                </a:rPr>
                <a:t>1. </a:t>
              </a:r>
              <a:r>
                <a:rPr lang="zh-TW" altLang="en-US" sz="2400" b="1" dirty="0" smtClean="0">
                  <a:solidFill>
                    <a:schemeClr val="bg1"/>
                  </a:solidFill>
                  <a:latin typeface="教育部標準楷書" panose="02010604000101010101" pitchFamily="2" charset="-120"/>
                  <a:ea typeface="教育部標準楷書" panose="02010604000101010101" pitchFamily="2" charset="-120"/>
                </a:rPr>
                <a:t>分析</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6" name="矩形 5"/>
            <p:cNvSpPr/>
            <p:nvPr/>
          </p:nvSpPr>
          <p:spPr>
            <a:xfrm>
              <a:off x="4418419" y="4947920"/>
              <a:ext cx="16093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bg1"/>
                  </a:solidFill>
                  <a:latin typeface="教育部標準楷書" panose="02010604000101010101" pitchFamily="2" charset="-120"/>
                  <a:ea typeface="教育部標準楷書" panose="02010604000101010101" pitchFamily="2" charset="-120"/>
                </a:rPr>
                <a:t>2</a:t>
              </a:r>
              <a:r>
                <a:rPr lang="en-US" altLang="zh-TW" sz="2400" b="1" dirty="0" smtClean="0">
                  <a:solidFill>
                    <a:schemeClr val="bg1"/>
                  </a:solidFill>
                  <a:latin typeface="教育部標準楷書" panose="02010604000101010101" pitchFamily="2" charset="-120"/>
                  <a:ea typeface="教育部標準楷書" panose="02010604000101010101" pitchFamily="2" charset="-120"/>
                </a:rPr>
                <a:t>. </a:t>
              </a:r>
              <a:r>
                <a:rPr lang="zh-TW" altLang="en-US" sz="2400" b="1" dirty="0" smtClean="0">
                  <a:solidFill>
                    <a:schemeClr val="bg1"/>
                  </a:solidFill>
                  <a:latin typeface="教育部標準楷書" panose="02010604000101010101" pitchFamily="2" charset="-120"/>
                  <a:ea typeface="教育部標準楷書" panose="02010604000101010101" pitchFamily="2" charset="-120"/>
                </a:rPr>
                <a:t>編纂</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7" name="矩形 6"/>
            <p:cNvSpPr/>
            <p:nvPr/>
          </p:nvSpPr>
          <p:spPr>
            <a:xfrm>
              <a:off x="7306056" y="3068320"/>
              <a:ext cx="16093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教育部標準楷書" panose="02010604000101010101" pitchFamily="2" charset="-120"/>
                  <a:ea typeface="教育部標準楷書" panose="02010604000101010101" pitchFamily="2" charset="-120"/>
                </a:rPr>
                <a:t>資料庫</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8" name="矩形 7"/>
            <p:cNvSpPr/>
            <p:nvPr/>
          </p:nvSpPr>
          <p:spPr>
            <a:xfrm>
              <a:off x="7306056" y="4856480"/>
              <a:ext cx="16093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教育部標準楷書" panose="02010604000101010101" pitchFamily="2" charset="-120"/>
                  <a:ea typeface="教育部標準楷書" panose="02010604000101010101" pitchFamily="2" charset="-120"/>
                </a:rPr>
                <a:t>詞典</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9" name="矩形 8"/>
            <p:cNvSpPr/>
            <p:nvPr/>
          </p:nvSpPr>
          <p:spPr>
            <a:xfrm>
              <a:off x="1768856" y="3854519"/>
              <a:ext cx="20411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bg1"/>
                  </a:solidFill>
                  <a:latin typeface="教育部標準楷書" panose="02010604000101010101" pitchFamily="2" charset="-120"/>
                  <a:ea typeface="教育部標準楷書" panose="02010604000101010101" pitchFamily="2" charset="-120"/>
                </a:rPr>
                <a:t>資料庫編輯者</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sp>
          <p:nvSpPr>
            <p:cNvPr id="10" name="矩形 9"/>
            <p:cNvSpPr/>
            <p:nvPr/>
          </p:nvSpPr>
          <p:spPr>
            <a:xfrm>
              <a:off x="1941576" y="5798885"/>
              <a:ext cx="2041144" cy="426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a:solidFill>
                    <a:schemeClr val="bg1"/>
                  </a:solidFill>
                  <a:latin typeface="教育部標準楷書" panose="02010604000101010101" pitchFamily="2" charset="-120"/>
                  <a:ea typeface="教育部標準楷書" panose="02010604000101010101" pitchFamily="2" charset="-120"/>
                </a:rPr>
                <a:t>詞典</a:t>
              </a:r>
              <a:r>
                <a:rPr lang="zh-TW" altLang="en-US" sz="2400" b="1" dirty="0" smtClean="0">
                  <a:solidFill>
                    <a:schemeClr val="bg1"/>
                  </a:solidFill>
                  <a:latin typeface="教育部標準楷書" panose="02010604000101010101" pitchFamily="2" charset="-120"/>
                  <a:ea typeface="教育部標準楷書" panose="02010604000101010101" pitchFamily="2" charset="-120"/>
                </a:rPr>
                <a:t>編輯者</a:t>
              </a:r>
              <a:endParaRPr lang="zh-TW" altLang="en-US" sz="2400" b="1" dirty="0">
                <a:solidFill>
                  <a:schemeClr val="bg1"/>
                </a:solidFill>
                <a:latin typeface="教育部標準楷書" panose="02010604000101010101" pitchFamily="2" charset="-120"/>
                <a:ea typeface="教育部標準楷書" panose="02010604000101010101" pitchFamily="2" charset="-120"/>
              </a:endParaRPr>
            </a:p>
          </p:txBody>
        </p:sp>
      </p:grpSp>
      <p:sp>
        <p:nvSpPr>
          <p:cNvPr id="3" name="圓角矩形 2"/>
          <p:cNvSpPr/>
          <p:nvPr/>
        </p:nvSpPr>
        <p:spPr>
          <a:xfrm>
            <a:off x="1495425" y="2238375"/>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12"/>
          <p:cNvSpPr/>
          <p:nvPr/>
        </p:nvSpPr>
        <p:spPr>
          <a:xfrm>
            <a:off x="4083431" y="2238375"/>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13"/>
          <p:cNvSpPr/>
          <p:nvPr/>
        </p:nvSpPr>
        <p:spPr>
          <a:xfrm>
            <a:off x="6962394" y="2214880"/>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1531778" y="4216400"/>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4047078" y="4216400"/>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圓角矩形 16"/>
          <p:cNvSpPr/>
          <p:nvPr/>
        </p:nvSpPr>
        <p:spPr>
          <a:xfrm>
            <a:off x="7020719" y="4203769"/>
            <a:ext cx="2487295" cy="2133600"/>
          </a:xfrm>
          <a:prstGeom prst="roundRect">
            <a:avLst/>
          </a:prstGeom>
          <a:noFill/>
          <a:ln w="3492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1705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中文版</a:t>
            </a:r>
            <a:endParaRPr lang="zh-TW" altLang="en-US" dirty="0"/>
          </a:p>
        </p:txBody>
      </p:sp>
      <p:sp>
        <p:nvSpPr>
          <p:cNvPr id="10" name="內容版面配置區 9"/>
          <p:cNvSpPr>
            <a:spLocks noGrp="1"/>
          </p:cNvSpPr>
          <p:nvPr>
            <p:ph idx="1"/>
          </p:nvPr>
        </p:nvSpPr>
        <p:spPr/>
        <p:txBody>
          <a:bodyPr/>
          <a:lstStyle/>
          <a:p>
            <a:endParaRPr lang="zh-TW" altLang="en-US"/>
          </a:p>
        </p:txBody>
      </p:sp>
      <p:pic>
        <p:nvPicPr>
          <p:cNvPr id="11" name="圖片 10"/>
          <p:cNvPicPr>
            <a:picLocks noChangeAspect="1"/>
          </p:cNvPicPr>
          <p:nvPr/>
        </p:nvPicPr>
        <p:blipFill>
          <a:blip r:embed="rId2"/>
          <a:stretch>
            <a:fillRect/>
          </a:stretch>
        </p:blipFill>
        <p:spPr>
          <a:xfrm>
            <a:off x="1474470" y="1965007"/>
            <a:ext cx="9141714" cy="4509088"/>
          </a:xfrm>
          <a:prstGeom prst="rect">
            <a:avLst/>
          </a:prstGeom>
        </p:spPr>
      </p:pic>
    </p:spTree>
    <p:extLst>
      <p:ext uri="{BB962C8B-B14F-4D97-AF65-F5344CB8AC3E}">
        <p14:creationId xmlns:p14="http://schemas.microsoft.com/office/powerpoint/2010/main" val="288130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建立義項</a:t>
            </a:r>
            <a:r>
              <a:rPr lang="zh-TW" altLang="en-US" dirty="0" smtClean="0"/>
              <a:t>資料庫</a:t>
            </a:r>
            <a:r>
              <a:rPr lang="en-US" altLang="zh-TW" baseline="-25000" dirty="0"/>
              <a:t>10.4</a:t>
            </a:r>
            <a:r>
              <a:rPr lang="en-US" altLang="zh-TW" dirty="0"/>
              <a:t/>
            </a:r>
            <a:br>
              <a:rPr lang="en-US" altLang="zh-TW" dirty="0"/>
            </a:br>
            <a:endParaRPr lang="zh-TW" altLang="en-US" dirty="0"/>
          </a:p>
        </p:txBody>
      </p:sp>
      <p:sp>
        <p:nvSpPr>
          <p:cNvPr id="3" name="內容版面配置區 2"/>
          <p:cNvSpPr>
            <a:spLocks noGrp="1"/>
          </p:cNvSpPr>
          <p:nvPr>
            <p:ph idx="1"/>
          </p:nvPr>
        </p:nvSpPr>
        <p:spPr/>
        <p:txBody>
          <a:bodyPr/>
          <a:lstStyle/>
          <a:p>
            <a:r>
              <a:rPr lang="zh-TW" altLang="zh-TW" dirty="0" smtClean="0"/>
              <a:t>將</a:t>
            </a:r>
            <a:r>
              <a:rPr lang="zh-TW" altLang="zh-TW" dirty="0"/>
              <a:t>詞條劃分為</a:t>
            </a:r>
            <a:r>
              <a:rPr lang="zh-TW" altLang="en-US" dirty="0"/>
              <a:t>義項</a:t>
            </a:r>
            <a:endParaRPr lang="zh-TW" altLang="zh-TW" dirty="0"/>
          </a:p>
          <a:p>
            <a:r>
              <a:rPr lang="zh-TW" altLang="zh-TW" dirty="0"/>
              <a:t>粗略的描述每個</a:t>
            </a:r>
            <a:r>
              <a:rPr lang="zh-TW" altLang="en-US" dirty="0"/>
              <a:t>義項的意義</a:t>
            </a:r>
            <a:endParaRPr lang="zh-TW" altLang="zh-TW" dirty="0"/>
          </a:p>
          <a:p>
            <a:r>
              <a:rPr lang="zh-TW" altLang="en-US" dirty="0"/>
              <a:t>列出</a:t>
            </a:r>
            <a:r>
              <a:rPr lang="zh-TW" altLang="zh-TW" dirty="0"/>
              <a:t>語料庫中的</a:t>
            </a:r>
            <a:r>
              <a:rPr lang="zh-TW" altLang="en-US" dirty="0"/>
              <a:t>數</a:t>
            </a:r>
            <a:r>
              <a:rPr lang="zh-TW" altLang="zh-TW" dirty="0"/>
              <a:t>個例</a:t>
            </a:r>
            <a:r>
              <a:rPr lang="zh-TW" altLang="en-US" dirty="0"/>
              <a:t>句：</a:t>
            </a:r>
            <a:endParaRPr lang="en-US" altLang="zh-TW" dirty="0"/>
          </a:p>
          <a:p>
            <a:pPr lvl="1"/>
            <a:r>
              <a:rPr lang="zh-TW" altLang="zh-TW" dirty="0"/>
              <a:t>顯示</a:t>
            </a:r>
            <a:r>
              <a:rPr lang="zh-TW" altLang="en-US" dirty="0"/>
              <a:t>義項</a:t>
            </a:r>
            <a:r>
              <a:rPr lang="zh-TW" altLang="zh-TW" dirty="0"/>
              <a:t>的典型使用方式</a:t>
            </a:r>
            <a:endParaRPr lang="en-US" altLang="zh-TW" dirty="0"/>
          </a:p>
          <a:p>
            <a:pPr lvl="1"/>
            <a:r>
              <a:rPr lang="zh-TW" altLang="en-US" dirty="0"/>
              <a:t>常</a:t>
            </a:r>
            <a:r>
              <a:rPr lang="zh-TW" altLang="zh-TW" dirty="0"/>
              <a:t>出現的語境</a:t>
            </a:r>
          </a:p>
          <a:p>
            <a:pPr lvl="1"/>
            <a:r>
              <a:rPr lang="zh-TW" altLang="zh-TW" dirty="0"/>
              <a:t>關於</a:t>
            </a:r>
            <a:r>
              <a:rPr lang="zh-TW" altLang="en-US" dirty="0"/>
              <a:t>義項</a:t>
            </a:r>
            <a:r>
              <a:rPr lang="zh-TW" altLang="zh-TW" dirty="0"/>
              <a:t>的語域、搭配行為、句法和搭配偏好、語用特徵等資訊，每個事實都至少有一個例句支持</a:t>
            </a:r>
            <a:endParaRPr lang="zh-TW" altLang="en-US" dirty="0"/>
          </a:p>
        </p:txBody>
      </p:sp>
    </p:spTree>
    <p:extLst>
      <p:ext uri="{BB962C8B-B14F-4D97-AF65-F5344CB8AC3E}">
        <p14:creationId xmlns:p14="http://schemas.microsoft.com/office/powerpoint/2010/main" val="346842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釋義的</a:t>
            </a:r>
            <a:r>
              <a:rPr lang="zh-TW" altLang="en-US" dirty="0" smtClean="0"/>
              <a:t>依據</a:t>
            </a:r>
            <a:r>
              <a:rPr lang="en-US" altLang="zh-TW" baseline="-25000" dirty="0"/>
              <a:t>10.4</a:t>
            </a:r>
            <a:endParaRPr lang="zh-TW" altLang="en-US" baseline="-25000" dirty="0"/>
          </a:p>
        </p:txBody>
      </p:sp>
      <p:sp>
        <p:nvSpPr>
          <p:cNvPr id="3" name="內容版面配置區 2"/>
          <p:cNvSpPr>
            <a:spLocks noGrp="1"/>
          </p:cNvSpPr>
          <p:nvPr>
            <p:ph idx="1"/>
          </p:nvPr>
        </p:nvSpPr>
        <p:spPr/>
        <p:txBody>
          <a:bodyPr>
            <a:normAutofit/>
          </a:bodyPr>
          <a:lstStyle/>
          <a:p>
            <a:r>
              <a:rPr lang="zh-TW" altLang="zh-TW" dirty="0" smtClean="0"/>
              <a:t>釋義</a:t>
            </a:r>
            <a:r>
              <a:rPr lang="zh-TW" altLang="en-US" dirty="0" smtClean="0"/>
              <a:t>該</a:t>
            </a:r>
            <a:r>
              <a:rPr lang="zh-TW" altLang="zh-TW" dirty="0" smtClean="0"/>
              <a:t>說什麼</a:t>
            </a:r>
            <a:r>
              <a:rPr lang="zh-TW" altLang="en-US" dirty="0" smtClean="0"/>
              <a:t>：</a:t>
            </a:r>
            <a:endParaRPr lang="en-US" altLang="zh-TW" dirty="0" smtClean="0"/>
          </a:p>
          <a:p>
            <a:pPr lvl="1"/>
            <a:r>
              <a:rPr lang="zh-TW" altLang="en-US" dirty="0"/>
              <a:t>體例</a:t>
            </a:r>
            <a:r>
              <a:rPr lang="zh-TW" altLang="zh-TW" dirty="0"/>
              <a:t>指南</a:t>
            </a:r>
            <a:r>
              <a:rPr lang="zh-TW" altLang="en-US" dirty="0" smtClean="0"/>
              <a:t>規範</a:t>
            </a:r>
            <a:endParaRPr lang="en-US" altLang="zh-TW" dirty="0" smtClean="0"/>
          </a:p>
          <a:p>
            <a:pPr lvl="1"/>
            <a:r>
              <a:rPr lang="zh-TW" altLang="en-US" dirty="0" smtClean="0"/>
              <a:t>義項資料庫的資料、例句</a:t>
            </a:r>
            <a:endParaRPr lang="en-US" altLang="zh-TW" dirty="0" smtClean="0"/>
          </a:p>
          <a:p>
            <a:r>
              <a:rPr lang="zh-TW" altLang="zh-TW" dirty="0" smtClean="0"/>
              <a:t>怎麼說</a:t>
            </a:r>
            <a:r>
              <a:rPr lang="zh-TW" altLang="en-US" dirty="0" smtClean="0"/>
              <a:t>：</a:t>
            </a:r>
            <a:endParaRPr lang="en-US" altLang="zh-TW" dirty="0" smtClean="0"/>
          </a:p>
          <a:p>
            <a:pPr lvl="1"/>
            <a:r>
              <a:rPr lang="zh-TW" altLang="en-US" dirty="0" smtClean="0"/>
              <a:t>體例</a:t>
            </a:r>
            <a:r>
              <a:rPr lang="zh-TW" altLang="zh-TW" dirty="0" smtClean="0"/>
              <a:t>指南</a:t>
            </a:r>
            <a:r>
              <a:rPr lang="zh-TW" altLang="en-US" dirty="0" smtClean="0"/>
              <a:t>規範</a:t>
            </a:r>
            <a:endParaRPr lang="en-US" altLang="zh-TW" dirty="0" smtClean="0"/>
          </a:p>
          <a:p>
            <a:pPr lvl="1"/>
            <a:r>
              <a:rPr lang="zh-TW" altLang="en-US" dirty="0"/>
              <a:t>體例</a:t>
            </a:r>
            <a:r>
              <a:rPr lang="zh-TW" altLang="zh-TW" dirty="0" smtClean="0"/>
              <a:t>指南的</a:t>
            </a:r>
            <a:r>
              <a:rPr lang="zh-TW" altLang="zh-TW" dirty="0"/>
              <a:t>政策</a:t>
            </a:r>
            <a:r>
              <a:rPr lang="zh-TW" altLang="zh-TW" dirty="0" smtClean="0"/>
              <a:t>又受目標</a:t>
            </a:r>
            <a:r>
              <a:rPr lang="zh-TW" altLang="en-US" dirty="0" smtClean="0"/>
              <a:t>讀</a:t>
            </a:r>
            <a:r>
              <a:rPr lang="zh-TW" altLang="zh-TW" dirty="0" smtClean="0"/>
              <a:t>者影響</a:t>
            </a:r>
            <a:endParaRPr lang="zh-TW" altLang="zh-TW" dirty="0"/>
          </a:p>
          <a:p>
            <a:pPr lvl="0"/>
            <a:endParaRPr lang="zh-TW" altLang="zh-TW" dirty="0"/>
          </a:p>
          <a:p>
            <a:endParaRPr lang="zh-TW" altLang="en-US" dirty="0"/>
          </a:p>
        </p:txBody>
      </p:sp>
    </p:spTree>
    <p:extLst>
      <p:ext uri="{BB962C8B-B14F-4D97-AF65-F5344CB8AC3E}">
        <p14:creationId xmlns:p14="http://schemas.microsoft.com/office/powerpoint/2010/main" val="315304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stretch>
            <a:fillRect/>
          </a:stretch>
        </p:blipFill>
        <p:spPr>
          <a:xfrm>
            <a:off x="2115693" y="1776222"/>
            <a:ext cx="8102486" cy="3408426"/>
          </a:xfrm>
          <a:prstGeom prst="rect">
            <a:avLst/>
          </a:prstGeom>
        </p:spPr>
      </p:pic>
    </p:spTree>
    <p:extLst>
      <p:ext uri="{BB962C8B-B14F-4D97-AF65-F5344CB8AC3E}">
        <p14:creationId xmlns:p14="http://schemas.microsoft.com/office/powerpoint/2010/main" val="13484496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釋義給誰讀</a:t>
            </a:r>
            <a:r>
              <a:rPr lang="zh-TW" altLang="en-US" dirty="0" smtClean="0"/>
              <a:t>？</a:t>
            </a:r>
            <a:r>
              <a:rPr lang="en-US" altLang="zh-TW" dirty="0"/>
              <a:t> </a:t>
            </a:r>
            <a:r>
              <a:rPr lang="en-US" altLang="zh-TW" baseline="-25000" dirty="0"/>
              <a:t>10.4.3</a:t>
            </a:r>
            <a:endParaRPr lang="zh-TW" altLang="en-US" baseline="-25000" dirty="0"/>
          </a:p>
        </p:txBody>
      </p:sp>
      <p:sp>
        <p:nvSpPr>
          <p:cNvPr id="3" name="內容版面配置區 2"/>
          <p:cNvSpPr>
            <a:spLocks noGrp="1"/>
          </p:cNvSpPr>
          <p:nvPr>
            <p:ph idx="1"/>
          </p:nvPr>
        </p:nvSpPr>
        <p:spPr/>
        <p:txBody>
          <a:bodyPr/>
          <a:lstStyle/>
          <a:p>
            <a:r>
              <a:rPr lang="zh-TW" altLang="en-US" dirty="0" smtClean="0"/>
              <a:t>讀者是專家還是一般人？</a:t>
            </a:r>
            <a:endParaRPr lang="en-US" altLang="zh-TW" dirty="0" smtClean="0"/>
          </a:p>
          <a:p>
            <a:pPr lvl="1"/>
            <a:r>
              <a:rPr lang="zh-TW" altLang="en-US" dirty="0" smtClean="0"/>
              <a:t>對植物學家有用</a:t>
            </a:r>
            <a:endParaRPr lang="en-US" altLang="zh-TW" dirty="0" smtClean="0"/>
          </a:p>
          <a:p>
            <a:pPr lvl="1"/>
            <a:r>
              <a:rPr lang="zh-TW" altLang="en-US" dirty="0"/>
              <a:t>對</a:t>
            </a:r>
            <a:r>
              <a:rPr lang="zh-TW" altLang="en-US" dirty="0" smtClean="0"/>
              <a:t>一般人困難，無用</a:t>
            </a:r>
            <a:endParaRPr lang="en-US" altLang="zh-TW" dirty="0" smtClean="0"/>
          </a:p>
          <a:p>
            <a:r>
              <a:rPr lang="zh-TW" altLang="en-US" dirty="0" smtClean="0"/>
              <a:t>讀者是否熟悉辭典的釋義體例？</a:t>
            </a:r>
            <a:endParaRPr lang="en-US" altLang="zh-TW" dirty="0" smtClean="0"/>
          </a:p>
          <a:p>
            <a:pPr lvl="1"/>
            <a:r>
              <a:rPr lang="zh-TW" altLang="en-US" dirty="0" smtClean="0"/>
              <a:t>例如： </a:t>
            </a:r>
            <a:endParaRPr lang="en-US" altLang="zh-TW" dirty="0" smtClean="0"/>
          </a:p>
          <a:p>
            <a:pPr lvl="2"/>
            <a:r>
              <a:rPr lang="en-US" altLang="zh-TW" i="1" dirty="0" smtClean="0">
                <a:solidFill>
                  <a:srgbClr val="FFFF00"/>
                </a:solidFill>
              </a:rPr>
              <a:t>as of </a:t>
            </a:r>
            <a:r>
              <a:rPr lang="zh-TW" altLang="en-US" dirty="0" smtClean="0"/>
              <a:t>的意思？</a:t>
            </a:r>
            <a:endParaRPr lang="en-US" altLang="zh-TW" dirty="0" smtClean="0"/>
          </a:p>
          <a:p>
            <a:pPr lvl="2"/>
            <a:r>
              <a:rPr lang="en-US" altLang="zh-TW" i="1" dirty="0" smtClean="0">
                <a:solidFill>
                  <a:srgbClr val="FFFF00"/>
                </a:solidFill>
              </a:rPr>
              <a:t>usu.</a:t>
            </a:r>
            <a:r>
              <a:rPr lang="en-US" altLang="zh-TW" dirty="0" smtClean="0"/>
              <a:t> </a:t>
            </a:r>
            <a:r>
              <a:rPr lang="zh-TW" altLang="en-US" dirty="0" smtClean="0"/>
              <a:t>縮寫的意思</a:t>
            </a:r>
            <a:r>
              <a:rPr lang="zh-TW" altLang="en-US" dirty="0"/>
              <a:t>？</a:t>
            </a:r>
            <a:endParaRPr lang="en-US" altLang="zh-TW" dirty="0" smtClean="0"/>
          </a:p>
          <a:p>
            <a:pPr lvl="2"/>
            <a:r>
              <a:rPr lang="en-US" altLang="zh-TW" i="1" dirty="0" smtClean="0">
                <a:solidFill>
                  <a:srgbClr val="FFFF00"/>
                </a:solidFill>
              </a:rPr>
              <a:t>bearing</a:t>
            </a:r>
            <a:r>
              <a:rPr lang="en-US" altLang="zh-TW" dirty="0" smtClean="0"/>
              <a:t> </a:t>
            </a:r>
            <a:r>
              <a:rPr lang="zh-TW" altLang="en-US" dirty="0" smtClean="0"/>
              <a:t>的意思</a:t>
            </a:r>
            <a:r>
              <a:rPr lang="zh-TW" altLang="en-US" dirty="0"/>
              <a:t>？</a:t>
            </a:r>
          </a:p>
        </p:txBody>
      </p:sp>
      <p:pic>
        <p:nvPicPr>
          <p:cNvPr id="4" name="圖片 3"/>
          <p:cNvPicPr/>
          <p:nvPr/>
        </p:nvPicPr>
        <p:blipFill>
          <a:blip r:embed="rId2"/>
          <a:stretch>
            <a:fillRect/>
          </a:stretch>
        </p:blipFill>
        <p:spPr>
          <a:xfrm>
            <a:off x="5231447" y="2194560"/>
            <a:ext cx="6749562" cy="1880454"/>
          </a:xfrm>
          <a:prstGeom prst="rect">
            <a:avLst/>
          </a:prstGeom>
        </p:spPr>
      </p:pic>
      <p:cxnSp>
        <p:nvCxnSpPr>
          <p:cNvPr id="8" name="直線單箭頭接點 7"/>
          <p:cNvCxnSpPr/>
          <p:nvPr/>
        </p:nvCxnSpPr>
        <p:spPr>
          <a:xfrm flipV="1">
            <a:off x="3413760" y="2794000"/>
            <a:ext cx="5242560" cy="136144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flipV="1">
            <a:off x="3738880" y="3220720"/>
            <a:ext cx="5425440" cy="12293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flipV="1">
            <a:off x="3738880" y="3220720"/>
            <a:ext cx="2143760" cy="15849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1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讀者才是釋義的核心</a:t>
            </a:r>
            <a:r>
              <a:rPr lang="zh-TW" altLang="en-US" dirty="0" smtClean="0"/>
              <a:t>角色</a:t>
            </a:r>
            <a:r>
              <a:rPr lang="en-US" altLang="zh-TW" baseline="-25000" dirty="0"/>
              <a:t>10.4.3</a:t>
            </a:r>
            <a:endParaRPr lang="zh-TW" altLang="en-US" baseline="-25000" dirty="0"/>
          </a:p>
        </p:txBody>
      </p:sp>
      <p:sp>
        <p:nvSpPr>
          <p:cNvPr id="3" name="內容版面配置區 2"/>
          <p:cNvSpPr>
            <a:spLocks noGrp="1"/>
          </p:cNvSpPr>
          <p:nvPr>
            <p:ph idx="1"/>
          </p:nvPr>
        </p:nvSpPr>
        <p:spPr/>
        <p:txBody>
          <a:bodyPr/>
          <a:lstStyle/>
          <a:p>
            <a:r>
              <a:rPr lang="zh-TW" altLang="en-US" dirty="0" smtClean="0"/>
              <a:t>釋義可以盡可能的提供充分與精確的訊息，但未必</a:t>
            </a:r>
            <a:r>
              <a:rPr lang="zh-TW" altLang="en-US" dirty="0"/>
              <a:t>符合讀者的</a:t>
            </a:r>
            <a:r>
              <a:rPr lang="zh-TW" altLang="en-US" dirty="0" smtClean="0"/>
              <a:t>需求。</a:t>
            </a:r>
            <a:endParaRPr lang="en-US" altLang="zh-TW" dirty="0" smtClean="0"/>
          </a:p>
          <a:p>
            <a:r>
              <a:rPr lang="zh-TW" altLang="en-US" dirty="0" smtClean="0"/>
              <a:t>無論釋義要提供什麼資訊，都必須</a:t>
            </a:r>
            <a:r>
              <a:rPr lang="zh-TW" altLang="en-US" dirty="0"/>
              <a:t>考慮</a:t>
            </a:r>
            <a:r>
              <a:rPr lang="zh-TW" altLang="en-US" dirty="0" smtClean="0"/>
              <a:t>讀者</a:t>
            </a:r>
            <a:r>
              <a:rPr lang="zh-TW" altLang="en-US" dirty="0"/>
              <a:t>的</a:t>
            </a:r>
            <a:endParaRPr lang="en-US" altLang="zh-TW" dirty="0" smtClean="0"/>
          </a:p>
          <a:p>
            <a:pPr lvl="1"/>
            <a:r>
              <a:rPr lang="zh-TW" altLang="en-US" dirty="0" smtClean="0"/>
              <a:t>先備知識</a:t>
            </a:r>
            <a:endParaRPr lang="en-US" altLang="zh-TW" dirty="0" smtClean="0"/>
          </a:p>
          <a:p>
            <a:pPr lvl="1"/>
            <a:r>
              <a:rPr lang="zh-TW" altLang="en-US" dirty="0" smtClean="0"/>
              <a:t>語言能力和</a:t>
            </a:r>
            <a:endParaRPr lang="en-US" altLang="zh-TW" dirty="0" smtClean="0"/>
          </a:p>
          <a:p>
            <a:pPr lvl="1"/>
            <a:r>
              <a:rPr lang="zh-TW" altLang="en-US" dirty="0" smtClean="0"/>
              <a:t>對參考慣例的理解</a:t>
            </a:r>
            <a:endParaRPr lang="en-US" altLang="zh-TW" dirty="0" smtClean="0"/>
          </a:p>
          <a:p>
            <a:endParaRPr lang="en-US" altLang="zh-TW" dirty="0" smtClean="0"/>
          </a:p>
        </p:txBody>
      </p:sp>
    </p:spTree>
    <p:extLst>
      <p:ext uri="{BB962C8B-B14F-4D97-AF65-F5344CB8AC3E}">
        <p14:creationId xmlns:p14="http://schemas.microsoft.com/office/powerpoint/2010/main" val="197674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釋義的基本</a:t>
            </a:r>
            <a:r>
              <a:rPr lang="zh-TW" altLang="en-US" dirty="0" smtClean="0"/>
              <a:t>要求</a:t>
            </a:r>
            <a:r>
              <a:rPr lang="en-US" altLang="zh-TW" baseline="-25000" dirty="0"/>
              <a:t>10.4.3</a:t>
            </a:r>
            <a:endParaRPr lang="zh-TW" altLang="en-US" baseline="-25000" dirty="0"/>
          </a:p>
        </p:txBody>
      </p:sp>
      <p:sp>
        <p:nvSpPr>
          <p:cNvPr id="3" name="內容版面配置區 2"/>
          <p:cNvSpPr>
            <a:spLocks noGrp="1"/>
          </p:cNvSpPr>
          <p:nvPr>
            <p:ph idx="1"/>
          </p:nvPr>
        </p:nvSpPr>
        <p:spPr/>
        <p:txBody>
          <a:bodyPr>
            <a:normAutofit/>
          </a:bodyPr>
          <a:lstStyle/>
          <a:p>
            <a:r>
              <a:rPr lang="zh-TW" altLang="en-US" dirty="0"/>
              <a:t>釋義必須是可理解的</a:t>
            </a:r>
            <a:endParaRPr lang="en-US" altLang="zh-TW" dirty="0"/>
          </a:p>
          <a:p>
            <a:pPr lvl="0"/>
            <a:r>
              <a:rPr lang="zh-TW" altLang="zh-TW" dirty="0" smtClean="0"/>
              <a:t>使用</a:t>
            </a:r>
            <a:r>
              <a:rPr lang="zh-TW" altLang="zh-TW" dirty="0"/>
              <a:t>的語言應該</a:t>
            </a:r>
            <a:r>
              <a:rPr lang="zh-TW" altLang="zh-TW" dirty="0" smtClean="0"/>
              <a:t>與</a:t>
            </a:r>
            <a:r>
              <a:rPr lang="zh-TW" altLang="en-US" dirty="0"/>
              <a:t>用戶</a:t>
            </a:r>
            <a:r>
              <a:rPr lang="zh-TW" altLang="zh-TW" dirty="0" smtClean="0"/>
              <a:t>的</a:t>
            </a:r>
            <a:r>
              <a:rPr lang="zh-TW" altLang="zh-TW" dirty="0"/>
              <a:t>語言技能</a:t>
            </a:r>
            <a:r>
              <a:rPr lang="zh-TW" altLang="zh-TW" dirty="0" smtClean="0"/>
              <a:t>和技術知識</a:t>
            </a:r>
            <a:r>
              <a:rPr lang="zh-TW" altLang="en-US" dirty="0" smtClean="0"/>
              <a:t>配合</a:t>
            </a:r>
            <a:r>
              <a:rPr lang="zh-TW" altLang="zh-TW" dirty="0" smtClean="0"/>
              <a:t>。</a:t>
            </a:r>
            <a:endParaRPr lang="zh-TW" altLang="zh-TW" dirty="0"/>
          </a:p>
          <a:p>
            <a:pPr lvl="0"/>
            <a:r>
              <a:rPr lang="zh-TW" altLang="en-US" dirty="0" smtClean="0"/>
              <a:t>釋義中如果使用到多義詞，應避免使用罕見的語義</a:t>
            </a:r>
            <a:endParaRPr lang="en-US" altLang="zh-TW" dirty="0" smtClean="0"/>
          </a:p>
          <a:p>
            <a:pPr lvl="1"/>
            <a:r>
              <a:rPr lang="en-US" altLang="zh-TW" dirty="0" smtClean="0"/>
              <a:t>1. </a:t>
            </a:r>
            <a:r>
              <a:rPr lang="zh-TW" altLang="en-US" dirty="0" smtClean="0"/>
              <a:t>葉</a:t>
            </a:r>
            <a:r>
              <a:rPr lang="zh-TW" altLang="en-US" dirty="0"/>
              <a:t>：</a:t>
            </a:r>
            <a:r>
              <a:rPr lang="zh-TW" altLang="en-US" dirty="0" smtClean="0"/>
              <a:t>植物</a:t>
            </a:r>
            <a:r>
              <a:rPr lang="zh-TW" altLang="en-US" dirty="0"/>
              <a:t>的主要營養器官之一，能行光合作用</a:t>
            </a:r>
            <a:r>
              <a:rPr lang="zh-TW" altLang="en-US" dirty="0" smtClean="0"/>
              <a:t>。</a:t>
            </a:r>
            <a:endParaRPr lang="en-US" altLang="zh-TW" dirty="0" smtClean="0"/>
          </a:p>
          <a:p>
            <a:pPr lvl="1"/>
            <a:r>
              <a:rPr lang="en-US" altLang="zh-TW" dirty="0" smtClean="0"/>
              <a:t>2. </a:t>
            </a:r>
            <a:r>
              <a:rPr lang="zh-TW" altLang="en-US" dirty="0" smtClean="0"/>
              <a:t>像</a:t>
            </a:r>
            <a:r>
              <a:rPr lang="zh-TW" altLang="en-US" dirty="0"/>
              <a:t>葉片的東西。如：「肺葉」</a:t>
            </a:r>
            <a:r>
              <a:rPr lang="zh-TW" altLang="en-US" dirty="0" smtClean="0"/>
              <a:t>。</a:t>
            </a:r>
            <a:endParaRPr lang="en-US" altLang="zh-TW" dirty="0" smtClean="0"/>
          </a:p>
          <a:p>
            <a:pPr lvl="1"/>
            <a:r>
              <a:rPr lang="en-US" altLang="zh-TW" dirty="0" smtClean="0"/>
              <a:t>3. </a:t>
            </a:r>
            <a:r>
              <a:rPr lang="zh-TW" altLang="en-US" dirty="0" smtClean="0"/>
              <a:t>世代</a:t>
            </a:r>
            <a:r>
              <a:rPr lang="zh-TW" altLang="en-US" dirty="0"/>
              <a:t>、時期。如：「唐朝中葉</a:t>
            </a:r>
            <a:r>
              <a:rPr lang="zh-TW" altLang="en-US" dirty="0" smtClean="0"/>
              <a:t>」</a:t>
            </a:r>
            <a:r>
              <a:rPr lang="zh-TW" altLang="en-US" dirty="0"/>
              <a:t> </a:t>
            </a:r>
            <a:r>
              <a:rPr lang="zh-TW" altLang="en-US" dirty="0" smtClean="0"/>
              <a:t>。</a:t>
            </a:r>
            <a:endParaRPr lang="en-US" altLang="zh-TW" dirty="0" smtClean="0"/>
          </a:p>
          <a:p>
            <a:pPr lvl="1"/>
            <a:r>
              <a:rPr lang="en-US" altLang="zh-TW" dirty="0" smtClean="0"/>
              <a:t>4. </a:t>
            </a:r>
            <a:r>
              <a:rPr lang="zh-TW" altLang="en-US" dirty="0" smtClean="0"/>
              <a:t>書頁。</a:t>
            </a:r>
            <a:endParaRPr lang="en-US" altLang="zh-TW" dirty="0" smtClean="0"/>
          </a:p>
          <a:p>
            <a:pPr lvl="1"/>
            <a:r>
              <a:rPr lang="en-US" altLang="zh-TW" dirty="0" smtClean="0"/>
              <a:t>5. </a:t>
            </a:r>
            <a:r>
              <a:rPr lang="zh-TW" altLang="en-US" dirty="0" smtClean="0"/>
              <a:t>比喻</a:t>
            </a:r>
            <a:r>
              <a:rPr lang="zh-TW" altLang="en-US" dirty="0"/>
              <a:t>輕飄如葉的東西</a:t>
            </a:r>
            <a:r>
              <a:rPr lang="zh-TW" altLang="en-US" dirty="0" smtClean="0"/>
              <a:t>。</a:t>
            </a:r>
            <a:r>
              <a:rPr lang="zh-TW" altLang="en-US" dirty="0"/>
              <a:t>宋．蘇軾</a:t>
            </a:r>
            <a:r>
              <a:rPr lang="en-US" altLang="zh-TW" dirty="0"/>
              <a:t>〈</a:t>
            </a:r>
            <a:r>
              <a:rPr lang="zh-TW" altLang="en-US" dirty="0"/>
              <a:t>赤壁賦</a:t>
            </a:r>
            <a:r>
              <a:rPr lang="en-US" altLang="zh-TW" dirty="0"/>
              <a:t>〉</a:t>
            </a:r>
            <a:r>
              <a:rPr lang="zh-TW" altLang="en-US" dirty="0"/>
              <a:t>：「駕一葉之</a:t>
            </a:r>
            <a:r>
              <a:rPr lang="zh-TW" altLang="en-US" dirty="0" smtClean="0"/>
              <a:t>扁舟</a:t>
            </a:r>
            <a:r>
              <a:rPr lang="en-US" altLang="zh-TW" dirty="0" smtClean="0"/>
              <a:t>…</a:t>
            </a:r>
            <a:r>
              <a:rPr lang="zh-TW" altLang="en-US" dirty="0" smtClean="0"/>
              <a:t>」</a:t>
            </a:r>
            <a:endParaRPr lang="zh-TW" altLang="zh-TW" dirty="0"/>
          </a:p>
          <a:p>
            <a:pPr lvl="0"/>
            <a:r>
              <a:rPr lang="zh-TW" altLang="en-US" dirty="0" smtClean="0"/>
              <a:t>盡量</a:t>
            </a:r>
            <a:r>
              <a:rPr lang="zh-TW" altLang="zh-TW" dirty="0" smtClean="0"/>
              <a:t>不</a:t>
            </a:r>
            <a:r>
              <a:rPr lang="zh-TW" altLang="en-US" dirty="0" smtClean="0"/>
              <a:t>要讓讀者</a:t>
            </a:r>
            <a:r>
              <a:rPr lang="zh-TW" altLang="zh-TW" dirty="0" smtClean="0"/>
              <a:t>為</a:t>
            </a:r>
            <a:r>
              <a:rPr lang="zh-TW" altLang="en-US" dirty="0" smtClean="0"/>
              <a:t>瞭解釋義內容再</a:t>
            </a:r>
            <a:r>
              <a:rPr lang="zh-TW" altLang="zh-TW" dirty="0" smtClean="0"/>
              <a:t>去查</a:t>
            </a:r>
            <a:r>
              <a:rPr lang="zh-TW" altLang="en-US" dirty="0" smtClean="0"/>
              <a:t>詞典</a:t>
            </a:r>
            <a:endParaRPr lang="zh-TW" altLang="zh-TW" dirty="0"/>
          </a:p>
          <a:p>
            <a:pPr lvl="0"/>
            <a:r>
              <a:rPr lang="zh-TW" altLang="en-US" dirty="0" smtClean="0"/>
              <a:t>用</a:t>
            </a:r>
            <a:r>
              <a:rPr lang="zh-TW" altLang="en-US" dirty="0"/>
              <a:t>詞</a:t>
            </a:r>
            <a:r>
              <a:rPr lang="zh-TW" altLang="zh-TW" dirty="0" smtClean="0"/>
              <a:t>和</a:t>
            </a:r>
            <a:r>
              <a:rPr lang="zh-TW" altLang="en-US" dirty="0" smtClean="0"/>
              <a:t>句型</a:t>
            </a:r>
            <a:r>
              <a:rPr lang="zh-TW" altLang="zh-TW" dirty="0" smtClean="0"/>
              <a:t>結構</a:t>
            </a:r>
            <a:r>
              <a:rPr lang="zh-TW" altLang="zh-TW" dirty="0"/>
              <a:t>應盡可能</a:t>
            </a:r>
            <a:r>
              <a:rPr lang="zh-TW" altLang="zh-TW" dirty="0" smtClean="0"/>
              <a:t>符合</a:t>
            </a:r>
            <a:r>
              <a:rPr lang="zh-TW" altLang="en-US" dirty="0"/>
              <a:t>一般</a:t>
            </a:r>
            <a:r>
              <a:rPr lang="zh-TW" altLang="zh-TW" dirty="0" smtClean="0"/>
              <a:t>散文的</a:t>
            </a:r>
            <a:r>
              <a:rPr lang="zh-TW" altLang="en-US" dirty="0"/>
              <a:t>風格</a:t>
            </a:r>
            <a:r>
              <a:rPr lang="zh-TW" altLang="zh-TW" dirty="0" smtClean="0"/>
              <a:t>，不</a:t>
            </a:r>
            <a:r>
              <a:rPr lang="zh-TW" altLang="en-US" dirty="0" smtClean="0"/>
              <a:t>要</a:t>
            </a:r>
            <a:r>
              <a:rPr lang="zh-TW" altLang="zh-TW" dirty="0" smtClean="0"/>
              <a:t>強迫</a:t>
            </a:r>
            <a:r>
              <a:rPr lang="zh-TW" altLang="zh-TW" dirty="0"/>
              <a:t>用戶學習一套</a:t>
            </a:r>
            <a:r>
              <a:rPr lang="zh-TW" altLang="zh-TW" dirty="0" smtClean="0"/>
              <a:t>詞彙學</a:t>
            </a:r>
            <a:r>
              <a:rPr lang="zh-TW" altLang="en-US" dirty="0" smtClean="0"/>
              <a:t>的</a:t>
            </a:r>
            <a:r>
              <a:rPr lang="zh-TW" altLang="zh-TW" dirty="0" smtClean="0"/>
              <a:t>慣例。</a:t>
            </a:r>
            <a:endParaRPr lang="zh-TW" altLang="zh-TW" dirty="0"/>
          </a:p>
          <a:p>
            <a:endParaRPr lang="zh-TW" altLang="en-US" dirty="0"/>
          </a:p>
        </p:txBody>
      </p:sp>
    </p:spTree>
    <p:extLst>
      <p:ext uri="{BB962C8B-B14F-4D97-AF65-F5344CB8AC3E}">
        <p14:creationId xmlns:p14="http://schemas.microsoft.com/office/powerpoint/2010/main" val="376804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不好理解的</a:t>
            </a:r>
            <a:r>
              <a:rPr lang="zh-TW" altLang="en-US" dirty="0" smtClean="0"/>
              <a:t>例子</a:t>
            </a:r>
            <a:r>
              <a:rPr lang="en-US" altLang="zh-TW" baseline="-25000" dirty="0"/>
              <a:t>10.4.3</a:t>
            </a:r>
            <a:endParaRPr lang="zh-TW" altLang="en-US" baseline="-25000" dirty="0"/>
          </a:p>
        </p:txBody>
      </p:sp>
      <p:sp>
        <p:nvSpPr>
          <p:cNvPr id="3" name="內容版面配置區 2"/>
          <p:cNvSpPr>
            <a:spLocks noGrp="1"/>
          </p:cNvSpPr>
          <p:nvPr>
            <p:ph idx="1"/>
          </p:nvPr>
        </p:nvSpPr>
        <p:spPr/>
        <p:txBody>
          <a:bodyPr/>
          <a:lstStyle/>
          <a:p>
            <a:r>
              <a:rPr lang="en-US" altLang="zh-TW" dirty="0" err="1"/>
              <a:t>a</a:t>
            </a:r>
            <a:r>
              <a:rPr lang="en-US" altLang="zh-TW" dirty="0" err="1" smtClean="0"/>
              <a:t>petalous</a:t>
            </a:r>
            <a:r>
              <a:rPr lang="zh-TW" altLang="en-US" dirty="0" smtClean="0"/>
              <a:t>（胎生）</a:t>
            </a:r>
            <a:endParaRPr lang="en-US" altLang="zh-TW" dirty="0" smtClean="0"/>
          </a:p>
          <a:p>
            <a:r>
              <a:rPr lang="en-US" altLang="zh-TW" dirty="0" smtClean="0"/>
              <a:t>unisexual</a:t>
            </a:r>
            <a:r>
              <a:rPr lang="zh-TW" altLang="en-US" dirty="0" smtClean="0"/>
              <a:t>（單性）</a:t>
            </a:r>
            <a:endParaRPr lang="en-US" altLang="zh-TW" dirty="0" smtClean="0"/>
          </a:p>
          <a:p>
            <a:r>
              <a:rPr lang="en-US" altLang="zh-TW" dirty="0" smtClean="0"/>
              <a:t>bract</a:t>
            </a:r>
            <a:r>
              <a:rPr lang="zh-TW" altLang="en-US" dirty="0" smtClean="0"/>
              <a:t>（苞片）</a:t>
            </a:r>
            <a:endParaRPr lang="en-US" altLang="zh-TW" dirty="0" smtClean="0"/>
          </a:p>
          <a:p>
            <a:r>
              <a:rPr lang="en-US" altLang="zh-TW" dirty="0" smtClean="0"/>
              <a:t>inflorescence</a:t>
            </a:r>
            <a:r>
              <a:rPr lang="zh-TW" altLang="en-US" dirty="0" smtClean="0"/>
              <a:t>（花序）</a:t>
            </a:r>
            <a:r>
              <a:rPr lang="en-US" altLang="zh-TW" dirty="0" smtClean="0"/>
              <a:t> </a:t>
            </a:r>
          </a:p>
          <a:p>
            <a:r>
              <a:rPr lang="en-US" altLang="zh-TW" dirty="0" err="1" smtClean="0"/>
              <a:t>spicate</a:t>
            </a:r>
            <a:r>
              <a:rPr lang="zh-TW" altLang="en-US" dirty="0" smtClean="0"/>
              <a:t>（穗狀的）</a:t>
            </a:r>
            <a:endParaRPr lang="en-US" altLang="zh-TW" dirty="0" smtClean="0"/>
          </a:p>
          <a:p>
            <a:endParaRPr lang="zh-TW" altLang="en-US" dirty="0"/>
          </a:p>
        </p:txBody>
      </p:sp>
      <p:pic>
        <p:nvPicPr>
          <p:cNvPr id="4" name="圖片 3"/>
          <p:cNvPicPr/>
          <p:nvPr/>
        </p:nvPicPr>
        <p:blipFill>
          <a:blip r:embed="rId2"/>
          <a:stretch>
            <a:fillRect/>
          </a:stretch>
        </p:blipFill>
        <p:spPr>
          <a:xfrm>
            <a:off x="5134927" y="2453926"/>
            <a:ext cx="6749562" cy="1880454"/>
          </a:xfrm>
          <a:prstGeom prst="rect">
            <a:avLst/>
          </a:prstGeom>
        </p:spPr>
      </p:pic>
      <p:sp>
        <p:nvSpPr>
          <p:cNvPr id="6" name="矩形 5"/>
          <p:cNvSpPr/>
          <p:nvPr/>
        </p:nvSpPr>
        <p:spPr>
          <a:xfrm>
            <a:off x="5134927" y="4471539"/>
            <a:ext cx="6096000" cy="830997"/>
          </a:xfrm>
          <a:prstGeom prst="rect">
            <a:avLst/>
          </a:prstGeom>
        </p:spPr>
        <p:txBody>
          <a:bodyPr>
            <a:spAutoFit/>
          </a:bodyPr>
          <a:lstStyle/>
          <a:p>
            <a:r>
              <a:rPr lang="zh-CN" altLang="en-US" sz="2400" dirty="0"/>
              <a:t>穗狀花序（如柳樹、樺樹或橡樹），帶有鱗片狀的苞片和單性的無花瓣的花</a:t>
            </a:r>
            <a:endParaRPr lang="zh-TW" altLang="en-US" sz="2400" dirty="0"/>
          </a:p>
        </p:txBody>
      </p:sp>
    </p:spTree>
    <p:extLst>
      <p:ext uri="{BB962C8B-B14F-4D97-AF65-F5344CB8AC3E}">
        <p14:creationId xmlns:p14="http://schemas.microsoft.com/office/powerpoint/2010/main" val="251406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比較好理解的</a:t>
            </a:r>
            <a:r>
              <a:rPr lang="zh-TW" altLang="en-US" dirty="0" smtClean="0"/>
              <a:t>例子</a:t>
            </a:r>
            <a:r>
              <a:rPr lang="en-US" altLang="zh-TW" baseline="-25000" dirty="0"/>
              <a:t>10.4.3</a:t>
            </a:r>
            <a:endParaRPr lang="zh-TW" altLang="en-US" baseline="-25000" dirty="0"/>
          </a:p>
        </p:txBody>
      </p:sp>
      <p:sp>
        <p:nvSpPr>
          <p:cNvPr id="3" name="內容版面配置區 2"/>
          <p:cNvSpPr>
            <a:spLocks noGrp="1"/>
          </p:cNvSpPr>
          <p:nvPr>
            <p:ph idx="1"/>
          </p:nvPr>
        </p:nvSpPr>
        <p:spPr/>
        <p:txBody>
          <a:bodyPr/>
          <a:lstStyle/>
          <a:p>
            <a:r>
              <a:rPr lang="zh-TW" altLang="en-US" dirty="0" smtClean="0"/>
              <a:t>以普通散文的文體書寫</a:t>
            </a:r>
            <a:endParaRPr lang="en-US" altLang="zh-TW" dirty="0" smtClean="0"/>
          </a:p>
          <a:p>
            <a:r>
              <a:rPr lang="zh-TW" altLang="en-US" dirty="0" smtClean="0"/>
              <a:t>使用一般性的詞語</a:t>
            </a:r>
            <a:endParaRPr lang="en-US" altLang="zh-TW" dirty="0" smtClean="0"/>
          </a:p>
          <a:p>
            <a:r>
              <a:rPr lang="zh-TW" altLang="en-US" dirty="0" smtClean="0"/>
              <a:t>辭典是寫給一般讀者</a:t>
            </a:r>
            <a:endParaRPr lang="en-US" altLang="zh-TW" dirty="0" smtClean="0"/>
          </a:p>
          <a:p>
            <a:endParaRPr lang="en-US" altLang="zh-TW" dirty="0"/>
          </a:p>
          <a:p>
            <a:endParaRPr lang="en-US" altLang="zh-TW" dirty="0" smtClean="0"/>
          </a:p>
          <a:p>
            <a:pPr marL="0" indent="0" algn="r">
              <a:buNone/>
            </a:pPr>
            <a:endParaRPr lang="zh-TW" altLang="en-US" dirty="0"/>
          </a:p>
        </p:txBody>
      </p:sp>
      <p:pic>
        <p:nvPicPr>
          <p:cNvPr id="4" name="圖片 3"/>
          <p:cNvPicPr/>
          <p:nvPr/>
        </p:nvPicPr>
        <p:blipFill>
          <a:blip r:embed="rId2"/>
          <a:stretch>
            <a:fillRect/>
          </a:stretch>
        </p:blipFill>
        <p:spPr>
          <a:xfrm>
            <a:off x="4725618" y="2175978"/>
            <a:ext cx="6600107" cy="2139348"/>
          </a:xfrm>
          <a:prstGeom prst="rect">
            <a:avLst/>
          </a:prstGeom>
        </p:spPr>
      </p:pic>
      <p:sp>
        <p:nvSpPr>
          <p:cNvPr id="5" name="矩形 4"/>
          <p:cNvSpPr/>
          <p:nvPr/>
        </p:nvSpPr>
        <p:spPr>
          <a:xfrm>
            <a:off x="4805630" y="4477417"/>
            <a:ext cx="6955750" cy="461665"/>
          </a:xfrm>
          <a:prstGeom prst="rect">
            <a:avLst/>
          </a:prstGeom>
        </p:spPr>
        <p:txBody>
          <a:bodyPr wrap="none">
            <a:spAutoFit/>
          </a:bodyPr>
          <a:lstStyle/>
          <a:p>
            <a:r>
              <a:rPr lang="zh-CN" altLang="en-US" sz="2400" dirty="0"/>
              <a:t>柳樹和榛子等樹木的絨毛、懸掛的花穗，由風授粉</a:t>
            </a:r>
            <a:endParaRPr lang="zh-TW" altLang="en-US" sz="2400" dirty="0"/>
          </a:p>
        </p:txBody>
      </p:sp>
    </p:spTree>
    <p:extLst>
      <p:ext uri="{BB962C8B-B14F-4D97-AF65-F5344CB8AC3E}">
        <p14:creationId xmlns:p14="http://schemas.microsoft.com/office/powerpoint/2010/main" val="22371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好釋義的一些基本</a:t>
            </a:r>
            <a:r>
              <a:rPr lang="zh-TW" altLang="en-US" dirty="0" smtClean="0"/>
              <a:t>要求</a:t>
            </a:r>
            <a:r>
              <a:rPr lang="en-US" altLang="zh-TW" baseline="-25000" dirty="0"/>
              <a:t>10.4.3</a:t>
            </a:r>
            <a:endParaRPr lang="zh-TW" altLang="en-US" baseline="-25000" dirty="0"/>
          </a:p>
        </p:txBody>
      </p:sp>
      <p:sp>
        <p:nvSpPr>
          <p:cNvPr id="3" name="內容版面配置區 2"/>
          <p:cNvSpPr>
            <a:spLocks noGrp="1"/>
          </p:cNvSpPr>
          <p:nvPr>
            <p:ph idx="1"/>
          </p:nvPr>
        </p:nvSpPr>
        <p:spPr/>
        <p:txBody>
          <a:bodyPr/>
          <a:lstStyle/>
          <a:p>
            <a:pPr lvl="0"/>
            <a:r>
              <a:rPr lang="zh-TW" altLang="en-US" dirty="0" smtClean="0"/>
              <a:t>釋義</a:t>
            </a:r>
            <a:r>
              <a:rPr lang="zh-TW" altLang="zh-TW" dirty="0" smtClean="0"/>
              <a:t>應該</a:t>
            </a:r>
            <a:r>
              <a:rPr lang="zh-TW" altLang="zh-TW" dirty="0"/>
              <a:t>提供足夠的資訊，</a:t>
            </a:r>
            <a:r>
              <a:rPr lang="zh-TW" altLang="zh-TW" dirty="0" smtClean="0"/>
              <a:t>使用</a:t>
            </a:r>
            <a:r>
              <a:rPr lang="zh-TW" altLang="en-US" dirty="0" smtClean="0"/>
              <a:t>戶</a:t>
            </a:r>
            <a:r>
              <a:rPr lang="zh-TW" altLang="zh-TW" dirty="0" smtClean="0"/>
              <a:t>能夠</a:t>
            </a:r>
            <a:r>
              <a:rPr lang="zh-TW" altLang="zh-TW" dirty="0" smtClean="0">
                <a:solidFill>
                  <a:srgbClr val="FFFF00"/>
                </a:solidFill>
              </a:rPr>
              <a:t>在語</a:t>
            </a:r>
            <a:r>
              <a:rPr lang="zh-TW" altLang="zh-TW" dirty="0">
                <a:solidFill>
                  <a:srgbClr val="FFFF00"/>
                </a:solidFill>
              </a:rPr>
              <a:t>境中理解</a:t>
            </a:r>
            <a:r>
              <a:rPr lang="zh-TW" altLang="zh-TW" dirty="0"/>
              <a:t>這個詞。</a:t>
            </a:r>
          </a:p>
          <a:p>
            <a:pPr lvl="0"/>
            <a:r>
              <a:rPr lang="zh-TW" altLang="zh-TW" dirty="0" smtClean="0"/>
              <a:t>用戶</a:t>
            </a:r>
            <a:r>
              <a:rPr lang="zh-TW" altLang="zh-TW" dirty="0"/>
              <a:t>能夠在</a:t>
            </a:r>
            <a:r>
              <a:rPr lang="zh-TW" altLang="zh-TW" dirty="0">
                <a:solidFill>
                  <a:srgbClr val="FFFF00"/>
                </a:solidFill>
              </a:rPr>
              <a:t>任何新的語境</a:t>
            </a:r>
            <a:r>
              <a:rPr lang="zh-TW" altLang="zh-TW" dirty="0" smtClean="0">
                <a:solidFill>
                  <a:srgbClr val="FFFF00"/>
                </a:solidFill>
              </a:rPr>
              <a:t>中</a:t>
            </a:r>
            <a:r>
              <a:rPr lang="zh-TW" altLang="en-US" dirty="0" smtClean="0">
                <a:solidFill>
                  <a:srgbClr val="FFFF00"/>
                </a:solidFill>
              </a:rPr>
              <a:t>理解</a:t>
            </a:r>
            <a:r>
              <a:rPr lang="zh-TW" altLang="zh-TW" dirty="0" smtClean="0"/>
              <a:t>這個</a:t>
            </a:r>
            <a:r>
              <a:rPr lang="zh-TW" altLang="zh-TW" dirty="0"/>
              <a:t>詞</a:t>
            </a:r>
            <a:r>
              <a:rPr lang="zh-TW" altLang="zh-TW" dirty="0" smtClean="0"/>
              <a:t>（用戶</a:t>
            </a:r>
            <a:r>
              <a:rPr lang="zh-TW" altLang="zh-TW" dirty="0"/>
              <a:t>的被動</a:t>
            </a:r>
            <a:r>
              <a:rPr lang="zh-TW" altLang="zh-TW" dirty="0" smtClean="0"/>
              <a:t>詞彙）</a:t>
            </a:r>
            <a:r>
              <a:rPr lang="zh-TW" altLang="zh-TW" dirty="0"/>
              <a:t>。</a:t>
            </a:r>
          </a:p>
          <a:p>
            <a:pPr lvl="0"/>
            <a:r>
              <a:rPr lang="zh-TW" altLang="en-US" dirty="0" smtClean="0"/>
              <a:t>用戶</a:t>
            </a:r>
            <a:r>
              <a:rPr lang="zh-TW" altLang="zh-TW" dirty="0" smtClean="0"/>
              <a:t>能在</a:t>
            </a:r>
            <a:r>
              <a:rPr lang="zh-TW" altLang="zh-TW" dirty="0"/>
              <a:t>新的語境中正確和</a:t>
            </a:r>
            <a:r>
              <a:rPr lang="zh-TW" altLang="zh-TW" dirty="0">
                <a:solidFill>
                  <a:srgbClr val="FFFF00"/>
                </a:solidFill>
              </a:rPr>
              <a:t>適當地使用這個詞</a:t>
            </a:r>
            <a:r>
              <a:rPr lang="zh-TW" altLang="zh-TW" dirty="0" smtClean="0"/>
              <a:t>（用戶</a:t>
            </a:r>
            <a:r>
              <a:rPr lang="zh-TW" altLang="zh-TW" dirty="0"/>
              <a:t>的主動詞彙）。</a:t>
            </a:r>
          </a:p>
          <a:p>
            <a:endParaRPr lang="zh-TW" altLang="en-US" dirty="0"/>
          </a:p>
        </p:txBody>
      </p:sp>
    </p:spTree>
    <p:extLst>
      <p:ext uri="{BB962C8B-B14F-4D97-AF65-F5344CB8AC3E}">
        <p14:creationId xmlns:p14="http://schemas.microsoft.com/office/powerpoint/2010/main" val="17805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小結</a:t>
            </a:r>
            <a:endParaRPr lang="zh-TW" altLang="en-US" dirty="0"/>
          </a:p>
        </p:txBody>
      </p:sp>
      <p:sp>
        <p:nvSpPr>
          <p:cNvPr id="3" name="內容版面配置區 2"/>
          <p:cNvSpPr>
            <a:spLocks noGrp="1"/>
          </p:cNvSpPr>
          <p:nvPr>
            <p:ph idx="1"/>
          </p:nvPr>
        </p:nvSpPr>
        <p:spPr/>
        <p:txBody>
          <a:bodyPr>
            <a:normAutofit fontScale="92500" lnSpcReduction="20000"/>
          </a:bodyPr>
          <a:lstStyle/>
          <a:p>
            <a:r>
              <a:rPr lang="zh-TW" altLang="en-US" dirty="0"/>
              <a:t>釋義的</a:t>
            </a:r>
            <a:r>
              <a:rPr lang="zh-TW" altLang="en-US" dirty="0" smtClean="0"/>
              <a:t>困難</a:t>
            </a:r>
            <a:endParaRPr lang="en-US" altLang="zh-TW" dirty="0" smtClean="0"/>
          </a:p>
          <a:p>
            <a:pPr lvl="1"/>
            <a:r>
              <a:rPr lang="zh-TW" altLang="en-US" dirty="0" smtClean="0"/>
              <a:t>爭議多，難以滿足所有人</a:t>
            </a:r>
            <a:endParaRPr lang="en-US" altLang="zh-TW" dirty="0" smtClean="0"/>
          </a:p>
          <a:p>
            <a:pPr lvl="1"/>
            <a:r>
              <a:rPr lang="zh-TW" altLang="en-US" dirty="0"/>
              <a:t>詞典釋義差異</a:t>
            </a:r>
            <a:r>
              <a:rPr lang="zh-TW" altLang="en-US" dirty="0" smtClean="0"/>
              <a:t>大</a:t>
            </a:r>
            <a:endParaRPr lang="en-US" altLang="zh-TW" dirty="0" smtClean="0"/>
          </a:p>
          <a:p>
            <a:r>
              <a:rPr lang="zh-TW" altLang="en-US" dirty="0"/>
              <a:t>為什麼需要釋義</a:t>
            </a:r>
            <a:r>
              <a:rPr lang="zh-TW" altLang="en-US" dirty="0" smtClean="0"/>
              <a:t>？</a:t>
            </a:r>
            <a:endParaRPr lang="en-US" altLang="zh-TW" dirty="0" smtClean="0"/>
          </a:p>
          <a:p>
            <a:pPr lvl="1"/>
            <a:r>
              <a:rPr lang="zh-TW" altLang="en-US" dirty="0"/>
              <a:t>給解碼用的</a:t>
            </a:r>
            <a:r>
              <a:rPr lang="zh-TW" altLang="en-US" dirty="0" smtClean="0"/>
              <a:t>釋義</a:t>
            </a:r>
            <a:endParaRPr lang="en-US" altLang="zh-TW" dirty="0" smtClean="0"/>
          </a:p>
          <a:p>
            <a:pPr lvl="1"/>
            <a:r>
              <a:rPr lang="zh-TW" altLang="en-US" dirty="0"/>
              <a:t>給編碼用的</a:t>
            </a:r>
            <a:r>
              <a:rPr lang="zh-TW" altLang="en-US" dirty="0" smtClean="0"/>
              <a:t>釋義</a:t>
            </a:r>
            <a:endParaRPr lang="en-US" altLang="zh-TW" dirty="0" smtClean="0"/>
          </a:p>
          <a:p>
            <a:r>
              <a:rPr lang="zh-TW" altLang="en-US" dirty="0"/>
              <a:t>釋義的</a:t>
            </a:r>
            <a:r>
              <a:rPr lang="zh-TW" altLang="en-US" dirty="0" smtClean="0"/>
              <a:t>程序</a:t>
            </a:r>
            <a:endParaRPr lang="en-US" altLang="zh-TW" dirty="0" smtClean="0"/>
          </a:p>
          <a:p>
            <a:pPr lvl="1"/>
            <a:r>
              <a:rPr lang="zh-TW" altLang="en-US" dirty="0" smtClean="0"/>
              <a:t>義項資料庫</a:t>
            </a:r>
            <a:endParaRPr lang="en-US" altLang="zh-TW" dirty="0" smtClean="0"/>
          </a:p>
          <a:p>
            <a:pPr lvl="1"/>
            <a:r>
              <a:rPr lang="zh-TW" altLang="en-US" dirty="0" smtClean="0"/>
              <a:t>體例指南</a:t>
            </a:r>
            <a:endParaRPr lang="en-US" altLang="zh-TW" dirty="0" smtClean="0"/>
          </a:p>
          <a:p>
            <a:pPr lvl="1"/>
            <a:r>
              <a:rPr lang="zh-TW" altLang="en-US" dirty="0" smtClean="0"/>
              <a:t>讀者</a:t>
            </a:r>
            <a:endParaRPr lang="en-US" altLang="zh-TW" dirty="0" smtClean="0"/>
          </a:p>
          <a:p>
            <a:r>
              <a:rPr lang="zh-TW" altLang="en-US" dirty="0"/>
              <a:t>釋義是給誰用的</a:t>
            </a:r>
            <a:r>
              <a:rPr lang="zh-TW" altLang="en-US" dirty="0" smtClean="0"/>
              <a:t>？</a:t>
            </a:r>
            <a:endParaRPr lang="en-US" altLang="zh-TW" dirty="0" smtClean="0"/>
          </a:p>
          <a:p>
            <a:pPr lvl="1"/>
            <a:r>
              <a:rPr lang="zh-TW" altLang="en-US" dirty="0"/>
              <a:t>必須考慮到使用者的先前</a:t>
            </a:r>
            <a:r>
              <a:rPr lang="zh-TW" altLang="en-US" dirty="0" smtClean="0"/>
              <a:t>知識</a:t>
            </a:r>
            <a:endParaRPr lang="en-US" altLang="zh-TW" dirty="0" smtClean="0"/>
          </a:p>
          <a:p>
            <a:pPr lvl="1"/>
            <a:r>
              <a:rPr lang="zh-TW" altLang="en-US" dirty="0"/>
              <a:t>語言</a:t>
            </a:r>
            <a:r>
              <a:rPr lang="zh-TW" altLang="en-US" dirty="0" smtClean="0"/>
              <a:t>能力</a:t>
            </a:r>
            <a:endParaRPr lang="en-US" altLang="zh-TW" dirty="0" smtClean="0"/>
          </a:p>
          <a:p>
            <a:pPr lvl="1"/>
            <a:r>
              <a:rPr lang="zh-TW" altLang="en-US" dirty="0"/>
              <a:t>對參考慣例的理解</a:t>
            </a:r>
          </a:p>
        </p:txBody>
      </p:sp>
    </p:spTree>
    <p:extLst>
      <p:ext uri="{BB962C8B-B14F-4D97-AF65-F5344CB8AC3E}">
        <p14:creationId xmlns:p14="http://schemas.microsoft.com/office/powerpoint/2010/main" val="33003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英文版</a:t>
            </a:r>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1702498" y="2194560"/>
            <a:ext cx="8365046" cy="4100727"/>
          </a:xfrm>
          <a:prstGeom prst="rect">
            <a:avLst/>
          </a:prstGeom>
        </p:spPr>
      </p:pic>
    </p:spTree>
    <p:extLst>
      <p:ext uri="{BB962C8B-B14F-4D97-AF65-F5344CB8AC3E}">
        <p14:creationId xmlns:p14="http://schemas.microsoft.com/office/powerpoint/2010/main" val="1984814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838325" y="1281112"/>
            <a:ext cx="8515350" cy="4295775"/>
          </a:xfrm>
          <a:prstGeom prst="rect">
            <a:avLst/>
          </a:prstGeom>
        </p:spPr>
      </p:pic>
    </p:spTree>
    <p:extLst>
      <p:ext uri="{BB962C8B-B14F-4D97-AF65-F5344CB8AC3E}">
        <p14:creationId xmlns:p14="http://schemas.microsoft.com/office/powerpoint/2010/main" val="20396163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505075" y="1271587"/>
            <a:ext cx="7181850" cy="4314825"/>
          </a:xfrm>
          <a:prstGeom prst="rect">
            <a:avLst/>
          </a:prstGeom>
        </p:spPr>
      </p:pic>
    </p:spTree>
    <p:extLst>
      <p:ext uri="{BB962C8B-B14F-4D97-AF65-F5344CB8AC3E}">
        <p14:creationId xmlns:p14="http://schemas.microsoft.com/office/powerpoint/2010/main" val="782998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關於釋義的</a:t>
            </a:r>
            <a:r>
              <a:rPr lang="zh-TW" altLang="en-US" dirty="0" smtClean="0"/>
              <a:t>內容</a:t>
            </a:r>
            <a:r>
              <a:rPr lang="en-US" altLang="zh-TW" baseline="-25000" dirty="0"/>
              <a:t>10.5</a:t>
            </a:r>
            <a:endParaRPr lang="zh-TW" altLang="en-US" baseline="-25000" dirty="0"/>
          </a:p>
        </p:txBody>
      </p:sp>
      <p:sp>
        <p:nvSpPr>
          <p:cNvPr id="3" name="內容版面配置區 2"/>
          <p:cNvSpPr>
            <a:spLocks noGrp="1"/>
          </p:cNvSpPr>
          <p:nvPr>
            <p:ph idx="1"/>
          </p:nvPr>
        </p:nvSpPr>
        <p:spPr>
          <a:xfrm>
            <a:off x="680322" y="2336873"/>
            <a:ext cx="5896942" cy="3599316"/>
          </a:xfrm>
        </p:spPr>
        <p:txBody>
          <a:bodyPr>
            <a:normAutofit lnSpcReduction="10000"/>
          </a:bodyPr>
          <a:lstStyle/>
          <a:p>
            <a:r>
              <a:rPr lang="zh-TW" altLang="en-US" dirty="0" smtClean="0"/>
              <a:t>我</a:t>
            </a:r>
            <a:r>
              <a:rPr lang="zh-TW" altLang="en-US" dirty="0"/>
              <a:t>該</a:t>
            </a:r>
            <a:r>
              <a:rPr lang="zh-TW" altLang="en-US" dirty="0" smtClean="0"/>
              <a:t>如何描述這個詞（義項）？</a:t>
            </a:r>
            <a:endParaRPr lang="en-US" altLang="zh-TW" dirty="0" smtClean="0"/>
          </a:p>
          <a:p>
            <a:r>
              <a:rPr lang="zh-TW" altLang="en-US" dirty="0" smtClean="0"/>
              <a:t>哪些是最有價值的訊息？</a:t>
            </a:r>
            <a:endParaRPr lang="en-US" altLang="zh-TW" dirty="0" smtClean="0"/>
          </a:p>
          <a:p>
            <a:pPr lvl="1"/>
            <a:r>
              <a:rPr lang="en-US" altLang="zh-TW" dirty="0" smtClean="0"/>
              <a:t>Cattle are cows and bulls</a:t>
            </a:r>
          </a:p>
          <a:p>
            <a:pPr lvl="1"/>
            <a:r>
              <a:rPr lang="zh-TW" altLang="en-US" dirty="0"/>
              <a:t>使用</a:t>
            </a:r>
            <a:r>
              <a:rPr lang="zh-TW" altLang="en-US" dirty="0" smtClean="0"/>
              <a:t>簡單的語言</a:t>
            </a:r>
            <a:endParaRPr lang="en-US" altLang="zh-TW" dirty="0" smtClean="0"/>
          </a:p>
          <a:p>
            <a:pPr lvl="1"/>
            <a:r>
              <a:rPr lang="zh-TW" altLang="en-US" dirty="0" smtClean="0"/>
              <a:t>提供理解所需最簡單的資訊</a:t>
            </a:r>
            <a:endParaRPr lang="en-US" altLang="zh-TW" dirty="0" smtClean="0"/>
          </a:p>
          <a:p>
            <a:pPr lvl="1"/>
            <a:r>
              <a:rPr lang="zh-TW" altLang="en-US" dirty="0"/>
              <a:t>對</a:t>
            </a:r>
            <a:r>
              <a:rPr lang="zh-TW" altLang="en-US" dirty="0" smtClean="0"/>
              <a:t>程度較</a:t>
            </a:r>
            <a:r>
              <a:rPr lang="zh-TW" altLang="zh-TW" dirty="0" smtClean="0"/>
              <a:t>低的</a:t>
            </a:r>
            <a:r>
              <a:rPr lang="zh-TW" altLang="zh-TW" dirty="0"/>
              <a:t>英語學習</a:t>
            </a:r>
            <a:r>
              <a:rPr lang="zh-TW" altLang="zh-TW" dirty="0" smtClean="0"/>
              <a:t>者</a:t>
            </a:r>
            <a:endParaRPr lang="en-US" altLang="zh-TW" dirty="0" smtClean="0"/>
          </a:p>
          <a:p>
            <a:r>
              <a:rPr lang="zh-TW" altLang="en-US" dirty="0" smtClean="0"/>
              <a:t>對程度較高的學習者還需要提供哪些資訊？</a:t>
            </a:r>
            <a:endParaRPr lang="en-US" altLang="zh-TW" dirty="0" smtClean="0"/>
          </a:p>
          <a:p>
            <a:r>
              <a:rPr lang="zh-TW" altLang="en-US" dirty="0" smtClean="0"/>
              <a:t>決定的關鍵</a:t>
            </a:r>
            <a:endParaRPr lang="en-US" altLang="zh-TW" dirty="0" smtClean="0"/>
          </a:p>
          <a:p>
            <a:pPr lvl="1"/>
            <a:r>
              <a:rPr lang="zh-TW" altLang="en-US" dirty="0"/>
              <a:t>詞典的</a:t>
            </a:r>
            <a:r>
              <a:rPr lang="zh-TW" altLang="en-US" dirty="0" smtClean="0"/>
              <a:t>類型</a:t>
            </a:r>
            <a:endParaRPr lang="en-US" altLang="zh-TW" dirty="0" smtClean="0"/>
          </a:p>
          <a:p>
            <a:pPr lvl="1"/>
            <a:r>
              <a:rPr lang="zh-TW" altLang="en-US" dirty="0"/>
              <a:t>讀者</a:t>
            </a:r>
            <a:r>
              <a:rPr lang="zh-TW" altLang="zh-TW" dirty="0" smtClean="0"/>
              <a:t>的</a:t>
            </a:r>
            <a:r>
              <a:rPr lang="zh-TW" altLang="zh-TW" dirty="0"/>
              <a:t>需求和期望</a:t>
            </a:r>
            <a:endParaRPr lang="en-US" altLang="zh-TW" dirty="0" smtClean="0"/>
          </a:p>
        </p:txBody>
      </p:sp>
      <p:pic>
        <p:nvPicPr>
          <p:cNvPr id="4" name="圖片 3"/>
          <p:cNvPicPr>
            <a:picLocks noChangeAspect="1"/>
          </p:cNvPicPr>
          <p:nvPr/>
        </p:nvPicPr>
        <p:blipFill>
          <a:blip r:embed="rId2"/>
          <a:stretch>
            <a:fillRect/>
          </a:stretch>
        </p:blipFill>
        <p:spPr>
          <a:xfrm>
            <a:off x="6577264" y="1931029"/>
            <a:ext cx="5573522" cy="4005160"/>
          </a:xfrm>
          <a:prstGeom prst="rect">
            <a:avLst/>
          </a:prstGeom>
        </p:spPr>
      </p:pic>
    </p:spTree>
    <p:extLst>
      <p:ext uri="{BB962C8B-B14F-4D97-AF65-F5344CB8AC3E}">
        <p14:creationId xmlns:p14="http://schemas.microsoft.com/office/powerpoint/2010/main" val="174160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409825" y="1304925"/>
            <a:ext cx="7372350" cy="4248150"/>
          </a:xfrm>
          <a:prstGeom prst="rect">
            <a:avLst/>
          </a:prstGeom>
        </p:spPr>
      </p:pic>
    </p:spTree>
    <p:extLst>
      <p:ext uri="{BB962C8B-B14F-4D97-AF65-F5344CB8AC3E}">
        <p14:creationId xmlns:p14="http://schemas.microsoft.com/office/powerpoint/2010/main" val="32772880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傳統</a:t>
            </a:r>
            <a:r>
              <a:rPr lang="zh-TW" altLang="en-US" dirty="0" smtClean="0"/>
              <a:t>釋義法：種類</a:t>
            </a:r>
            <a:r>
              <a:rPr lang="en-US" altLang="zh-TW" dirty="0" smtClean="0"/>
              <a:t>--</a:t>
            </a:r>
            <a:r>
              <a:rPr lang="zh-TW" altLang="en-US" dirty="0" smtClean="0"/>
              <a:t>差異</a:t>
            </a:r>
            <a:r>
              <a:rPr lang="en-US" altLang="zh-TW" baseline="-25000" dirty="0"/>
              <a:t>10.5.1</a:t>
            </a:r>
            <a:endParaRPr lang="zh-TW" altLang="en-US" baseline="-25000" dirty="0"/>
          </a:p>
        </p:txBody>
      </p:sp>
      <p:sp>
        <p:nvSpPr>
          <p:cNvPr id="3" name="內容版面配置區 2"/>
          <p:cNvSpPr>
            <a:spLocks noGrp="1"/>
          </p:cNvSpPr>
          <p:nvPr>
            <p:ph idx="1"/>
          </p:nvPr>
        </p:nvSpPr>
        <p:spPr/>
        <p:txBody>
          <a:bodyPr>
            <a:normAutofit lnSpcReduction="10000"/>
          </a:bodyPr>
          <a:lstStyle/>
          <a:p>
            <a:r>
              <a:rPr lang="zh-TW" altLang="en-US" sz="2800" dirty="0"/>
              <a:t>種類</a:t>
            </a:r>
            <a:r>
              <a:rPr lang="en-US" altLang="zh-TW" sz="2800" dirty="0"/>
              <a:t>--</a:t>
            </a:r>
            <a:r>
              <a:rPr lang="zh-TW" altLang="en-US" sz="2800" dirty="0"/>
              <a:t>差異</a:t>
            </a:r>
            <a:r>
              <a:rPr lang="zh-TW" altLang="en-US" sz="2800" dirty="0" smtClean="0"/>
              <a:t>釋義</a:t>
            </a:r>
            <a:r>
              <a:rPr lang="zh-TW" altLang="en-US" sz="2800" dirty="0"/>
              <a:t>法由</a:t>
            </a:r>
            <a:r>
              <a:rPr lang="zh-TW" altLang="en-US" sz="2800" dirty="0" smtClean="0"/>
              <a:t>兩個元素所構成</a:t>
            </a:r>
            <a:endParaRPr lang="en-US" altLang="zh-TW" sz="2800" dirty="0" smtClean="0"/>
          </a:p>
          <a:p>
            <a:pPr lvl="1"/>
            <a:r>
              <a:rPr lang="zh-TW" altLang="en-US" sz="2800" dirty="0" smtClean="0"/>
              <a:t>種類</a:t>
            </a:r>
            <a:r>
              <a:rPr lang="en-US" altLang="zh-TW" sz="2800" dirty="0" smtClean="0"/>
              <a:t>(</a:t>
            </a:r>
            <a:r>
              <a:rPr lang="en-US" altLang="zh-TW" dirty="0" smtClean="0"/>
              <a:t>genus</a:t>
            </a:r>
            <a:r>
              <a:rPr lang="en-US" altLang="zh-TW" sz="2800" dirty="0" smtClean="0"/>
              <a:t>)</a:t>
            </a:r>
            <a:r>
              <a:rPr lang="zh-TW" altLang="en-US" sz="2800" dirty="0" smtClean="0"/>
              <a:t>：</a:t>
            </a:r>
            <a:r>
              <a:rPr lang="zh-TW" altLang="zh-TW" sz="2800" dirty="0" smtClean="0"/>
              <a:t>上位詞</a:t>
            </a:r>
            <a:r>
              <a:rPr lang="en-US" altLang="zh-TW" sz="2800" dirty="0"/>
              <a:t>--</a:t>
            </a:r>
            <a:r>
              <a:rPr lang="zh-TW" altLang="zh-TW" sz="2800" dirty="0" smtClean="0"/>
              <a:t>將</a:t>
            </a:r>
            <a:r>
              <a:rPr lang="zh-TW" altLang="en-US" sz="2800" dirty="0" smtClean="0"/>
              <a:t>詞語框在</a:t>
            </a:r>
            <a:r>
              <a:rPr lang="zh-TW" altLang="zh-TW" sz="2800" dirty="0" smtClean="0"/>
              <a:t>正確</a:t>
            </a:r>
            <a:r>
              <a:rPr lang="zh-TW" altLang="zh-TW" sz="2800" dirty="0"/>
              <a:t>的語義類別中</a:t>
            </a:r>
            <a:r>
              <a:rPr lang="zh-TW" altLang="zh-TW" sz="2800" dirty="0" smtClean="0"/>
              <a:t>。</a:t>
            </a:r>
            <a:endParaRPr lang="en-US" altLang="zh-TW" sz="2800" dirty="0" smtClean="0"/>
          </a:p>
          <a:p>
            <a:pPr lvl="2"/>
            <a:r>
              <a:rPr lang="zh-TW" altLang="en-US" sz="2400" dirty="0" smtClean="0"/>
              <a:t>敞篷車</a:t>
            </a:r>
            <a:r>
              <a:rPr lang="en-US" altLang="zh-TW" sz="2400" dirty="0" smtClean="0"/>
              <a:t>(</a:t>
            </a:r>
            <a:r>
              <a:rPr lang="en-US" altLang="zh-TW" dirty="0"/>
              <a:t>convertible </a:t>
            </a:r>
            <a:r>
              <a:rPr lang="en-US" altLang="zh-TW" sz="2400" dirty="0" smtClean="0"/>
              <a:t>) </a:t>
            </a:r>
            <a:r>
              <a:rPr lang="en-US" altLang="zh-TW" sz="2400" dirty="0" smtClean="0">
                <a:sym typeface="Wingdings" panose="05000000000000000000" pitchFamily="2" charset="2"/>
              </a:rPr>
              <a:t> </a:t>
            </a:r>
            <a:r>
              <a:rPr lang="zh-TW" altLang="en-US" sz="2400" dirty="0" smtClean="0"/>
              <a:t>汽車</a:t>
            </a:r>
            <a:endParaRPr lang="en-US" altLang="zh-TW" sz="2400" dirty="0" smtClean="0"/>
          </a:p>
          <a:p>
            <a:pPr lvl="2"/>
            <a:r>
              <a:rPr lang="zh-TW" altLang="en-US" sz="2400" dirty="0" smtClean="0"/>
              <a:t>老虎 ？</a:t>
            </a:r>
            <a:endParaRPr lang="en-US" altLang="zh-TW" sz="2400" dirty="0" smtClean="0"/>
          </a:p>
          <a:p>
            <a:pPr lvl="2"/>
            <a:r>
              <a:rPr lang="zh-TW" altLang="en-US" sz="2400" dirty="0" smtClean="0">
                <a:sym typeface="Wingdings" panose="05000000000000000000" pitchFamily="2" charset="2"/>
              </a:rPr>
              <a:t>汽車？</a:t>
            </a:r>
            <a:endParaRPr lang="zh-TW" altLang="zh-TW" sz="2400" dirty="0"/>
          </a:p>
          <a:p>
            <a:pPr lvl="1"/>
            <a:r>
              <a:rPr lang="zh-TW" altLang="en-US" sz="2800" dirty="0" smtClean="0"/>
              <a:t>差異</a:t>
            </a:r>
            <a:r>
              <a:rPr lang="en-US" altLang="zh-TW" sz="2800" dirty="0" smtClean="0"/>
              <a:t>(</a:t>
            </a:r>
            <a:r>
              <a:rPr lang="en-US" altLang="zh-TW" dirty="0" smtClean="0"/>
              <a:t>differentiae</a:t>
            </a:r>
            <a:r>
              <a:rPr lang="en-US" altLang="zh-TW" sz="2800" dirty="0" smtClean="0"/>
              <a:t>)</a:t>
            </a:r>
            <a:r>
              <a:rPr lang="zh-TW" altLang="en-US" sz="2800" dirty="0" smtClean="0"/>
              <a:t>：</a:t>
            </a:r>
            <a:r>
              <a:rPr lang="zh-TW" altLang="en-US" sz="2800" dirty="0"/>
              <a:t>補充</a:t>
            </a:r>
            <a:r>
              <a:rPr lang="zh-TW" altLang="zh-TW" sz="2800" dirty="0" smtClean="0"/>
              <a:t>資訊</a:t>
            </a:r>
            <a:r>
              <a:rPr lang="en-US" altLang="zh-TW" sz="2800" dirty="0"/>
              <a:t>--</a:t>
            </a:r>
            <a:r>
              <a:rPr lang="zh-TW" altLang="zh-TW" sz="2800" dirty="0" smtClean="0"/>
              <a:t>表明獨特</a:t>
            </a:r>
            <a:r>
              <a:rPr lang="zh-TW" altLang="zh-TW" sz="2800" dirty="0"/>
              <a:t>之處</a:t>
            </a:r>
            <a:r>
              <a:rPr lang="zh-TW" altLang="zh-TW" sz="2800" dirty="0" smtClean="0"/>
              <a:t>，</a:t>
            </a:r>
            <a:r>
              <a:rPr lang="zh-TW" altLang="en-US" sz="2800" dirty="0" smtClean="0"/>
              <a:t>與</a:t>
            </a:r>
            <a:r>
              <a:rPr lang="zh-TW" altLang="zh-TW" sz="2800" dirty="0" smtClean="0"/>
              <a:t>同類</a:t>
            </a:r>
            <a:r>
              <a:rPr lang="zh-TW" altLang="en-US" sz="2800" dirty="0" smtClean="0"/>
              <a:t>詞有何不同</a:t>
            </a:r>
            <a:endParaRPr lang="en-US" altLang="zh-TW" sz="2800" dirty="0" smtClean="0"/>
          </a:p>
          <a:p>
            <a:pPr lvl="2"/>
            <a:r>
              <a:rPr lang="zh-TW" altLang="en-US" sz="2400" dirty="0"/>
              <a:t>敞篷車</a:t>
            </a:r>
            <a:r>
              <a:rPr lang="zh-TW" altLang="en-US" sz="2400" dirty="0" smtClean="0"/>
              <a:t>：具備</a:t>
            </a:r>
            <a:r>
              <a:rPr lang="zh-TW" altLang="en-US" sz="2400" dirty="0" smtClean="0">
                <a:solidFill>
                  <a:srgbClr val="00B0F0"/>
                </a:solidFill>
              </a:rPr>
              <a:t>折疊式</a:t>
            </a:r>
            <a:r>
              <a:rPr lang="zh-TW" altLang="en-US" sz="2400" dirty="0">
                <a:solidFill>
                  <a:srgbClr val="00B0F0"/>
                </a:solidFill>
              </a:rPr>
              <a:t>或可拆卸式</a:t>
            </a:r>
            <a:r>
              <a:rPr lang="zh-TW" altLang="en-US" sz="2400" dirty="0" smtClean="0">
                <a:solidFill>
                  <a:srgbClr val="00B0F0"/>
                </a:solidFill>
              </a:rPr>
              <a:t>車頂</a:t>
            </a:r>
            <a:r>
              <a:rPr lang="zh-TW" altLang="en-US" sz="2400" dirty="0" smtClean="0"/>
              <a:t>的</a:t>
            </a:r>
            <a:r>
              <a:rPr lang="zh-TW" altLang="en-US" sz="2400" dirty="0" smtClean="0">
                <a:solidFill>
                  <a:srgbClr val="FFFF00"/>
                </a:solidFill>
              </a:rPr>
              <a:t>汽車</a:t>
            </a:r>
            <a:r>
              <a:rPr lang="zh-TW" altLang="en-US" sz="2400" dirty="0" smtClean="0"/>
              <a:t>。</a:t>
            </a:r>
            <a:endParaRPr lang="en-US" altLang="zh-TW" sz="2400" dirty="0" smtClean="0"/>
          </a:p>
          <a:p>
            <a:pPr lvl="2"/>
            <a:r>
              <a:rPr lang="zh-TW" altLang="en-US" sz="2400" dirty="0" smtClean="0"/>
              <a:t>老虎：一種</a:t>
            </a:r>
            <a:r>
              <a:rPr lang="zh-TW" altLang="en-US" sz="2400" dirty="0">
                <a:solidFill>
                  <a:srgbClr val="00B0F0"/>
                </a:solidFill>
              </a:rPr>
              <a:t>凶猛</a:t>
            </a:r>
            <a:r>
              <a:rPr lang="zh-TW" altLang="en-US" sz="2400" dirty="0"/>
              <a:t>的</a:t>
            </a:r>
            <a:r>
              <a:rPr lang="zh-TW" altLang="en-US" sz="2400" dirty="0">
                <a:solidFill>
                  <a:srgbClr val="FFFF00"/>
                </a:solidFill>
              </a:rPr>
              <a:t>野獸</a:t>
            </a:r>
            <a:r>
              <a:rPr lang="zh-TW" altLang="en-US" sz="2400" dirty="0"/>
              <a:t>。形似貓，全身</a:t>
            </a:r>
            <a:r>
              <a:rPr lang="zh-TW" altLang="en-US" sz="2400" dirty="0">
                <a:solidFill>
                  <a:srgbClr val="00B0F0"/>
                </a:solidFill>
              </a:rPr>
              <a:t>黃褐色</a:t>
            </a:r>
            <a:r>
              <a:rPr lang="zh-TW" altLang="en-US" sz="2400" dirty="0"/>
              <a:t>，有</a:t>
            </a:r>
            <a:r>
              <a:rPr lang="zh-TW" altLang="en-US" sz="2400" dirty="0">
                <a:solidFill>
                  <a:srgbClr val="00B0F0"/>
                </a:solidFill>
              </a:rPr>
              <a:t>黑色斑紋</a:t>
            </a:r>
            <a:r>
              <a:rPr lang="zh-TW" altLang="en-US" sz="2400" dirty="0"/>
              <a:t>，</a:t>
            </a:r>
            <a:r>
              <a:rPr lang="zh-TW" altLang="en-US" sz="2400" dirty="0">
                <a:solidFill>
                  <a:srgbClr val="00B0F0"/>
                </a:solidFill>
              </a:rPr>
              <a:t>喜肉食</a:t>
            </a:r>
            <a:r>
              <a:rPr lang="zh-TW" altLang="en-US" sz="2400" dirty="0" smtClean="0"/>
              <a:t>。</a:t>
            </a:r>
            <a:endParaRPr lang="en-US" altLang="zh-TW" sz="2400" dirty="0" smtClean="0"/>
          </a:p>
          <a:p>
            <a:pPr lvl="2"/>
            <a:r>
              <a:rPr lang="zh-TW" altLang="en-US" sz="2400" dirty="0" smtClean="0">
                <a:sym typeface="Wingdings" panose="05000000000000000000" pitchFamily="2" charset="2"/>
              </a:rPr>
              <a:t>汽車</a:t>
            </a:r>
            <a:r>
              <a:rPr lang="zh-TW" altLang="en-US" sz="2400" dirty="0"/>
              <a:t>：</a:t>
            </a:r>
            <a:r>
              <a:rPr lang="zh-TW" altLang="en-US" sz="2400" dirty="0" smtClean="0"/>
              <a:t>泛指</a:t>
            </a:r>
            <a:r>
              <a:rPr lang="zh-TW" altLang="en-US" sz="2400" dirty="0"/>
              <a:t>任何</a:t>
            </a:r>
            <a:r>
              <a:rPr lang="zh-TW" altLang="en-US" sz="2400" dirty="0">
                <a:solidFill>
                  <a:srgbClr val="00B0F0"/>
                </a:solidFill>
              </a:rPr>
              <a:t>使用自身裝設的動力</a:t>
            </a:r>
            <a:r>
              <a:rPr lang="zh-TW" altLang="en-US" sz="2400" dirty="0"/>
              <a:t>以行駛，並有</a:t>
            </a:r>
            <a:r>
              <a:rPr lang="zh-TW" altLang="en-US" sz="2400" dirty="0">
                <a:solidFill>
                  <a:srgbClr val="00B0F0"/>
                </a:solidFill>
              </a:rPr>
              <a:t>四輪或四輪以上</a:t>
            </a:r>
            <a:r>
              <a:rPr lang="zh-TW" altLang="en-US" sz="2400" dirty="0"/>
              <a:t>的</a:t>
            </a:r>
            <a:r>
              <a:rPr lang="zh-TW" altLang="en-US" sz="2400" dirty="0">
                <a:solidFill>
                  <a:srgbClr val="00B0F0"/>
                </a:solidFill>
              </a:rPr>
              <a:t>陸路</a:t>
            </a:r>
            <a:r>
              <a:rPr lang="zh-TW" altLang="en-US" sz="2400" dirty="0">
                <a:solidFill>
                  <a:srgbClr val="FFFF00"/>
                </a:solidFill>
              </a:rPr>
              <a:t>交通運輸工具</a:t>
            </a:r>
            <a:r>
              <a:rPr lang="zh-TW" altLang="en-US" sz="2400" dirty="0"/>
              <a:t>。</a:t>
            </a:r>
            <a:endParaRPr lang="en-US" altLang="zh-TW" sz="2400" dirty="0"/>
          </a:p>
          <a:p>
            <a:pPr lvl="2"/>
            <a:endParaRPr lang="en-US" altLang="zh-TW" sz="2400" dirty="0"/>
          </a:p>
          <a:p>
            <a:pPr lvl="1"/>
            <a:endParaRPr lang="zh-TW" altLang="en-US" sz="2800" dirty="0"/>
          </a:p>
        </p:txBody>
      </p:sp>
    </p:spTree>
    <p:extLst>
      <p:ext uri="{BB962C8B-B14F-4D97-AF65-F5344CB8AC3E}">
        <p14:creationId xmlns:p14="http://schemas.microsoft.com/office/powerpoint/2010/main" val="20334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種類</a:t>
            </a:r>
            <a:r>
              <a:rPr lang="en-US" altLang="zh-TW" dirty="0" smtClean="0"/>
              <a:t>--</a:t>
            </a:r>
            <a:r>
              <a:rPr lang="zh-TW" altLang="en-US" dirty="0" smtClean="0"/>
              <a:t>差異釋義法的</a:t>
            </a:r>
            <a:r>
              <a:rPr lang="zh-TW" altLang="en-US" dirty="0" smtClean="0"/>
              <a:t>優點</a:t>
            </a:r>
            <a:r>
              <a:rPr lang="en-US" altLang="zh-TW" baseline="-25000" dirty="0"/>
              <a:t>10.5.1</a:t>
            </a:r>
            <a:endParaRPr lang="zh-TW" altLang="en-US" baseline="-25000" dirty="0"/>
          </a:p>
        </p:txBody>
      </p:sp>
      <p:sp>
        <p:nvSpPr>
          <p:cNvPr id="3" name="內容版面配置區 2"/>
          <p:cNvSpPr>
            <a:spLocks noGrp="1"/>
          </p:cNvSpPr>
          <p:nvPr>
            <p:ph idx="1"/>
          </p:nvPr>
        </p:nvSpPr>
        <p:spPr/>
        <p:txBody>
          <a:bodyPr>
            <a:normAutofit/>
          </a:bodyPr>
          <a:lstStyle/>
          <a:p>
            <a:r>
              <a:rPr lang="zh-TW" altLang="en-US" sz="3200" dirty="0"/>
              <a:t>適用於</a:t>
            </a:r>
            <a:r>
              <a:rPr lang="zh-TW" altLang="en-US" sz="3200" dirty="0" smtClean="0"/>
              <a:t>大多數情況的釋義</a:t>
            </a:r>
            <a:r>
              <a:rPr lang="zh-TW" altLang="zh-TW" sz="3200" dirty="0" smtClean="0"/>
              <a:t>策略</a:t>
            </a:r>
            <a:endParaRPr lang="en-US" altLang="zh-TW" sz="3200" dirty="0" smtClean="0"/>
          </a:p>
          <a:p>
            <a:pPr lvl="1"/>
            <a:r>
              <a:rPr lang="zh-TW" altLang="en-US" sz="3200" dirty="0" smtClean="0"/>
              <a:t>類似於</a:t>
            </a:r>
            <a:r>
              <a:rPr lang="zh-TW" altLang="zh-TW" sz="3200" dirty="0" smtClean="0"/>
              <a:t>植物</a:t>
            </a:r>
            <a:r>
              <a:rPr lang="zh-TW" altLang="zh-TW" sz="3200" dirty="0"/>
              <a:t>、動物和其他生物的林納分類</a:t>
            </a:r>
            <a:r>
              <a:rPr lang="zh-TW" altLang="zh-TW" sz="3200" dirty="0" smtClean="0"/>
              <a:t>法</a:t>
            </a:r>
            <a:endParaRPr lang="en-US" altLang="zh-TW" sz="3200" dirty="0" smtClean="0"/>
          </a:p>
          <a:p>
            <a:pPr lvl="1"/>
            <a:r>
              <a:rPr lang="zh-TW" altLang="en-US" sz="3200" dirty="0" smtClean="0"/>
              <a:t>適用</a:t>
            </a:r>
            <a:r>
              <a:rPr lang="zh-TW" altLang="en-US" sz="3200" dirty="0"/>
              <a:t>於</a:t>
            </a:r>
            <a:r>
              <a:rPr lang="zh-TW" altLang="en-US" sz="3200" dirty="0" smtClean="0"/>
              <a:t>大多數名詞</a:t>
            </a:r>
            <a:r>
              <a:rPr lang="zh-TW" altLang="en-US" sz="3200" dirty="0"/>
              <a:t>，</a:t>
            </a:r>
            <a:r>
              <a:rPr lang="zh-TW" altLang="en-US" sz="3200" dirty="0" smtClean="0"/>
              <a:t>尤其是</a:t>
            </a:r>
            <a:r>
              <a:rPr lang="zh-TW" altLang="en-US" sz="3200" dirty="0"/>
              <a:t>具體</a:t>
            </a:r>
            <a:r>
              <a:rPr lang="zh-TW" altLang="en-US" sz="3200" dirty="0" smtClean="0"/>
              <a:t>物體名詞</a:t>
            </a:r>
            <a:endParaRPr lang="en-US" altLang="zh-TW" sz="3200" dirty="0" smtClean="0"/>
          </a:p>
          <a:p>
            <a:pPr lvl="1"/>
            <a:r>
              <a:rPr lang="zh-TW" altLang="en-US" sz="3200" dirty="0" smtClean="0"/>
              <a:t>許多類別動詞也適用：</a:t>
            </a:r>
            <a:endParaRPr lang="en-US" altLang="zh-TW" sz="3200" dirty="0" smtClean="0"/>
          </a:p>
          <a:p>
            <a:pPr lvl="2"/>
            <a:r>
              <a:rPr lang="zh-TW" altLang="en-US" sz="2800" dirty="0" smtClean="0"/>
              <a:t>運動動詞：</a:t>
            </a:r>
            <a:r>
              <a:rPr lang="en-US" altLang="zh-TW" sz="2800" dirty="0" smtClean="0"/>
              <a:t>trudge</a:t>
            </a:r>
            <a:r>
              <a:rPr lang="zh-TW" altLang="en-US" sz="2800" dirty="0"/>
              <a:t>、</a:t>
            </a:r>
            <a:r>
              <a:rPr lang="en-US" altLang="zh-TW" sz="2800" dirty="0" smtClean="0"/>
              <a:t>tiptoe </a:t>
            </a:r>
            <a:r>
              <a:rPr lang="zh-TW" altLang="en-US" sz="2800" dirty="0" smtClean="0"/>
              <a:t>和 </a:t>
            </a:r>
            <a:r>
              <a:rPr lang="en-US" altLang="zh-TW" sz="2800" dirty="0" smtClean="0"/>
              <a:t>stroll </a:t>
            </a:r>
            <a:r>
              <a:rPr lang="zh-TW" altLang="en-US" sz="2800" dirty="0" smtClean="0"/>
              <a:t>都</a:t>
            </a:r>
            <a:r>
              <a:rPr lang="zh-TW" altLang="en-US" sz="2800" dirty="0"/>
              <a:t>可以用 </a:t>
            </a:r>
            <a:r>
              <a:rPr lang="en-US" altLang="zh-TW" sz="2800" dirty="0" smtClean="0"/>
              <a:t>walk </a:t>
            </a:r>
            <a:r>
              <a:rPr lang="zh-TW" altLang="en-US" sz="2800" dirty="0" smtClean="0"/>
              <a:t>屬來</a:t>
            </a:r>
            <a:r>
              <a:rPr lang="zh-TW" altLang="en-US" sz="2800" dirty="0"/>
              <a:t>釋義</a:t>
            </a:r>
            <a:endParaRPr lang="en-US" altLang="zh-TW" sz="2800" dirty="0" smtClean="0"/>
          </a:p>
          <a:p>
            <a:pPr lvl="2"/>
            <a:r>
              <a:rPr lang="zh-TW" altLang="en-US" sz="2800" dirty="0" smtClean="0"/>
              <a:t>製造</a:t>
            </a:r>
            <a:r>
              <a:rPr lang="zh-TW" altLang="en-US" sz="2800" dirty="0"/>
              <a:t>或</a:t>
            </a:r>
            <a:r>
              <a:rPr lang="zh-TW" altLang="en-US" sz="2800" dirty="0" smtClean="0"/>
              <a:t>創造動詞：</a:t>
            </a:r>
            <a:r>
              <a:rPr lang="en-US" altLang="zh-TW" sz="2800" dirty="0" smtClean="0"/>
              <a:t>reproduce</a:t>
            </a:r>
            <a:r>
              <a:rPr lang="zh-TW" altLang="en-US" sz="2800" dirty="0"/>
              <a:t>、</a:t>
            </a:r>
            <a:r>
              <a:rPr lang="en-US" altLang="zh-TW" sz="2800" dirty="0"/>
              <a:t>photocopy</a:t>
            </a:r>
            <a:r>
              <a:rPr lang="zh-TW" altLang="en-US" sz="2800" dirty="0"/>
              <a:t>和</a:t>
            </a:r>
            <a:r>
              <a:rPr lang="en-US" altLang="zh-TW" sz="2800" dirty="0"/>
              <a:t>forge</a:t>
            </a:r>
            <a:r>
              <a:rPr lang="zh-TW" altLang="en-US" sz="2800" dirty="0"/>
              <a:t>都可以用 </a:t>
            </a:r>
            <a:r>
              <a:rPr lang="en-US" altLang="zh-TW" sz="2800" dirty="0" smtClean="0"/>
              <a:t>copy </a:t>
            </a:r>
            <a:r>
              <a:rPr lang="zh-TW" altLang="en-US" sz="2800" dirty="0" smtClean="0"/>
              <a:t>釋義</a:t>
            </a:r>
            <a:endParaRPr lang="en-US" altLang="zh-TW" sz="2800" dirty="0" smtClean="0"/>
          </a:p>
          <a:p>
            <a:pPr lvl="1"/>
            <a:endParaRPr lang="en-US" altLang="zh-TW" dirty="0" smtClean="0"/>
          </a:p>
          <a:p>
            <a:pPr lvl="2"/>
            <a:endParaRPr lang="en-US" altLang="zh-TW" sz="2800" dirty="0" smtClean="0"/>
          </a:p>
        </p:txBody>
      </p:sp>
    </p:spTree>
    <p:extLst>
      <p:ext uri="{BB962C8B-B14F-4D97-AF65-F5344CB8AC3E}">
        <p14:creationId xmlns:p14="http://schemas.microsoft.com/office/powerpoint/2010/main" val="423060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640079" y="334326"/>
            <a:ext cx="10866121" cy="6112193"/>
          </a:xfrm>
          <a:prstGeom prst="rect">
            <a:avLst/>
          </a:prstGeom>
        </p:spPr>
      </p:pic>
      <p:sp>
        <p:nvSpPr>
          <p:cNvPr id="5" name="圓角矩形 4"/>
          <p:cNvSpPr/>
          <p:nvPr/>
        </p:nvSpPr>
        <p:spPr>
          <a:xfrm>
            <a:off x="2255520" y="4306824"/>
            <a:ext cx="1280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600012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097279" y="649223"/>
            <a:ext cx="10076689" cy="5394961"/>
          </a:xfrm>
          <a:prstGeom prst="rect">
            <a:avLst/>
          </a:prstGeom>
        </p:spPr>
      </p:pic>
      <p:sp>
        <p:nvSpPr>
          <p:cNvPr id="3" name="圓角矩形 2"/>
          <p:cNvSpPr/>
          <p:nvPr/>
        </p:nvSpPr>
        <p:spPr>
          <a:xfrm>
            <a:off x="2854960" y="5048504"/>
            <a:ext cx="1280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44559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764373"/>
            <a:ext cx="12077900" cy="5294756"/>
          </a:xfrm>
          <a:prstGeom prst="rect">
            <a:avLst/>
          </a:prstGeom>
        </p:spPr>
      </p:pic>
      <p:sp>
        <p:nvSpPr>
          <p:cNvPr id="5" name="圓角矩形 4"/>
          <p:cNvSpPr/>
          <p:nvPr/>
        </p:nvSpPr>
        <p:spPr>
          <a:xfrm>
            <a:off x="10302240" y="4977384"/>
            <a:ext cx="1280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33080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2381567" y="2090420"/>
            <a:ext cx="7805962" cy="2786380"/>
          </a:xfrm>
          <a:prstGeom prst="rect">
            <a:avLst/>
          </a:prstGeom>
        </p:spPr>
      </p:pic>
      <p:sp>
        <p:nvSpPr>
          <p:cNvPr id="3" name="圓角矩形 2"/>
          <p:cNvSpPr/>
          <p:nvPr/>
        </p:nvSpPr>
        <p:spPr>
          <a:xfrm>
            <a:off x="4277360" y="4246629"/>
            <a:ext cx="320040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圓角矩形 3"/>
          <p:cNvSpPr/>
          <p:nvPr/>
        </p:nvSpPr>
        <p:spPr>
          <a:xfrm>
            <a:off x="3084148" y="3616458"/>
            <a:ext cx="320040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圓角矩形 4"/>
          <p:cNvSpPr/>
          <p:nvPr/>
        </p:nvSpPr>
        <p:spPr>
          <a:xfrm>
            <a:off x="2789508" y="2090420"/>
            <a:ext cx="320040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p:cNvPicPr>
            <a:picLocks noChangeAspect="1"/>
          </p:cNvPicPr>
          <p:nvPr/>
        </p:nvPicPr>
        <p:blipFill>
          <a:blip r:embed="rId3"/>
          <a:stretch>
            <a:fillRect/>
          </a:stretch>
        </p:blipFill>
        <p:spPr>
          <a:xfrm>
            <a:off x="2290126" y="1684561"/>
            <a:ext cx="4978481" cy="386528"/>
          </a:xfrm>
          <a:prstGeom prst="rect">
            <a:avLst/>
          </a:prstGeom>
        </p:spPr>
      </p:pic>
    </p:spTree>
    <p:extLst>
      <p:ext uri="{BB962C8B-B14F-4D97-AF65-F5344CB8AC3E}">
        <p14:creationId xmlns:p14="http://schemas.microsoft.com/office/powerpoint/2010/main" val="3092087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貝</a:t>
            </a:r>
            <a:r>
              <a:rPr lang="zh-TW" altLang="en-US" dirty="0"/>
              <a:t>麗爾</a:t>
            </a:r>
            <a:r>
              <a:rPr lang="en-US" altLang="zh-TW" dirty="0"/>
              <a:t>·</a:t>
            </a:r>
            <a:r>
              <a:rPr lang="zh-TW" altLang="en-US" dirty="0"/>
              <a:t>阿特金斯（</a:t>
            </a:r>
            <a:r>
              <a:rPr lang="en-US" altLang="zh-TW" dirty="0"/>
              <a:t>Beryl . T. Sue Atkins </a:t>
            </a:r>
            <a:r>
              <a:rPr lang="zh-TW" altLang="en-US" dirty="0"/>
              <a:t>）</a:t>
            </a:r>
          </a:p>
        </p:txBody>
      </p:sp>
      <p:sp>
        <p:nvSpPr>
          <p:cNvPr id="3" name="內容版面配置區 2"/>
          <p:cNvSpPr>
            <a:spLocks noGrp="1"/>
          </p:cNvSpPr>
          <p:nvPr>
            <p:ph idx="1"/>
          </p:nvPr>
        </p:nvSpPr>
        <p:spPr>
          <a:xfrm>
            <a:off x="954641" y="2456376"/>
            <a:ext cx="7168633" cy="3599316"/>
          </a:xfrm>
        </p:spPr>
        <p:txBody>
          <a:bodyPr>
            <a:normAutofit/>
          </a:bodyPr>
          <a:lstStyle/>
          <a:p>
            <a:r>
              <a:rPr lang="zh-TW" altLang="zh-TW" dirty="0"/>
              <a:t>（</a:t>
            </a:r>
            <a:r>
              <a:rPr lang="en-US" altLang="zh-TW" dirty="0"/>
              <a:t>1931</a:t>
            </a:r>
            <a:r>
              <a:rPr lang="zh-TW" altLang="zh-TW" dirty="0"/>
              <a:t>年</a:t>
            </a:r>
            <a:r>
              <a:rPr lang="en-US" altLang="zh-TW" dirty="0"/>
              <a:t>1</a:t>
            </a:r>
            <a:r>
              <a:rPr lang="zh-TW" altLang="zh-TW" dirty="0"/>
              <a:t>月</a:t>
            </a:r>
            <a:r>
              <a:rPr lang="en-US" altLang="zh-TW" dirty="0"/>
              <a:t>23</a:t>
            </a:r>
            <a:r>
              <a:rPr lang="zh-TW" altLang="zh-TW" dirty="0"/>
              <a:t>日</a:t>
            </a:r>
            <a:r>
              <a:rPr lang="en-US" altLang="zh-TW" dirty="0"/>
              <a:t>-2021</a:t>
            </a:r>
            <a:r>
              <a:rPr lang="zh-TW" altLang="zh-TW" dirty="0"/>
              <a:t>年</a:t>
            </a:r>
            <a:r>
              <a:rPr lang="en-US" altLang="zh-TW" dirty="0"/>
              <a:t>9</a:t>
            </a:r>
            <a:r>
              <a:rPr lang="zh-TW" altLang="zh-TW" dirty="0"/>
              <a:t>月</a:t>
            </a:r>
            <a:r>
              <a:rPr lang="en-US" altLang="zh-TW" dirty="0"/>
              <a:t>3</a:t>
            </a:r>
            <a:r>
              <a:rPr lang="zh-TW" altLang="zh-TW" dirty="0"/>
              <a:t>日）</a:t>
            </a:r>
            <a:endParaRPr lang="en-US" altLang="zh-TW" dirty="0"/>
          </a:p>
          <a:p>
            <a:r>
              <a:rPr lang="zh-TW" altLang="zh-TW" dirty="0"/>
              <a:t>英國詞彙學家，專門從事</a:t>
            </a:r>
            <a:r>
              <a:rPr lang="zh-TW" altLang="zh-TW" dirty="0" smtClean="0"/>
              <a:t>計算</a:t>
            </a:r>
            <a:r>
              <a:rPr lang="zh-TW" altLang="en-US" dirty="0" smtClean="0"/>
              <a:t>辭典</a:t>
            </a:r>
            <a:r>
              <a:rPr lang="zh-TW" altLang="zh-TW" dirty="0" smtClean="0"/>
              <a:t>的</a:t>
            </a:r>
            <a:r>
              <a:rPr lang="zh-TW" altLang="zh-TW" dirty="0"/>
              <a:t>研究，他率先從語料庫創建雙</a:t>
            </a:r>
            <a:r>
              <a:rPr lang="zh-TW" altLang="zh-TW" dirty="0" smtClean="0"/>
              <a:t>語</a:t>
            </a:r>
            <a:r>
              <a:rPr lang="zh-TW" altLang="en-US" dirty="0" smtClean="0"/>
              <a:t>辭典</a:t>
            </a:r>
            <a:r>
              <a:rPr lang="zh-TW" altLang="zh-TW" dirty="0" smtClean="0"/>
              <a:t>。</a:t>
            </a:r>
            <a:endParaRPr lang="en-US" altLang="zh-TW" dirty="0" smtClean="0"/>
          </a:p>
          <a:p>
            <a:r>
              <a:rPr lang="en-US" altLang="zh-TW" dirty="0" smtClean="0"/>
              <a:t>1966</a:t>
            </a:r>
            <a:r>
              <a:rPr lang="zh-TW" altLang="en-US" dirty="0" smtClean="0"/>
              <a:t> 柯</a:t>
            </a:r>
            <a:r>
              <a:rPr lang="zh-TW" altLang="en-US" dirty="0"/>
              <a:t>林斯出版社</a:t>
            </a:r>
            <a:r>
              <a:rPr lang="en-US" altLang="zh-TW" dirty="0" smtClean="0"/>
              <a:t>《</a:t>
            </a:r>
            <a:r>
              <a:rPr lang="zh-TW" altLang="en-US" dirty="0"/>
              <a:t>柯林斯</a:t>
            </a:r>
            <a:r>
              <a:rPr lang="en-US" altLang="zh-TW" dirty="0"/>
              <a:t>-</a:t>
            </a:r>
            <a:r>
              <a:rPr lang="zh-TW" altLang="en-US" dirty="0"/>
              <a:t>羅伯特英</a:t>
            </a:r>
            <a:r>
              <a:rPr lang="zh-TW" altLang="en-US" dirty="0" smtClean="0"/>
              <a:t>法辭典</a:t>
            </a:r>
            <a:r>
              <a:rPr lang="en-US" altLang="zh-TW" dirty="0" smtClean="0"/>
              <a:t>》</a:t>
            </a:r>
            <a:r>
              <a:rPr lang="zh-TW" altLang="en-US" dirty="0"/>
              <a:t>的</a:t>
            </a:r>
            <a:r>
              <a:rPr lang="zh-TW" altLang="en-US" dirty="0" smtClean="0"/>
              <a:t>總編輯</a:t>
            </a:r>
            <a:endParaRPr lang="en-US" altLang="zh-TW" dirty="0" smtClean="0"/>
          </a:p>
          <a:p>
            <a:r>
              <a:rPr lang="zh-TW" altLang="en-US" dirty="0"/>
              <a:t>牛津大學</a:t>
            </a:r>
            <a:r>
              <a:rPr lang="zh-TW" altLang="en-US" dirty="0" smtClean="0"/>
              <a:t>出版社辭典顧問開創語料庫</a:t>
            </a:r>
            <a:r>
              <a:rPr lang="zh-TW" altLang="en-US" dirty="0"/>
              <a:t>數據創建雙</a:t>
            </a:r>
            <a:r>
              <a:rPr lang="zh-TW" altLang="en-US" dirty="0" smtClean="0"/>
              <a:t>語辭典的方法，</a:t>
            </a:r>
            <a:r>
              <a:rPr lang="zh-TW" altLang="en-US" dirty="0"/>
              <a:t> </a:t>
            </a:r>
            <a:r>
              <a:rPr lang="zh-TW" altLang="en-US" dirty="0" smtClean="0"/>
              <a:t>完成</a:t>
            </a:r>
            <a:r>
              <a:rPr lang="en-US" altLang="zh-TW" dirty="0" smtClean="0"/>
              <a:t>《</a:t>
            </a:r>
            <a:r>
              <a:rPr lang="zh-TW" altLang="en-US" dirty="0"/>
              <a:t>牛津</a:t>
            </a:r>
            <a:r>
              <a:rPr lang="en-US" altLang="zh-TW" dirty="0"/>
              <a:t>-</a:t>
            </a:r>
            <a:r>
              <a:rPr lang="zh-TW" altLang="en-US" dirty="0"/>
              <a:t>哈切特英</a:t>
            </a:r>
            <a:r>
              <a:rPr lang="zh-TW" altLang="en-US" dirty="0" smtClean="0"/>
              <a:t>法辭典</a:t>
            </a:r>
            <a:r>
              <a:rPr lang="en-US" altLang="zh-TW" dirty="0" smtClean="0"/>
              <a:t>》</a:t>
            </a:r>
            <a:r>
              <a:rPr lang="zh-TW" altLang="en-US" dirty="0" smtClean="0"/>
              <a:t>。</a:t>
            </a:r>
            <a:endParaRPr lang="en-US" altLang="zh-TW" dirty="0" smtClean="0"/>
          </a:p>
          <a:p>
            <a:endParaRPr lang="en-US" altLang="zh-TW" dirty="0" smtClean="0"/>
          </a:p>
          <a:p>
            <a:endParaRPr lang="en-US" altLang="zh-TW" dirty="0" smtClean="0"/>
          </a:p>
          <a:p>
            <a:pPr marL="0" indent="0">
              <a:buNone/>
            </a:pPr>
            <a:endParaRPr lang="en-US" altLang="zh-TW" dirty="0"/>
          </a:p>
          <a:p>
            <a:endParaRPr lang="en-US" altLang="zh-TW" dirty="0"/>
          </a:p>
          <a:p>
            <a:endParaRPr lang="zh-TW" altLang="en-US" dirty="0"/>
          </a:p>
          <a:p>
            <a:endParaRPr lang="zh-TW" altLang="en-US" dirty="0"/>
          </a:p>
        </p:txBody>
      </p:sp>
      <p:pic>
        <p:nvPicPr>
          <p:cNvPr id="1028" name="Picture 4" descr="https://euralex.org/wp-content/uploads/2021/09/Sue-Atkins-256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6561" y="2604977"/>
            <a:ext cx="3108620" cy="3642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6256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關於上下位詞</a:t>
            </a:r>
            <a:endParaRPr lang="zh-TW" altLang="en-US" dirty="0"/>
          </a:p>
        </p:txBody>
      </p:sp>
      <p:sp>
        <p:nvSpPr>
          <p:cNvPr id="3" name="內容版面配置區 2"/>
          <p:cNvSpPr>
            <a:spLocks noGrp="1"/>
          </p:cNvSpPr>
          <p:nvPr>
            <p:ph idx="1"/>
          </p:nvPr>
        </p:nvSpPr>
        <p:spPr/>
        <p:txBody>
          <a:bodyPr/>
          <a:lstStyle/>
          <a:p>
            <a:r>
              <a:rPr lang="en-US" altLang="zh-TW" dirty="0"/>
              <a:t>http://ehownet.iis.sinica.edu.tw/ehownet.php</a:t>
            </a:r>
            <a:endParaRPr lang="zh-TW" altLang="en-US" dirty="0"/>
          </a:p>
        </p:txBody>
      </p:sp>
      <p:pic>
        <p:nvPicPr>
          <p:cNvPr id="4" name="圖片 3"/>
          <p:cNvPicPr>
            <a:picLocks noChangeAspect="1"/>
          </p:cNvPicPr>
          <p:nvPr/>
        </p:nvPicPr>
        <p:blipFill>
          <a:blip r:embed="rId2"/>
          <a:stretch>
            <a:fillRect/>
          </a:stretch>
        </p:blipFill>
        <p:spPr>
          <a:xfrm>
            <a:off x="1927225" y="2868929"/>
            <a:ext cx="7643532" cy="3349755"/>
          </a:xfrm>
          <a:prstGeom prst="rect">
            <a:avLst/>
          </a:prstGeom>
        </p:spPr>
      </p:pic>
      <p:sp>
        <p:nvSpPr>
          <p:cNvPr id="5" name="圓角矩形 4"/>
          <p:cNvSpPr/>
          <p:nvPr/>
        </p:nvSpPr>
        <p:spPr>
          <a:xfrm>
            <a:off x="6441440" y="5801109"/>
            <a:ext cx="772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p:nvSpPr>
        <p:spPr>
          <a:xfrm>
            <a:off x="3799840" y="5008629"/>
            <a:ext cx="10261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圓角矩形 6"/>
          <p:cNvSpPr/>
          <p:nvPr/>
        </p:nvSpPr>
        <p:spPr>
          <a:xfrm>
            <a:off x="3474720" y="4462657"/>
            <a:ext cx="1432560" cy="41757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088012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需</a:t>
            </a:r>
            <a:r>
              <a:rPr lang="zh-TW" altLang="en-US" dirty="0" smtClean="0"/>
              <a:t>注意種類非</a:t>
            </a:r>
            <a:r>
              <a:rPr lang="zh-TW" altLang="en-US" dirty="0" smtClean="0"/>
              <a:t>唯一</a:t>
            </a:r>
            <a:r>
              <a:rPr lang="en-US" altLang="zh-TW" baseline="-25000" dirty="0"/>
              <a:t>10.5.1</a:t>
            </a:r>
            <a:endParaRPr lang="zh-TW" altLang="en-US" baseline="-25000" dirty="0"/>
          </a:p>
        </p:txBody>
      </p:sp>
      <p:sp>
        <p:nvSpPr>
          <p:cNvPr id="3" name="內容版面配置區 2"/>
          <p:cNvSpPr>
            <a:spLocks noGrp="1"/>
          </p:cNvSpPr>
          <p:nvPr>
            <p:ph idx="1"/>
          </p:nvPr>
        </p:nvSpPr>
        <p:spPr/>
        <p:txBody>
          <a:bodyPr/>
          <a:lstStyle/>
          <a:p>
            <a:r>
              <a:rPr lang="zh-TW" altLang="zh-TW" dirty="0"/>
              <a:t>有時不止</a:t>
            </a:r>
            <a:r>
              <a:rPr lang="zh-TW" altLang="zh-TW" dirty="0" smtClean="0"/>
              <a:t>一個</a:t>
            </a:r>
            <a:r>
              <a:rPr lang="zh-TW" altLang="en-US" dirty="0" smtClean="0"/>
              <a:t>種類，</a:t>
            </a:r>
            <a:r>
              <a:rPr lang="zh-TW" altLang="en-US" dirty="0"/>
              <a:t>例如 </a:t>
            </a:r>
            <a:r>
              <a:rPr lang="en-US" altLang="zh-TW" dirty="0"/>
              <a:t>negotiate (</a:t>
            </a:r>
            <a:r>
              <a:rPr lang="zh-TW" altLang="en-US" dirty="0"/>
              <a:t>談判</a:t>
            </a:r>
            <a:r>
              <a:rPr lang="en-US" altLang="zh-TW" dirty="0" smtClean="0"/>
              <a:t>)</a:t>
            </a:r>
          </a:p>
          <a:p>
            <a:pPr lvl="1"/>
            <a:r>
              <a:rPr lang="en-US" altLang="zh-TW" dirty="0"/>
              <a:t> </a:t>
            </a:r>
            <a:r>
              <a:rPr lang="en-US" altLang="zh-TW" dirty="0" smtClean="0"/>
              <a:t>(</a:t>
            </a:r>
            <a:r>
              <a:rPr lang="zh-TW" altLang="zh-TW" dirty="0"/>
              <a:t>新牛津英語詞典</a:t>
            </a:r>
            <a:r>
              <a:rPr lang="en-US" altLang="zh-TW" dirty="0" smtClean="0"/>
              <a:t>-</a:t>
            </a:r>
            <a:r>
              <a:rPr lang="en-US" altLang="zh-TW" dirty="0"/>
              <a:t>2 2003)</a:t>
            </a:r>
            <a:endParaRPr lang="en-US" altLang="zh-TW" dirty="0" smtClean="0"/>
          </a:p>
          <a:p>
            <a:pPr lvl="2"/>
            <a:r>
              <a:rPr lang="en-US" altLang="zh-TW" dirty="0" smtClean="0"/>
              <a:t>to </a:t>
            </a:r>
            <a:r>
              <a:rPr lang="en-US" altLang="zh-TW" dirty="0">
                <a:solidFill>
                  <a:srgbClr val="FFFF00"/>
                </a:solidFill>
              </a:rPr>
              <a:t>try to reach an agreement or compromise</a:t>
            </a:r>
            <a:r>
              <a:rPr lang="en-US" altLang="zh-TW" dirty="0"/>
              <a:t> by </a:t>
            </a:r>
            <a:r>
              <a:rPr lang="en-US" altLang="zh-TW" dirty="0" smtClean="0"/>
              <a:t>discussion</a:t>
            </a:r>
          </a:p>
          <a:p>
            <a:pPr lvl="2"/>
            <a:r>
              <a:rPr lang="zh-TW" altLang="zh-TW" dirty="0"/>
              <a:t>試圖通過討論</a:t>
            </a:r>
            <a:r>
              <a:rPr lang="zh-TW" altLang="zh-TW" dirty="0">
                <a:solidFill>
                  <a:srgbClr val="FFFF00"/>
                </a:solidFill>
              </a:rPr>
              <a:t>達成協議或</a:t>
            </a:r>
            <a:r>
              <a:rPr lang="zh-TW" altLang="zh-TW" dirty="0" smtClean="0">
                <a:solidFill>
                  <a:srgbClr val="FFFF00"/>
                </a:solidFill>
              </a:rPr>
              <a:t>妥協</a:t>
            </a:r>
            <a:endParaRPr lang="en-US" altLang="zh-TW" dirty="0" smtClean="0">
              <a:solidFill>
                <a:srgbClr val="FFFF00"/>
              </a:solidFill>
            </a:endParaRPr>
          </a:p>
          <a:p>
            <a:pPr lvl="2"/>
            <a:r>
              <a:rPr lang="zh-TW" altLang="zh-TW" dirty="0"/>
              <a:t>側重於談判的</a:t>
            </a:r>
            <a:r>
              <a:rPr lang="zh-TW" altLang="zh-TW" dirty="0" smtClean="0"/>
              <a:t>目標</a:t>
            </a:r>
            <a:endParaRPr lang="en-US" altLang="zh-TW" dirty="0" smtClean="0"/>
          </a:p>
          <a:p>
            <a:pPr lvl="1"/>
            <a:r>
              <a:rPr lang="en-US" altLang="zh-TW" dirty="0" smtClean="0"/>
              <a:t>(</a:t>
            </a:r>
            <a:r>
              <a:rPr lang="en-US" altLang="zh-TW" dirty="0"/>
              <a:t>Merriam-Webster</a:t>
            </a:r>
            <a:r>
              <a:rPr lang="zh-TW" altLang="zh-TW" dirty="0"/>
              <a:t>大學詞典</a:t>
            </a:r>
            <a:r>
              <a:rPr lang="en-US" altLang="zh-TW" dirty="0" smtClean="0"/>
              <a:t>-</a:t>
            </a:r>
            <a:r>
              <a:rPr lang="en-US" altLang="zh-TW" dirty="0"/>
              <a:t>11 2003)</a:t>
            </a:r>
            <a:endParaRPr lang="zh-TW" altLang="zh-TW" dirty="0"/>
          </a:p>
          <a:p>
            <a:pPr lvl="2"/>
            <a:r>
              <a:rPr lang="en-US" altLang="zh-TW" dirty="0"/>
              <a:t>to </a:t>
            </a:r>
            <a:r>
              <a:rPr lang="en-US" altLang="zh-TW" dirty="0">
                <a:solidFill>
                  <a:srgbClr val="FFFF00"/>
                </a:solidFill>
              </a:rPr>
              <a:t>confer with another</a:t>
            </a:r>
            <a:r>
              <a:rPr lang="en-US" altLang="zh-TW" dirty="0"/>
              <a:t> so as to arrive at the settlement of some </a:t>
            </a:r>
            <a:r>
              <a:rPr lang="en-US" altLang="zh-TW" dirty="0" smtClean="0"/>
              <a:t>matter</a:t>
            </a:r>
            <a:endParaRPr lang="zh-TW" altLang="zh-TW" dirty="0"/>
          </a:p>
          <a:p>
            <a:pPr lvl="2"/>
            <a:r>
              <a:rPr lang="zh-TW" altLang="zh-TW" dirty="0" smtClean="0">
                <a:solidFill>
                  <a:srgbClr val="FFFF00"/>
                </a:solidFill>
              </a:rPr>
              <a:t>與</a:t>
            </a:r>
            <a:r>
              <a:rPr lang="zh-TW" altLang="zh-TW" dirty="0">
                <a:solidFill>
                  <a:srgbClr val="FFFF00"/>
                </a:solidFill>
              </a:rPr>
              <a:t>他人商議</a:t>
            </a:r>
            <a:r>
              <a:rPr lang="zh-TW" altLang="zh-TW" dirty="0"/>
              <a:t>，以達成某些事項的解決</a:t>
            </a:r>
            <a:r>
              <a:rPr lang="zh-TW" altLang="zh-TW" dirty="0" smtClean="0"/>
              <a:t>。</a:t>
            </a:r>
            <a:endParaRPr lang="en-US" altLang="zh-TW" dirty="0" smtClean="0"/>
          </a:p>
          <a:p>
            <a:pPr lvl="2"/>
            <a:r>
              <a:rPr lang="zh-TW" altLang="zh-TW" dirty="0"/>
              <a:t>側重於談判的過程</a:t>
            </a:r>
          </a:p>
        </p:txBody>
      </p:sp>
    </p:spTree>
    <p:extLst>
      <p:ext uri="{BB962C8B-B14F-4D97-AF65-F5344CB8AC3E}">
        <p14:creationId xmlns:p14="http://schemas.microsoft.com/office/powerpoint/2010/main" val="4270206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還有可能選到不恰當的</a:t>
            </a:r>
            <a:r>
              <a:rPr lang="zh-TW" altLang="en-US" dirty="0" smtClean="0"/>
              <a:t>種類</a:t>
            </a:r>
            <a:r>
              <a:rPr lang="en-US" altLang="zh-TW" baseline="-25000" dirty="0"/>
              <a:t>10.5.1</a:t>
            </a:r>
            <a:endParaRPr lang="zh-TW" altLang="en-US" baseline="-25000" dirty="0"/>
          </a:p>
        </p:txBody>
      </p:sp>
      <p:sp>
        <p:nvSpPr>
          <p:cNvPr id="3" name="內容版面配置區 2"/>
          <p:cNvSpPr>
            <a:spLocks noGrp="1"/>
          </p:cNvSpPr>
          <p:nvPr>
            <p:ph idx="1"/>
          </p:nvPr>
        </p:nvSpPr>
        <p:spPr/>
        <p:txBody>
          <a:bodyPr/>
          <a:lstStyle/>
          <a:p>
            <a:r>
              <a:rPr lang="en-US" altLang="zh-TW" dirty="0" smtClean="0"/>
              <a:t>whistle </a:t>
            </a:r>
            <a:r>
              <a:rPr lang="zh-TW" altLang="en-US" dirty="0" smtClean="0"/>
              <a:t>（子彈從頭頂呼嘯而過）</a:t>
            </a:r>
            <a:endParaRPr lang="en-US" altLang="zh-TW" dirty="0" smtClean="0"/>
          </a:p>
          <a:p>
            <a:pPr lvl="1"/>
            <a:r>
              <a:rPr lang="en-US" altLang="zh-TW" dirty="0" smtClean="0"/>
              <a:t>(</a:t>
            </a:r>
            <a:r>
              <a:rPr lang="zh-TW" altLang="zh-TW" dirty="0"/>
              <a:t>新牛津英語詞典</a:t>
            </a:r>
            <a:r>
              <a:rPr lang="en-US" altLang="zh-TW" dirty="0" smtClean="0"/>
              <a:t>-</a:t>
            </a:r>
            <a:r>
              <a:rPr lang="en-US" altLang="zh-TW" dirty="0"/>
              <a:t>2 2003</a:t>
            </a:r>
            <a:r>
              <a:rPr lang="en-US" altLang="zh-TW" dirty="0" smtClean="0"/>
              <a:t>)</a:t>
            </a:r>
          </a:p>
          <a:p>
            <a:pPr lvl="2"/>
            <a:r>
              <a:rPr lang="en-US" altLang="zh-TW" dirty="0">
                <a:solidFill>
                  <a:srgbClr val="FFFF00"/>
                </a:solidFill>
              </a:rPr>
              <a:t>produce a high-pitched sound </a:t>
            </a:r>
            <a:r>
              <a:rPr lang="en-US" altLang="zh-TW" dirty="0"/>
              <a:t>by moving rapidly through the air or a narrow </a:t>
            </a:r>
            <a:r>
              <a:rPr lang="en-US" altLang="zh-TW" dirty="0" smtClean="0"/>
              <a:t>opening</a:t>
            </a:r>
          </a:p>
          <a:p>
            <a:pPr lvl="2"/>
            <a:r>
              <a:rPr lang="zh-TW" altLang="zh-TW" dirty="0"/>
              <a:t>通過在空氣中或狹窄的開口中快速移動而</a:t>
            </a:r>
            <a:r>
              <a:rPr lang="zh-TW" altLang="zh-TW" dirty="0">
                <a:solidFill>
                  <a:srgbClr val="FFFF00"/>
                </a:solidFill>
              </a:rPr>
              <a:t>產生高亢的</a:t>
            </a:r>
            <a:r>
              <a:rPr lang="zh-TW" altLang="zh-TW" dirty="0" smtClean="0">
                <a:solidFill>
                  <a:srgbClr val="FFFF00"/>
                </a:solidFill>
              </a:rPr>
              <a:t>聲音</a:t>
            </a:r>
            <a:endParaRPr lang="en-US" altLang="zh-TW" dirty="0" smtClean="0"/>
          </a:p>
          <a:p>
            <a:pPr lvl="1"/>
            <a:r>
              <a:rPr lang="zh-TW" altLang="zh-TW" dirty="0"/>
              <a:t>動詞包括聲音和動作兩個要素，但哪個更重要呢</a:t>
            </a:r>
            <a:r>
              <a:rPr lang="zh-TW" altLang="zh-TW" dirty="0" smtClean="0"/>
              <a:t>？</a:t>
            </a:r>
            <a:endParaRPr lang="en-US" altLang="zh-TW" dirty="0" smtClean="0"/>
          </a:p>
          <a:p>
            <a:pPr marL="457200" lvl="1" indent="0">
              <a:buNone/>
            </a:pPr>
            <a:endParaRPr lang="zh-TW" altLang="en-US" dirty="0"/>
          </a:p>
        </p:txBody>
      </p:sp>
    </p:spTree>
    <p:extLst>
      <p:ext uri="{BB962C8B-B14F-4D97-AF65-F5344CB8AC3E}">
        <p14:creationId xmlns:p14="http://schemas.microsoft.com/office/powerpoint/2010/main" val="25261296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觀察</a:t>
            </a:r>
            <a:r>
              <a:rPr lang="zh-TW" altLang="en-US" dirty="0" smtClean="0"/>
              <a:t>例句</a:t>
            </a:r>
            <a:r>
              <a:rPr lang="en-US" altLang="zh-TW" baseline="-25000" dirty="0"/>
              <a:t>10.5.1</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A </a:t>
            </a:r>
            <a:r>
              <a:rPr lang="en-US" altLang="zh-TW" dirty="0"/>
              <a:t>mortar bomb burst . . . sending shrapnel </a:t>
            </a:r>
            <a:r>
              <a:rPr lang="en-US" altLang="zh-TW" dirty="0">
                <a:solidFill>
                  <a:srgbClr val="FFFF00"/>
                </a:solidFill>
              </a:rPr>
              <a:t>whistling through </a:t>
            </a:r>
            <a:r>
              <a:rPr lang="en-US" altLang="zh-TW" dirty="0"/>
              <a:t>the trees and thudding into the walls of the little cottage.</a:t>
            </a:r>
            <a:endParaRPr lang="zh-TW" altLang="zh-TW" dirty="0"/>
          </a:p>
          <a:p>
            <a:r>
              <a:rPr lang="zh-TW" altLang="zh-TW" dirty="0"/>
              <a:t>一枚</a:t>
            </a:r>
            <a:r>
              <a:rPr lang="zh-TW" altLang="zh-TW" dirty="0" smtClean="0"/>
              <a:t>迫擊炮爆炸</a:t>
            </a:r>
            <a:r>
              <a:rPr lang="zh-TW" altLang="zh-TW" dirty="0"/>
              <a:t>了</a:t>
            </a:r>
            <a:r>
              <a:rPr lang="en-US" altLang="zh-TW" dirty="0" smtClean="0"/>
              <a:t>......</a:t>
            </a:r>
            <a:r>
              <a:rPr lang="zh-TW" altLang="en-US" dirty="0" smtClean="0"/>
              <a:t>砲</a:t>
            </a:r>
            <a:r>
              <a:rPr lang="zh-TW" altLang="zh-TW" dirty="0" smtClean="0"/>
              <a:t>彈</a:t>
            </a:r>
            <a:r>
              <a:rPr lang="zh-TW" altLang="zh-TW" dirty="0" smtClean="0">
                <a:solidFill>
                  <a:srgbClr val="FFFF00"/>
                </a:solidFill>
              </a:rPr>
              <a:t>呼嘯穿過</a:t>
            </a:r>
            <a:r>
              <a:rPr lang="zh-TW" altLang="zh-TW" dirty="0"/>
              <a:t>樹林，砰砰地砸向小別墅的牆壁。</a:t>
            </a:r>
          </a:p>
          <a:p>
            <a:r>
              <a:rPr lang="en-US" altLang="zh-TW" i="1" dirty="0"/>
              <a:t> </a:t>
            </a:r>
            <a:r>
              <a:rPr lang="en-US" altLang="zh-TW" dirty="0" smtClean="0"/>
              <a:t>Chen</a:t>
            </a:r>
            <a:r>
              <a:rPr lang="en-US" altLang="zh-TW" dirty="0"/>
              <a:t>, always the </a:t>
            </a:r>
            <a:r>
              <a:rPr lang="en-US" altLang="zh-TW" dirty="0" err="1"/>
              <a:t>skilful</a:t>
            </a:r>
            <a:r>
              <a:rPr lang="en-US" altLang="zh-TW" dirty="0"/>
              <a:t> extrovert, responded with a ‘cartwheel’ as the ball </a:t>
            </a:r>
            <a:r>
              <a:rPr lang="en-US" altLang="zh-TW" dirty="0">
                <a:solidFill>
                  <a:srgbClr val="FFFF00"/>
                </a:solidFill>
              </a:rPr>
              <a:t>whistled past </a:t>
            </a:r>
            <a:r>
              <a:rPr lang="en-US" altLang="zh-TW" dirty="0"/>
              <a:t>him.</a:t>
            </a:r>
            <a:endParaRPr lang="zh-TW" altLang="zh-TW" dirty="0"/>
          </a:p>
          <a:p>
            <a:r>
              <a:rPr lang="zh-TW" altLang="zh-TW" dirty="0" smtClean="0"/>
              <a:t>陳是</a:t>
            </a:r>
            <a:r>
              <a:rPr lang="zh-TW" altLang="zh-TW" dirty="0"/>
              <a:t>一個嫺熟的外向者，當球從他身邊</a:t>
            </a:r>
            <a:r>
              <a:rPr lang="zh-TW" altLang="zh-TW" dirty="0">
                <a:solidFill>
                  <a:srgbClr val="FFFF00"/>
                </a:solidFill>
              </a:rPr>
              <a:t>呼嘯而過</a:t>
            </a:r>
            <a:r>
              <a:rPr lang="zh-TW" altLang="zh-TW" dirty="0"/>
              <a:t>時，他用一個</a:t>
            </a:r>
            <a:r>
              <a:rPr lang="en-US" altLang="zh-TW" dirty="0"/>
              <a:t> "</a:t>
            </a:r>
            <a:r>
              <a:rPr lang="zh-TW" altLang="zh-TW" dirty="0"/>
              <a:t>側手翻</a:t>
            </a:r>
            <a:r>
              <a:rPr lang="en-US" altLang="zh-TW" dirty="0"/>
              <a:t> "</a:t>
            </a:r>
            <a:r>
              <a:rPr lang="zh-TW" altLang="zh-TW" dirty="0"/>
              <a:t>來回應。</a:t>
            </a:r>
          </a:p>
          <a:p>
            <a:r>
              <a:rPr lang="en-US" altLang="zh-TW" i="1" dirty="0"/>
              <a:t> </a:t>
            </a:r>
            <a:r>
              <a:rPr lang="en-US" altLang="zh-TW" dirty="0" smtClean="0"/>
              <a:t>Winds </a:t>
            </a:r>
            <a:r>
              <a:rPr lang="en-US" altLang="zh-TW" dirty="0"/>
              <a:t>of a hundred miles an hour or more roared and </a:t>
            </a:r>
            <a:r>
              <a:rPr lang="en-US" altLang="zh-TW" dirty="0">
                <a:solidFill>
                  <a:srgbClr val="FFFF00"/>
                </a:solidFill>
              </a:rPr>
              <a:t>whistled round </a:t>
            </a:r>
            <a:r>
              <a:rPr lang="en-US" altLang="zh-TW" dirty="0"/>
              <a:t>the isolated house. As the door swung back behind her, an icy draught whistled into the room from the black corridor beyond.</a:t>
            </a:r>
            <a:endParaRPr lang="zh-TW" altLang="zh-TW" dirty="0"/>
          </a:p>
          <a:p>
            <a:r>
              <a:rPr lang="zh-TW" altLang="zh-TW" dirty="0"/>
              <a:t>時速</a:t>
            </a:r>
            <a:r>
              <a:rPr lang="en-US" altLang="zh-TW" dirty="0"/>
              <a:t>100</a:t>
            </a:r>
            <a:r>
              <a:rPr lang="zh-TW" altLang="zh-TW" dirty="0"/>
              <a:t>英里以上的</a:t>
            </a:r>
            <a:r>
              <a:rPr lang="zh-TW" altLang="zh-TW" dirty="0" smtClean="0"/>
              <a:t>風</a:t>
            </a:r>
            <a:r>
              <a:rPr lang="zh-TW" altLang="en-US" dirty="0" smtClean="0">
                <a:solidFill>
                  <a:srgbClr val="FFFF00"/>
                </a:solidFill>
              </a:rPr>
              <a:t>環繞</a:t>
            </a:r>
            <a:r>
              <a:rPr lang="zh-TW" altLang="zh-TW" dirty="0" smtClean="0"/>
              <a:t>這世</a:t>
            </a:r>
            <a:r>
              <a:rPr lang="zh-TW" altLang="zh-TW" dirty="0"/>
              <a:t>隔絕的</a:t>
            </a:r>
            <a:r>
              <a:rPr lang="zh-TW" altLang="zh-TW" dirty="0" smtClean="0"/>
              <a:t>房子</a:t>
            </a:r>
            <a:r>
              <a:rPr lang="zh-TW" altLang="zh-TW" dirty="0" smtClean="0">
                <a:solidFill>
                  <a:srgbClr val="FFFF00"/>
                </a:solidFill>
              </a:rPr>
              <a:t>呼嘯</a:t>
            </a:r>
            <a:r>
              <a:rPr lang="zh-TW" altLang="zh-TW" dirty="0"/>
              <a:t>著。當門在她身後搖晃時，一股冰冷的氣流從外面的黑色走廊呼嘯著進入房間</a:t>
            </a:r>
            <a:r>
              <a:rPr lang="zh-TW" altLang="zh-TW" dirty="0" smtClean="0"/>
              <a:t>。</a:t>
            </a:r>
            <a:endParaRPr lang="en-US" altLang="zh-TW" dirty="0" smtClean="0"/>
          </a:p>
          <a:p>
            <a:r>
              <a:rPr lang="zh-TW" altLang="en-US" dirty="0" smtClean="0"/>
              <a:t>動詞＋方位助詞 </a:t>
            </a:r>
            <a:r>
              <a:rPr lang="en-US" altLang="zh-TW" dirty="0" smtClean="0">
                <a:sym typeface="Wingdings" panose="05000000000000000000" pitchFamily="2" charset="2"/>
              </a:rPr>
              <a:t> </a:t>
            </a:r>
            <a:r>
              <a:rPr lang="zh-TW" altLang="en-US" dirty="0" smtClean="0">
                <a:sym typeface="Wingdings" panose="05000000000000000000" pitchFamily="2" charset="2"/>
              </a:rPr>
              <a:t>移動動詞</a:t>
            </a:r>
            <a:r>
              <a:rPr lang="en-US" altLang="zh-TW" dirty="0" smtClean="0">
                <a:sym typeface="Wingdings" panose="05000000000000000000" pitchFamily="2" charset="2"/>
              </a:rPr>
              <a:t>(motion verb)</a:t>
            </a:r>
          </a:p>
          <a:p>
            <a:pPr lvl="1"/>
            <a:r>
              <a:rPr lang="zh-TW" altLang="en-US" dirty="0" smtClean="0"/>
              <a:t>應該以</a:t>
            </a:r>
            <a:r>
              <a:rPr lang="zh-TW" altLang="en-US" dirty="0">
                <a:solidFill>
                  <a:srgbClr val="FFFF00"/>
                </a:solidFill>
                <a:sym typeface="Wingdings" panose="05000000000000000000" pitchFamily="2" charset="2"/>
              </a:rPr>
              <a:t>移動</a:t>
            </a:r>
            <a:r>
              <a:rPr lang="zh-TW" altLang="en-US" dirty="0" smtClean="0">
                <a:solidFill>
                  <a:srgbClr val="FFFF00"/>
                </a:solidFill>
                <a:sym typeface="Wingdings" panose="05000000000000000000" pitchFamily="2" charset="2"/>
              </a:rPr>
              <a:t>動詞</a:t>
            </a:r>
            <a:r>
              <a:rPr lang="zh-TW" altLang="en-US" dirty="0" smtClean="0">
                <a:sym typeface="Wingdings" panose="05000000000000000000" pitchFamily="2" charset="2"/>
              </a:rPr>
              <a:t>為種類詞</a:t>
            </a:r>
            <a:endParaRPr lang="zh-TW" altLang="en-US" dirty="0"/>
          </a:p>
        </p:txBody>
      </p:sp>
    </p:spTree>
    <p:extLst>
      <p:ext uri="{BB962C8B-B14F-4D97-AF65-F5344CB8AC3E}">
        <p14:creationId xmlns:p14="http://schemas.microsoft.com/office/powerpoint/2010/main" val="37137714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比較適合的</a:t>
            </a:r>
            <a:r>
              <a:rPr lang="zh-TW" altLang="en-US" dirty="0" smtClean="0"/>
              <a:t>種類</a:t>
            </a:r>
            <a:r>
              <a:rPr lang="en-US" altLang="zh-TW" baseline="-25000" dirty="0"/>
              <a:t>10.5.1</a:t>
            </a:r>
            <a:endParaRPr lang="zh-TW" altLang="en-US" dirty="0"/>
          </a:p>
        </p:txBody>
      </p:sp>
      <p:sp>
        <p:nvSpPr>
          <p:cNvPr id="3" name="內容版面配置區 2"/>
          <p:cNvSpPr>
            <a:spLocks noGrp="1"/>
          </p:cNvSpPr>
          <p:nvPr>
            <p:ph idx="1"/>
          </p:nvPr>
        </p:nvSpPr>
        <p:spPr/>
        <p:txBody>
          <a:bodyPr/>
          <a:lstStyle/>
          <a:p>
            <a:r>
              <a:rPr lang="en-US" altLang="zh-TW" dirty="0"/>
              <a:t>(Random House Dictionary of the English Language, Unabridged, 1967)</a:t>
            </a:r>
          </a:p>
          <a:p>
            <a:pPr lvl="1"/>
            <a:r>
              <a:rPr lang="en-US" altLang="zh-TW" dirty="0">
                <a:solidFill>
                  <a:srgbClr val="FFFF00"/>
                </a:solidFill>
              </a:rPr>
              <a:t>to move, go, pass etc.</a:t>
            </a:r>
            <a:r>
              <a:rPr lang="en-US" altLang="zh-TW" dirty="0"/>
              <a:t> with a whizzing sound, as a bullet, the wind etc.</a:t>
            </a:r>
            <a:endParaRPr lang="en-US" altLang="zh-TW" dirty="0">
              <a:solidFill>
                <a:srgbClr val="FFFF00"/>
              </a:solidFill>
            </a:endParaRPr>
          </a:p>
          <a:p>
            <a:pPr lvl="1"/>
            <a:r>
              <a:rPr lang="zh-TW" altLang="zh-TW" dirty="0"/>
              <a:t>以呼嘯的聲音</a:t>
            </a:r>
            <a:r>
              <a:rPr lang="zh-TW" altLang="zh-TW" dirty="0">
                <a:solidFill>
                  <a:srgbClr val="FFFF00"/>
                </a:solidFill>
              </a:rPr>
              <a:t>移動、前進、通過</a:t>
            </a:r>
            <a:r>
              <a:rPr lang="zh-TW" altLang="zh-TW" dirty="0"/>
              <a:t>等，如子彈、風等</a:t>
            </a:r>
            <a:r>
              <a:rPr lang="zh-TW" altLang="zh-TW" dirty="0" smtClean="0"/>
              <a:t>。</a:t>
            </a:r>
            <a:endParaRPr lang="en-US" altLang="zh-TW" dirty="0" smtClean="0"/>
          </a:p>
          <a:p>
            <a:r>
              <a:rPr lang="zh-TW" altLang="en-US" dirty="0" smtClean="0"/>
              <a:t>只要例句提供我們詞語的行為，種類</a:t>
            </a:r>
            <a:r>
              <a:rPr lang="en-US" altLang="zh-TW" dirty="0" smtClean="0"/>
              <a:t>--</a:t>
            </a:r>
            <a:r>
              <a:rPr lang="zh-TW" altLang="en-US" dirty="0" smtClean="0"/>
              <a:t>差異法通常可以用來釋義</a:t>
            </a:r>
            <a:endParaRPr lang="en-US" altLang="zh-TW" dirty="0" smtClean="0"/>
          </a:p>
          <a:p>
            <a:pPr lvl="1"/>
            <a:r>
              <a:rPr lang="zh-TW" altLang="en-US" dirty="0" smtClean="0"/>
              <a:t>但仍有很多類詞不適用於分類模型，例如：</a:t>
            </a:r>
            <a:endParaRPr lang="en-US" altLang="zh-TW" dirty="0" smtClean="0"/>
          </a:p>
          <a:p>
            <a:pPr lvl="2"/>
            <a:r>
              <a:rPr lang="zh-TW" altLang="en-US" dirty="0" smtClean="0"/>
              <a:t>大多數的副詞</a:t>
            </a:r>
            <a:endParaRPr lang="en-US" altLang="zh-TW" dirty="0" smtClean="0"/>
          </a:p>
          <a:p>
            <a:pPr lvl="2"/>
            <a:r>
              <a:rPr lang="zh-TW" altLang="en-US" dirty="0" smtClean="0"/>
              <a:t>大多數的形容詞</a:t>
            </a:r>
            <a:endParaRPr lang="en-US" altLang="zh-TW" dirty="0" smtClean="0"/>
          </a:p>
          <a:p>
            <a:pPr marL="457200" lvl="1" indent="0">
              <a:buNone/>
            </a:pPr>
            <a:endParaRPr lang="en-US" altLang="zh-TW" dirty="0" smtClean="0"/>
          </a:p>
          <a:p>
            <a:pPr lvl="1"/>
            <a:endParaRPr lang="zh-TW" altLang="en-US" dirty="0"/>
          </a:p>
        </p:txBody>
      </p:sp>
    </p:spTree>
    <p:extLst>
      <p:ext uri="{BB962C8B-B14F-4D97-AF65-F5344CB8AC3E}">
        <p14:creationId xmlns:p14="http://schemas.microsoft.com/office/powerpoint/2010/main" val="1192629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傳統釋義法</a:t>
            </a:r>
            <a:r>
              <a:rPr lang="zh-TW" altLang="en-US" dirty="0" smtClean="0"/>
              <a:t>的</a:t>
            </a:r>
            <a:r>
              <a:rPr lang="zh-TW" altLang="en-US" dirty="0" smtClean="0"/>
              <a:t>問題</a:t>
            </a:r>
            <a:r>
              <a:rPr lang="en-US" altLang="zh-TW" baseline="-25000" dirty="0"/>
              <a:t>10.5.2</a:t>
            </a:r>
            <a:endParaRPr lang="zh-TW" altLang="en-US" baseline="-25000" dirty="0"/>
          </a:p>
        </p:txBody>
      </p:sp>
      <p:sp>
        <p:nvSpPr>
          <p:cNvPr id="3" name="內容版面配置區 2"/>
          <p:cNvSpPr>
            <a:spLocks noGrp="1"/>
          </p:cNvSpPr>
          <p:nvPr>
            <p:ph idx="1"/>
          </p:nvPr>
        </p:nvSpPr>
        <p:spPr>
          <a:xfrm>
            <a:off x="749808" y="1899920"/>
            <a:ext cx="10820400" cy="4958080"/>
          </a:xfrm>
        </p:spPr>
        <p:txBody>
          <a:bodyPr>
            <a:normAutofit/>
          </a:bodyPr>
          <a:lstStyle/>
          <a:p>
            <a:r>
              <a:rPr lang="zh-TW" altLang="en-US" dirty="0" smtClean="0"/>
              <a:t>只適合描述邊界清楚、易於識別、不會產生爭議的概念，例如：</a:t>
            </a:r>
            <a:endParaRPr lang="en-US" altLang="zh-TW" dirty="0" smtClean="0"/>
          </a:p>
          <a:p>
            <a:pPr lvl="1"/>
            <a:r>
              <a:rPr lang="en-US" altLang="zh-TW" dirty="0" smtClean="0"/>
              <a:t>passport </a:t>
            </a:r>
            <a:r>
              <a:rPr lang="zh-TW" altLang="en-US" dirty="0" smtClean="0"/>
              <a:t>（護照）、</a:t>
            </a:r>
            <a:r>
              <a:rPr lang="en-US" altLang="zh-TW" dirty="0" smtClean="0"/>
              <a:t>tsarina </a:t>
            </a:r>
            <a:r>
              <a:rPr lang="zh-TW" altLang="en-US" dirty="0" smtClean="0"/>
              <a:t>（沙皇皇后）、</a:t>
            </a:r>
            <a:r>
              <a:rPr lang="en-US" altLang="zh-TW" dirty="0" smtClean="0"/>
              <a:t>encrypt </a:t>
            </a:r>
            <a:r>
              <a:rPr lang="zh-TW" altLang="en-US" dirty="0" smtClean="0"/>
              <a:t>（加密）、</a:t>
            </a:r>
            <a:r>
              <a:rPr lang="en-US" altLang="zh-TW" dirty="0" smtClean="0"/>
              <a:t>intubate </a:t>
            </a:r>
            <a:r>
              <a:rPr lang="zh-TW" altLang="en-US" dirty="0" smtClean="0"/>
              <a:t>（插管）、</a:t>
            </a:r>
            <a:r>
              <a:rPr lang="en-US" altLang="zh-TW" dirty="0" smtClean="0"/>
              <a:t>heterosexual </a:t>
            </a:r>
            <a:r>
              <a:rPr lang="zh-TW" altLang="en-US" dirty="0" smtClean="0"/>
              <a:t>（異性戀）</a:t>
            </a:r>
            <a:r>
              <a:rPr lang="zh-TW" altLang="en-US" dirty="0"/>
              <a:t> </a:t>
            </a:r>
            <a:r>
              <a:rPr lang="zh-TW" altLang="en-US" dirty="0" smtClean="0"/>
              <a:t>、</a:t>
            </a:r>
            <a:r>
              <a:rPr lang="en-US" altLang="zh-TW" dirty="0" smtClean="0"/>
              <a:t>instantly </a:t>
            </a:r>
            <a:r>
              <a:rPr lang="zh-TW" altLang="en-US" dirty="0" smtClean="0"/>
              <a:t>（</a:t>
            </a:r>
            <a:r>
              <a:rPr lang="zh-TW" altLang="en-US" dirty="0"/>
              <a:t>立刻</a:t>
            </a:r>
            <a:r>
              <a:rPr lang="zh-TW" altLang="en-US" dirty="0" smtClean="0"/>
              <a:t>）</a:t>
            </a:r>
            <a:endParaRPr lang="en-US" altLang="zh-TW" dirty="0" smtClean="0"/>
          </a:p>
          <a:p>
            <a:r>
              <a:rPr lang="zh-TW" altLang="en-US" dirty="0" smtClean="0"/>
              <a:t>很多詞彙不適合非解成一組精確有限的特徵，以傳統模式釋義將導致兩種後果：</a:t>
            </a:r>
            <a:endParaRPr lang="en-US" altLang="zh-TW" dirty="0" smtClean="0"/>
          </a:p>
          <a:p>
            <a:pPr lvl="1"/>
            <a:r>
              <a:rPr lang="zh-TW" altLang="en-US" dirty="0" smtClean="0"/>
              <a:t>冗長而詳細的釋義：試圖列出每個可能的特徵或每個可想像的實例</a:t>
            </a:r>
            <a:endParaRPr lang="en-US" altLang="zh-TW" dirty="0" smtClean="0"/>
          </a:p>
          <a:p>
            <a:pPr lvl="2"/>
            <a:r>
              <a:rPr lang="zh-TW" altLang="zh-TW" dirty="0" smtClean="0"/>
              <a:t>《</a:t>
            </a:r>
            <a:r>
              <a:rPr lang="zh-TW" altLang="zh-TW" dirty="0"/>
              <a:t>韋伯斯特第三國際》（</a:t>
            </a:r>
            <a:r>
              <a:rPr lang="en-US" altLang="zh-TW" dirty="0"/>
              <a:t>1961</a:t>
            </a:r>
            <a:r>
              <a:rPr lang="zh-TW" altLang="zh-TW" dirty="0"/>
              <a:t>）</a:t>
            </a:r>
            <a:endParaRPr lang="en-US" altLang="zh-TW" dirty="0"/>
          </a:p>
          <a:p>
            <a:pPr lvl="2"/>
            <a:r>
              <a:rPr lang="zh-TW" altLang="en-US" dirty="0"/>
              <a:t>釋義 </a:t>
            </a:r>
            <a:r>
              <a:rPr lang="en-US" altLang="zh-TW" dirty="0"/>
              <a:t>door</a:t>
            </a:r>
            <a:r>
              <a:rPr lang="zh-TW" altLang="en-US" dirty="0"/>
              <a:t>：</a:t>
            </a:r>
            <a:endParaRPr lang="en-US" altLang="zh-TW" dirty="0"/>
          </a:p>
          <a:p>
            <a:pPr lvl="3"/>
            <a:r>
              <a:rPr lang="en-US" altLang="zh-TW" dirty="0"/>
              <a:t>11</a:t>
            </a:r>
            <a:r>
              <a:rPr lang="zh-TW" altLang="zh-TW" dirty="0"/>
              <a:t>行密密麻麻的文字，</a:t>
            </a:r>
            <a:endParaRPr lang="en-US" altLang="zh-TW" dirty="0"/>
          </a:p>
          <a:p>
            <a:pPr lvl="3"/>
            <a:r>
              <a:rPr lang="zh-TW" altLang="zh-TW" dirty="0"/>
              <a:t>包括其結構、各種功能、開啟和關閉的機制</a:t>
            </a:r>
            <a:endParaRPr lang="en-US" altLang="zh-TW" dirty="0"/>
          </a:p>
          <a:p>
            <a:pPr lvl="3"/>
            <a:r>
              <a:rPr lang="zh-TW" altLang="zh-TW" dirty="0"/>
              <a:t>以及它所提供的各種空間的資訊。</a:t>
            </a:r>
            <a:endParaRPr lang="en-US" altLang="zh-TW" dirty="0" smtClean="0"/>
          </a:p>
          <a:p>
            <a:pPr lvl="1"/>
            <a:r>
              <a:rPr lang="zh-TW" altLang="en-US" dirty="0"/>
              <a:t>簡短而</a:t>
            </a:r>
            <a:r>
              <a:rPr lang="zh-TW" altLang="en-US" dirty="0" smtClean="0"/>
              <a:t>含糊的釋義：迴避描述可能排除或區分被釋義範疇成員的任何特徵</a:t>
            </a:r>
            <a:endParaRPr lang="en-US" altLang="zh-TW" dirty="0" smtClean="0"/>
          </a:p>
          <a:p>
            <a:pPr lvl="1"/>
            <a:endParaRPr lang="zh-TW" altLang="en-US" dirty="0"/>
          </a:p>
        </p:txBody>
      </p:sp>
    </p:spTree>
    <p:extLst>
      <p:ext uri="{BB962C8B-B14F-4D97-AF65-F5344CB8AC3E}">
        <p14:creationId xmlns:p14="http://schemas.microsoft.com/office/powerpoint/2010/main" val="20347936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小結</a:t>
            </a:r>
            <a:endParaRPr lang="zh-TW" altLang="en-US" dirty="0"/>
          </a:p>
        </p:txBody>
      </p:sp>
      <p:sp>
        <p:nvSpPr>
          <p:cNvPr id="3" name="內容版面配置區 2"/>
          <p:cNvSpPr>
            <a:spLocks noGrp="1"/>
          </p:cNvSpPr>
          <p:nvPr>
            <p:ph idx="1"/>
          </p:nvPr>
        </p:nvSpPr>
        <p:spPr/>
        <p:txBody>
          <a:bodyPr/>
          <a:lstStyle/>
          <a:p>
            <a:r>
              <a:rPr lang="zh-TW" altLang="en-US" dirty="0"/>
              <a:t>關於釋義的</a:t>
            </a:r>
            <a:r>
              <a:rPr lang="zh-TW" altLang="en-US" dirty="0" smtClean="0"/>
              <a:t>內容</a:t>
            </a:r>
            <a:endParaRPr lang="en-US" altLang="zh-TW" dirty="0" smtClean="0"/>
          </a:p>
          <a:p>
            <a:r>
              <a:rPr lang="zh-TW" altLang="en-US" dirty="0"/>
              <a:t>傳統釋義法：種類</a:t>
            </a:r>
            <a:r>
              <a:rPr lang="en-US" altLang="zh-TW" dirty="0"/>
              <a:t>--</a:t>
            </a:r>
            <a:r>
              <a:rPr lang="zh-TW" altLang="en-US" dirty="0" smtClean="0"/>
              <a:t>差異</a:t>
            </a:r>
            <a:endParaRPr lang="en-US" altLang="zh-TW" dirty="0" smtClean="0"/>
          </a:p>
          <a:p>
            <a:pPr lvl="1"/>
            <a:r>
              <a:rPr lang="zh-TW" altLang="en-US" dirty="0" smtClean="0"/>
              <a:t>由「種類」、「差異」兩</a:t>
            </a:r>
            <a:r>
              <a:rPr lang="zh-TW" altLang="en-US" dirty="0"/>
              <a:t>個元素所</a:t>
            </a:r>
            <a:r>
              <a:rPr lang="zh-TW" altLang="en-US" dirty="0" smtClean="0"/>
              <a:t>構成</a:t>
            </a:r>
            <a:endParaRPr lang="en-US" altLang="zh-TW" dirty="0" smtClean="0"/>
          </a:p>
          <a:p>
            <a:pPr lvl="1"/>
            <a:r>
              <a:rPr lang="zh-TW" altLang="en-US" dirty="0"/>
              <a:t>適用於大多數情況的釋義</a:t>
            </a:r>
            <a:r>
              <a:rPr lang="zh-TW" altLang="zh-TW" dirty="0" smtClean="0"/>
              <a:t>策略</a:t>
            </a:r>
            <a:endParaRPr lang="en-US" altLang="zh-TW" dirty="0" smtClean="0"/>
          </a:p>
          <a:p>
            <a:pPr lvl="1"/>
            <a:r>
              <a:rPr lang="zh-TW" altLang="en-US" dirty="0" smtClean="0"/>
              <a:t>種類可能非</a:t>
            </a:r>
            <a:r>
              <a:rPr lang="zh-TW" altLang="en-US" dirty="0"/>
              <a:t>唯一</a:t>
            </a:r>
            <a:endParaRPr lang="en-US" altLang="zh-TW" dirty="0" smtClean="0"/>
          </a:p>
          <a:p>
            <a:pPr lvl="1"/>
            <a:r>
              <a:rPr lang="zh-TW" altLang="en-US" dirty="0" smtClean="0"/>
              <a:t>不是每一類詞都適合</a:t>
            </a:r>
            <a:endParaRPr lang="en-US" altLang="zh-TW" dirty="0" smtClean="0"/>
          </a:p>
          <a:p>
            <a:pPr marL="914400" lvl="2" indent="0">
              <a:buNone/>
            </a:pPr>
            <a:endParaRPr lang="en-US" altLang="zh-TW" dirty="0"/>
          </a:p>
          <a:p>
            <a:pPr lvl="1"/>
            <a:endParaRPr lang="zh-TW" altLang="en-US" dirty="0"/>
          </a:p>
        </p:txBody>
      </p:sp>
    </p:spTree>
    <p:extLst>
      <p:ext uri="{BB962C8B-B14F-4D97-AF65-F5344CB8AC3E}">
        <p14:creationId xmlns:p14="http://schemas.microsoft.com/office/powerpoint/2010/main" val="1481810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貝麗爾</a:t>
            </a:r>
            <a:r>
              <a:rPr lang="en-US" altLang="zh-TW" dirty="0"/>
              <a:t>·</a:t>
            </a:r>
            <a:r>
              <a:rPr lang="zh-TW" altLang="en-US" dirty="0"/>
              <a:t>阿特金斯（</a:t>
            </a:r>
            <a:r>
              <a:rPr lang="en-US" altLang="zh-TW" dirty="0"/>
              <a:t>Beryl . T. Sue Atkins </a:t>
            </a:r>
            <a:r>
              <a:rPr lang="zh-TW" altLang="en-US" dirty="0"/>
              <a:t>）</a:t>
            </a:r>
          </a:p>
        </p:txBody>
      </p:sp>
      <p:sp>
        <p:nvSpPr>
          <p:cNvPr id="3" name="內容版面配置區 2"/>
          <p:cNvSpPr>
            <a:spLocks noGrp="1"/>
          </p:cNvSpPr>
          <p:nvPr>
            <p:ph idx="1"/>
          </p:nvPr>
        </p:nvSpPr>
        <p:spPr>
          <a:xfrm>
            <a:off x="680321" y="2336873"/>
            <a:ext cx="10196786" cy="4159620"/>
          </a:xfrm>
        </p:spPr>
        <p:txBody>
          <a:bodyPr>
            <a:normAutofit fontScale="85000" lnSpcReduction="20000"/>
          </a:bodyPr>
          <a:lstStyle/>
          <a:p>
            <a:r>
              <a:rPr lang="en-US" altLang="zh-TW" dirty="0" smtClean="0"/>
              <a:t>1987</a:t>
            </a:r>
            <a:r>
              <a:rPr lang="zh-TW" altLang="en-US" dirty="0" smtClean="0"/>
              <a:t> </a:t>
            </a:r>
            <a:endParaRPr lang="en-US" altLang="zh-TW" dirty="0" smtClean="0"/>
          </a:p>
          <a:p>
            <a:pPr lvl="1"/>
            <a:r>
              <a:rPr lang="zh-TW" altLang="zh-TW" dirty="0"/>
              <a:t>阿特金斯遇到了查理斯</a:t>
            </a:r>
            <a:r>
              <a:rPr lang="en-US" altLang="zh-TW" dirty="0"/>
              <a:t>-J-</a:t>
            </a:r>
            <a:r>
              <a:rPr lang="zh-TW" altLang="zh-TW" dirty="0"/>
              <a:t>菲爾摩爾，他的框架語義學方法為她的</a:t>
            </a:r>
            <a:r>
              <a:rPr lang="zh-TW" altLang="zh-TW" dirty="0" smtClean="0"/>
              <a:t>許多</a:t>
            </a:r>
            <a:r>
              <a:rPr lang="zh-TW" altLang="en-US" dirty="0" smtClean="0"/>
              <a:t>辭典</a:t>
            </a:r>
            <a:r>
              <a:rPr lang="zh-TW" altLang="zh-TW" dirty="0" smtClean="0"/>
              <a:t>學</a:t>
            </a:r>
            <a:r>
              <a:rPr lang="zh-TW" altLang="zh-TW" dirty="0"/>
              <a:t>問題提供了解決方案</a:t>
            </a:r>
            <a:r>
              <a:rPr lang="zh-TW" altLang="zh-TW" dirty="0" smtClean="0"/>
              <a:t>。</a:t>
            </a:r>
            <a:endParaRPr lang="en-US" altLang="zh-TW" dirty="0" smtClean="0"/>
          </a:p>
          <a:p>
            <a:pPr lvl="1"/>
            <a:r>
              <a:rPr lang="zh-TW" altLang="zh-TW" dirty="0"/>
              <a:t>他們後來的討論和合作促成了加州大學伯克利分校國際電腦科學研究所</a:t>
            </a:r>
            <a:r>
              <a:rPr lang="en-US" altLang="zh-TW" dirty="0" err="1"/>
              <a:t>FrameNet</a:t>
            </a:r>
            <a:r>
              <a:rPr lang="zh-TW" altLang="zh-TW" dirty="0"/>
              <a:t>專案的發展，阿特金斯成為該</a:t>
            </a:r>
            <a:r>
              <a:rPr lang="zh-TW" altLang="zh-TW" dirty="0" smtClean="0"/>
              <a:t>項目</a:t>
            </a:r>
            <a:r>
              <a:rPr lang="zh-TW" altLang="en-US" dirty="0" smtClean="0"/>
              <a:t>辭典</a:t>
            </a:r>
            <a:r>
              <a:rPr lang="zh-TW" altLang="zh-TW" dirty="0" smtClean="0"/>
              <a:t>學</a:t>
            </a:r>
            <a:r>
              <a:rPr lang="zh-TW" altLang="zh-TW" dirty="0"/>
              <a:t>顧問</a:t>
            </a:r>
            <a:r>
              <a:rPr lang="zh-TW" altLang="zh-TW" dirty="0" smtClean="0"/>
              <a:t>。</a:t>
            </a:r>
            <a:endParaRPr lang="en-US" altLang="zh-TW" dirty="0" smtClean="0"/>
          </a:p>
          <a:p>
            <a:pPr lvl="1"/>
            <a:r>
              <a:rPr lang="zh-TW" altLang="zh-TW" dirty="0"/>
              <a:t>阿特金斯是美國國家</a:t>
            </a:r>
            <a:r>
              <a:rPr lang="zh-TW" altLang="zh-TW" dirty="0" smtClean="0"/>
              <a:t>語料庫和國際</a:t>
            </a:r>
            <a:r>
              <a:rPr lang="zh-TW" altLang="en-US" dirty="0" smtClean="0"/>
              <a:t>辭典</a:t>
            </a:r>
            <a:r>
              <a:rPr lang="zh-TW" altLang="zh-TW" dirty="0" smtClean="0"/>
              <a:t>學</a:t>
            </a:r>
            <a:r>
              <a:rPr lang="zh-TW" altLang="zh-TW" dirty="0"/>
              <a:t>雜誌的顧問委員會成員</a:t>
            </a:r>
            <a:r>
              <a:rPr lang="zh-TW" altLang="zh-TW" dirty="0" smtClean="0"/>
              <a:t>。</a:t>
            </a:r>
            <a:endParaRPr lang="en-US" altLang="zh-TW" dirty="0" smtClean="0"/>
          </a:p>
          <a:p>
            <a:r>
              <a:rPr lang="en-US" altLang="zh-TW" dirty="0" smtClean="0"/>
              <a:t>1997-1998</a:t>
            </a:r>
          </a:p>
          <a:p>
            <a:pPr lvl="1"/>
            <a:r>
              <a:rPr lang="zh-TW" altLang="zh-TW" dirty="0"/>
              <a:t>阿特金斯與邁克爾</a:t>
            </a:r>
            <a:r>
              <a:rPr lang="en-US" altLang="zh-TW" dirty="0"/>
              <a:t>-</a:t>
            </a:r>
            <a:r>
              <a:rPr lang="zh-TW" altLang="zh-TW" dirty="0"/>
              <a:t>倫德爾（</a:t>
            </a:r>
            <a:r>
              <a:rPr lang="en-US" altLang="zh-TW" dirty="0"/>
              <a:t>Michael </a:t>
            </a:r>
            <a:r>
              <a:rPr lang="en-US" altLang="zh-TW" dirty="0" err="1"/>
              <a:t>Rundell</a:t>
            </a:r>
            <a:r>
              <a:rPr lang="zh-TW" altLang="zh-TW" dirty="0"/>
              <a:t>）一起在南非為來自</a:t>
            </a:r>
            <a:r>
              <a:rPr lang="en-US" altLang="zh-TW" dirty="0"/>
              <a:t>11</a:t>
            </a:r>
            <a:r>
              <a:rPr lang="zh-TW" altLang="zh-TW" dirty="0"/>
              <a:t>個語言社區的語言學家</a:t>
            </a:r>
            <a:r>
              <a:rPr lang="zh-TW" altLang="zh-TW" dirty="0" smtClean="0"/>
              <a:t>和</a:t>
            </a:r>
            <a:r>
              <a:rPr lang="zh-TW" altLang="en-US" dirty="0" smtClean="0"/>
              <a:t>辭典</a:t>
            </a:r>
            <a:r>
              <a:rPr lang="zh-TW" altLang="zh-TW" dirty="0" smtClean="0"/>
              <a:t>編纂</a:t>
            </a:r>
            <a:r>
              <a:rPr lang="zh-TW" altLang="zh-TW" dirty="0"/>
              <a:t>者策劃並舉辦了兩次為期一周的研討會</a:t>
            </a:r>
            <a:r>
              <a:rPr lang="zh-TW" altLang="zh-TW" dirty="0" smtClean="0"/>
              <a:t>。</a:t>
            </a:r>
            <a:endParaRPr lang="en-US" altLang="zh-TW" dirty="0" smtClean="0"/>
          </a:p>
          <a:p>
            <a:pPr lvl="1"/>
            <a:r>
              <a:rPr lang="zh-TW" altLang="zh-TW" dirty="0"/>
              <a:t>隨後，阿特金斯和倫德爾創辦</a:t>
            </a:r>
            <a:r>
              <a:rPr lang="zh-TW" altLang="zh-TW" dirty="0" smtClean="0"/>
              <a:t>了</a:t>
            </a:r>
            <a:r>
              <a:rPr lang="zh-TW" altLang="en-US" dirty="0" smtClean="0"/>
              <a:t>辭典</a:t>
            </a:r>
            <a:r>
              <a:rPr lang="zh-TW" altLang="zh-TW" dirty="0" smtClean="0"/>
              <a:t>編纂</a:t>
            </a:r>
            <a:r>
              <a:rPr lang="zh-TW" altLang="zh-TW" dirty="0"/>
              <a:t>大師班</a:t>
            </a:r>
            <a:r>
              <a:rPr lang="zh-TW" altLang="zh-TW" dirty="0" smtClean="0"/>
              <a:t>，</a:t>
            </a:r>
            <a:r>
              <a:rPr lang="zh-TW" altLang="zh-TW" dirty="0"/>
              <a:t> 為任何參與或著手</a:t>
            </a:r>
            <a:r>
              <a:rPr lang="zh-TW" altLang="zh-TW" dirty="0" smtClean="0"/>
              <a:t>進行</a:t>
            </a:r>
            <a:r>
              <a:rPr lang="zh-TW" altLang="en-US" dirty="0" smtClean="0"/>
              <a:t>辭典</a:t>
            </a:r>
            <a:r>
              <a:rPr lang="zh-TW" altLang="zh-TW" dirty="0" smtClean="0"/>
              <a:t>編纂</a:t>
            </a:r>
            <a:r>
              <a:rPr lang="zh-TW" altLang="zh-TW" dirty="0"/>
              <a:t>專案的人提供諮詢、顧問服務和培訓</a:t>
            </a:r>
            <a:r>
              <a:rPr lang="zh-TW" altLang="zh-TW" dirty="0" smtClean="0"/>
              <a:t>。</a:t>
            </a:r>
            <a:r>
              <a:rPr lang="zh-TW" altLang="zh-TW" dirty="0"/>
              <a:t>此後不久，他們邀請</a:t>
            </a:r>
            <a:r>
              <a:rPr lang="en-US" altLang="zh-TW" dirty="0"/>
              <a:t>Adam </a:t>
            </a:r>
            <a:r>
              <a:rPr lang="en-US" altLang="zh-TW" dirty="0" err="1"/>
              <a:t>Kilgarriff</a:t>
            </a:r>
            <a:r>
              <a:rPr lang="zh-TW" altLang="zh-TW" dirty="0"/>
              <a:t>加入</a:t>
            </a:r>
            <a:r>
              <a:rPr lang="zh-TW" altLang="zh-TW" dirty="0" smtClean="0"/>
              <a:t>。</a:t>
            </a:r>
            <a:endParaRPr lang="en-US" altLang="zh-TW" dirty="0" smtClean="0"/>
          </a:p>
          <a:p>
            <a:r>
              <a:rPr lang="en-US" altLang="zh-TW" dirty="0" smtClean="0"/>
              <a:t>2001-</a:t>
            </a:r>
          </a:p>
          <a:p>
            <a:pPr lvl="1"/>
            <a:r>
              <a:rPr lang="zh-TW" altLang="zh-TW" dirty="0"/>
              <a:t>首次舉辦了年度國際</a:t>
            </a:r>
            <a:r>
              <a:rPr lang="en-US" altLang="zh-TW" dirty="0" err="1"/>
              <a:t>Lexicom</a:t>
            </a:r>
            <a:r>
              <a:rPr lang="zh-TW" altLang="zh-TW" dirty="0"/>
              <a:t>研討會</a:t>
            </a:r>
            <a:r>
              <a:rPr lang="zh-TW" altLang="zh-TW" dirty="0" smtClean="0"/>
              <a:t>，這些</a:t>
            </a:r>
            <a:r>
              <a:rPr lang="zh-TW" altLang="zh-TW" dirty="0"/>
              <a:t>研討會一直持續到今天。</a:t>
            </a:r>
            <a:endParaRPr lang="en-US" altLang="zh-TW" dirty="0" smtClean="0"/>
          </a:p>
          <a:p>
            <a:pPr lvl="1"/>
            <a:r>
              <a:rPr lang="zh-TW" altLang="zh-TW" dirty="0"/>
              <a:t>另一個主要專案是但丁資料庫的規劃、設計、語料庫建設</a:t>
            </a:r>
            <a:r>
              <a:rPr lang="zh-TW" altLang="zh-TW" dirty="0" smtClean="0"/>
              <a:t>、</a:t>
            </a:r>
            <a:r>
              <a:rPr lang="zh-TW" altLang="en-US" dirty="0" smtClean="0"/>
              <a:t>辭典</a:t>
            </a:r>
            <a:r>
              <a:rPr lang="zh-TW" altLang="zh-TW" dirty="0" smtClean="0"/>
              <a:t>員</a:t>
            </a:r>
            <a:r>
              <a:rPr lang="zh-TW" altLang="zh-TW" dirty="0"/>
              <a:t>培訓和製作</a:t>
            </a:r>
            <a:r>
              <a:rPr lang="zh-TW" altLang="zh-TW" dirty="0" smtClean="0"/>
              <a:t>。</a:t>
            </a:r>
            <a:endParaRPr lang="en-US" altLang="zh-TW" dirty="0" smtClean="0"/>
          </a:p>
          <a:p>
            <a:pPr lvl="1"/>
            <a:r>
              <a:rPr lang="zh-TW" altLang="zh-TW" dirty="0"/>
              <a:t>這項對現代英語的分析被</a:t>
            </a:r>
            <a:r>
              <a:rPr lang="en-US" altLang="zh-TW" dirty="0" err="1"/>
              <a:t>Foras</a:t>
            </a:r>
            <a:r>
              <a:rPr lang="en-US" altLang="zh-TW" dirty="0"/>
              <a:t> </a:t>
            </a:r>
            <a:r>
              <a:rPr lang="en-US" altLang="zh-TW" dirty="0" err="1"/>
              <a:t>na</a:t>
            </a:r>
            <a:r>
              <a:rPr lang="en-US" altLang="zh-TW" dirty="0"/>
              <a:t> </a:t>
            </a:r>
            <a:r>
              <a:rPr lang="en-US" altLang="zh-TW" dirty="0" err="1"/>
              <a:t>Gaelige</a:t>
            </a:r>
            <a:r>
              <a:rPr lang="zh-TW" altLang="zh-TW" dirty="0"/>
              <a:t>委託作為他們的新英語</a:t>
            </a:r>
            <a:r>
              <a:rPr lang="en-US" altLang="zh-TW" dirty="0"/>
              <a:t>-</a:t>
            </a:r>
            <a:r>
              <a:rPr lang="zh-TW" altLang="zh-TW" dirty="0"/>
              <a:t>愛爾蘭</a:t>
            </a:r>
            <a:r>
              <a:rPr lang="zh-TW" altLang="zh-TW" dirty="0" smtClean="0"/>
              <a:t>語</a:t>
            </a:r>
            <a:r>
              <a:rPr lang="zh-TW" altLang="en-US" dirty="0" smtClean="0"/>
              <a:t>辭典</a:t>
            </a:r>
            <a:r>
              <a:rPr lang="zh-TW" altLang="zh-TW" dirty="0" smtClean="0"/>
              <a:t>的</a:t>
            </a:r>
            <a:r>
              <a:rPr lang="zh-TW" altLang="zh-TW" dirty="0"/>
              <a:t>基礎，</a:t>
            </a:r>
            <a:r>
              <a:rPr lang="en-US" altLang="zh-TW" dirty="0"/>
              <a:t>[12] </a:t>
            </a:r>
            <a:r>
              <a:rPr lang="zh-TW" altLang="zh-TW" dirty="0"/>
              <a:t>並提供給全世界的學者使用</a:t>
            </a:r>
            <a:r>
              <a:rPr lang="zh-TW" altLang="zh-TW" dirty="0" smtClean="0"/>
              <a:t>。</a:t>
            </a:r>
            <a:endParaRPr lang="en-US" altLang="zh-TW" dirty="0" smtClean="0"/>
          </a:p>
          <a:p>
            <a:pPr lvl="1"/>
            <a:r>
              <a:rPr lang="zh-TW" altLang="zh-TW" dirty="0"/>
              <a:t>阿特金斯</a:t>
            </a:r>
            <a:r>
              <a:rPr lang="zh-TW" altLang="zh-TW" dirty="0" smtClean="0"/>
              <a:t>在</a:t>
            </a:r>
            <a:r>
              <a:rPr lang="zh-TW" altLang="en-US" dirty="0" smtClean="0"/>
              <a:t>辭典</a:t>
            </a:r>
            <a:r>
              <a:rPr lang="zh-TW" altLang="zh-TW" dirty="0" smtClean="0"/>
              <a:t>學</a:t>
            </a:r>
            <a:r>
              <a:rPr lang="zh-TW" altLang="zh-TW" dirty="0"/>
              <a:t>方面進行教學和諮詢，並參與了</a:t>
            </a:r>
            <a:r>
              <a:rPr lang="zh-TW" altLang="zh-TW" dirty="0" smtClean="0"/>
              <a:t>計算</a:t>
            </a:r>
            <a:r>
              <a:rPr lang="zh-TW" altLang="en-US" dirty="0" smtClean="0"/>
              <a:t>辭典</a:t>
            </a:r>
            <a:r>
              <a:rPr lang="zh-TW" altLang="zh-TW" dirty="0" smtClean="0"/>
              <a:t>學</a:t>
            </a:r>
            <a:r>
              <a:rPr lang="zh-TW" altLang="zh-TW" dirty="0"/>
              <a:t>領域的國內和國際研究項目。</a:t>
            </a:r>
            <a:endParaRPr lang="zh-TW" altLang="en-US" dirty="0"/>
          </a:p>
        </p:txBody>
      </p:sp>
    </p:spTree>
    <p:extLst>
      <p:ext uri="{BB962C8B-B14F-4D97-AF65-F5344CB8AC3E}">
        <p14:creationId xmlns:p14="http://schemas.microsoft.com/office/powerpoint/2010/main" val="1478234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研究</a:t>
            </a:r>
            <a:r>
              <a:rPr lang="zh-TW" altLang="zh-TW" dirty="0" smtClean="0"/>
              <a:t>興趣</a:t>
            </a:r>
            <a:endParaRPr lang="zh-TW" altLang="en-US" dirty="0"/>
          </a:p>
        </p:txBody>
      </p:sp>
      <p:sp>
        <p:nvSpPr>
          <p:cNvPr id="3" name="內容版面配置區 2"/>
          <p:cNvSpPr>
            <a:spLocks noGrp="1"/>
          </p:cNvSpPr>
          <p:nvPr>
            <p:ph idx="1"/>
          </p:nvPr>
        </p:nvSpPr>
        <p:spPr/>
        <p:txBody>
          <a:bodyPr/>
          <a:lstStyle/>
          <a:p>
            <a:r>
              <a:rPr lang="zh-TW" altLang="zh-TW" dirty="0" smtClean="0"/>
              <a:t>語料庫詞彙分析</a:t>
            </a:r>
            <a:r>
              <a:rPr lang="zh-TW" altLang="en-US" dirty="0" smtClean="0"/>
              <a:t>，</a:t>
            </a:r>
            <a:r>
              <a:rPr lang="zh-TW" altLang="zh-TW" dirty="0"/>
              <a:t>特別是使用語言學理論作為系統描述語言的</a:t>
            </a:r>
            <a:r>
              <a:rPr lang="zh-TW" altLang="zh-TW" dirty="0" smtClean="0"/>
              <a:t>基礎</a:t>
            </a:r>
            <a:endParaRPr lang="en-US" altLang="zh-TW" dirty="0" smtClean="0"/>
          </a:p>
          <a:p>
            <a:r>
              <a:rPr lang="zh-TW" altLang="zh-TW" dirty="0"/>
              <a:t>設計資料庫來存</a:t>
            </a:r>
            <a:r>
              <a:rPr lang="zh-TW" altLang="zh-TW" dirty="0" smtClean="0"/>
              <a:t>儲</a:t>
            </a:r>
            <a:r>
              <a:rPr lang="zh-TW" altLang="en-US" dirty="0" smtClean="0"/>
              <a:t>辭典</a:t>
            </a:r>
            <a:r>
              <a:rPr lang="zh-TW" altLang="zh-TW" dirty="0" smtClean="0"/>
              <a:t>資料</a:t>
            </a:r>
            <a:r>
              <a:rPr lang="zh-TW" altLang="zh-TW" dirty="0"/>
              <a:t>，</a:t>
            </a:r>
            <a:r>
              <a:rPr lang="zh-TW" altLang="zh-TW" dirty="0" smtClean="0"/>
              <a:t>供</a:t>
            </a:r>
            <a:r>
              <a:rPr lang="zh-TW" altLang="en-US" dirty="0" smtClean="0"/>
              <a:t>辭典</a:t>
            </a:r>
            <a:r>
              <a:rPr lang="zh-TW" altLang="zh-TW" dirty="0" smtClean="0"/>
              <a:t>學</a:t>
            </a:r>
            <a:r>
              <a:rPr lang="zh-TW" altLang="zh-TW" dirty="0"/>
              <a:t>家和</a:t>
            </a:r>
            <a:r>
              <a:rPr lang="zh-TW" altLang="zh-TW" dirty="0" smtClean="0"/>
              <a:t>電腦</a:t>
            </a:r>
            <a:r>
              <a:rPr lang="zh-TW" altLang="en-US" dirty="0" smtClean="0"/>
              <a:t>辭典</a:t>
            </a:r>
            <a:r>
              <a:rPr lang="zh-TW" altLang="zh-TW" dirty="0" smtClean="0"/>
              <a:t>學</a:t>
            </a:r>
            <a:r>
              <a:rPr lang="zh-TW" altLang="zh-TW" dirty="0"/>
              <a:t>使用</a:t>
            </a:r>
            <a:r>
              <a:rPr lang="zh-TW" altLang="zh-TW" dirty="0" smtClean="0"/>
              <a:t>；</a:t>
            </a:r>
            <a:endParaRPr lang="en-US" altLang="zh-TW" dirty="0" smtClean="0"/>
          </a:p>
          <a:p>
            <a:r>
              <a:rPr lang="zh-TW" altLang="zh-TW" dirty="0"/>
              <a:t>在創建單語和雙</a:t>
            </a:r>
            <a:r>
              <a:rPr lang="zh-TW" altLang="zh-TW" dirty="0" smtClean="0"/>
              <a:t>語</a:t>
            </a:r>
            <a:r>
              <a:rPr lang="zh-TW" altLang="en-US" dirty="0" smtClean="0"/>
              <a:t>辭典</a:t>
            </a:r>
            <a:r>
              <a:rPr lang="zh-TW" altLang="zh-TW" dirty="0" smtClean="0"/>
              <a:t>時</a:t>
            </a:r>
            <a:r>
              <a:rPr lang="zh-TW" altLang="zh-TW" dirty="0"/>
              <a:t>使用這種資料庫</a:t>
            </a:r>
            <a:r>
              <a:rPr lang="zh-TW" altLang="zh-TW" dirty="0" smtClean="0"/>
              <a:t>；</a:t>
            </a:r>
            <a:endParaRPr lang="en-US" altLang="zh-TW" dirty="0" smtClean="0"/>
          </a:p>
          <a:p>
            <a:r>
              <a:rPr lang="zh-TW" altLang="zh-TW" dirty="0" smtClean="0"/>
              <a:t>培訓</a:t>
            </a:r>
            <a:r>
              <a:rPr lang="zh-TW" altLang="en-US" dirty="0" smtClean="0"/>
              <a:t>辭典</a:t>
            </a:r>
            <a:r>
              <a:rPr lang="zh-TW" altLang="zh-TW" dirty="0" smtClean="0"/>
              <a:t>學家</a:t>
            </a:r>
            <a:endParaRPr lang="en-US" altLang="zh-TW" dirty="0" smtClean="0"/>
          </a:p>
          <a:p>
            <a:r>
              <a:rPr lang="zh-TW" altLang="zh-TW" dirty="0"/>
              <a:t>研究人們如何實際</a:t>
            </a:r>
            <a:r>
              <a:rPr lang="zh-TW" altLang="zh-TW" dirty="0" smtClean="0"/>
              <a:t>使用</a:t>
            </a:r>
            <a:r>
              <a:rPr lang="zh-TW" altLang="en-US" dirty="0" smtClean="0"/>
              <a:t>辭典</a:t>
            </a:r>
            <a:r>
              <a:rPr lang="zh-TW" altLang="zh-TW" dirty="0" smtClean="0"/>
              <a:t>。</a:t>
            </a:r>
            <a:endParaRPr lang="en-US" altLang="zh-TW" dirty="0" smtClean="0"/>
          </a:p>
          <a:p>
            <a:endParaRPr lang="zh-TW" altLang="en-US" dirty="0"/>
          </a:p>
        </p:txBody>
      </p:sp>
    </p:spTree>
    <p:extLst>
      <p:ext uri="{BB962C8B-B14F-4D97-AF65-F5344CB8AC3E}">
        <p14:creationId xmlns:p14="http://schemas.microsoft.com/office/powerpoint/2010/main" val="407996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榮譽</a:t>
            </a:r>
            <a:endParaRPr lang="zh-TW" altLang="en-US" dirty="0"/>
          </a:p>
        </p:txBody>
      </p:sp>
      <p:sp>
        <p:nvSpPr>
          <p:cNvPr id="3" name="內容版面配置區 2"/>
          <p:cNvSpPr>
            <a:spLocks noGrp="1"/>
          </p:cNvSpPr>
          <p:nvPr>
            <p:ph idx="1"/>
          </p:nvPr>
        </p:nvSpPr>
        <p:spPr/>
        <p:txBody>
          <a:bodyPr/>
          <a:lstStyle/>
          <a:p>
            <a:r>
              <a:rPr lang="zh-TW" altLang="zh-TW" dirty="0"/>
              <a:t>英國布萊頓大學（</a:t>
            </a:r>
            <a:r>
              <a:rPr lang="en-US" altLang="zh-TW" dirty="0"/>
              <a:t>2000</a:t>
            </a:r>
            <a:r>
              <a:rPr lang="zh-TW" altLang="zh-TW" dirty="0"/>
              <a:t>年）頒發的榮譽學位（</a:t>
            </a:r>
            <a:r>
              <a:rPr lang="en-US" altLang="zh-TW" dirty="0"/>
              <a:t>DLitt</a:t>
            </a:r>
            <a:r>
              <a:rPr lang="zh-TW" altLang="zh-TW" dirty="0"/>
              <a:t>），以表彰她</a:t>
            </a:r>
            <a:r>
              <a:rPr lang="zh-TW" altLang="zh-TW" dirty="0" smtClean="0"/>
              <a:t>對</a:t>
            </a:r>
            <a:r>
              <a:rPr lang="zh-TW" altLang="en-US" dirty="0" smtClean="0"/>
              <a:t>辭典</a:t>
            </a:r>
            <a:r>
              <a:rPr lang="zh-TW" altLang="zh-TW" dirty="0" smtClean="0"/>
              <a:t>學</a:t>
            </a:r>
            <a:r>
              <a:rPr lang="zh-TW" altLang="zh-TW" dirty="0"/>
              <a:t>和語言學的貢獻</a:t>
            </a:r>
            <a:r>
              <a:rPr lang="zh-TW" altLang="zh-TW" dirty="0" smtClean="0"/>
              <a:t>；</a:t>
            </a:r>
            <a:endParaRPr lang="en-US" altLang="zh-TW" dirty="0" smtClean="0"/>
          </a:p>
          <a:p>
            <a:r>
              <a:rPr lang="zh-TW" altLang="zh-TW" dirty="0" smtClean="0"/>
              <a:t>歐洲</a:t>
            </a:r>
            <a:r>
              <a:rPr lang="zh-TW" altLang="en-US" dirty="0" smtClean="0"/>
              <a:t>辭典</a:t>
            </a:r>
            <a:r>
              <a:rPr lang="zh-TW" altLang="zh-TW" dirty="0" smtClean="0"/>
              <a:t>協會在</a:t>
            </a:r>
            <a:r>
              <a:rPr lang="zh-TW" altLang="zh-TW" dirty="0"/>
              <a:t>她</a:t>
            </a:r>
            <a:r>
              <a:rPr lang="en-US" altLang="zh-TW" dirty="0"/>
              <a:t>70</a:t>
            </a:r>
            <a:r>
              <a:rPr lang="zh-TW" altLang="zh-TW" dirty="0"/>
              <a:t>歲生日之際出版的紀念冊（</a:t>
            </a:r>
            <a:r>
              <a:rPr lang="en-US" altLang="zh-TW" dirty="0"/>
              <a:t>2002</a:t>
            </a:r>
            <a:r>
              <a:rPr lang="zh-TW" altLang="zh-TW" dirty="0"/>
              <a:t>年），以紀念她對</a:t>
            </a:r>
            <a:r>
              <a:rPr lang="zh-TW" altLang="zh-TW" dirty="0" smtClean="0"/>
              <a:t>國際</a:t>
            </a:r>
            <a:r>
              <a:rPr lang="zh-TW" altLang="en-US" dirty="0" smtClean="0"/>
              <a:t>辭典</a:t>
            </a:r>
            <a:r>
              <a:rPr lang="zh-TW" altLang="zh-TW" dirty="0" smtClean="0"/>
              <a:t>學</a:t>
            </a:r>
            <a:r>
              <a:rPr lang="zh-TW" altLang="zh-TW" dirty="0"/>
              <a:t>的貢獻</a:t>
            </a:r>
            <a:r>
              <a:rPr lang="zh-TW" altLang="zh-TW" dirty="0" smtClean="0"/>
              <a:t>；</a:t>
            </a:r>
            <a:endParaRPr lang="en-US" altLang="zh-TW" dirty="0" smtClean="0"/>
          </a:p>
          <a:p>
            <a:r>
              <a:rPr lang="zh-TW" altLang="zh-TW" dirty="0" smtClean="0"/>
              <a:t>普</a:t>
            </a:r>
            <a:r>
              <a:rPr lang="zh-TW" altLang="zh-TW" dirty="0"/>
              <a:t>利托里亞大學頒發的榮譽學位（</a:t>
            </a:r>
            <a:r>
              <a:rPr lang="en-US" altLang="zh-TW" dirty="0"/>
              <a:t>2008</a:t>
            </a:r>
            <a:r>
              <a:rPr lang="zh-TW" altLang="zh-TW" dirty="0"/>
              <a:t>年），以表彰她對</a:t>
            </a:r>
            <a:r>
              <a:rPr lang="zh-TW" altLang="zh-TW" dirty="0" smtClean="0"/>
              <a:t>全世界</a:t>
            </a:r>
            <a:r>
              <a:rPr lang="zh-TW" altLang="en-US" dirty="0" smtClean="0"/>
              <a:t>辭典</a:t>
            </a:r>
            <a:r>
              <a:rPr lang="zh-TW" altLang="zh-TW" dirty="0" smtClean="0"/>
              <a:t>學</a:t>
            </a:r>
            <a:r>
              <a:rPr lang="zh-TW" altLang="zh-TW" dirty="0"/>
              <a:t>實踐的發展，特別是對南非的非洲語言做出的重大貢獻</a:t>
            </a:r>
            <a:r>
              <a:rPr lang="zh-TW" altLang="zh-TW" dirty="0" smtClean="0"/>
              <a:t>。</a:t>
            </a:r>
            <a:endParaRPr lang="en-US" altLang="zh-TW" dirty="0" smtClean="0"/>
          </a:p>
          <a:p>
            <a:r>
              <a:rPr lang="zh-TW" altLang="zh-TW" dirty="0" smtClean="0"/>
              <a:t>歐洲</a:t>
            </a:r>
            <a:r>
              <a:rPr lang="zh-TW" altLang="en-US" dirty="0" smtClean="0"/>
              <a:t>辭典</a:t>
            </a:r>
            <a:r>
              <a:rPr lang="zh-TW" altLang="zh-TW" dirty="0" smtClean="0"/>
              <a:t>學</a:t>
            </a:r>
            <a:r>
              <a:rPr lang="zh-TW" altLang="zh-TW" dirty="0"/>
              <a:t>協會（</a:t>
            </a:r>
            <a:r>
              <a:rPr lang="en-US" altLang="zh-TW" dirty="0"/>
              <a:t>EURALEX</a:t>
            </a:r>
            <a:r>
              <a:rPr lang="zh-TW" altLang="zh-TW" dirty="0"/>
              <a:t>）的前任主席和終身榮譽</a:t>
            </a:r>
            <a:r>
              <a:rPr lang="zh-TW" altLang="zh-TW" dirty="0" smtClean="0"/>
              <a:t>會員。</a:t>
            </a:r>
            <a:endParaRPr lang="zh-TW" altLang="en-US" dirty="0"/>
          </a:p>
        </p:txBody>
      </p:sp>
    </p:spTree>
    <p:extLst>
      <p:ext uri="{BB962C8B-B14F-4D97-AF65-F5344CB8AC3E}">
        <p14:creationId xmlns:p14="http://schemas.microsoft.com/office/powerpoint/2010/main" val="234801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邁克</a:t>
            </a:r>
            <a:r>
              <a:rPr lang="en-US" altLang="zh-TW" dirty="0"/>
              <a:t>·</a:t>
            </a:r>
            <a:r>
              <a:rPr lang="zh-TW" altLang="en-US" dirty="0"/>
              <a:t>倫德（</a:t>
            </a:r>
            <a:r>
              <a:rPr lang="en-US" altLang="zh-TW" dirty="0"/>
              <a:t>Michael </a:t>
            </a:r>
            <a:r>
              <a:rPr lang="en-US" altLang="zh-TW" dirty="0" err="1"/>
              <a:t>Rundell</a:t>
            </a:r>
            <a:r>
              <a:rPr lang="en-US" altLang="zh-TW" dirty="0"/>
              <a:t> </a:t>
            </a:r>
            <a:r>
              <a:rPr lang="zh-TW" altLang="en-US" dirty="0"/>
              <a:t>）</a:t>
            </a:r>
          </a:p>
        </p:txBody>
      </p:sp>
      <p:sp>
        <p:nvSpPr>
          <p:cNvPr id="3" name="內容版面配置區 2"/>
          <p:cNvSpPr>
            <a:spLocks noGrp="1"/>
          </p:cNvSpPr>
          <p:nvPr>
            <p:ph idx="1"/>
          </p:nvPr>
        </p:nvSpPr>
        <p:spPr>
          <a:xfrm>
            <a:off x="954641" y="2456376"/>
            <a:ext cx="7498243" cy="3599316"/>
          </a:xfrm>
        </p:spPr>
        <p:txBody>
          <a:bodyPr>
            <a:normAutofit/>
          </a:bodyPr>
          <a:lstStyle/>
          <a:p>
            <a:r>
              <a:rPr lang="zh-TW" altLang="zh-TW" dirty="0"/>
              <a:t>語言學家</a:t>
            </a:r>
            <a:r>
              <a:rPr lang="zh-TW" altLang="zh-TW" dirty="0" smtClean="0"/>
              <a:t>和</a:t>
            </a:r>
            <a:r>
              <a:rPr lang="zh-TW" altLang="en-US" dirty="0" smtClean="0"/>
              <a:t>辭典</a:t>
            </a:r>
            <a:r>
              <a:rPr lang="zh-TW" altLang="zh-TW" dirty="0" smtClean="0"/>
              <a:t>編纂</a:t>
            </a:r>
            <a:r>
              <a:rPr lang="zh-TW" altLang="zh-TW" dirty="0"/>
              <a:t>者</a:t>
            </a:r>
            <a:r>
              <a:rPr lang="zh-TW" altLang="zh-TW" dirty="0" smtClean="0"/>
              <a:t>。</a:t>
            </a:r>
            <a:endParaRPr lang="en-US" altLang="zh-TW" dirty="0" smtClean="0"/>
          </a:p>
          <a:p>
            <a:r>
              <a:rPr lang="zh-TW" altLang="zh-TW" dirty="0" smtClean="0"/>
              <a:t>自</a:t>
            </a:r>
            <a:r>
              <a:rPr lang="en-US" altLang="zh-TW" dirty="0"/>
              <a:t>1980</a:t>
            </a:r>
            <a:r>
              <a:rPr lang="zh-TW" altLang="zh-TW" dirty="0"/>
              <a:t>年起</a:t>
            </a:r>
            <a:r>
              <a:rPr lang="zh-TW" altLang="zh-TW" dirty="0" smtClean="0"/>
              <a:t>擔任</a:t>
            </a:r>
            <a:r>
              <a:rPr lang="zh-TW" altLang="en-US" dirty="0" smtClean="0"/>
              <a:t>辭典</a:t>
            </a:r>
            <a:r>
              <a:rPr lang="zh-TW" altLang="zh-TW" dirty="0" smtClean="0"/>
              <a:t>編輯，設計</a:t>
            </a:r>
            <a:r>
              <a:rPr lang="zh-TW" altLang="zh-TW" dirty="0"/>
              <a:t>和管理了</a:t>
            </a:r>
            <a:r>
              <a:rPr lang="zh-TW" altLang="zh-TW" dirty="0" smtClean="0"/>
              <a:t>許多</a:t>
            </a:r>
            <a:r>
              <a:rPr lang="zh-TW" altLang="en-US" dirty="0" smtClean="0"/>
              <a:t>辭典</a:t>
            </a:r>
            <a:r>
              <a:rPr lang="zh-TW" altLang="zh-TW" dirty="0" smtClean="0"/>
              <a:t>專案</a:t>
            </a:r>
            <a:r>
              <a:rPr lang="zh-TW" altLang="zh-TW" dirty="0"/>
              <a:t>，是英語</a:t>
            </a:r>
            <a:r>
              <a:rPr lang="zh-TW" altLang="zh-TW" dirty="0" smtClean="0"/>
              <a:t>教學</a:t>
            </a:r>
            <a:r>
              <a:rPr lang="zh-TW" altLang="en-US" dirty="0" smtClean="0"/>
              <a:t>辭典</a:t>
            </a:r>
            <a:r>
              <a:rPr lang="zh-TW" altLang="zh-TW" dirty="0" smtClean="0"/>
              <a:t>領域</a:t>
            </a:r>
            <a:r>
              <a:rPr lang="zh-TW" altLang="zh-TW" dirty="0"/>
              <a:t>的領導者</a:t>
            </a:r>
            <a:r>
              <a:rPr lang="zh-TW" altLang="zh-TW" dirty="0" smtClean="0"/>
              <a:t>。</a:t>
            </a:r>
            <a:endParaRPr lang="en-US" altLang="zh-TW" dirty="0" smtClean="0"/>
          </a:p>
          <a:p>
            <a:r>
              <a:rPr lang="en-US" altLang="zh-TW" dirty="0"/>
              <a:t>macmillandictionary.com</a:t>
            </a:r>
            <a:r>
              <a:rPr lang="zh-TW" altLang="zh-TW" dirty="0"/>
              <a:t>的主編，在</a:t>
            </a:r>
            <a:r>
              <a:rPr lang="en-US" altLang="zh-TW" dirty="0"/>
              <a:t>20</a:t>
            </a:r>
            <a:r>
              <a:rPr lang="zh-TW" altLang="zh-TW" dirty="0"/>
              <a:t>世紀</a:t>
            </a:r>
            <a:r>
              <a:rPr lang="en-US" altLang="zh-TW" dirty="0"/>
              <a:t>90</a:t>
            </a:r>
            <a:r>
              <a:rPr lang="zh-TW" altLang="zh-TW" dirty="0"/>
              <a:t>年代末，他在麥克米倫公司啟動了一</a:t>
            </a:r>
            <a:r>
              <a:rPr lang="zh-TW" altLang="zh-TW" dirty="0" smtClean="0"/>
              <a:t>項</a:t>
            </a:r>
            <a:r>
              <a:rPr lang="zh-TW" altLang="en-US" dirty="0" smtClean="0"/>
              <a:t>辭典</a:t>
            </a:r>
            <a:r>
              <a:rPr lang="zh-TW" altLang="zh-TW" dirty="0" smtClean="0"/>
              <a:t>開發</a:t>
            </a:r>
            <a:r>
              <a:rPr lang="zh-TW" altLang="zh-TW" dirty="0"/>
              <a:t>計畫</a:t>
            </a:r>
            <a:r>
              <a:rPr lang="zh-TW" altLang="zh-TW" dirty="0" smtClean="0"/>
              <a:t>。</a:t>
            </a:r>
            <a:endParaRPr lang="en-US" altLang="zh-TW" dirty="0" smtClean="0"/>
          </a:p>
          <a:p>
            <a:r>
              <a:rPr lang="en-US" altLang="zh-TW" dirty="0"/>
              <a:t>Lexical Computing Ltd</a:t>
            </a:r>
            <a:r>
              <a:rPr lang="zh-TW" altLang="zh-TW" dirty="0"/>
              <a:t>的</a:t>
            </a:r>
            <a:r>
              <a:rPr lang="zh-TW" altLang="zh-TW" dirty="0" smtClean="0"/>
              <a:t>首席</a:t>
            </a:r>
            <a:r>
              <a:rPr lang="zh-TW" altLang="en-US" dirty="0" smtClean="0"/>
              <a:t>辭典</a:t>
            </a:r>
            <a:r>
              <a:rPr lang="zh-TW" altLang="zh-TW" dirty="0" smtClean="0"/>
              <a:t>官</a:t>
            </a:r>
            <a:r>
              <a:rPr lang="zh-TW" altLang="zh-TW" dirty="0"/>
              <a:t>，該公司負責</a:t>
            </a:r>
            <a:r>
              <a:rPr lang="en-US" altLang="zh-TW" dirty="0"/>
              <a:t>Sketch Engine</a:t>
            </a:r>
            <a:r>
              <a:rPr lang="zh-TW" altLang="zh-TW" dirty="0"/>
              <a:t>和</a:t>
            </a:r>
            <a:r>
              <a:rPr lang="en-US" altLang="zh-TW" dirty="0" err="1"/>
              <a:t>Lexicom</a:t>
            </a:r>
            <a:r>
              <a:rPr lang="zh-TW" altLang="zh-TW" dirty="0"/>
              <a:t>培訓講習班</a:t>
            </a:r>
            <a:r>
              <a:rPr lang="zh-TW" altLang="zh-TW" dirty="0" smtClean="0"/>
              <a:t>。</a:t>
            </a:r>
            <a:endParaRPr lang="en-US" altLang="zh-TW" dirty="0" smtClean="0"/>
          </a:p>
          <a:p>
            <a:r>
              <a:rPr lang="zh-TW" altLang="zh-TW" dirty="0"/>
              <a:t>參與了幾個語料庫的創建，包括</a:t>
            </a:r>
            <a:r>
              <a:rPr lang="en-US" altLang="zh-TW" dirty="0"/>
              <a:t>BNC</a:t>
            </a:r>
            <a:r>
              <a:rPr lang="zh-TW" altLang="zh-TW" dirty="0"/>
              <a:t>，並一直處於將計算技術應用於語料庫資料分析和詞法任務自動化的前沿。</a:t>
            </a:r>
            <a:endParaRPr lang="en-US" altLang="zh-TW" dirty="0" smtClean="0"/>
          </a:p>
          <a:p>
            <a:endParaRPr lang="en-US" altLang="zh-TW" dirty="0" smtClean="0"/>
          </a:p>
          <a:p>
            <a:endParaRPr lang="en-US" altLang="zh-TW" dirty="0" smtClean="0"/>
          </a:p>
          <a:p>
            <a:endParaRPr lang="zh-TW" altLang="en-US" dirty="0"/>
          </a:p>
          <a:p>
            <a:endParaRPr lang="zh-TW" altLang="en-US" dirty="0"/>
          </a:p>
          <a:p>
            <a:endParaRPr lang="zh-TW" altLang="en-US" dirty="0"/>
          </a:p>
        </p:txBody>
      </p:sp>
      <p:pic>
        <p:nvPicPr>
          <p:cNvPr id="5" name="Picture 6" descr="M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1271" y="2644210"/>
            <a:ext cx="2985822" cy="361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237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TM04033937[[fn=飛機雲]]</Template>
  <TotalTime>24275</TotalTime>
  <Words>5013</Words>
  <Application>Microsoft Office PowerPoint</Application>
  <PresentationFormat>寬螢幕</PresentationFormat>
  <Paragraphs>382</Paragraphs>
  <Slides>56</Slides>
  <Notes>2</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56</vt:i4>
      </vt:variant>
    </vt:vector>
  </HeadingPairs>
  <TitlesOfParts>
    <vt:vector size="67" baseType="lpstr">
      <vt:lpstr>宋体</vt:lpstr>
      <vt:lpstr>思源黑体 CN Regular</vt:lpstr>
      <vt:lpstr>思源黑體 TW Regular</vt:lpstr>
      <vt:lpstr>教育部標準楷書</vt:lpstr>
      <vt:lpstr>新細明體</vt:lpstr>
      <vt:lpstr>標楷體</vt:lpstr>
      <vt:lpstr>Arial</vt:lpstr>
      <vt:lpstr>Calibri</vt:lpstr>
      <vt:lpstr>Century Gothic</vt:lpstr>
      <vt:lpstr>Wingdings</vt:lpstr>
      <vt:lpstr>飛機雲</vt:lpstr>
      <vt:lpstr>辭典的釋義（一）</vt:lpstr>
      <vt:lpstr>The Oxford Guide to Practical Lexicography 關於《牛津詞典編纂指南》</vt:lpstr>
      <vt:lpstr>中文版</vt:lpstr>
      <vt:lpstr>英文版</vt:lpstr>
      <vt:lpstr>貝麗爾·阿特金斯（Beryl . T. Sue Atkins ）</vt:lpstr>
      <vt:lpstr>貝麗爾·阿特金斯（Beryl . T. Sue Atkins ）</vt:lpstr>
      <vt:lpstr>研究興趣</vt:lpstr>
      <vt:lpstr>榮譽</vt:lpstr>
      <vt:lpstr>邁克·倫德（Michael Rundell ）</vt:lpstr>
      <vt:lpstr>邁克·倫德（Michael Rundell ）</vt:lpstr>
      <vt:lpstr>大綱</vt:lpstr>
      <vt:lpstr>PowerPoint 簡報</vt:lpstr>
      <vt:lpstr>詹森的名言10.4</vt:lpstr>
      <vt:lpstr>詹森</vt:lpstr>
      <vt:lpstr>釋義見解差異大10.4.1</vt:lpstr>
      <vt:lpstr>釋義見解差異大的原因？ 10.4.1</vt:lpstr>
      <vt:lpstr>釋義見解差異大的原因？ 10.4.1</vt:lpstr>
      <vt:lpstr>PowerPoint 簡報</vt:lpstr>
      <vt:lpstr>為什麼需要釋義？ 10.4.2</vt:lpstr>
      <vt:lpstr>解碼 vs 編碼</vt:lpstr>
      <vt:lpstr>提供解碼的釋義10.4.2.1</vt:lpstr>
      <vt:lpstr>解碼案例：閱讀小說時10.4.2.1</vt:lpstr>
      <vt:lpstr>提供編碼的釋義10.4.2.2</vt:lpstr>
      <vt:lpstr>另一個編碼和解碼差異的例子10.4.2.2</vt:lpstr>
      <vt:lpstr>編碼還需要哪些額外的訊息？ 10.4.2.2</vt:lpstr>
      <vt:lpstr>小結10.4.2.2</vt:lpstr>
      <vt:lpstr>編碼用和解碼用的釋義不能合一嗎？ 10.4.2.3</vt:lpstr>
      <vt:lpstr>PowerPoint 簡報</vt:lpstr>
      <vt:lpstr>兩步式詞典發展4.2</vt:lpstr>
      <vt:lpstr>建立義項資料庫10.4 </vt:lpstr>
      <vt:lpstr>釋義的依據10.4</vt:lpstr>
      <vt:lpstr>PowerPoint 簡報</vt:lpstr>
      <vt:lpstr>釋義給誰讀？ 10.4.3</vt:lpstr>
      <vt:lpstr>讀者才是釋義的核心角色10.4.3</vt:lpstr>
      <vt:lpstr>釋義的基本要求10.4.3</vt:lpstr>
      <vt:lpstr>不好理解的例子10.4.3</vt:lpstr>
      <vt:lpstr>比較好理解的例子10.4.3</vt:lpstr>
      <vt:lpstr>好釋義的一些基本要求10.4.3</vt:lpstr>
      <vt:lpstr>小結</vt:lpstr>
      <vt:lpstr>PowerPoint 簡報</vt:lpstr>
      <vt:lpstr>PowerPoint 簡報</vt:lpstr>
      <vt:lpstr>關於釋義的內容10.5</vt:lpstr>
      <vt:lpstr>PowerPoint 簡報</vt:lpstr>
      <vt:lpstr>傳統釋義法：種類--差異10.5.1</vt:lpstr>
      <vt:lpstr>種類--差異釋義法的優點10.5.1</vt:lpstr>
      <vt:lpstr>PowerPoint 簡報</vt:lpstr>
      <vt:lpstr>PowerPoint 簡報</vt:lpstr>
      <vt:lpstr>PowerPoint 簡報</vt:lpstr>
      <vt:lpstr>PowerPoint 簡報</vt:lpstr>
      <vt:lpstr>關於上下位詞</vt:lpstr>
      <vt:lpstr>需注意種類非唯一10.5.1</vt:lpstr>
      <vt:lpstr>還有可能選到不恰當的種類10.5.1</vt:lpstr>
      <vt:lpstr>觀察例句10.5.1</vt:lpstr>
      <vt:lpstr>比較適合的種類10.5.1</vt:lpstr>
      <vt:lpstr>傳統釋義法的問題10.5.2</vt:lpstr>
      <vt:lpstr>小結</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牛津實用辭典編纂指南 2</dc:title>
  <dc:creator>白明弘</dc:creator>
  <cp:lastModifiedBy>白明弘</cp:lastModifiedBy>
  <cp:revision>1501</cp:revision>
  <dcterms:created xsi:type="dcterms:W3CDTF">2021-10-25T01:51:44Z</dcterms:created>
  <dcterms:modified xsi:type="dcterms:W3CDTF">2022-06-06T01:04:51Z</dcterms:modified>
</cp:coreProperties>
</file>