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8"/>
  </p:notesMasterIdLst>
  <p:sldIdLst>
    <p:sldId id="256" r:id="rId2"/>
    <p:sldId id="267" r:id="rId3"/>
    <p:sldId id="257" r:id="rId4"/>
    <p:sldId id="258" r:id="rId5"/>
    <p:sldId id="260" r:id="rId6"/>
    <p:sldId id="261" r:id="rId7"/>
    <p:sldId id="262" r:id="rId8"/>
    <p:sldId id="263" r:id="rId9"/>
    <p:sldId id="264" r:id="rId10"/>
    <p:sldId id="265" r:id="rId11"/>
    <p:sldId id="269" r:id="rId12"/>
    <p:sldId id="268" r:id="rId13"/>
    <p:sldId id="271" r:id="rId14"/>
    <p:sldId id="273" r:id="rId15"/>
    <p:sldId id="275" r:id="rId16"/>
    <p:sldId id="276" r:id="rId17"/>
    <p:sldId id="270" r:id="rId18"/>
    <p:sldId id="303" r:id="rId19"/>
    <p:sldId id="277" r:id="rId20"/>
    <p:sldId id="278" r:id="rId21"/>
    <p:sldId id="280" r:id="rId22"/>
    <p:sldId id="281" r:id="rId23"/>
    <p:sldId id="282" r:id="rId24"/>
    <p:sldId id="284" r:id="rId25"/>
    <p:sldId id="283" r:id="rId26"/>
    <p:sldId id="285" r:id="rId27"/>
    <p:sldId id="279" r:id="rId28"/>
    <p:sldId id="304" r:id="rId29"/>
    <p:sldId id="305" r:id="rId30"/>
    <p:sldId id="306" r:id="rId31"/>
    <p:sldId id="302" r:id="rId32"/>
    <p:sldId id="307" r:id="rId33"/>
    <p:sldId id="287" r:id="rId34"/>
    <p:sldId id="288" r:id="rId35"/>
    <p:sldId id="289" r:id="rId36"/>
    <p:sldId id="290" r:id="rId37"/>
    <p:sldId id="291" r:id="rId38"/>
    <p:sldId id="292" r:id="rId39"/>
    <p:sldId id="308" r:id="rId40"/>
    <p:sldId id="309" r:id="rId41"/>
    <p:sldId id="311" r:id="rId42"/>
    <p:sldId id="294" r:id="rId43"/>
    <p:sldId id="312" r:id="rId44"/>
    <p:sldId id="293" r:id="rId45"/>
    <p:sldId id="295" r:id="rId46"/>
    <p:sldId id="314" r:id="rId47"/>
    <p:sldId id="315" r:id="rId48"/>
    <p:sldId id="313" r:id="rId49"/>
    <p:sldId id="317" r:id="rId50"/>
    <p:sldId id="316" r:id="rId51"/>
    <p:sldId id="296" r:id="rId52"/>
    <p:sldId id="297" r:id="rId53"/>
    <p:sldId id="298" r:id="rId54"/>
    <p:sldId id="299" r:id="rId55"/>
    <p:sldId id="301" r:id="rId56"/>
    <p:sldId id="31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FEF22-CEAB-4DB1-BFC0-36A323E56794}" type="datetimeFigureOut">
              <a:rPr lang="zh-TW" altLang="en-US" smtClean="0"/>
              <a:t>2022/5/30</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E4469-476F-4583-A856-728BDDCAD4D4}" type="slidenum">
              <a:rPr lang="zh-TW" altLang="en-US" smtClean="0"/>
              <a:t>‹#›</a:t>
            </a:fld>
            <a:endParaRPr lang="zh-TW" altLang="en-US"/>
          </a:p>
        </p:txBody>
      </p:sp>
    </p:spTree>
    <p:extLst>
      <p:ext uri="{BB962C8B-B14F-4D97-AF65-F5344CB8AC3E}">
        <p14:creationId xmlns:p14="http://schemas.microsoft.com/office/powerpoint/2010/main" val="344184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貝里爾</a:t>
            </a:r>
            <a:r>
              <a:rPr lang="en-US" altLang="zh-TW" dirty="0" smtClean="0"/>
              <a:t>-T.</a:t>
            </a:r>
            <a:r>
              <a:rPr lang="zh-TW" altLang="en-US" dirty="0" smtClean="0"/>
              <a:t>（蘇）</a:t>
            </a:r>
            <a:r>
              <a:rPr lang="en-US" altLang="zh-TW" dirty="0" smtClean="0"/>
              <a:t>-</a:t>
            </a:r>
            <a:r>
              <a:rPr lang="zh-TW" altLang="en-US" dirty="0" smtClean="0"/>
              <a:t>阿特金斯</a:t>
            </a:r>
          </a:p>
          <a:p>
            <a:r>
              <a:rPr lang="en-US" altLang="zh-TW" dirty="0" smtClean="0"/>
              <a:t>1931</a:t>
            </a:r>
            <a:r>
              <a:rPr lang="zh-TW" altLang="en-US" dirty="0" smtClean="0"/>
              <a:t>年</a:t>
            </a:r>
            <a:r>
              <a:rPr lang="en-US" altLang="zh-TW" dirty="0" smtClean="0"/>
              <a:t>1</a:t>
            </a:r>
            <a:r>
              <a:rPr lang="zh-TW" altLang="en-US" dirty="0" smtClean="0"/>
              <a:t>月</a:t>
            </a:r>
            <a:r>
              <a:rPr lang="en-US" altLang="zh-TW" dirty="0" smtClean="0"/>
              <a:t>23</a:t>
            </a:r>
            <a:r>
              <a:rPr lang="zh-TW" altLang="en-US" dirty="0" smtClean="0"/>
              <a:t>日出生（</a:t>
            </a:r>
            <a:r>
              <a:rPr lang="en-US" altLang="zh-TW" dirty="0" smtClean="0"/>
              <a:t>90</a:t>
            </a:r>
            <a:r>
              <a:rPr lang="zh-TW" altLang="en-US" dirty="0" smtClean="0"/>
              <a:t>歲）</a:t>
            </a:r>
          </a:p>
          <a:p>
            <a:r>
              <a:rPr lang="zh-TW" altLang="en-US" dirty="0" smtClean="0"/>
              <a:t>國籍 英國</a:t>
            </a:r>
          </a:p>
          <a:p>
            <a:r>
              <a:rPr lang="zh-TW" altLang="en-US" dirty="0" smtClean="0"/>
              <a:t>母校愛丁堡大學</a:t>
            </a:r>
            <a:endParaRPr lang="en-US" altLang="zh-TW" dirty="0" smtClean="0"/>
          </a:p>
          <a:p>
            <a:r>
              <a:rPr lang="zh-TW" altLang="en-US" dirty="0" smtClean="0"/>
              <a:t>她獲得的榮譽包括：英國布萊頓大學的榮譽學士（</a:t>
            </a:r>
            <a:r>
              <a:rPr lang="en-US" altLang="zh-TW" dirty="0" smtClean="0"/>
              <a:t>2000</a:t>
            </a:r>
            <a:r>
              <a:rPr lang="zh-TW" altLang="en-US" dirty="0" smtClean="0"/>
              <a:t>年），以表彰她對辭典學和語言學的貢獻；</a:t>
            </a:r>
            <a:r>
              <a:rPr lang="en-US" altLang="zh-TW" dirty="0" smtClean="0"/>
              <a:t>[14] </a:t>
            </a:r>
            <a:r>
              <a:rPr lang="zh-TW" altLang="en-US" dirty="0" smtClean="0"/>
              <a:t>歐洲辭典協會</a:t>
            </a:r>
            <a:r>
              <a:rPr lang="en-US" altLang="zh-TW" dirty="0" smtClean="0"/>
              <a:t>[15] </a:t>
            </a:r>
            <a:r>
              <a:rPr lang="zh-TW" altLang="en-US" dirty="0" smtClean="0"/>
              <a:t>在她</a:t>
            </a:r>
            <a:r>
              <a:rPr lang="en-US" altLang="zh-TW" dirty="0" smtClean="0"/>
              <a:t>70</a:t>
            </a:r>
            <a:r>
              <a:rPr lang="zh-TW" altLang="en-US" dirty="0" smtClean="0"/>
              <a:t>歲生日之際出版的紀念冊（</a:t>
            </a:r>
            <a:r>
              <a:rPr lang="en-US" altLang="zh-TW" dirty="0" smtClean="0"/>
              <a:t>2002</a:t>
            </a:r>
            <a:r>
              <a:rPr lang="zh-TW" altLang="en-US" dirty="0" smtClean="0"/>
              <a:t>年），以紀念她對國際辭典學的貢獻；以及比勒陀利亞大學的榮譽學士（</a:t>
            </a:r>
            <a:r>
              <a:rPr lang="en-US" altLang="zh-TW" dirty="0" smtClean="0"/>
              <a:t>2008</a:t>
            </a:r>
            <a:r>
              <a:rPr lang="zh-TW" altLang="en-US" dirty="0" smtClean="0"/>
              <a:t>年），以表彰她對全世界辭典學實踐的發展，特別是對南非的非洲語言做出的重大貢獻。 </a:t>
            </a:r>
            <a:r>
              <a:rPr lang="en-US" altLang="zh-TW" dirty="0" smtClean="0"/>
              <a:t>[16] </a:t>
            </a:r>
            <a:r>
              <a:rPr lang="zh-TW" altLang="en-US" dirty="0" smtClean="0"/>
              <a:t>她也是歐洲詞彙學協會（</a:t>
            </a:r>
            <a:r>
              <a:rPr lang="en-US" altLang="zh-TW" dirty="0" smtClean="0"/>
              <a:t>EURALEX</a:t>
            </a:r>
            <a:r>
              <a:rPr lang="zh-TW" altLang="en-US" dirty="0" smtClean="0"/>
              <a:t>）的前任主席和終身榮譽會員</a:t>
            </a:r>
            <a:r>
              <a:rPr lang="en-US" altLang="zh-TW" dirty="0" smtClean="0"/>
              <a:t>[17] </a:t>
            </a:r>
            <a:r>
              <a:rPr lang="zh-TW" altLang="en-US" dirty="0" smtClean="0"/>
              <a:t>。</a:t>
            </a:r>
            <a:endParaRPr lang="en-US" altLang="zh-TW" dirty="0" smtClean="0"/>
          </a:p>
          <a:p>
            <a:r>
              <a:rPr lang="zh-TW" altLang="en-US" dirty="0" smtClean="0"/>
              <a:t>蘇</a:t>
            </a:r>
            <a:r>
              <a:rPr lang="en-US" altLang="zh-TW" dirty="0" smtClean="0"/>
              <a:t>-</a:t>
            </a:r>
            <a:r>
              <a:rPr lang="zh-TW" altLang="en-US" dirty="0" smtClean="0"/>
              <a:t>阿特金斯自</a:t>
            </a:r>
            <a:r>
              <a:rPr lang="en-US" altLang="zh-TW" dirty="0" smtClean="0"/>
              <a:t>1966</a:t>
            </a:r>
            <a:r>
              <a:rPr lang="zh-TW" altLang="en-US" dirty="0" smtClean="0"/>
              <a:t>年以來一直是一名專業的辭典編纂者，先是在柯林斯出版社（現為哈珀柯林斯出版社）工作，擔任第一部 </a:t>
            </a:r>
            <a:r>
              <a:rPr lang="en-US" altLang="zh-TW" dirty="0" smtClean="0"/>
              <a:t>"</a:t>
            </a:r>
            <a:r>
              <a:rPr lang="zh-TW" altLang="en-US" dirty="0" smtClean="0"/>
              <a:t>現代 </a:t>
            </a:r>
            <a:r>
              <a:rPr lang="en-US" altLang="zh-TW" dirty="0" smtClean="0"/>
              <a:t>"</a:t>
            </a:r>
            <a:r>
              <a:rPr lang="zh-TW" altLang="en-US" dirty="0" smtClean="0"/>
              <a:t>英法辭典</a:t>
            </a:r>
            <a:r>
              <a:rPr lang="en-US" altLang="zh-TW" dirty="0" smtClean="0"/>
              <a:t>《</a:t>
            </a:r>
            <a:r>
              <a:rPr lang="zh-TW" altLang="en-US" dirty="0" smtClean="0"/>
              <a:t>柯林斯</a:t>
            </a:r>
            <a:r>
              <a:rPr lang="en-US" altLang="zh-TW" dirty="0" smtClean="0"/>
              <a:t>-</a:t>
            </a:r>
            <a:r>
              <a:rPr lang="zh-TW" altLang="en-US" dirty="0" smtClean="0"/>
              <a:t>羅伯特英法辭典</a:t>
            </a:r>
            <a:r>
              <a:rPr lang="en-US" altLang="zh-TW" dirty="0" smtClean="0"/>
              <a:t>》</a:t>
            </a:r>
            <a:r>
              <a:rPr lang="zh-TW" altLang="en-US" dirty="0" smtClean="0"/>
              <a:t>的總編輯，</a:t>
            </a:r>
            <a:r>
              <a:rPr lang="en-US" altLang="zh-TW" dirty="0" smtClean="0"/>
              <a:t>[1] </a:t>
            </a:r>
            <a:r>
              <a:rPr lang="zh-TW" altLang="en-US" dirty="0" smtClean="0"/>
              <a:t>然後擔任牛津大學出版社的辭典顧問，開創了根據語料庫數據創建雙語辭典的方法，最終形成了</a:t>
            </a:r>
            <a:r>
              <a:rPr lang="en-US" altLang="zh-TW" dirty="0" smtClean="0"/>
              <a:t>《</a:t>
            </a:r>
            <a:r>
              <a:rPr lang="zh-TW" altLang="en-US" dirty="0" smtClean="0"/>
              <a:t>牛津</a:t>
            </a:r>
            <a:r>
              <a:rPr lang="en-US" altLang="zh-TW" dirty="0" smtClean="0"/>
              <a:t>-</a:t>
            </a:r>
            <a:r>
              <a:rPr lang="zh-TW" altLang="en-US" dirty="0" smtClean="0"/>
              <a:t>哈切特英法辭典</a:t>
            </a:r>
            <a:r>
              <a:rPr lang="en-US" altLang="zh-TW" dirty="0" smtClean="0"/>
              <a:t>》</a:t>
            </a:r>
            <a:r>
              <a:rPr lang="zh-TW" altLang="en-US" dirty="0" smtClean="0"/>
              <a:t>。 </a:t>
            </a:r>
            <a:r>
              <a:rPr lang="en-US" altLang="zh-TW" dirty="0" smtClean="0"/>
              <a:t>[2] 1987</a:t>
            </a:r>
            <a:r>
              <a:rPr lang="zh-TW" altLang="en-US" dirty="0" smtClean="0"/>
              <a:t>年，阿特金斯遇到了查爾斯</a:t>
            </a:r>
            <a:r>
              <a:rPr lang="en-US" altLang="zh-TW" dirty="0" smtClean="0"/>
              <a:t>-J-</a:t>
            </a:r>
            <a:r>
              <a:rPr lang="zh-TW" altLang="en-US" dirty="0" smtClean="0"/>
              <a:t>菲爾摩爾，他的框架語義學方法為她的許多詞彙學問題提供瞭解決方案。他們後來的討論和合作促成了加州大學伯克利分校國際計算機科學研究所</a:t>
            </a:r>
            <a:r>
              <a:rPr lang="en-US" altLang="zh-TW" dirty="0" err="1" smtClean="0"/>
              <a:t>FrameNet</a:t>
            </a:r>
            <a:r>
              <a:rPr lang="zh-TW" altLang="en-US" dirty="0" smtClean="0"/>
              <a:t>項目的發展，阿特金斯成為該項目辭典學顧問。</a:t>
            </a:r>
            <a:r>
              <a:rPr lang="en-US" altLang="zh-TW" dirty="0" smtClean="0"/>
              <a:t>[3] </a:t>
            </a:r>
            <a:r>
              <a:rPr lang="zh-TW" altLang="en-US" dirty="0" smtClean="0"/>
              <a:t>阿特金斯是美國國家語料庫</a:t>
            </a:r>
            <a:r>
              <a:rPr lang="en-US" altLang="zh-TW" dirty="0" smtClean="0"/>
              <a:t>[4] </a:t>
            </a:r>
            <a:r>
              <a:rPr lang="zh-TW" altLang="en-US" dirty="0" smtClean="0"/>
              <a:t>和國際辭典學雜誌的顧問委員會成員。</a:t>
            </a:r>
          </a:p>
          <a:p>
            <a:endParaRPr lang="zh-TW" altLang="en-US" dirty="0" smtClean="0"/>
          </a:p>
          <a:p>
            <a:r>
              <a:rPr lang="en-US" altLang="zh-TW" dirty="0" smtClean="0"/>
              <a:t>1997</a:t>
            </a:r>
            <a:r>
              <a:rPr lang="zh-TW" altLang="en-US" dirty="0" smtClean="0"/>
              <a:t>年和</a:t>
            </a:r>
            <a:r>
              <a:rPr lang="en-US" altLang="zh-TW" dirty="0" smtClean="0"/>
              <a:t>1998</a:t>
            </a:r>
            <a:r>
              <a:rPr lang="zh-TW" altLang="en-US" dirty="0" smtClean="0"/>
              <a:t>年，阿特金斯與邁克爾</a:t>
            </a:r>
            <a:r>
              <a:rPr lang="en-US" altLang="zh-TW" dirty="0" smtClean="0"/>
              <a:t>-</a:t>
            </a:r>
            <a:r>
              <a:rPr lang="zh-TW" altLang="en-US" dirty="0" smtClean="0"/>
              <a:t>倫德爾（</a:t>
            </a:r>
            <a:r>
              <a:rPr lang="en-US" altLang="zh-TW" dirty="0" smtClean="0"/>
              <a:t>Michael </a:t>
            </a:r>
            <a:r>
              <a:rPr lang="en-US" altLang="zh-TW" dirty="0" err="1" smtClean="0"/>
              <a:t>Rundell</a:t>
            </a:r>
            <a:r>
              <a:rPr lang="zh-TW" altLang="en-US" dirty="0" smtClean="0"/>
              <a:t>）一起在南非為來自</a:t>
            </a:r>
            <a:r>
              <a:rPr lang="en-US" altLang="zh-TW" dirty="0" smtClean="0"/>
              <a:t>11</a:t>
            </a:r>
            <a:r>
              <a:rPr lang="zh-TW" altLang="en-US" dirty="0" smtClean="0"/>
              <a:t>個語言社區的語言學家和辭典編纂者策劃並舉辦了兩次為期一週的研討會。</a:t>
            </a:r>
            <a:r>
              <a:rPr lang="en-US" altLang="zh-TW" dirty="0" smtClean="0"/>
              <a:t>[8] </a:t>
            </a:r>
            <a:r>
              <a:rPr lang="zh-TW" altLang="en-US" dirty="0" smtClean="0"/>
              <a:t>隨後，阿特金斯和倫德爾創辦了辭典編纂大師班，</a:t>
            </a:r>
            <a:r>
              <a:rPr lang="en-US" altLang="zh-TW" dirty="0" smtClean="0"/>
              <a:t>[9] </a:t>
            </a:r>
            <a:r>
              <a:rPr lang="zh-TW" altLang="en-US" dirty="0" smtClean="0"/>
              <a:t>為任何參與或着手進行辭典編纂項目的人提供諮詢、顧問服務和培訓。此後不久，他們邀請</a:t>
            </a:r>
            <a:r>
              <a:rPr lang="en-US" altLang="zh-TW" dirty="0" smtClean="0"/>
              <a:t>Adam </a:t>
            </a:r>
            <a:r>
              <a:rPr lang="en-US" altLang="zh-TW" dirty="0" err="1" smtClean="0"/>
              <a:t>Kilgarriff</a:t>
            </a:r>
            <a:r>
              <a:rPr lang="zh-TW" altLang="en-US" dirty="0" smtClean="0"/>
              <a:t>加入。</a:t>
            </a:r>
            <a:r>
              <a:rPr lang="en-US" altLang="zh-TW" dirty="0" smtClean="0"/>
              <a:t>2001</a:t>
            </a:r>
            <a:r>
              <a:rPr lang="zh-TW" altLang="en-US" dirty="0" smtClean="0"/>
              <a:t>年，首次舉辦了年度國際</a:t>
            </a:r>
            <a:r>
              <a:rPr lang="en-US" altLang="zh-TW" dirty="0" err="1" smtClean="0"/>
              <a:t>Lexicom</a:t>
            </a:r>
            <a:r>
              <a:rPr lang="zh-TW" altLang="en-US" dirty="0" smtClean="0"/>
              <a:t>研討會，</a:t>
            </a:r>
            <a:r>
              <a:rPr lang="en-US" altLang="zh-TW" dirty="0" smtClean="0"/>
              <a:t>[10]</a:t>
            </a:r>
            <a:r>
              <a:rPr lang="zh-TW" altLang="en-US" dirty="0" smtClean="0"/>
              <a:t>這些研討會一直持續到今天。他們的另一個主要項目是但丁數據庫的規劃、設計、語料庫建設、辭典編纂者培訓和製作。</a:t>
            </a:r>
            <a:r>
              <a:rPr lang="en-US" altLang="zh-TW" dirty="0" smtClean="0"/>
              <a:t>[11] </a:t>
            </a:r>
            <a:r>
              <a:rPr lang="zh-TW" altLang="en-US" dirty="0" smtClean="0"/>
              <a:t>這項對現代英語的分析被</a:t>
            </a:r>
            <a:r>
              <a:rPr lang="en-US" altLang="zh-TW" dirty="0" err="1" smtClean="0"/>
              <a:t>Foras</a:t>
            </a:r>
            <a:r>
              <a:rPr lang="en-US" altLang="zh-TW" dirty="0" smtClean="0"/>
              <a:t> </a:t>
            </a:r>
            <a:r>
              <a:rPr lang="en-US" altLang="zh-TW" dirty="0" err="1" smtClean="0"/>
              <a:t>na</a:t>
            </a:r>
            <a:r>
              <a:rPr lang="en-US" altLang="zh-TW" dirty="0" smtClean="0"/>
              <a:t> </a:t>
            </a:r>
            <a:r>
              <a:rPr lang="en-US" altLang="zh-TW" dirty="0" err="1" smtClean="0"/>
              <a:t>Gaelige</a:t>
            </a:r>
            <a:r>
              <a:rPr lang="zh-TW" altLang="en-US" dirty="0" smtClean="0"/>
              <a:t>委託作為其新英語</a:t>
            </a:r>
            <a:r>
              <a:rPr lang="en-US" altLang="zh-TW" dirty="0" smtClean="0"/>
              <a:t>-</a:t>
            </a:r>
            <a:r>
              <a:rPr lang="zh-TW" altLang="en-US" dirty="0" smtClean="0"/>
              <a:t>愛爾蘭語辭典的基礎，</a:t>
            </a:r>
            <a:r>
              <a:rPr lang="en-US" altLang="zh-TW" dirty="0" smtClean="0"/>
              <a:t>[12] </a:t>
            </a:r>
            <a:r>
              <a:rPr lang="zh-TW" altLang="en-US" dirty="0" smtClean="0"/>
              <a:t>並提供給全世界的學者。阿特金斯和倫德爾共同編寫了</a:t>
            </a:r>
            <a:r>
              <a:rPr lang="en-US" altLang="zh-TW" dirty="0" smtClean="0"/>
              <a:t>《</a:t>
            </a:r>
            <a:r>
              <a:rPr lang="zh-TW" altLang="en-US" dirty="0" smtClean="0"/>
              <a:t>牛津實用辭典指南</a:t>
            </a:r>
            <a:r>
              <a:rPr lang="en-US" altLang="zh-TW" dirty="0" smtClean="0"/>
              <a:t>》</a:t>
            </a:r>
            <a:r>
              <a:rPr lang="zh-TW" altLang="en-US" dirty="0" smtClean="0"/>
              <a:t>（</a:t>
            </a:r>
            <a:r>
              <a:rPr lang="en-US" altLang="zh-TW" dirty="0" smtClean="0"/>
              <a:t>OUP: 2008</a:t>
            </a:r>
            <a:r>
              <a:rPr lang="zh-TW" altLang="en-US" dirty="0" smtClean="0"/>
              <a:t>）。</a:t>
            </a:r>
            <a:r>
              <a:rPr lang="en-US" altLang="zh-TW" dirty="0" smtClean="0"/>
              <a:t>[13] </a:t>
            </a:r>
            <a:r>
              <a:rPr lang="zh-TW" altLang="en-US" dirty="0" smtClean="0"/>
              <a:t>現在已經退休的阿特金斯在辭典學方面進行教學和諮詢，並參與了計算辭典學領域的國內和國際研究項目。</a:t>
            </a:r>
          </a:p>
          <a:p>
            <a:endParaRPr lang="zh-TW" altLang="en-US" dirty="0" smtClean="0"/>
          </a:p>
          <a:p>
            <a:r>
              <a:rPr lang="zh-TW" altLang="en-US" dirty="0" smtClean="0"/>
              <a:t>她的主要興趣包括對語料庫數據的詞彙分析，特別是使用語言學理論作為系統描述語言的基礎；設計數據庫來存儲詞彙學數據，供人類詞彙學家和計算機詞彙學使用；在創建單語和雙語辭典時使用這種數據庫；培訓詞彙學家；以及研究人們如何實際使用辭典。</a:t>
            </a:r>
          </a:p>
          <a:p>
            <a:endParaRPr lang="zh-TW" altLang="en-US" dirty="0" smtClean="0"/>
          </a:p>
        </p:txBody>
      </p:sp>
      <p:sp>
        <p:nvSpPr>
          <p:cNvPr id="4" name="投影片編號版面配置區 3"/>
          <p:cNvSpPr>
            <a:spLocks noGrp="1"/>
          </p:cNvSpPr>
          <p:nvPr>
            <p:ph type="sldNum" sz="quarter" idx="10"/>
          </p:nvPr>
        </p:nvSpPr>
        <p:spPr/>
        <p:txBody>
          <a:bodyPr/>
          <a:lstStyle/>
          <a:p>
            <a:fld id="{D4D90C68-EA5C-4CE1-9C13-32315C921FA6}" type="slidenum">
              <a:rPr lang="zh-TW" altLang="en-US" smtClean="0"/>
              <a:t>5</a:t>
            </a:fld>
            <a:endParaRPr lang="zh-TW" altLang="en-US"/>
          </a:p>
        </p:txBody>
      </p:sp>
    </p:spTree>
    <p:extLst>
      <p:ext uri="{BB962C8B-B14F-4D97-AF65-F5344CB8AC3E}">
        <p14:creationId xmlns:p14="http://schemas.microsoft.com/office/powerpoint/2010/main" val="36169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貝里爾</a:t>
            </a:r>
            <a:r>
              <a:rPr lang="en-US" altLang="zh-TW" dirty="0" smtClean="0"/>
              <a:t>-T.</a:t>
            </a:r>
            <a:r>
              <a:rPr lang="zh-TW" altLang="en-US" dirty="0" smtClean="0"/>
              <a:t>（蘇）</a:t>
            </a:r>
            <a:r>
              <a:rPr lang="en-US" altLang="zh-TW" dirty="0" smtClean="0"/>
              <a:t>-</a:t>
            </a:r>
            <a:r>
              <a:rPr lang="zh-TW" altLang="en-US" dirty="0" smtClean="0"/>
              <a:t>阿特金斯</a:t>
            </a:r>
          </a:p>
          <a:p>
            <a:r>
              <a:rPr lang="en-US" altLang="zh-TW" dirty="0" smtClean="0"/>
              <a:t>1931</a:t>
            </a:r>
            <a:r>
              <a:rPr lang="zh-TW" altLang="en-US" dirty="0" smtClean="0"/>
              <a:t>年</a:t>
            </a:r>
            <a:r>
              <a:rPr lang="en-US" altLang="zh-TW" dirty="0" smtClean="0"/>
              <a:t>1</a:t>
            </a:r>
            <a:r>
              <a:rPr lang="zh-TW" altLang="en-US" dirty="0" smtClean="0"/>
              <a:t>月</a:t>
            </a:r>
            <a:r>
              <a:rPr lang="en-US" altLang="zh-TW" dirty="0" smtClean="0"/>
              <a:t>23</a:t>
            </a:r>
            <a:r>
              <a:rPr lang="zh-TW" altLang="en-US" dirty="0" smtClean="0"/>
              <a:t>日出生（</a:t>
            </a:r>
            <a:r>
              <a:rPr lang="en-US" altLang="zh-TW" dirty="0" smtClean="0"/>
              <a:t>90</a:t>
            </a:r>
            <a:r>
              <a:rPr lang="zh-TW" altLang="en-US" dirty="0" smtClean="0"/>
              <a:t>歲）</a:t>
            </a:r>
          </a:p>
          <a:p>
            <a:r>
              <a:rPr lang="zh-TW" altLang="en-US" dirty="0" smtClean="0"/>
              <a:t>國籍 英國</a:t>
            </a:r>
          </a:p>
          <a:p>
            <a:r>
              <a:rPr lang="zh-TW" altLang="en-US" dirty="0" smtClean="0"/>
              <a:t>母校愛丁堡大學</a:t>
            </a:r>
            <a:endParaRPr lang="en-US" altLang="zh-TW" dirty="0" smtClean="0"/>
          </a:p>
          <a:p>
            <a:r>
              <a:rPr lang="zh-TW" altLang="en-US" dirty="0" smtClean="0"/>
              <a:t>她獲得的榮譽包括：英國布萊頓大學的榮譽學士（</a:t>
            </a:r>
            <a:r>
              <a:rPr lang="en-US" altLang="zh-TW" dirty="0" smtClean="0"/>
              <a:t>2000</a:t>
            </a:r>
            <a:r>
              <a:rPr lang="zh-TW" altLang="en-US" dirty="0" smtClean="0"/>
              <a:t>年），以表彰她對辭典學和語言學的貢獻；</a:t>
            </a:r>
            <a:r>
              <a:rPr lang="en-US" altLang="zh-TW" dirty="0" smtClean="0"/>
              <a:t>[14] </a:t>
            </a:r>
            <a:r>
              <a:rPr lang="zh-TW" altLang="en-US" dirty="0" smtClean="0"/>
              <a:t>歐洲辭典協會</a:t>
            </a:r>
            <a:r>
              <a:rPr lang="en-US" altLang="zh-TW" dirty="0" smtClean="0"/>
              <a:t>[15] </a:t>
            </a:r>
            <a:r>
              <a:rPr lang="zh-TW" altLang="en-US" dirty="0" smtClean="0"/>
              <a:t>在她</a:t>
            </a:r>
            <a:r>
              <a:rPr lang="en-US" altLang="zh-TW" dirty="0" smtClean="0"/>
              <a:t>70</a:t>
            </a:r>
            <a:r>
              <a:rPr lang="zh-TW" altLang="en-US" dirty="0" smtClean="0"/>
              <a:t>歲生日之際出版的紀念冊（</a:t>
            </a:r>
            <a:r>
              <a:rPr lang="en-US" altLang="zh-TW" dirty="0" smtClean="0"/>
              <a:t>2002</a:t>
            </a:r>
            <a:r>
              <a:rPr lang="zh-TW" altLang="en-US" dirty="0" smtClean="0"/>
              <a:t>年），以紀念她對國際辭典學的貢獻；以及比勒陀利亞大學的榮譽學士（</a:t>
            </a:r>
            <a:r>
              <a:rPr lang="en-US" altLang="zh-TW" dirty="0" smtClean="0"/>
              <a:t>2008</a:t>
            </a:r>
            <a:r>
              <a:rPr lang="zh-TW" altLang="en-US" dirty="0" smtClean="0"/>
              <a:t>年），以表彰她對全世界辭典學實踐的發展，特別是對南非的非洲語言做出的重大貢獻。 </a:t>
            </a:r>
            <a:r>
              <a:rPr lang="en-US" altLang="zh-TW" dirty="0" smtClean="0"/>
              <a:t>[16] </a:t>
            </a:r>
            <a:r>
              <a:rPr lang="zh-TW" altLang="en-US" dirty="0" smtClean="0"/>
              <a:t>她也是歐洲詞彙學協會（</a:t>
            </a:r>
            <a:r>
              <a:rPr lang="en-US" altLang="zh-TW" dirty="0" smtClean="0"/>
              <a:t>EURALEX</a:t>
            </a:r>
            <a:r>
              <a:rPr lang="zh-TW" altLang="en-US" dirty="0" smtClean="0"/>
              <a:t>）的前任主席和終身榮譽會員</a:t>
            </a:r>
            <a:r>
              <a:rPr lang="en-US" altLang="zh-TW" dirty="0" smtClean="0"/>
              <a:t>[17] </a:t>
            </a:r>
            <a:r>
              <a:rPr lang="zh-TW" altLang="en-US" dirty="0" smtClean="0"/>
              <a:t>。</a:t>
            </a:r>
            <a:endParaRPr lang="en-US" altLang="zh-TW" dirty="0" smtClean="0"/>
          </a:p>
          <a:p>
            <a:r>
              <a:rPr lang="zh-TW" altLang="en-US" dirty="0" smtClean="0"/>
              <a:t>蘇</a:t>
            </a:r>
            <a:r>
              <a:rPr lang="en-US" altLang="zh-TW" dirty="0" smtClean="0"/>
              <a:t>-</a:t>
            </a:r>
            <a:r>
              <a:rPr lang="zh-TW" altLang="en-US" dirty="0" smtClean="0"/>
              <a:t>阿特金斯自</a:t>
            </a:r>
            <a:r>
              <a:rPr lang="en-US" altLang="zh-TW" dirty="0" smtClean="0"/>
              <a:t>1966</a:t>
            </a:r>
            <a:r>
              <a:rPr lang="zh-TW" altLang="en-US" dirty="0" smtClean="0"/>
              <a:t>年以來一直是一名專業的辭典編纂者，先是在柯林斯出版社（現為哈珀柯林斯出版社）工作，擔任第一部 </a:t>
            </a:r>
            <a:r>
              <a:rPr lang="en-US" altLang="zh-TW" dirty="0" smtClean="0"/>
              <a:t>"</a:t>
            </a:r>
            <a:r>
              <a:rPr lang="zh-TW" altLang="en-US" dirty="0" smtClean="0"/>
              <a:t>現代 </a:t>
            </a:r>
            <a:r>
              <a:rPr lang="en-US" altLang="zh-TW" dirty="0" smtClean="0"/>
              <a:t>"</a:t>
            </a:r>
            <a:r>
              <a:rPr lang="zh-TW" altLang="en-US" dirty="0" smtClean="0"/>
              <a:t>英法辭典</a:t>
            </a:r>
            <a:r>
              <a:rPr lang="en-US" altLang="zh-TW" dirty="0" smtClean="0"/>
              <a:t>《</a:t>
            </a:r>
            <a:r>
              <a:rPr lang="zh-TW" altLang="en-US" dirty="0" smtClean="0"/>
              <a:t>柯林斯</a:t>
            </a:r>
            <a:r>
              <a:rPr lang="en-US" altLang="zh-TW" dirty="0" smtClean="0"/>
              <a:t>-</a:t>
            </a:r>
            <a:r>
              <a:rPr lang="zh-TW" altLang="en-US" dirty="0" smtClean="0"/>
              <a:t>羅伯特英法辭典</a:t>
            </a:r>
            <a:r>
              <a:rPr lang="en-US" altLang="zh-TW" dirty="0" smtClean="0"/>
              <a:t>》</a:t>
            </a:r>
            <a:r>
              <a:rPr lang="zh-TW" altLang="en-US" dirty="0" smtClean="0"/>
              <a:t>的總編輯，</a:t>
            </a:r>
            <a:r>
              <a:rPr lang="en-US" altLang="zh-TW" dirty="0" smtClean="0"/>
              <a:t>[1] </a:t>
            </a:r>
            <a:r>
              <a:rPr lang="zh-TW" altLang="en-US" dirty="0" smtClean="0"/>
              <a:t>然後擔任牛津大學出版社的辭典顧問，開創了根據語料庫數據創建雙語辭典的方法，最終形成了</a:t>
            </a:r>
            <a:r>
              <a:rPr lang="en-US" altLang="zh-TW" dirty="0" smtClean="0"/>
              <a:t>《</a:t>
            </a:r>
            <a:r>
              <a:rPr lang="zh-TW" altLang="en-US" dirty="0" smtClean="0"/>
              <a:t>牛津</a:t>
            </a:r>
            <a:r>
              <a:rPr lang="en-US" altLang="zh-TW" dirty="0" smtClean="0"/>
              <a:t>-</a:t>
            </a:r>
            <a:r>
              <a:rPr lang="zh-TW" altLang="en-US" dirty="0" smtClean="0"/>
              <a:t>哈切特英法辭典</a:t>
            </a:r>
            <a:r>
              <a:rPr lang="en-US" altLang="zh-TW" dirty="0" smtClean="0"/>
              <a:t>》</a:t>
            </a:r>
            <a:r>
              <a:rPr lang="zh-TW" altLang="en-US" dirty="0" smtClean="0"/>
              <a:t>。 </a:t>
            </a:r>
            <a:r>
              <a:rPr lang="en-US" altLang="zh-TW" dirty="0" smtClean="0"/>
              <a:t>[2] 1987</a:t>
            </a:r>
            <a:r>
              <a:rPr lang="zh-TW" altLang="en-US" dirty="0" smtClean="0"/>
              <a:t>年，阿特金斯遇到了查爾斯</a:t>
            </a:r>
            <a:r>
              <a:rPr lang="en-US" altLang="zh-TW" dirty="0" smtClean="0"/>
              <a:t>-J-</a:t>
            </a:r>
            <a:r>
              <a:rPr lang="zh-TW" altLang="en-US" dirty="0" smtClean="0"/>
              <a:t>菲爾摩爾，他的框架語義學方法為她的許多詞彙學問題提供瞭解決方案。他們後來的討論和合作促成了加州大學伯克利分校國際計算機科學研究所</a:t>
            </a:r>
            <a:r>
              <a:rPr lang="en-US" altLang="zh-TW" dirty="0" err="1" smtClean="0"/>
              <a:t>FrameNet</a:t>
            </a:r>
            <a:r>
              <a:rPr lang="zh-TW" altLang="en-US" dirty="0" smtClean="0"/>
              <a:t>項目的發展，阿特金斯成為該項目辭典學顧問。</a:t>
            </a:r>
            <a:r>
              <a:rPr lang="en-US" altLang="zh-TW" dirty="0" smtClean="0"/>
              <a:t>[3] </a:t>
            </a:r>
            <a:r>
              <a:rPr lang="zh-TW" altLang="en-US" dirty="0" smtClean="0"/>
              <a:t>阿特金斯是美國國家語料庫</a:t>
            </a:r>
            <a:r>
              <a:rPr lang="en-US" altLang="zh-TW" dirty="0" smtClean="0"/>
              <a:t>[4] </a:t>
            </a:r>
            <a:r>
              <a:rPr lang="zh-TW" altLang="en-US" dirty="0" smtClean="0"/>
              <a:t>和國際辭典學雜誌的顧問委員會成員。</a:t>
            </a:r>
          </a:p>
          <a:p>
            <a:endParaRPr lang="zh-TW" altLang="en-US" dirty="0" smtClean="0"/>
          </a:p>
          <a:p>
            <a:r>
              <a:rPr lang="en-US" altLang="zh-TW" dirty="0" smtClean="0"/>
              <a:t>1997</a:t>
            </a:r>
            <a:r>
              <a:rPr lang="zh-TW" altLang="en-US" dirty="0" smtClean="0"/>
              <a:t>年和</a:t>
            </a:r>
            <a:r>
              <a:rPr lang="en-US" altLang="zh-TW" dirty="0" smtClean="0"/>
              <a:t>1998</a:t>
            </a:r>
            <a:r>
              <a:rPr lang="zh-TW" altLang="en-US" dirty="0" smtClean="0"/>
              <a:t>年，阿特金斯與邁克爾</a:t>
            </a:r>
            <a:r>
              <a:rPr lang="en-US" altLang="zh-TW" dirty="0" smtClean="0"/>
              <a:t>-</a:t>
            </a:r>
            <a:r>
              <a:rPr lang="zh-TW" altLang="en-US" dirty="0" smtClean="0"/>
              <a:t>倫德爾（</a:t>
            </a:r>
            <a:r>
              <a:rPr lang="en-US" altLang="zh-TW" dirty="0" smtClean="0"/>
              <a:t>Michael </a:t>
            </a:r>
            <a:r>
              <a:rPr lang="en-US" altLang="zh-TW" dirty="0" err="1" smtClean="0"/>
              <a:t>Rundell</a:t>
            </a:r>
            <a:r>
              <a:rPr lang="zh-TW" altLang="en-US" dirty="0" smtClean="0"/>
              <a:t>）一起在南非為來自</a:t>
            </a:r>
            <a:r>
              <a:rPr lang="en-US" altLang="zh-TW" dirty="0" smtClean="0"/>
              <a:t>11</a:t>
            </a:r>
            <a:r>
              <a:rPr lang="zh-TW" altLang="en-US" dirty="0" smtClean="0"/>
              <a:t>個語言社區的語言學家和辭典編纂者策劃並舉辦了兩次為期一週的研討會。</a:t>
            </a:r>
            <a:r>
              <a:rPr lang="en-US" altLang="zh-TW" dirty="0" smtClean="0"/>
              <a:t>[8] </a:t>
            </a:r>
            <a:r>
              <a:rPr lang="zh-TW" altLang="en-US" dirty="0" smtClean="0"/>
              <a:t>隨後，阿特金斯和倫德爾創辦了辭典編纂大師班，</a:t>
            </a:r>
            <a:r>
              <a:rPr lang="en-US" altLang="zh-TW" dirty="0" smtClean="0"/>
              <a:t>[9] </a:t>
            </a:r>
            <a:r>
              <a:rPr lang="zh-TW" altLang="en-US" dirty="0" smtClean="0"/>
              <a:t>為任何參與或着手進行辭典編纂項目的人提供諮詢、顧問服務和培訓。此後不久，他們邀請</a:t>
            </a:r>
            <a:r>
              <a:rPr lang="en-US" altLang="zh-TW" dirty="0" smtClean="0"/>
              <a:t>Adam </a:t>
            </a:r>
            <a:r>
              <a:rPr lang="en-US" altLang="zh-TW" dirty="0" err="1" smtClean="0"/>
              <a:t>Kilgarriff</a:t>
            </a:r>
            <a:r>
              <a:rPr lang="zh-TW" altLang="en-US" dirty="0" smtClean="0"/>
              <a:t>加入。</a:t>
            </a:r>
            <a:r>
              <a:rPr lang="en-US" altLang="zh-TW" dirty="0" smtClean="0"/>
              <a:t>2001</a:t>
            </a:r>
            <a:r>
              <a:rPr lang="zh-TW" altLang="en-US" dirty="0" smtClean="0"/>
              <a:t>年，首次舉辦了年度國際</a:t>
            </a:r>
            <a:r>
              <a:rPr lang="en-US" altLang="zh-TW" dirty="0" err="1" smtClean="0"/>
              <a:t>Lexicom</a:t>
            </a:r>
            <a:r>
              <a:rPr lang="zh-TW" altLang="en-US" dirty="0" smtClean="0"/>
              <a:t>研討會，</a:t>
            </a:r>
            <a:r>
              <a:rPr lang="en-US" altLang="zh-TW" dirty="0" smtClean="0"/>
              <a:t>[10]</a:t>
            </a:r>
            <a:r>
              <a:rPr lang="zh-TW" altLang="en-US" dirty="0" smtClean="0"/>
              <a:t>這些研討會一直持續到今天。他們的另一個主要項目是但丁數據庫的規劃、設計、語料庫建設、辭典編纂者培訓和製作。</a:t>
            </a:r>
            <a:r>
              <a:rPr lang="en-US" altLang="zh-TW" dirty="0" smtClean="0"/>
              <a:t>[11] </a:t>
            </a:r>
            <a:r>
              <a:rPr lang="zh-TW" altLang="en-US" dirty="0" smtClean="0"/>
              <a:t>這項對現代英語的分析被</a:t>
            </a:r>
            <a:r>
              <a:rPr lang="en-US" altLang="zh-TW" dirty="0" err="1" smtClean="0"/>
              <a:t>Foras</a:t>
            </a:r>
            <a:r>
              <a:rPr lang="en-US" altLang="zh-TW" dirty="0" smtClean="0"/>
              <a:t> </a:t>
            </a:r>
            <a:r>
              <a:rPr lang="en-US" altLang="zh-TW" dirty="0" err="1" smtClean="0"/>
              <a:t>na</a:t>
            </a:r>
            <a:r>
              <a:rPr lang="en-US" altLang="zh-TW" dirty="0" smtClean="0"/>
              <a:t> </a:t>
            </a:r>
            <a:r>
              <a:rPr lang="en-US" altLang="zh-TW" dirty="0" err="1" smtClean="0"/>
              <a:t>Gaelige</a:t>
            </a:r>
            <a:r>
              <a:rPr lang="zh-TW" altLang="en-US" dirty="0" smtClean="0"/>
              <a:t>委託作為其新英語</a:t>
            </a:r>
            <a:r>
              <a:rPr lang="en-US" altLang="zh-TW" dirty="0" smtClean="0"/>
              <a:t>-</a:t>
            </a:r>
            <a:r>
              <a:rPr lang="zh-TW" altLang="en-US" dirty="0" smtClean="0"/>
              <a:t>愛爾蘭語辭典的基礎，</a:t>
            </a:r>
            <a:r>
              <a:rPr lang="en-US" altLang="zh-TW" dirty="0" smtClean="0"/>
              <a:t>[12] </a:t>
            </a:r>
            <a:r>
              <a:rPr lang="zh-TW" altLang="en-US" dirty="0" smtClean="0"/>
              <a:t>並提供給全世界的學者。阿特金斯和倫德爾共同編寫了</a:t>
            </a:r>
            <a:r>
              <a:rPr lang="en-US" altLang="zh-TW" dirty="0" smtClean="0"/>
              <a:t>《</a:t>
            </a:r>
            <a:r>
              <a:rPr lang="zh-TW" altLang="en-US" dirty="0" smtClean="0"/>
              <a:t>牛津實用辭典指南</a:t>
            </a:r>
            <a:r>
              <a:rPr lang="en-US" altLang="zh-TW" dirty="0" smtClean="0"/>
              <a:t>》</a:t>
            </a:r>
            <a:r>
              <a:rPr lang="zh-TW" altLang="en-US" dirty="0" smtClean="0"/>
              <a:t>（</a:t>
            </a:r>
            <a:r>
              <a:rPr lang="en-US" altLang="zh-TW" dirty="0" smtClean="0"/>
              <a:t>OUP: 2008</a:t>
            </a:r>
            <a:r>
              <a:rPr lang="zh-TW" altLang="en-US" dirty="0" smtClean="0"/>
              <a:t>）。</a:t>
            </a:r>
            <a:r>
              <a:rPr lang="en-US" altLang="zh-TW" dirty="0" smtClean="0"/>
              <a:t>[13] </a:t>
            </a:r>
            <a:r>
              <a:rPr lang="zh-TW" altLang="en-US" dirty="0" smtClean="0"/>
              <a:t>現在已經退休的阿特金斯在辭典學方面進行教學和諮詢，並參與了計算辭典學領域的國內和國際研究項目。</a:t>
            </a:r>
          </a:p>
          <a:p>
            <a:endParaRPr lang="zh-TW" altLang="en-US" dirty="0" smtClean="0"/>
          </a:p>
          <a:p>
            <a:r>
              <a:rPr lang="zh-TW" altLang="en-US" dirty="0" smtClean="0"/>
              <a:t>她的主要興趣包括對語料庫數據的詞彙分析，特別是使用語言學理論作為系統描述語言的基礎；設計數據庫來存儲詞彙學數據，供人類詞彙學家和計算機詞彙學使用；在創建單語和雙語辭典時使用這種數據庫；培訓詞彙學家；以及研究人們如何實際使用辭典。</a:t>
            </a:r>
          </a:p>
          <a:p>
            <a:endParaRPr lang="zh-TW" altLang="en-US" dirty="0" smtClean="0"/>
          </a:p>
        </p:txBody>
      </p:sp>
      <p:sp>
        <p:nvSpPr>
          <p:cNvPr id="4" name="投影片編號版面配置區 3"/>
          <p:cNvSpPr>
            <a:spLocks noGrp="1"/>
          </p:cNvSpPr>
          <p:nvPr>
            <p:ph type="sldNum" sz="quarter" idx="10"/>
          </p:nvPr>
        </p:nvSpPr>
        <p:spPr/>
        <p:txBody>
          <a:bodyPr/>
          <a:lstStyle/>
          <a:p>
            <a:fld id="{D4D90C68-EA5C-4CE1-9C13-32315C921FA6}" type="slidenum">
              <a:rPr lang="zh-TW" altLang="en-US" smtClean="0"/>
              <a:t>9</a:t>
            </a:fld>
            <a:endParaRPr lang="zh-TW" altLang="en-US"/>
          </a:p>
        </p:txBody>
      </p:sp>
    </p:spTree>
    <p:extLst>
      <p:ext uri="{BB962C8B-B14F-4D97-AF65-F5344CB8AC3E}">
        <p14:creationId xmlns:p14="http://schemas.microsoft.com/office/powerpoint/2010/main" val="4255221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7E0307-B85C-446A-8EF0-0407D435D787}" type="datetimeFigureOut">
              <a:rPr lang="en-US" smtClean="0"/>
              <a:t>5/30/2022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762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BD862E7-95FA-4FC4-9EC5-DDBFA8DC7417}" type="datetimeFigureOut">
              <a:rPr lang="en-US" smtClean="0"/>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348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B987F2-A784-4F72-BB57-0E9EACDE722E}" type="datetimeFigureOut">
              <a:rPr lang="en-US" smtClean="0"/>
              <a:t>5/30/2022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359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BBD51E-4B19-444E-85C0-DBD7EB6263F4}" type="datetimeFigureOut">
              <a:rPr lang="en-US" smtClean="0"/>
              <a:t>5/30/2022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2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0D7255A-4AD5-4D3E-9A0A-689DA3BA976C}" type="datetimeFigureOut">
              <a:rPr lang="en-US" smtClean="0"/>
              <a:t>5/30/2022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411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3EE0AD15-87AC-45B2-9EE5-8D165AF83CD7}" type="datetimeFigureOut">
              <a:rPr lang="en-US" smtClean="0"/>
              <a:t>5/30/2022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925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FCC40CCD-F0D6-4CC2-A4C8-2D7D0D875F02}" type="datetimeFigureOut">
              <a:rPr lang="en-US" smtClean="0"/>
              <a:t>5/30/2022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475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361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47B1BF-4039-460D-A637-65428CBD720E}" type="datetimeFigureOut">
              <a:rPr lang="en-US" smtClean="0"/>
              <a:t>5/30/2022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828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思源黑體 TW Regular" panose="020B0500000000000000" pitchFamily="34" charset="-120"/>
                <a:ea typeface="思源黑體 TW Regular" panose="020B0500000000000000"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lvl1pPr>
              <a:defRPr>
                <a:latin typeface="思源黑體 TW Regular" panose="020B0500000000000000" pitchFamily="34" charset="-120"/>
                <a:ea typeface="思源黑體 TW Regular" panose="020B0500000000000000" pitchFamily="34" charset="-120"/>
              </a:defRPr>
            </a:lvl1pPr>
            <a:lvl2pPr>
              <a:defRPr>
                <a:latin typeface="思源黑體 TW Regular" panose="020B0500000000000000" pitchFamily="34" charset="-120"/>
                <a:ea typeface="思源黑體 TW Regular" panose="020B0500000000000000" pitchFamily="34" charset="-120"/>
              </a:defRPr>
            </a:lvl2pPr>
            <a:lvl3pPr>
              <a:defRPr>
                <a:latin typeface="思源黑體 TW Regular" panose="020B0500000000000000" pitchFamily="34" charset="-120"/>
                <a:ea typeface="思源黑體 TW Regular" panose="020B0500000000000000" pitchFamily="34" charset="-120"/>
              </a:defRPr>
            </a:lvl3pPr>
            <a:lvl4pPr>
              <a:defRPr>
                <a:latin typeface="思源黑體 TW Regular" panose="020B0500000000000000" pitchFamily="34" charset="-120"/>
                <a:ea typeface="思源黑體 TW Regular" panose="020B0500000000000000" pitchFamily="34" charset="-120"/>
              </a:defRPr>
            </a:lvl4pPr>
            <a:lvl5pPr>
              <a:defRPr>
                <a:latin typeface="思源黑體 TW Regular" panose="020B0500000000000000" pitchFamily="34" charset="-120"/>
                <a:ea typeface="思源黑體 TW Regular" panose="020B0500000000000000" pitchFamily="34" charset="-120"/>
              </a:defRPr>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79862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l">
              <a:defRPr sz="4000">
                <a:latin typeface="思源黑體 TW Regular" panose="020B0500000000000000" pitchFamily="34" charset="-120"/>
                <a:ea typeface="思源黑體 TW Regular" panose="020B0500000000000000" pitchFamily="34" charset="-120"/>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l">
              <a:buNone/>
              <a:defRPr sz="2200">
                <a:solidFill>
                  <a:schemeClr val="tx1">
                    <a:tint val="75000"/>
                  </a:schemeClr>
                </a:solidFill>
                <a:latin typeface="思源黑體 TW Regular" panose="020B0500000000000000" pitchFamily="34" charset="-120"/>
                <a:ea typeface="思源黑體 TW Regular" panose="020B0500000000000000"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smtClean="0"/>
              <a:t>編輯母片文字樣式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9A00F7B-89C5-4DF7-A309-6263220147D4}" type="datetimeFigureOut">
              <a:rPr lang="en-US" smtClean="0"/>
              <a:t>5/30/2022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24478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966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5/30/2022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312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5/30/2022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5/30/2022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874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3CDCB01F-D966-4C62-B900-0BE008A90C98}" type="datetimeFigureOut">
              <a:rPr lang="en-US" smtClean="0"/>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192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E73A0EA-7DC7-4964-BB97-B173EF3B859A}" type="datetimeFigureOut">
              <a:rPr lang="en-US" smtClean="0"/>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755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smtClean="0"/>
              <a:t>5/30/2022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5186994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36192" y="2058841"/>
            <a:ext cx="9448800" cy="1825096"/>
          </a:xfrm>
        </p:spPr>
        <p:txBody>
          <a:bodyPr>
            <a:normAutofit/>
          </a:bodyPr>
          <a:lstStyle/>
          <a:p>
            <a:pPr algn="ctr"/>
            <a:r>
              <a:rPr lang="zh-TW" altLang="en-US" dirty="0" smtClean="0">
                <a:latin typeface="思源黑体 CN Regular" panose="020B0500000000000000" pitchFamily="34" charset="-128"/>
                <a:ea typeface="思源黑体 CN Regular" panose="020B0500000000000000" pitchFamily="34" charset="-128"/>
              </a:rPr>
              <a:t>辭典</a:t>
            </a:r>
            <a:r>
              <a:rPr lang="zh-TW" altLang="en-US" dirty="0">
                <a:latin typeface="思源黑体 CN Regular" panose="020B0500000000000000" pitchFamily="34" charset="-128"/>
                <a:ea typeface="思源黑体 CN Regular" panose="020B0500000000000000" pitchFamily="34" charset="-128"/>
              </a:rPr>
              <a:t>的</a:t>
            </a:r>
            <a:r>
              <a:rPr lang="zh-TW" altLang="en-US" dirty="0" smtClean="0">
                <a:latin typeface="思源黑体 CN Regular" panose="020B0500000000000000" pitchFamily="34" charset="-128"/>
                <a:ea typeface="思源黑体 CN Regular" panose="020B0500000000000000" pitchFamily="34" charset="-128"/>
              </a:rPr>
              <a:t>釋義（一）</a:t>
            </a:r>
            <a:endParaRPr lang="zh-TW" altLang="en-US" dirty="0">
              <a:latin typeface="思源黑体 CN Regular" panose="020B0500000000000000" pitchFamily="34" charset="-128"/>
              <a:ea typeface="思源黑体 CN Regular" panose="020B0500000000000000" pitchFamily="34" charset="-128"/>
            </a:endParaRPr>
          </a:p>
        </p:txBody>
      </p:sp>
      <p:sp>
        <p:nvSpPr>
          <p:cNvPr id="3" name="副標題 2"/>
          <p:cNvSpPr>
            <a:spLocks noGrp="1"/>
          </p:cNvSpPr>
          <p:nvPr>
            <p:ph type="subTitle" idx="1"/>
          </p:nvPr>
        </p:nvSpPr>
        <p:spPr>
          <a:xfrm>
            <a:off x="4050792" y="4519169"/>
            <a:ext cx="3291840" cy="685800"/>
          </a:xfrm>
        </p:spPr>
        <p:txBody>
          <a:bodyPr>
            <a:noAutofit/>
          </a:bodyPr>
          <a:lstStyle/>
          <a:p>
            <a:r>
              <a:rPr lang="en-US" altLang="zh-TW" sz="2400" dirty="0" smtClean="0"/>
              <a:t>2022/05/30</a:t>
            </a:r>
          </a:p>
          <a:p>
            <a:r>
              <a:rPr lang="zh-TW" altLang="en-US" sz="2400" dirty="0"/>
              <a:t>白明弘</a:t>
            </a:r>
          </a:p>
        </p:txBody>
      </p:sp>
      <p:sp>
        <p:nvSpPr>
          <p:cNvPr id="4" name="矩形 3"/>
          <p:cNvSpPr/>
          <p:nvPr/>
        </p:nvSpPr>
        <p:spPr>
          <a:xfrm>
            <a:off x="470010" y="308898"/>
            <a:ext cx="6096000" cy="523220"/>
          </a:xfrm>
          <a:prstGeom prst="rect">
            <a:avLst/>
          </a:prstGeom>
        </p:spPr>
        <p:txBody>
          <a:bodyPr>
            <a:spAutoFit/>
          </a:bodyPr>
          <a:lstStyle/>
          <a:p>
            <a:r>
              <a:rPr lang="zh-TW" altLang="en-US" sz="2800" dirty="0"/>
              <a:t>辭典編輯交流</a:t>
            </a:r>
            <a:r>
              <a:rPr lang="zh-TW" altLang="en-US" sz="2800" dirty="0" smtClean="0"/>
              <a:t>講座</a:t>
            </a:r>
            <a:endParaRPr lang="en-US" altLang="zh-TW" sz="2800" dirty="0" smtClean="0"/>
          </a:p>
        </p:txBody>
      </p:sp>
      <p:sp>
        <p:nvSpPr>
          <p:cNvPr id="5" name="矩形 4"/>
          <p:cNvSpPr/>
          <p:nvPr/>
        </p:nvSpPr>
        <p:spPr>
          <a:xfrm>
            <a:off x="3048000" y="1567338"/>
            <a:ext cx="6096000" cy="1569660"/>
          </a:xfrm>
          <a:prstGeom prst="rect">
            <a:avLst/>
          </a:prstGeom>
        </p:spPr>
        <p:txBody>
          <a:bodyPr>
            <a:spAutoFit/>
          </a:bodyPr>
          <a:lstStyle/>
          <a:p>
            <a:r>
              <a:rPr lang="en-US" altLang="zh-TW" sz="3200" dirty="0"/>
              <a:t>《</a:t>
            </a:r>
            <a:r>
              <a:rPr lang="zh-TW" altLang="en-US" sz="3200" dirty="0"/>
              <a:t>牛津詞典編纂指南</a:t>
            </a:r>
            <a:r>
              <a:rPr lang="en-US" altLang="zh-TW" sz="3200" dirty="0"/>
              <a:t>》</a:t>
            </a:r>
            <a:r>
              <a:rPr lang="zh-TW" altLang="en-US" sz="3200" b="1" dirty="0"/>
              <a:t>導讀</a:t>
            </a:r>
            <a:r>
              <a:rPr lang="en-US" altLang="zh-TW" sz="3200" b="1" dirty="0"/>
              <a:t/>
            </a:r>
            <a:br>
              <a:rPr lang="en-US" altLang="zh-TW" sz="3200" b="1" dirty="0"/>
            </a:br>
            <a:r>
              <a:rPr lang="en-US" altLang="zh-TW" sz="3200" dirty="0"/>
              <a:t/>
            </a:r>
            <a:br>
              <a:rPr lang="en-US" altLang="zh-TW" sz="3200" dirty="0"/>
            </a:br>
            <a:endParaRPr lang="zh-TW" altLang="en-US" sz="3200" dirty="0"/>
          </a:p>
        </p:txBody>
      </p:sp>
    </p:spTree>
    <p:extLst>
      <p:ext uri="{BB962C8B-B14F-4D97-AF65-F5344CB8AC3E}">
        <p14:creationId xmlns:p14="http://schemas.microsoft.com/office/powerpoint/2010/main" val="1573407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邁克</a:t>
            </a:r>
            <a:r>
              <a:rPr lang="en-US" altLang="zh-TW" dirty="0"/>
              <a:t>·</a:t>
            </a:r>
            <a:r>
              <a:rPr lang="zh-TW" altLang="en-US" dirty="0"/>
              <a:t>倫德（</a:t>
            </a:r>
            <a:r>
              <a:rPr lang="en-US" altLang="zh-TW" dirty="0"/>
              <a:t>Michael </a:t>
            </a:r>
            <a:r>
              <a:rPr lang="en-US" altLang="zh-TW" dirty="0" err="1"/>
              <a:t>Rundell</a:t>
            </a:r>
            <a:r>
              <a:rPr lang="en-US" altLang="zh-TW" dirty="0"/>
              <a:t> </a:t>
            </a:r>
            <a:r>
              <a:rPr lang="zh-TW" altLang="en-US" dirty="0"/>
              <a:t>）</a:t>
            </a:r>
          </a:p>
        </p:txBody>
      </p:sp>
      <p:sp>
        <p:nvSpPr>
          <p:cNvPr id="3" name="內容版面配置區 2"/>
          <p:cNvSpPr>
            <a:spLocks noGrp="1"/>
          </p:cNvSpPr>
          <p:nvPr>
            <p:ph idx="1"/>
          </p:nvPr>
        </p:nvSpPr>
        <p:spPr>
          <a:xfrm>
            <a:off x="680321" y="2336872"/>
            <a:ext cx="9613861" cy="3989499"/>
          </a:xfrm>
        </p:spPr>
        <p:txBody>
          <a:bodyPr>
            <a:normAutofit fontScale="92500" lnSpcReduction="10000"/>
          </a:bodyPr>
          <a:lstStyle/>
          <a:p>
            <a:r>
              <a:rPr lang="zh-TW" altLang="zh-TW" dirty="0"/>
              <a:t>基於語料庫</a:t>
            </a:r>
            <a:r>
              <a:rPr lang="zh-TW" altLang="zh-TW" dirty="0" smtClean="0"/>
              <a:t>的</a:t>
            </a:r>
            <a:r>
              <a:rPr lang="zh-TW" altLang="en-US" dirty="0" smtClean="0"/>
              <a:t>辭典</a:t>
            </a:r>
            <a:r>
              <a:rPr lang="zh-TW" altLang="zh-TW" dirty="0" smtClean="0"/>
              <a:t>學</a:t>
            </a:r>
            <a:r>
              <a:rPr lang="zh-TW" altLang="zh-TW" dirty="0"/>
              <a:t>領域廣泛</a:t>
            </a:r>
            <a:r>
              <a:rPr lang="zh-TW" altLang="zh-TW" dirty="0" smtClean="0"/>
              <a:t>發表文章</a:t>
            </a:r>
            <a:endParaRPr lang="en-US" altLang="zh-TW" dirty="0" smtClean="0"/>
          </a:p>
          <a:p>
            <a:r>
              <a:rPr lang="zh-TW" altLang="zh-TW" dirty="0"/>
              <a:t>研究參考資源從印刷品到數位媒體的轉移</a:t>
            </a:r>
            <a:r>
              <a:rPr lang="zh-TW" altLang="zh-TW" dirty="0" smtClean="0"/>
              <a:t>對</a:t>
            </a:r>
            <a:r>
              <a:rPr lang="zh-TW" altLang="en-US" dirty="0" smtClean="0"/>
              <a:t>辭典</a:t>
            </a:r>
            <a:r>
              <a:rPr lang="zh-TW" altLang="zh-TW" dirty="0" smtClean="0"/>
              <a:t>學</a:t>
            </a:r>
            <a:r>
              <a:rPr lang="zh-TW" altLang="zh-TW" dirty="0"/>
              <a:t>的影響</a:t>
            </a:r>
            <a:r>
              <a:rPr lang="zh-TW" altLang="zh-TW" dirty="0" smtClean="0"/>
              <a:t>。</a:t>
            </a:r>
            <a:endParaRPr lang="en-US" altLang="zh-TW" dirty="0" smtClean="0"/>
          </a:p>
          <a:p>
            <a:r>
              <a:rPr lang="zh-TW" altLang="zh-TW" dirty="0"/>
              <a:t>著名的講師和培訓師</a:t>
            </a:r>
            <a:r>
              <a:rPr lang="zh-TW" altLang="zh-TW" dirty="0" smtClean="0"/>
              <a:t>。</a:t>
            </a:r>
            <a:endParaRPr lang="en-US" altLang="zh-TW" dirty="0" smtClean="0"/>
          </a:p>
          <a:p>
            <a:r>
              <a:rPr lang="zh-TW" altLang="zh-TW" dirty="0"/>
              <a:t>定期舉辦的</a:t>
            </a:r>
            <a:r>
              <a:rPr lang="en-US" altLang="zh-TW" dirty="0" err="1"/>
              <a:t>Lexicom</a:t>
            </a:r>
            <a:r>
              <a:rPr lang="zh-TW" altLang="zh-TW" dirty="0"/>
              <a:t>研討會的負責人之</a:t>
            </a:r>
            <a:r>
              <a:rPr lang="zh-TW" altLang="zh-TW" dirty="0" smtClean="0"/>
              <a:t>一</a:t>
            </a:r>
            <a:endParaRPr lang="en-US" altLang="zh-TW" dirty="0" smtClean="0"/>
          </a:p>
          <a:p>
            <a:r>
              <a:rPr lang="zh-TW" altLang="zh-TW" dirty="0"/>
              <a:t>與阿特金斯和基爾加里夫一起，在布萊頓大學開發並教授詞法學和詞法計算的碩士課程。</a:t>
            </a:r>
          </a:p>
          <a:p>
            <a:r>
              <a:rPr lang="zh-TW" altLang="zh-TW" dirty="0"/>
              <a:t>邁克爾</a:t>
            </a:r>
            <a:r>
              <a:rPr lang="en-US" altLang="zh-TW" dirty="0"/>
              <a:t>-</a:t>
            </a:r>
            <a:r>
              <a:rPr lang="zh-TW" altLang="zh-TW" dirty="0"/>
              <a:t>倫德爾（</a:t>
            </a:r>
            <a:r>
              <a:rPr lang="en-US" altLang="zh-TW" dirty="0"/>
              <a:t>Michael </a:t>
            </a:r>
            <a:r>
              <a:rPr lang="en-US" altLang="zh-TW" dirty="0" err="1"/>
              <a:t>Rundell</a:t>
            </a:r>
            <a:r>
              <a:rPr lang="zh-TW" altLang="zh-TW" dirty="0"/>
              <a:t>）的職業生涯</a:t>
            </a:r>
            <a:r>
              <a:rPr lang="zh-TW" altLang="zh-TW" dirty="0" smtClean="0"/>
              <a:t>以</a:t>
            </a:r>
            <a:r>
              <a:rPr lang="zh-TW" altLang="en-US" dirty="0" smtClean="0"/>
              <a:t>辭典</a:t>
            </a:r>
            <a:r>
              <a:rPr lang="zh-TW" altLang="zh-TW" dirty="0" smtClean="0"/>
              <a:t>學</a:t>
            </a:r>
            <a:r>
              <a:rPr lang="zh-TW" altLang="zh-TW" dirty="0"/>
              <a:t>的兩次重大革命為標誌：</a:t>
            </a:r>
            <a:r>
              <a:rPr lang="en-US" altLang="zh-TW" dirty="0"/>
              <a:t>20</a:t>
            </a:r>
            <a:r>
              <a:rPr lang="zh-TW" altLang="zh-TW" dirty="0"/>
              <a:t>世紀</a:t>
            </a:r>
            <a:r>
              <a:rPr lang="en-US" altLang="zh-TW" dirty="0"/>
              <a:t>80</a:t>
            </a:r>
            <a:r>
              <a:rPr lang="zh-TW" altLang="zh-TW" dirty="0"/>
              <a:t>年代初語料庫的出現，以及參考資源從印刷品向數位媒體的轉移</a:t>
            </a:r>
            <a:r>
              <a:rPr lang="zh-TW" altLang="zh-TW" dirty="0" smtClean="0"/>
              <a:t>。</a:t>
            </a:r>
            <a:endParaRPr lang="en-US" altLang="zh-TW" dirty="0" smtClean="0"/>
          </a:p>
          <a:p>
            <a:r>
              <a:rPr lang="zh-TW" altLang="zh-TW" dirty="0"/>
              <a:t>他是</a:t>
            </a:r>
            <a:r>
              <a:rPr lang="en-US" altLang="zh-TW" dirty="0"/>
              <a:t>EURALEX</a:t>
            </a:r>
            <a:r>
              <a:rPr lang="zh-TW" altLang="zh-TW" dirty="0"/>
              <a:t>的創始人之一，並在</a:t>
            </a:r>
            <a:r>
              <a:rPr lang="en-US" altLang="zh-TW" dirty="0"/>
              <a:t>2006-2010</a:t>
            </a:r>
            <a:r>
              <a:rPr lang="zh-TW" altLang="zh-TW" dirty="0"/>
              <a:t>年擔任其執行委員會成員。他也是《國際詞彙學雜誌》的編委會成員。</a:t>
            </a:r>
          </a:p>
          <a:p>
            <a:r>
              <a:rPr lang="en-US" altLang="zh-TW" dirty="0"/>
              <a:t>2013</a:t>
            </a:r>
            <a:r>
              <a:rPr lang="zh-TW" altLang="zh-TW" dirty="0"/>
              <a:t>年，邁克爾被考文垂大學授予榮譽博士學位（</a:t>
            </a:r>
            <a:r>
              <a:rPr lang="en-US" altLang="zh-TW" dirty="0" err="1"/>
              <a:t>D.Litt</a:t>
            </a:r>
            <a:r>
              <a:rPr lang="zh-TW" altLang="zh-TW" dirty="0"/>
              <a:t>），</a:t>
            </a:r>
            <a:r>
              <a:rPr lang="en-US" altLang="zh-TW" dirty="0"/>
              <a:t>"</a:t>
            </a:r>
            <a:r>
              <a:rPr lang="zh-TW" altLang="zh-TW" dirty="0"/>
              <a:t>以表彰他對英語語言的描述和教學詞彙學領域的貢獻</a:t>
            </a:r>
            <a:r>
              <a:rPr lang="en-US" altLang="zh-TW" dirty="0"/>
              <a:t>"</a:t>
            </a:r>
            <a:r>
              <a:rPr lang="zh-TW" altLang="zh-TW" dirty="0"/>
              <a:t>。</a:t>
            </a:r>
          </a:p>
          <a:p>
            <a:endParaRPr lang="zh-TW" altLang="en-US" dirty="0"/>
          </a:p>
        </p:txBody>
      </p:sp>
    </p:spTree>
    <p:extLst>
      <p:ext uri="{BB962C8B-B14F-4D97-AF65-F5344CB8AC3E}">
        <p14:creationId xmlns:p14="http://schemas.microsoft.com/office/powerpoint/2010/main" val="420765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pic>
        <p:nvPicPr>
          <p:cNvPr id="4" name="圖片 3"/>
          <p:cNvPicPr>
            <a:picLocks noChangeAspect="1"/>
          </p:cNvPicPr>
          <p:nvPr/>
        </p:nvPicPr>
        <p:blipFill>
          <a:blip r:embed="rId2"/>
          <a:stretch>
            <a:fillRect/>
          </a:stretch>
        </p:blipFill>
        <p:spPr>
          <a:xfrm>
            <a:off x="1362646" y="2057401"/>
            <a:ext cx="8929760" cy="4125659"/>
          </a:xfrm>
          <a:prstGeom prst="rect">
            <a:avLst/>
          </a:prstGeom>
        </p:spPr>
      </p:pic>
    </p:spTree>
    <p:extLst>
      <p:ext uri="{BB962C8B-B14F-4D97-AF65-F5344CB8AC3E}">
        <p14:creationId xmlns:p14="http://schemas.microsoft.com/office/powerpoint/2010/main" val="2043425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3595687" y="842962"/>
            <a:ext cx="5000625" cy="5172075"/>
          </a:xfrm>
          <a:prstGeom prst="rect">
            <a:avLst/>
          </a:prstGeom>
        </p:spPr>
      </p:pic>
    </p:spTree>
    <p:extLst>
      <p:ext uri="{BB962C8B-B14F-4D97-AF65-F5344CB8AC3E}">
        <p14:creationId xmlns:p14="http://schemas.microsoft.com/office/powerpoint/2010/main" val="2073774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詹</a:t>
            </a:r>
            <a:r>
              <a:rPr lang="zh-TW" altLang="zh-TW" dirty="0" smtClean="0"/>
              <a:t>森</a:t>
            </a:r>
            <a:r>
              <a:rPr lang="zh-TW" altLang="en-US" dirty="0" smtClean="0"/>
              <a:t>的名言</a:t>
            </a:r>
            <a:endParaRPr lang="zh-TW" altLang="en-US" dirty="0"/>
          </a:p>
        </p:txBody>
      </p:sp>
      <p:sp>
        <p:nvSpPr>
          <p:cNvPr id="3" name="內容版面配置區 2"/>
          <p:cNvSpPr>
            <a:spLocks noGrp="1"/>
          </p:cNvSpPr>
          <p:nvPr>
            <p:ph idx="1"/>
          </p:nvPr>
        </p:nvSpPr>
        <p:spPr/>
        <p:txBody>
          <a:bodyPr>
            <a:normAutofit/>
          </a:bodyPr>
          <a:lstStyle/>
          <a:p>
            <a:r>
              <a:rPr lang="zh-TW" altLang="en-US" sz="3200" dirty="0" smtClean="0"/>
              <a:t>釋義是</a:t>
            </a:r>
            <a:r>
              <a:rPr lang="zh-TW" altLang="zh-TW" sz="3200" dirty="0" smtClean="0"/>
              <a:t>詞典</a:t>
            </a:r>
            <a:r>
              <a:rPr lang="zh-TW" altLang="zh-TW" sz="3200" dirty="0"/>
              <a:t>的核心</a:t>
            </a:r>
            <a:r>
              <a:rPr lang="zh-TW" altLang="zh-TW" sz="3200" dirty="0" smtClean="0"/>
              <a:t>功能也是</a:t>
            </a:r>
            <a:r>
              <a:rPr lang="zh-TW" altLang="zh-TW" sz="3200" dirty="0"/>
              <a:t>詞典</a:t>
            </a:r>
            <a:r>
              <a:rPr lang="zh-TW" altLang="zh-TW" sz="3200" dirty="0" smtClean="0"/>
              <a:t>編纂最</a:t>
            </a:r>
            <a:r>
              <a:rPr lang="zh-TW" altLang="zh-TW" sz="3200" dirty="0"/>
              <a:t>有爭議</a:t>
            </a:r>
            <a:r>
              <a:rPr lang="zh-TW" altLang="zh-TW" sz="3200" dirty="0" smtClean="0"/>
              <a:t>的</a:t>
            </a:r>
            <a:r>
              <a:rPr lang="zh-TW" altLang="en-US" sz="3200" dirty="0" smtClean="0"/>
              <a:t>地方</a:t>
            </a:r>
            <a:endParaRPr lang="en-US" altLang="zh-TW" sz="3200" dirty="0" smtClean="0"/>
          </a:p>
          <a:p>
            <a:pPr lvl="1"/>
            <a:r>
              <a:rPr lang="zh-TW" altLang="en-US" sz="3200" dirty="0" smtClean="0">
                <a:latin typeface="標楷體" panose="03000509000000000000" pitchFamily="65" charset="-120"/>
                <a:ea typeface="標楷體" panose="03000509000000000000" pitchFamily="65" charset="-120"/>
              </a:rPr>
              <a:t>釋義</a:t>
            </a:r>
            <a:r>
              <a:rPr lang="zh-TW" altLang="zh-TW" sz="3200" dirty="0">
                <a:latin typeface="標楷體" panose="03000509000000000000" pitchFamily="65" charset="-120"/>
                <a:ea typeface="標楷體" panose="03000509000000000000" pitchFamily="65" charset="-120"/>
              </a:rPr>
              <a:t>是我的作品中最常被惡意攻擊的</a:t>
            </a:r>
            <a:r>
              <a:rPr lang="zh-TW" altLang="zh-TW" sz="3200" dirty="0" smtClean="0">
                <a:latin typeface="標楷體" panose="03000509000000000000" pitchFamily="65" charset="-120"/>
                <a:ea typeface="標楷體" panose="03000509000000000000" pitchFamily="65" charset="-120"/>
              </a:rPr>
              <a:t>部分；</a:t>
            </a:r>
            <a:endParaRPr lang="en-US" altLang="zh-TW" sz="3200" dirty="0" smtClean="0">
              <a:latin typeface="標楷體" panose="03000509000000000000" pitchFamily="65" charset="-120"/>
              <a:ea typeface="標楷體" panose="03000509000000000000" pitchFamily="65" charset="-120"/>
            </a:endParaRPr>
          </a:p>
          <a:p>
            <a:pPr lvl="1"/>
            <a:r>
              <a:rPr lang="zh-TW" altLang="zh-TW" sz="3200" dirty="0" smtClean="0">
                <a:latin typeface="標楷體" panose="03000509000000000000" pitchFamily="65" charset="-120"/>
                <a:ea typeface="標楷體" panose="03000509000000000000" pitchFamily="65" charset="-120"/>
              </a:rPr>
              <a:t>我</a:t>
            </a:r>
            <a:r>
              <a:rPr lang="zh-TW" altLang="en-US" sz="3200" dirty="0" smtClean="0">
                <a:latin typeface="標楷體" panose="03000509000000000000" pitchFamily="65" charset="-120"/>
                <a:ea typeface="標楷體" panose="03000509000000000000" pitchFamily="65" charset="-120"/>
              </a:rPr>
              <a:t>並</a:t>
            </a:r>
            <a:r>
              <a:rPr lang="zh-TW" altLang="zh-TW" sz="3200" dirty="0" smtClean="0">
                <a:latin typeface="標楷體" panose="03000509000000000000" pitchFamily="65" charset="-120"/>
                <a:ea typeface="標楷體" panose="03000509000000000000" pitchFamily="65" charset="-120"/>
              </a:rPr>
              <a:t>不</a:t>
            </a:r>
            <a:r>
              <a:rPr lang="zh-TW" altLang="en-US" sz="3200" dirty="0" smtClean="0">
                <a:latin typeface="標楷體" panose="03000509000000000000" pitchFamily="65" charset="-120"/>
                <a:ea typeface="標楷體" panose="03000509000000000000" pitchFamily="65" charset="-120"/>
              </a:rPr>
              <a:t>指望能讓只想挑剔的人滿意</a:t>
            </a:r>
            <a:r>
              <a:rPr lang="zh-TW" altLang="zh-TW" sz="3200" dirty="0" smtClean="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因為</a:t>
            </a:r>
            <a:r>
              <a:rPr lang="zh-TW" altLang="zh-TW" sz="3200" dirty="0" smtClean="0">
                <a:latin typeface="標楷體" panose="03000509000000000000" pitchFamily="65" charset="-120"/>
                <a:ea typeface="標楷體" panose="03000509000000000000" pitchFamily="65" charset="-120"/>
              </a:rPr>
              <a:t>我</a:t>
            </a:r>
            <a:r>
              <a:rPr lang="zh-TW" altLang="en-US" sz="3200" dirty="0" smtClean="0">
                <a:latin typeface="標楷體" panose="03000509000000000000" pitchFamily="65" charset="-120"/>
                <a:ea typeface="標楷體" panose="03000509000000000000" pitchFamily="65" charset="-120"/>
              </a:rPr>
              <a:t>也無法總是讓自己</a:t>
            </a:r>
            <a:r>
              <a:rPr lang="zh-TW" altLang="zh-TW" sz="3200" dirty="0" smtClean="0">
                <a:latin typeface="標楷體" panose="03000509000000000000" pitchFamily="65" charset="-120"/>
                <a:ea typeface="標楷體" panose="03000509000000000000" pitchFamily="65" charset="-120"/>
              </a:rPr>
              <a:t>滿意</a:t>
            </a:r>
            <a:r>
              <a:rPr lang="zh-TW" altLang="zh-TW" sz="3200" dirty="0">
                <a:latin typeface="標楷體" panose="03000509000000000000" pitchFamily="65" charset="-120"/>
                <a:ea typeface="標楷體" panose="03000509000000000000" pitchFamily="65" charset="-120"/>
              </a:rPr>
              <a:t>。</a:t>
            </a:r>
          </a:p>
          <a:p>
            <a:pPr marL="0" indent="0" algn="r">
              <a:buNone/>
            </a:pPr>
            <a:r>
              <a:rPr lang="en-US" altLang="zh-TW" sz="3200" dirty="0"/>
              <a:t>(</a:t>
            </a:r>
            <a:r>
              <a:rPr lang="zh-TW" altLang="zh-TW" sz="3200" dirty="0"/>
              <a:t>詹森，序言，</a:t>
            </a:r>
            <a:r>
              <a:rPr lang="en-US" altLang="zh-TW" sz="3200" dirty="0"/>
              <a:t>1755</a:t>
            </a:r>
            <a:r>
              <a:rPr lang="en-US" altLang="zh-TW" sz="3200" dirty="0" smtClean="0"/>
              <a:t>)</a:t>
            </a:r>
          </a:p>
          <a:p>
            <a:endParaRPr lang="zh-TW" altLang="zh-TW" sz="3200" dirty="0"/>
          </a:p>
          <a:p>
            <a:endParaRPr lang="zh-TW" altLang="en-US" sz="3200" dirty="0"/>
          </a:p>
        </p:txBody>
      </p:sp>
    </p:spTree>
    <p:extLst>
      <p:ext uri="{BB962C8B-B14F-4D97-AF65-F5344CB8AC3E}">
        <p14:creationId xmlns:p14="http://schemas.microsoft.com/office/powerpoint/2010/main" val="117209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詹森</a:t>
            </a:r>
            <a:endParaRPr lang="zh-TW" altLang="en-US" dirty="0"/>
          </a:p>
        </p:txBody>
      </p:sp>
      <p:sp>
        <p:nvSpPr>
          <p:cNvPr id="3" name="內容版面配置區 2"/>
          <p:cNvSpPr>
            <a:spLocks noGrp="1"/>
          </p:cNvSpPr>
          <p:nvPr>
            <p:ph idx="1"/>
          </p:nvPr>
        </p:nvSpPr>
        <p:spPr>
          <a:xfrm>
            <a:off x="680321" y="2057400"/>
            <a:ext cx="5839351" cy="4317765"/>
          </a:xfrm>
        </p:spPr>
        <p:txBody>
          <a:bodyPr>
            <a:normAutofit fontScale="92500" lnSpcReduction="10000"/>
          </a:bodyPr>
          <a:lstStyle/>
          <a:p>
            <a:r>
              <a:rPr lang="zh-TW" altLang="zh-TW" dirty="0" smtClean="0"/>
              <a:t>塞繆爾</a:t>
            </a:r>
            <a:r>
              <a:rPr lang="en-US" altLang="zh-TW" dirty="0" smtClean="0"/>
              <a:t>·</a:t>
            </a:r>
            <a:r>
              <a:rPr lang="zh-TW" altLang="en-US" dirty="0"/>
              <a:t>詹森（</a:t>
            </a:r>
            <a:r>
              <a:rPr lang="en-US" altLang="zh-TW" dirty="0"/>
              <a:t>Samuel </a:t>
            </a:r>
            <a:r>
              <a:rPr lang="en-US" altLang="zh-TW" dirty="0" smtClean="0"/>
              <a:t>Johnson</a:t>
            </a:r>
            <a:r>
              <a:rPr lang="zh-TW" altLang="en-US" dirty="0" smtClean="0"/>
              <a:t>，</a:t>
            </a:r>
            <a:r>
              <a:rPr lang="en-US" altLang="zh-TW" dirty="0" smtClean="0"/>
              <a:t>1709-1784</a:t>
            </a:r>
            <a:r>
              <a:rPr lang="zh-TW" altLang="en-US" dirty="0" smtClean="0"/>
              <a:t>）</a:t>
            </a:r>
            <a:endParaRPr lang="en-US" altLang="zh-TW" dirty="0" smtClean="0"/>
          </a:p>
          <a:p>
            <a:pPr lvl="1"/>
            <a:r>
              <a:rPr lang="zh-TW" altLang="en-US" dirty="0"/>
              <a:t>英國歷史上最有名的文人之一，集文評家、詩人、散文家、傳記家於一身</a:t>
            </a:r>
            <a:endParaRPr lang="en-US" altLang="zh-TW" dirty="0" smtClean="0"/>
          </a:p>
          <a:p>
            <a:pPr lvl="1"/>
            <a:r>
              <a:rPr lang="zh-TW" altLang="zh-TW" dirty="0" smtClean="0"/>
              <a:t>第一個</a:t>
            </a:r>
            <a:r>
              <a:rPr lang="zh-TW" altLang="en-US" dirty="0"/>
              <a:t>有</a:t>
            </a:r>
            <a:r>
              <a:rPr lang="zh-TW" altLang="zh-TW" dirty="0" smtClean="0"/>
              <a:t>系統使用</a:t>
            </a:r>
            <a:r>
              <a:rPr lang="zh-TW" altLang="zh-TW" dirty="0"/>
              <a:t>引文的</a:t>
            </a:r>
            <a:r>
              <a:rPr lang="zh-TW" altLang="zh-TW" dirty="0" smtClean="0"/>
              <a:t>英語</a:t>
            </a:r>
            <a:r>
              <a:rPr lang="zh-TW" altLang="en-US" dirty="0" smtClean="0"/>
              <a:t>辭典</a:t>
            </a:r>
            <a:r>
              <a:rPr lang="zh-TW" altLang="zh-TW" dirty="0" smtClean="0"/>
              <a:t>學家</a:t>
            </a:r>
            <a:endParaRPr lang="en-US" altLang="zh-TW" dirty="0" smtClean="0"/>
          </a:p>
          <a:p>
            <a:pPr lvl="1"/>
            <a:r>
              <a:rPr lang="zh-TW" altLang="en-US" dirty="0"/>
              <a:t>九年</a:t>
            </a:r>
            <a:r>
              <a:rPr lang="zh-TW" altLang="en-US" dirty="0" smtClean="0"/>
              <a:t>獨力完成：</a:t>
            </a:r>
            <a:r>
              <a:rPr lang="en-US" altLang="zh-TW" i="1" dirty="0" smtClean="0"/>
              <a:t>A </a:t>
            </a:r>
            <a:r>
              <a:rPr lang="en-US" altLang="zh-TW" i="1" dirty="0"/>
              <a:t>Dictionary of the English </a:t>
            </a:r>
            <a:r>
              <a:rPr lang="en-US" altLang="zh-TW" i="1" dirty="0" smtClean="0"/>
              <a:t>Language</a:t>
            </a:r>
          </a:p>
          <a:p>
            <a:pPr lvl="1"/>
            <a:r>
              <a:rPr lang="zh-TW" altLang="en-US" dirty="0"/>
              <a:t>贏得了聲譽及「博士」的</a:t>
            </a:r>
            <a:r>
              <a:rPr lang="zh-TW" altLang="en-US" dirty="0" smtClean="0"/>
              <a:t>頭銜</a:t>
            </a:r>
            <a:endParaRPr lang="en-US" altLang="zh-TW" dirty="0" smtClean="0"/>
          </a:p>
          <a:p>
            <a:pPr lvl="1"/>
            <a:r>
              <a:rPr lang="zh-TW" altLang="en-US" dirty="0" smtClean="0"/>
              <a:t>博</a:t>
            </a:r>
            <a:r>
              <a:rPr lang="zh-TW" altLang="en-US" dirty="0"/>
              <a:t>斯韋爾後來為他寫的傳記</a:t>
            </a:r>
            <a:r>
              <a:rPr lang="en-US" altLang="zh-TW" dirty="0"/>
              <a:t>《</a:t>
            </a:r>
            <a:r>
              <a:rPr lang="zh-TW" altLang="en-US" dirty="0"/>
              <a:t>詹森傳</a:t>
            </a:r>
            <a:r>
              <a:rPr lang="en-US" altLang="zh-TW" dirty="0"/>
              <a:t>》</a:t>
            </a:r>
            <a:r>
              <a:rPr lang="zh-TW" altLang="en-US" dirty="0"/>
              <a:t>記錄了他後半生的言行，使他成為家喻戶曉的人物。</a:t>
            </a:r>
            <a:endParaRPr lang="en-US" altLang="zh-TW" dirty="0" smtClean="0"/>
          </a:p>
          <a:p>
            <a:r>
              <a:rPr lang="zh-TW" altLang="en-US" dirty="0" smtClean="0"/>
              <a:t>姓氏譯音</a:t>
            </a:r>
            <a:r>
              <a:rPr lang="zh-TW" altLang="en-US" dirty="0" smtClean="0"/>
              <a:t>：</a:t>
            </a:r>
            <a:endParaRPr lang="en-US" altLang="zh-TW" dirty="0" smtClean="0"/>
          </a:p>
          <a:p>
            <a:pPr lvl="1"/>
            <a:r>
              <a:rPr lang="zh-TW" altLang="zh-TW" dirty="0"/>
              <a:t>約翰</a:t>
            </a:r>
            <a:r>
              <a:rPr lang="zh-TW" altLang="zh-TW" dirty="0" smtClean="0"/>
              <a:t>遜</a:t>
            </a:r>
            <a:endParaRPr lang="en-US" altLang="zh-TW" dirty="0" smtClean="0"/>
          </a:p>
          <a:p>
            <a:pPr lvl="1"/>
            <a:r>
              <a:rPr lang="zh-TW" altLang="en-US" dirty="0"/>
              <a:t>強</a:t>
            </a:r>
            <a:r>
              <a:rPr lang="zh-TW" altLang="en-US" dirty="0" smtClean="0"/>
              <a:t>生</a:t>
            </a:r>
            <a:endParaRPr lang="en-US" altLang="zh-TW" dirty="0" smtClean="0"/>
          </a:p>
          <a:p>
            <a:pPr lvl="1"/>
            <a:r>
              <a:rPr lang="zh-TW" altLang="en-US" dirty="0" smtClean="0"/>
              <a:t>強森</a:t>
            </a:r>
            <a:endParaRPr lang="en-US" altLang="zh-TW" dirty="0" smtClean="0"/>
          </a:p>
          <a:p>
            <a:pPr lvl="1"/>
            <a:r>
              <a:rPr lang="zh-TW" altLang="en-US" dirty="0"/>
              <a:t>詹森</a:t>
            </a:r>
          </a:p>
        </p:txBody>
      </p:sp>
      <p:pic>
        <p:nvPicPr>
          <p:cNvPr id="2050" name="Picture 2" descr="https://upload.wikimedia.org/wikipedia/commons/thumb/5/50/Samuel_Johnson_by_Joshua_Reynolds_2.png/240px-Samuel_Johnson_by_Joshua_Reynolds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006" y="1145159"/>
            <a:ext cx="3886073" cy="523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0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釋義見解差異</a:t>
            </a:r>
            <a:r>
              <a:rPr lang="zh-TW" altLang="en-US" dirty="0"/>
              <a:t>大</a:t>
            </a:r>
          </a:p>
        </p:txBody>
      </p:sp>
      <p:sp>
        <p:nvSpPr>
          <p:cNvPr id="3" name="內容版面配置區 2"/>
          <p:cNvSpPr>
            <a:spLocks noGrp="1"/>
          </p:cNvSpPr>
          <p:nvPr>
            <p:ph idx="1"/>
          </p:nvPr>
        </p:nvSpPr>
        <p:spPr>
          <a:xfrm>
            <a:off x="7200900" y="2247582"/>
            <a:ext cx="4592320" cy="4206167"/>
          </a:xfrm>
        </p:spPr>
        <p:txBody>
          <a:bodyPr/>
          <a:lstStyle/>
          <a:p>
            <a:r>
              <a:rPr lang="zh-TW" altLang="en-US" dirty="0" smtClean="0"/>
              <a:t>牛</a:t>
            </a:r>
            <a:r>
              <a:rPr lang="zh-TW" altLang="en-US" dirty="0"/>
              <a:t>屬的各種馴化的哺乳動物，包括牛、小牛、公牛和黃牛，常被用來製作肉類和奶製品</a:t>
            </a:r>
            <a:r>
              <a:rPr lang="zh-TW" altLang="en-US" dirty="0" smtClean="0"/>
              <a:t>。（</a:t>
            </a:r>
            <a:r>
              <a:rPr lang="zh-TW" altLang="zh-TW" dirty="0"/>
              <a:t>美國傳統</a:t>
            </a:r>
            <a:r>
              <a:rPr lang="zh-TW" altLang="zh-TW" dirty="0" smtClean="0"/>
              <a:t>詞典</a:t>
            </a:r>
            <a:r>
              <a:rPr lang="en-US" altLang="zh-TW" dirty="0" smtClean="0"/>
              <a:t>-4</a:t>
            </a:r>
            <a:r>
              <a:rPr lang="zh-TW" altLang="en-US" dirty="0" smtClean="0"/>
              <a:t>）</a:t>
            </a:r>
            <a:endParaRPr lang="en-US" altLang="zh-TW" dirty="0" smtClean="0"/>
          </a:p>
          <a:p>
            <a:r>
              <a:rPr lang="en-US" altLang="zh-TW" dirty="0" smtClean="0"/>
              <a:t>Cattle</a:t>
            </a:r>
            <a:r>
              <a:rPr lang="zh-TW" altLang="en-US" dirty="0" smtClean="0"/>
              <a:t>是指公牛和母</a:t>
            </a:r>
            <a:r>
              <a:rPr lang="zh-TW" altLang="en-US" dirty="0" smtClean="0"/>
              <a:t>牛（</a:t>
            </a:r>
            <a:r>
              <a:rPr lang="zh-TW" altLang="zh-TW" dirty="0"/>
              <a:t>柯林斯</a:t>
            </a:r>
            <a:r>
              <a:rPr lang="en-US" altLang="zh-TW" dirty="0" err="1" smtClean="0"/>
              <a:t>Cobuild</a:t>
            </a:r>
            <a:r>
              <a:rPr lang="zh-TW" altLang="en-US" dirty="0" smtClean="0"/>
              <a:t> 學生辭典</a:t>
            </a:r>
            <a:r>
              <a:rPr lang="zh-TW" altLang="en-US" dirty="0" smtClean="0"/>
              <a:t>）</a:t>
            </a:r>
            <a:endParaRPr lang="en-US" altLang="zh-TW" dirty="0" smtClean="0"/>
          </a:p>
          <a:p>
            <a:r>
              <a:rPr lang="zh-TW" altLang="en-US" dirty="0"/>
              <a:t>牛、公牛和黃牛，我們飼養它們是爲了獲得肉、牛奶和皮革；它們也被用來拉動犁等</a:t>
            </a:r>
            <a:r>
              <a:rPr lang="zh-TW" altLang="en-US" dirty="0" smtClean="0"/>
              <a:t>。</a:t>
            </a:r>
            <a:endParaRPr lang="zh-TW" altLang="zh-TW" dirty="0"/>
          </a:p>
          <a:p>
            <a:pPr marL="0" indent="0">
              <a:buNone/>
            </a:pPr>
            <a:endParaRPr lang="zh-TW" altLang="en-US" dirty="0"/>
          </a:p>
        </p:txBody>
      </p:sp>
      <p:pic>
        <p:nvPicPr>
          <p:cNvPr id="4" name="圖片 3"/>
          <p:cNvPicPr/>
          <p:nvPr/>
        </p:nvPicPr>
        <p:blipFill>
          <a:blip r:embed="rId2"/>
          <a:stretch>
            <a:fillRect/>
          </a:stretch>
        </p:blipFill>
        <p:spPr>
          <a:xfrm>
            <a:off x="172720" y="2176462"/>
            <a:ext cx="6856413" cy="4000818"/>
          </a:xfrm>
          <a:prstGeom prst="rect">
            <a:avLst/>
          </a:prstGeom>
        </p:spPr>
      </p:pic>
    </p:spTree>
    <p:extLst>
      <p:ext uri="{BB962C8B-B14F-4D97-AF65-F5344CB8AC3E}">
        <p14:creationId xmlns:p14="http://schemas.microsoft.com/office/powerpoint/2010/main" val="1314477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釋義見解</a:t>
            </a:r>
            <a:r>
              <a:rPr lang="zh-TW" altLang="zh-TW" dirty="0" smtClean="0"/>
              <a:t>差異</a:t>
            </a:r>
            <a:r>
              <a:rPr lang="zh-TW" altLang="en-US" dirty="0" smtClean="0"/>
              <a:t>大的原因？</a:t>
            </a:r>
            <a:endParaRPr lang="zh-TW" altLang="en-US" dirty="0"/>
          </a:p>
        </p:txBody>
      </p:sp>
      <p:sp>
        <p:nvSpPr>
          <p:cNvPr id="3" name="內容版面配置區 2"/>
          <p:cNvSpPr>
            <a:spLocks noGrp="1"/>
          </p:cNvSpPr>
          <p:nvPr>
            <p:ph idx="1"/>
          </p:nvPr>
        </p:nvSpPr>
        <p:spPr/>
        <p:txBody>
          <a:bodyPr>
            <a:normAutofit/>
          </a:bodyPr>
          <a:lstStyle/>
          <a:p>
            <a:r>
              <a:rPr lang="zh-TW" altLang="zh-TW" dirty="0" smtClean="0"/>
              <a:t>每一</a:t>
            </a:r>
            <a:r>
              <a:rPr lang="zh-TW" altLang="zh-TW" dirty="0"/>
              <a:t>本詞典都是為不同的用戶群體設計</a:t>
            </a:r>
            <a:r>
              <a:rPr lang="zh-TW" altLang="zh-TW" dirty="0" smtClean="0"/>
              <a:t>的</a:t>
            </a:r>
            <a:endParaRPr lang="en-US" altLang="zh-TW" dirty="0" smtClean="0"/>
          </a:p>
          <a:p>
            <a:r>
              <a:rPr lang="zh-TW" altLang="zh-TW" dirty="0"/>
              <a:t>第三個詞條</a:t>
            </a:r>
            <a:r>
              <a:rPr lang="zh-TW" altLang="zh-TW" dirty="0" smtClean="0"/>
              <a:t>來自非洲</a:t>
            </a:r>
            <a:r>
              <a:rPr lang="zh-TW" altLang="zh-TW" dirty="0"/>
              <a:t>英語國家學童使用的</a:t>
            </a:r>
            <a:r>
              <a:rPr lang="zh-TW" altLang="zh-TW" dirty="0" smtClean="0"/>
              <a:t>詞典</a:t>
            </a:r>
            <a:endParaRPr lang="en-US" altLang="zh-TW" dirty="0" smtClean="0"/>
          </a:p>
          <a:p>
            <a:pPr lvl="1"/>
            <a:r>
              <a:rPr lang="zh-TW" altLang="zh-TW" dirty="0" smtClean="0"/>
              <a:t>有助於</a:t>
            </a:r>
            <a:r>
              <a:rPr lang="zh-TW" altLang="zh-TW" dirty="0"/>
              <a:t>解釋對牛的產品和牛</a:t>
            </a:r>
            <a:r>
              <a:rPr lang="zh-TW" altLang="zh-TW" dirty="0" smtClean="0"/>
              <a:t>作為</a:t>
            </a:r>
            <a:r>
              <a:rPr lang="zh-TW" altLang="en-US" dirty="0" smtClean="0"/>
              <a:t>役畜</a:t>
            </a:r>
            <a:r>
              <a:rPr lang="zh-TW" altLang="zh-TW" dirty="0" smtClean="0"/>
              <a:t>用途</a:t>
            </a:r>
            <a:r>
              <a:rPr lang="zh-TW" altLang="zh-TW" dirty="0"/>
              <a:t>的</a:t>
            </a:r>
            <a:r>
              <a:rPr lang="zh-TW" altLang="zh-TW" dirty="0" smtClean="0"/>
              <a:t>關注</a:t>
            </a:r>
            <a:endParaRPr lang="en-US" altLang="zh-TW" dirty="0" smtClean="0"/>
          </a:p>
          <a:p>
            <a:r>
              <a:rPr lang="zh-TW" altLang="zh-TW" dirty="0"/>
              <a:t>第二</a:t>
            </a:r>
            <a:r>
              <a:rPr lang="zh-TW" altLang="zh-TW" dirty="0" smtClean="0"/>
              <a:t>種</a:t>
            </a:r>
            <a:r>
              <a:rPr lang="zh-TW" altLang="en-US" dirty="0" smtClean="0"/>
              <a:t>釋義</a:t>
            </a:r>
            <a:r>
              <a:rPr lang="zh-TW" altLang="zh-TW" dirty="0" smtClean="0"/>
              <a:t>針對</a:t>
            </a:r>
            <a:r>
              <a:rPr lang="zh-TW" altLang="zh-TW" dirty="0"/>
              <a:t>低水準的英語學習</a:t>
            </a:r>
            <a:r>
              <a:rPr lang="zh-TW" altLang="zh-TW" dirty="0" smtClean="0"/>
              <a:t>者</a:t>
            </a:r>
            <a:endParaRPr lang="en-US" altLang="zh-TW" dirty="0" smtClean="0"/>
          </a:p>
          <a:p>
            <a:pPr lvl="1"/>
            <a:r>
              <a:rPr lang="zh-TW" altLang="en-US" dirty="0" smtClean="0"/>
              <a:t>使用</a:t>
            </a:r>
            <a:r>
              <a:rPr lang="zh-TW" altLang="zh-TW" dirty="0" smtClean="0"/>
              <a:t>最</a:t>
            </a:r>
            <a:r>
              <a:rPr lang="zh-TW" altLang="zh-TW" dirty="0"/>
              <a:t>簡單</a:t>
            </a:r>
            <a:r>
              <a:rPr lang="zh-TW" altLang="zh-TW" dirty="0" smtClean="0"/>
              <a:t>的</a:t>
            </a:r>
            <a:r>
              <a:rPr lang="zh-TW" altLang="en-US" dirty="0" smtClean="0"/>
              <a:t>詞及句子釋義</a:t>
            </a:r>
            <a:endParaRPr lang="en-US" altLang="zh-TW" dirty="0" smtClean="0"/>
          </a:p>
          <a:p>
            <a:pPr lvl="1"/>
            <a:r>
              <a:rPr lang="zh-TW" altLang="zh-TW" dirty="0" smtClean="0"/>
              <a:t>適應目標</a:t>
            </a:r>
            <a:r>
              <a:rPr lang="zh-TW" altLang="zh-TW" dirty="0"/>
              <a:t>使用者的需求和</a:t>
            </a:r>
            <a:r>
              <a:rPr lang="zh-TW" altLang="zh-TW" dirty="0" smtClean="0"/>
              <a:t>技能</a:t>
            </a:r>
            <a:endParaRPr lang="en-US" altLang="zh-TW" dirty="0" smtClean="0"/>
          </a:p>
          <a:p>
            <a:r>
              <a:rPr lang="zh-TW" altLang="zh-TW" dirty="0"/>
              <a:t>第</a:t>
            </a:r>
            <a:r>
              <a:rPr lang="zh-TW" altLang="zh-TW" dirty="0" smtClean="0"/>
              <a:t>一個</a:t>
            </a:r>
            <a:r>
              <a:rPr lang="zh-TW" altLang="en-US" dirty="0" smtClean="0"/>
              <a:t>釋義</a:t>
            </a:r>
            <a:r>
              <a:rPr lang="zh-TW" altLang="zh-TW" dirty="0" smtClean="0"/>
              <a:t>與</a:t>
            </a:r>
            <a:r>
              <a:rPr lang="zh-TW" altLang="zh-TW" dirty="0"/>
              <a:t>第三</a:t>
            </a:r>
            <a:r>
              <a:rPr lang="zh-TW" altLang="zh-TW" dirty="0" smtClean="0"/>
              <a:t>個</a:t>
            </a:r>
            <a:r>
              <a:rPr lang="zh-TW" altLang="en-US" dirty="0" smtClean="0"/>
              <a:t>釋義</a:t>
            </a:r>
            <a:r>
              <a:rPr lang="zh-TW" altLang="zh-TW" dirty="0" smtClean="0"/>
              <a:t>的</a:t>
            </a:r>
            <a:r>
              <a:rPr lang="zh-TW" altLang="en-US" dirty="0" smtClean="0"/>
              <a:t>差異</a:t>
            </a:r>
            <a:endParaRPr lang="en-US" altLang="zh-TW" dirty="0" smtClean="0"/>
          </a:p>
          <a:p>
            <a:pPr lvl="1"/>
            <a:r>
              <a:rPr lang="zh-TW" altLang="zh-TW" dirty="0" smtClean="0"/>
              <a:t>語言</a:t>
            </a:r>
            <a:r>
              <a:rPr lang="zh-TW" altLang="en-US" dirty="0" smtClean="0"/>
              <a:t>表述</a:t>
            </a:r>
            <a:r>
              <a:rPr lang="zh-TW" altLang="en-US" dirty="0" smtClean="0"/>
              <a:t>方式不同</a:t>
            </a:r>
            <a:endParaRPr lang="en-US" altLang="zh-TW" dirty="0" smtClean="0"/>
          </a:p>
          <a:p>
            <a:endParaRPr lang="zh-TW" altLang="en-US" dirty="0"/>
          </a:p>
          <a:p>
            <a:endParaRPr lang="en-US" altLang="zh-TW" dirty="0" smtClean="0"/>
          </a:p>
          <a:p>
            <a:endParaRPr lang="zh-TW" altLang="en-US" dirty="0"/>
          </a:p>
        </p:txBody>
      </p:sp>
    </p:spTree>
    <p:extLst>
      <p:ext uri="{BB962C8B-B14F-4D97-AF65-F5344CB8AC3E}">
        <p14:creationId xmlns:p14="http://schemas.microsoft.com/office/powerpoint/2010/main" val="88072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釋義見解</a:t>
            </a:r>
            <a:r>
              <a:rPr lang="zh-TW" altLang="zh-TW" dirty="0"/>
              <a:t>差異</a:t>
            </a:r>
            <a:r>
              <a:rPr lang="zh-TW" altLang="en-US" dirty="0"/>
              <a:t>大的原因？</a:t>
            </a:r>
          </a:p>
        </p:txBody>
      </p:sp>
      <p:sp>
        <p:nvSpPr>
          <p:cNvPr id="3" name="內容版面配置區 2"/>
          <p:cNvSpPr>
            <a:spLocks noGrp="1"/>
          </p:cNvSpPr>
          <p:nvPr>
            <p:ph idx="1"/>
          </p:nvPr>
        </p:nvSpPr>
        <p:spPr/>
        <p:txBody>
          <a:bodyPr>
            <a:normAutofit/>
          </a:bodyPr>
          <a:lstStyle/>
          <a:p>
            <a:r>
              <a:rPr lang="zh-TW" altLang="en-US" sz="2800" dirty="0"/>
              <a:t>釋義</a:t>
            </a:r>
            <a:r>
              <a:rPr lang="zh-TW" altLang="zh-TW" sz="2800" dirty="0"/>
              <a:t>的不同在於</a:t>
            </a:r>
            <a:r>
              <a:rPr lang="zh-TW" altLang="en-US" sz="2800" dirty="0"/>
              <a:t>適應</a:t>
            </a:r>
            <a:r>
              <a:rPr lang="zh-TW" altLang="zh-TW" sz="2800" dirty="0"/>
              <a:t>使用者，兩個關鍵</a:t>
            </a:r>
            <a:r>
              <a:rPr lang="zh-TW" altLang="zh-TW" sz="2800" dirty="0" smtClean="0"/>
              <a:t>的</a:t>
            </a:r>
            <a:r>
              <a:rPr lang="zh-TW" altLang="en-US" sz="2800" dirty="0" smtClean="0"/>
              <a:t>差異</a:t>
            </a:r>
            <a:endParaRPr lang="en-US" altLang="zh-TW" sz="2800" dirty="0"/>
          </a:p>
          <a:p>
            <a:pPr lvl="1"/>
            <a:r>
              <a:rPr lang="zh-TW" altLang="zh-TW" sz="2800" dirty="0"/>
              <a:t>內容：</a:t>
            </a:r>
            <a:r>
              <a:rPr lang="zh-TW" altLang="en-US" sz="2800" dirty="0"/>
              <a:t>釋義</a:t>
            </a:r>
            <a:r>
              <a:rPr lang="zh-TW" altLang="zh-TW" sz="2800" dirty="0"/>
              <a:t>所包含的資訊</a:t>
            </a:r>
            <a:endParaRPr lang="en-US" altLang="zh-TW" sz="2800" dirty="0"/>
          </a:p>
          <a:p>
            <a:pPr lvl="1"/>
            <a:r>
              <a:rPr lang="zh-TW" altLang="zh-TW" sz="2800" dirty="0"/>
              <a:t>形式：用於傳達這一資訊的詞語和結構</a:t>
            </a:r>
            <a:endParaRPr lang="zh-TW" altLang="en-US" sz="2800" dirty="0"/>
          </a:p>
        </p:txBody>
      </p:sp>
    </p:spTree>
    <p:extLst>
      <p:ext uri="{BB962C8B-B14F-4D97-AF65-F5344CB8AC3E}">
        <p14:creationId xmlns:p14="http://schemas.microsoft.com/office/powerpoint/2010/main" val="1722183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422825" y="1904238"/>
            <a:ext cx="8416120" cy="3414369"/>
          </a:xfrm>
          <a:prstGeom prst="rect">
            <a:avLst/>
          </a:prstGeom>
        </p:spPr>
      </p:pic>
    </p:spTree>
    <p:extLst>
      <p:ext uri="{BB962C8B-B14F-4D97-AF65-F5344CB8AC3E}">
        <p14:creationId xmlns:p14="http://schemas.microsoft.com/office/powerpoint/2010/main" val="3401040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為什麼需要釋義？</a:t>
            </a:r>
          </a:p>
        </p:txBody>
      </p:sp>
      <p:sp>
        <p:nvSpPr>
          <p:cNvPr id="3" name="內容版面配置區 2"/>
          <p:cNvSpPr>
            <a:spLocks noGrp="1"/>
          </p:cNvSpPr>
          <p:nvPr>
            <p:ph idx="1"/>
          </p:nvPr>
        </p:nvSpPr>
        <p:spPr/>
        <p:txBody>
          <a:bodyPr/>
          <a:lstStyle/>
          <a:p>
            <a:r>
              <a:rPr lang="zh-TW" altLang="en-US" dirty="0" smtClean="0"/>
              <a:t>關於釋義這個</a:t>
            </a:r>
            <a:r>
              <a:rPr lang="zh-TW" altLang="en-US" dirty="0" smtClean="0"/>
              <a:t>詞</a:t>
            </a:r>
            <a:r>
              <a:rPr lang="zh-TW" altLang="en-US" dirty="0" smtClean="0"/>
              <a:t>：</a:t>
            </a:r>
            <a:endParaRPr lang="en-US" altLang="zh-TW" dirty="0" smtClean="0"/>
          </a:p>
          <a:p>
            <a:pPr lvl="1"/>
            <a:r>
              <a:rPr lang="zh-TW" altLang="en-US" dirty="0" smtClean="0"/>
              <a:t>英文： </a:t>
            </a:r>
            <a:r>
              <a:rPr lang="en-US" altLang="zh-TW" dirty="0" smtClean="0">
                <a:solidFill>
                  <a:srgbClr val="FFFF00"/>
                </a:solidFill>
              </a:rPr>
              <a:t>definition</a:t>
            </a:r>
            <a:r>
              <a:rPr lang="zh-TW" altLang="en-US" dirty="0"/>
              <a:t>（定義</a:t>
            </a:r>
            <a:r>
              <a:rPr lang="zh-TW" altLang="en-US" dirty="0" smtClean="0"/>
              <a:t>），</a:t>
            </a:r>
            <a:r>
              <a:rPr lang="zh-TW" altLang="en-US" dirty="0" smtClean="0"/>
              <a:t>一個</a:t>
            </a:r>
            <a:r>
              <a:rPr lang="zh-TW" altLang="en-US" dirty="0"/>
              <a:t>詞的意義可以被精確</a:t>
            </a:r>
            <a:r>
              <a:rPr lang="zh-TW" altLang="en-US" dirty="0" smtClean="0"/>
              <a:t>地分離</a:t>
            </a:r>
            <a:r>
              <a:rPr lang="zh-TW" altLang="en-US" dirty="0"/>
              <a:t>出來並被確定下來</a:t>
            </a:r>
            <a:r>
              <a:rPr lang="zh-TW" altLang="en-US" dirty="0" smtClean="0"/>
              <a:t>。</a:t>
            </a:r>
            <a:endParaRPr lang="en-US" altLang="zh-TW" dirty="0" smtClean="0"/>
          </a:p>
          <a:p>
            <a:pPr lvl="1"/>
            <a:r>
              <a:rPr lang="zh-TW" altLang="en-US" dirty="0"/>
              <a:t>詹</a:t>
            </a:r>
            <a:r>
              <a:rPr lang="zh-TW" altLang="en-US" dirty="0" smtClean="0"/>
              <a:t>森傾向</a:t>
            </a:r>
            <a:r>
              <a:rPr lang="zh-TW" altLang="en-US" dirty="0"/>
              <a:t>於</a:t>
            </a:r>
            <a:r>
              <a:rPr lang="zh-TW" altLang="en-US" dirty="0" smtClean="0"/>
              <a:t>使用 </a:t>
            </a:r>
            <a:r>
              <a:rPr lang="en-US" altLang="zh-TW" dirty="0" smtClean="0"/>
              <a:t>explanation</a:t>
            </a:r>
            <a:r>
              <a:rPr lang="zh-TW" altLang="en-US" b="1" dirty="0" smtClean="0"/>
              <a:t>（解釋</a:t>
            </a:r>
            <a:r>
              <a:rPr lang="zh-TW" altLang="en-US" b="1" dirty="0"/>
              <a:t>）</a:t>
            </a:r>
            <a:endParaRPr lang="en-US" altLang="zh-TW" b="1" dirty="0" smtClean="0"/>
          </a:p>
          <a:p>
            <a:pPr lvl="1"/>
            <a:r>
              <a:rPr lang="en-US" altLang="zh-TW" dirty="0">
                <a:solidFill>
                  <a:srgbClr val="FFFF00"/>
                </a:solidFill>
              </a:rPr>
              <a:t>explanation</a:t>
            </a:r>
            <a:r>
              <a:rPr lang="zh-TW" altLang="en-US" dirty="0" smtClean="0"/>
              <a:t>更</a:t>
            </a:r>
            <a:r>
              <a:rPr lang="zh-TW" altLang="en-US" dirty="0" smtClean="0"/>
              <a:t>能貼近詞典編纂的現實</a:t>
            </a:r>
            <a:endParaRPr lang="en-US" altLang="zh-TW" dirty="0" smtClean="0"/>
          </a:p>
          <a:p>
            <a:pPr lvl="1"/>
            <a:r>
              <a:rPr lang="zh-TW" altLang="en-US" dirty="0" smtClean="0"/>
              <a:t>但本書仍</a:t>
            </a:r>
            <a:r>
              <a:rPr lang="zh-TW" altLang="zh-TW" dirty="0" smtClean="0"/>
              <a:t>使用</a:t>
            </a:r>
            <a:r>
              <a:rPr lang="zh-TW" altLang="en-US" dirty="0" smtClean="0"/>
              <a:t>定義（</a:t>
            </a:r>
            <a:r>
              <a:rPr lang="en-US" altLang="zh-TW" dirty="0"/>
              <a:t> </a:t>
            </a:r>
            <a:r>
              <a:rPr lang="en-US" altLang="zh-TW" dirty="0">
                <a:solidFill>
                  <a:srgbClr val="FFFF00"/>
                </a:solidFill>
              </a:rPr>
              <a:t>definition</a:t>
            </a:r>
            <a:r>
              <a:rPr lang="en-US" altLang="zh-TW" dirty="0"/>
              <a:t> </a:t>
            </a:r>
            <a:r>
              <a:rPr lang="zh-TW" altLang="en-US" dirty="0" smtClean="0"/>
              <a:t>），領域</a:t>
            </a:r>
            <a:r>
              <a:rPr lang="zh-TW" altLang="zh-TW" dirty="0" smtClean="0"/>
              <a:t>術語</a:t>
            </a:r>
            <a:endParaRPr lang="en-US" altLang="zh-TW" dirty="0" smtClean="0"/>
          </a:p>
          <a:p>
            <a:r>
              <a:rPr lang="zh-TW" altLang="en-US" dirty="0" smtClean="0"/>
              <a:t>釋義的目的：</a:t>
            </a:r>
            <a:endParaRPr lang="en-US" altLang="zh-TW" dirty="0" smtClean="0"/>
          </a:p>
          <a:p>
            <a:pPr lvl="1"/>
            <a:r>
              <a:rPr lang="zh-TW" altLang="zh-TW" dirty="0" smtClean="0"/>
              <a:t>對</a:t>
            </a:r>
            <a:r>
              <a:rPr lang="zh-TW" altLang="en-US" dirty="0" smtClean="0"/>
              <a:t>語</a:t>
            </a:r>
            <a:r>
              <a:rPr lang="zh-TW" altLang="zh-TW" dirty="0" smtClean="0"/>
              <a:t>義</a:t>
            </a:r>
            <a:r>
              <a:rPr lang="zh-TW" altLang="zh-TW" dirty="0"/>
              <a:t>進行</a:t>
            </a:r>
            <a:r>
              <a:rPr lang="zh-TW" altLang="zh-TW" dirty="0" smtClean="0"/>
              <a:t>分類</a:t>
            </a:r>
            <a:endParaRPr lang="en-US" altLang="zh-TW" dirty="0" smtClean="0"/>
          </a:p>
          <a:p>
            <a:pPr lvl="2"/>
            <a:r>
              <a:rPr lang="zh-TW" altLang="en-US" dirty="0" smtClean="0"/>
              <a:t>歷時詞典</a:t>
            </a:r>
            <a:endParaRPr lang="en-US" altLang="zh-TW" dirty="0" smtClean="0"/>
          </a:p>
          <a:p>
            <a:pPr lvl="1"/>
            <a:r>
              <a:rPr lang="zh-TW" altLang="zh-TW" dirty="0"/>
              <a:t>解決詞典使用者</a:t>
            </a:r>
            <a:r>
              <a:rPr lang="zh-TW" altLang="zh-TW" dirty="0" smtClean="0"/>
              <a:t>的</a:t>
            </a:r>
            <a:r>
              <a:rPr lang="zh-TW" altLang="en-US" dirty="0"/>
              <a:t>溝通</a:t>
            </a:r>
            <a:r>
              <a:rPr lang="zh-TW" altLang="zh-TW" dirty="0" smtClean="0"/>
              <a:t>需</a:t>
            </a:r>
            <a:r>
              <a:rPr lang="zh-TW" altLang="en-US" dirty="0" smtClean="0"/>
              <a:t>求</a:t>
            </a:r>
            <a:endParaRPr lang="en-US" altLang="zh-TW" dirty="0" smtClean="0"/>
          </a:p>
          <a:p>
            <a:pPr lvl="2"/>
            <a:r>
              <a:rPr lang="zh-TW" altLang="en-US" dirty="0" smtClean="0"/>
              <a:t>語言學習</a:t>
            </a:r>
            <a:r>
              <a:rPr lang="zh-TW" altLang="en-US" dirty="0"/>
              <a:t>詞典</a:t>
            </a:r>
            <a:endParaRPr lang="en-US" altLang="zh-TW" dirty="0" smtClean="0"/>
          </a:p>
          <a:p>
            <a:pPr lvl="1"/>
            <a:endParaRPr lang="zh-TW" altLang="en-US" dirty="0"/>
          </a:p>
        </p:txBody>
      </p:sp>
    </p:spTree>
    <p:extLst>
      <p:ext uri="{BB962C8B-B14F-4D97-AF65-F5344CB8AC3E}">
        <p14:creationId xmlns:p14="http://schemas.microsoft.com/office/powerpoint/2010/main" val="17245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The Oxford Guide to Practical Lexicography</a:t>
            </a:r>
            <a:br>
              <a:rPr lang="en-US" altLang="zh-TW" b="1" dirty="0"/>
            </a:br>
            <a:r>
              <a:rPr lang="zh-TW" altLang="en-US" dirty="0" smtClean="0"/>
              <a:t>關於</a:t>
            </a:r>
            <a:r>
              <a:rPr lang="en-US" altLang="zh-TW" dirty="0"/>
              <a:t>《</a:t>
            </a:r>
            <a:r>
              <a:rPr lang="zh-TW" altLang="en-US" dirty="0"/>
              <a:t>牛津詞典編纂指南</a:t>
            </a:r>
            <a:r>
              <a:rPr lang="en-US" altLang="zh-TW" dirty="0"/>
              <a:t>》</a:t>
            </a: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45255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解碼</a:t>
            </a:r>
            <a:r>
              <a:rPr lang="en-US" altLang="zh-TW" dirty="0" smtClean="0"/>
              <a:t> vs </a:t>
            </a:r>
            <a:r>
              <a:rPr lang="zh-TW" altLang="en-US" dirty="0" smtClean="0"/>
              <a:t>編碼</a:t>
            </a:r>
            <a:endParaRPr lang="zh-TW" altLang="en-US" dirty="0"/>
          </a:p>
        </p:txBody>
      </p:sp>
      <p:sp>
        <p:nvSpPr>
          <p:cNvPr id="3" name="內容版面配置區 2"/>
          <p:cNvSpPr>
            <a:spLocks noGrp="1"/>
          </p:cNvSpPr>
          <p:nvPr>
            <p:ph idx="1"/>
          </p:nvPr>
        </p:nvSpPr>
        <p:spPr/>
        <p:txBody>
          <a:bodyPr/>
          <a:lstStyle/>
          <a:p>
            <a:r>
              <a:rPr lang="zh-TW" altLang="zh-TW" dirty="0" smtClean="0"/>
              <a:t>解碼</a:t>
            </a:r>
            <a:r>
              <a:rPr lang="zh-TW" altLang="en-US" dirty="0" smtClean="0"/>
              <a:t>：</a:t>
            </a:r>
            <a:endParaRPr lang="en-US" altLang="zh-TW" dirty="0" smtClean="0"/>
          </a:p>
          <a:p>
            <a:pPr lvl="1"/>
            <a:r>
              <a:rPr lang="zh-TW" altLang="en-US" dirty="0" smtClean="0"/>
              <a:t>使用者遇到意義不明的詞，需要瞭解詞的意涵</a:t>
            </a:r>
            <a:endParaRPr lang="en-US" altLang="zh-TW" dirty="0" smtClean="0"/>
          </a:p>
          <a:p>
            <a:pPr lvl="1"/>
            <a:r>
              <a:rPr lang="zh-TW" altLang="en-US" dirty="0" smtClean="0"/>
              <a:t>例如閱讀時的讀者</a:t>
            </a:r>
            <a:endParaRPr lang="en-US" altLang="zh-TW" dirty="0" smtClean="0"/>
          </a:p>
          <a:p>
            <a:r>
              <a:rPr lang="zh-TW" altLang="en-US" dirty="0" smtClean="0"/>
              <a:t>編碼：</a:t>
            </a:r>
            <a:endParaRPr lang="en-US" altLang="zh-TW" dirty="0" smtClean="0"/>
          </a:p>
          <a:p>
            <a:pPr lvl="1"/>
            <a:r>
              <a:rPr lang="zh-TW" altLang="en-US" dirty="0" smtClean="0"/>
              <a:t>使用者想傳達想法，他必須將腦中的想法編碼成語句</a:t>
            </a:r>
            <a:endParaRPr lang="en-US" altLang="zh-TW" dirty="0" smtClean="0"/>
          </a:p>
          <a:p>
            <a:pPr lvl="1"/>
            <a:r>
              <a:rPr lang="zh-TW" altLang="en-US" dirty="0" smtClean="0"/>
              <a:t>例如說話時的講者</a:t>
            </a:r>
            <a:endParaRPr lang="zh-TW" altLang="en-US" dirty="0"/>
          </a:p>
        </p:txBody>
      </p:sp>
    </p:spTree>
    <p:extLst>
      <p:ext uri="{BB962C8B-B14F-4D97-AF65-F5344CB8AC3E}">
        <p14:creationId xmlns:p14="http://schemas.microsoft.com/office/powerpoint/2010/main" val="268839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提供</a:t>
            </a:r>
            <a:r>
              <a:rPr lang="zh-TW" altLang="zh-TW" dirty="0" smtClean="0"/>
              <a:t>解碼的</a:t>
            </a:r>
            <a:r>
              <a:rPr lang="zh-TW" altLang="en-US" dirty="0"/>
              <a:t>釋義</a:t>
            </a:r>
          </a:p>
        </p:txBody>
      </p:sp>
      <p:sp>
        <p:nvSpPr>
          <p:cNvPr id="3" name="內容版面配置區 2"/>
          <p:cNvSpPr>
            <a:spLocks noGrp="1"/>
          </p:cNvSpPr>
          <p:nvPr>
            <p:ph idx="1"/>
          </p:nvPr>
        </p:nvSpPr>
        <p:spPr/>
        <p:txBody>
          <a:bodyPr>
            <a:normAutofit/>
          </a:bodyPr>
          <a:lstStyle/>
          <a:p>
            <a:r>
              <a:rPr lang="zh-TW" altLang="zh-TW" dirty="0"/>
              <a:t>使用者的解碼需求往往可以通過相當少的資訊得到滿足</a:t>
            </a:r>
            <a:endParaRPr lang="en-US" altLang="zh-TW" dirty="0"/>
          </a:p>
          <a:p>
            <a:r>
              <a:rPr lang="zh-TW" altLang="zh-TW" dirty="0"/>
              <a:t>對於一個低層次的語言學習者來說</a:t>
            </a:r>
            <a:r>
              <a:rPr lang="zh-TW" altLang="zh-TW" dirty="0" smtClean="0"/>
              <a:t>，</a:t>
            </a:r>
            <a:endParaRPr lang="en-US" altLang="zh-TW" dirty="0" smtClean="0"/>
          </a:p>
          <a:p>
            <a:pPr lvl="1"/>
            <a:r>
              <a:rPr lang="zh-TW" altLang="zh-TW" dirty="0" smtClean="0"/>
              <a:t>如果</a:t>
            </a:r>
            <a:r>
              <a:rPr lang="zh-TW" altLang="zh-TW" dirty="0"/>
              <a:t>他讀到</a:t>
            </a:r>
            <a:r>
              <a:rPr lang="en-US" altLang="zh-TW" dirty="0"/>
              <a:t> </a:t>
            </a:r>
            <a:r>
              <a:rPr lang="en-US" altLang="zh-TW" dirty="0" smtClean="0"/>
              <a:t>"</a:t>
            </a:r>
            <a:r>
              <a:rPr lang="en-US" altLang="zh-TW" dirty="0"/>
              <a:t>a ﬁeld of cattle</a:t>
            </a:r>
            <a:r>
              <a:rPr lang="en-US" altLang="zh-TW" dirty="0" smtClean="0"/>
              <a:t>"</a:t>
            </a:r>
            <a:r>
              <a:rPr lang="zh-TW" altLang="zh-TW" dirty="0" smtClean="0"/>
              <a:t>，簡單</a:t>
            </a:r>
            <a:r>
              <a:rPr lang="zh-TW" altLang="zh-TW" dirty="0"/>
              <a:t>的</a:t>
            </a:r>
            <a:r>
              <a:rPr lang="zh-TW" altLang="zh-TW" dirty="0" smtClean="0"/>
              <a:t>解釋</a:t>
            </a:r>
            <a:r>
              <a:rPr lang="zh-TW" altLang="en-US" dirty="0"/>
              <a:t>：</a:t>
            </a:r>
            <a:endParaRPr lang="en-US" altLang="zh-TW" dirty="0" smtClean="0"/>
          </a:p>
          <a:p>
            <a:pPr lvl="2"/>
            <a:r>
              <a:rPr lang="en-US" altLang="zh-TW" dirty="0" smtClean="0"/>
              <a:t>Cattle </a:t>
            </a:r>
            <a:r>
              <a:rPr lang="en-US" altLang="zh-TW" dirty="0"/>
              <a:t>are cows and </a:t>
            </a:r>
            <a:r>
              <a:rPr lang="en-US" altLang="zh-TW" dirty="0" smtClean="0"/>
              <a:t>bulls </a:t>
            </a:r>
            <a:r>
              <a:rPr lang="zh-TW" altLang="en-US" dirty="0" smtClean="0"/>
              <a:t>（</a:t>
            </a:r>
            <a:r>
              <a:rPr lang="zh-TW" altLang="zh-TW" dirty="0" smtClean="0"/>
              <a:t>牛群</a:t>
            </a:r>
            <a:r>
              <a:rPr lang="zh-TW" altLang="zh-TW" dirty="0"/>
              <a:t>是指母牛和</a:t>
            </a:r>
            <a:r>
              <a:rPr lang="zh-TW" altLang="zh-TW" dirty="0" smtClean="0"/>
              <a:t>公牛</a:t>
            </a:r>
            <a:r>
              <a:rPr lang="zh-TW" altLang="en-US" dirty="0" smtClean="0"/>
              <a:t>）</a:t>
            </a:r>
            <a:endParaRPr lang="en-US" altLang="zh-TW" dirty="0" smtClean="0"/>
          </a:p>
          <a:p>
            <a:endParaRPr lang="zh-TW" altLang="en-US" dirty="0"/>
          </a:p>
        </p:txBody>
      </p:sp>
    </p:spTree>
    <p:extLst>
      <p:ext uri="{BB962C8B-B14F-4D97-AF65-F5344CB8AC3E}">
        <p14:creationId xmlns:p14="http://schemas.microsoft.com/office/powerpoint/2010/main" val="101307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解碼</a:t>
            </a:r>
            <a:r>
              <a:rPr lang="zh-TW" altLang="en-US" dirty="0" smtClean="0"/>
              <a:t>案例：閱讀小說時</a:t>
            </a:r>
            <a:endParaRPr lang="zh-TW" altLang="en-US" dirty="0"/>
          </a:p>
        </p:txBody>
      </p:sp>
      <p:sp>
        <p:nvSpPr>
          <p:cNvPr id="3" name="內容版面配置區 2"/>
          <p:cNvSpPr>
            <a:spLocks noGrp="1"/>
          </p:cNvSpPr>
          <p:nvPr>
            <p:ph idx="1"/>
          </p:nvPr>
        </p:nvSpPr>
        <p:spPr>
          <a:xfrm>
            <a:off x="777240" y="3547873"/>
            <a:ext cx="10820400" cy="2935224"/>
          </a:xfrm>
        </p:spPr>
        <p:txBody>
          <a:bodyPr>
            <a:normAutofit/>
          </a:bodyPr>
          <a:lstStyle/>
          <a:p>
            <a:r>
              <a:rPr lang="zh-TW" altLang="zh-TW" dirty="0" smtClean="0"/>
              <a:t>設想</a:t>
            </a:r>
            <a:r>
              <a:rPr lang="zh-TW" altLang="en-US" dirty="0" smtClean="0"/>
              <a:t>你在閱讀</a:t>
            </a:r>
            <a:r>
              <a:rPr lang="zh-TW" altLang="zh-TW" dirty="0" smtClean="0"/>
              <a:t>小說</a:t>
            </a:r>
            <a:r>
              <a:rPr lang="zh-TW" altLang="en-US" dirty="0" smtClean="0"/>
              <a:t>時：</a:t>
            </a:r>
            <a:endParaRPr lang="en-US" altLang="zh-TW" dirty="0"/>
          </a:p>
          <a:p>
            <a:pPr lvl="1"/>
            <a:r>
              <a:rPr lang="zh-TW" altLang="en-US" dirty="0"/>
              <a:t>你</a:t>
            </a:r>
            <a:r>
              <a:rPr lang="zh-TW" altLang="zh-TW" dirty="0" smtClean="0"/>
              <a:t>不</a:t>
            </a:r>
            <a:r>
              <a:rPr lang="zh-TW" altLang="zh-TW" dirty="0"/>
              <a:t>需要</a:t>
            </a:r>
            <a:r>
              <a:rPr lang="zh-TW" altLang="en-US" dirty="0"/>
              <a:t>知道 </a:t>
            </a:r>
            <a:r>
              <a:rPr lang="en-US" altLang="zh-TW" dirty="0"/>
              <a:t>exiguous </a:t>
            </a:r>
            <a:r>
              <a:rPr lang="zh-TW" altLang="en-US" dirty="0" smtClean="0"/>
              <a:t>的用法，只要瞭解意思</a:t>
            </a:r>
            <a:endParaRPr lang="en-US" altLang="zh-TW" dirty="0" smtClean="0"/>
          </a:p>
          <a:p>
            <a:pPr lvl="2"/>
            <a:r>
              <a:rPr lang="en-US" altLang="zh-TW" dirty="0" smtClean="0"/>
              <a:t>exiguous</a:t>
            </a:r>
            <a:r>
              <a:rPr lang="zh-TW" altLang="en-US" dirty="0" smtClean="0"/>
              <a:t>：</a:t>
            </a:r>
            <a:endParaRPr lang="en-US" altLang="zh-TW" dirty="0" smtClean="0"/>
          </a:p>
          <a:p>
            <a:pPr lvl="3"/>
            <a:r>
              <a:rPr lang="en-US" altLang="zh-TW" dirty="0" smtClean="0"/>
              <a:t> </a:t>
            </a:r>
            <a:r>
              <a:rPr lang="en-US" altLang="zh-TW" dirty="0"/>
              <a:t>very small in size or amount (ODE-2 2003</a:t>
            </a:r>
            <a:r>
              <a:rPr lang="en-US" altLang="zh-TW" dirty="0" smtClean="0"/>
              <a:t>)</a:t>
            </a:r>
          </a:p>
          <a:p>
            <a:pPr lvl="3"/>
            <a:r>
              <a:rPr lang="zh-TW" altLang="zh-TW" dirty="0"/>
              <a:t>面積或數量非常小（</a:t>
            </a:r>
            <a:r>
              <a:rPr lang="en-US" altLang="zh-TW" dirty="0"/>
              <a:t>ODE-2 2003</a:t>
            </a:r>
            <a:r>
              <a:rPr lang="zh-TW" altLang="zh-TW" dirty="0"/>
              <a:t>）</a:t>
            </a:r>
          </a:p>
          <a:p>
            <a:pPr lvl="3"/>
            <a:r>
              <a:rPr lang="zh-TW" altLang="en-US" dirty="0" smtClean="0"/>
              <a:t>微不足道的</a:t>
            </a:r>
            <a:endParaRPr lang="en-US" altLang="zh-TW" dirty="0"/>
          </a:p>
          <a:p>
            <a:pPr lvl="1"/>
            <a:r>
              <a:rPr lang="zh-TW" altLang="en-US" dirty="0" smtClean="0"/>
              <a:t>只</a:t>
            </a:r>
            <a:r>
              <a:rPr lang="zh-TW" altLang="zh-TW" dirty="0" smtClean="0"/>
              <a:t>提供必要資訊</a:t>
            </a:r>
            <a:r>
              <a:rPr lang="zh-TW" altLang="zh-TW" dirty="0"/>
              <a:t>，對讀者</a:t>
            </a:r>
            <a:r>
              <a:rPr lang="zh-TW" altLang="en-US" dirty="0"/>
              <a:t>能力要求不高</a:t>
            </a:r>
            <a:endParaRPr lang="en-US" altLang="zh-TW" dirty="0"/>
          </a:p>
          <a:p>
            <a:pPr lvl="1"/>
            <a:r>
              <a:rPr lang="zh-TW" altLang="en-US" dirty="0" smtClean="0"/>
              <a:t>釋義</a:t>
            </a:r>
            <a:r>
              <a:rPr lang="zh-TW" altLang="zh-TW" dirty="0" smtClean="0"/>
              <a:t>是</a:t>
            </a:r>
            <a:r>
              <a:rPr lang="zh-TW" altLang="zh-TW" dirty="0"/>
              <a:t>為了幫助</a:t>
            </a:r>
            <a:r>
              <a:rPr lang="zh-TW" altLang="en-US" dirty="0"/>
              <a:t>讀者</a:t>
            </a:r>
            <a:r>
              <a:rPr lang="zh-TW" altLang="zh-TW" dirty="0"/>
              <a:t>掌握</a:t>
            </a:r>
            <a:r>
              <a:rPr lang="zh-TW" altLang="en-US" dirty="0" smtClean="0"/>
              <a:t>語</a:t>
            </a:r>
            <a:r>
              <a:rPr lang="zh-TW" altLang="zh-TW" dirty="0" smtClean="0"/>
              <a:t>義</a:t>
            </a:r>
            <a:endParaRPr lang="en-US" altLang="zh-TW" dirty="0" smtClean="0"/>
          </a:p>
          <a:p>
            <a:pPr lvl="2"/>
            <a:r>
              <a:rPr lang="zh-TW" altLang="zh-TW" dirty="0" smtClean="0"/>
              <a:t>提供</a:t>
            </a:r>
            <a:r>
              <a:rPr lang="zh-TW" altLang="zh-TW" dirty="0"/>
              <a:t>一系列的提示和聯想</a:t>
            </a:r>
            <a:r>
              <a:rPr lang="zh-TW" altLang="zh-TW" dirty="0" smtClean="0"/>
              <a:t>，將</a:t>
            </a:r>
            <a:r>
              <a:rPr lang="zh-TW" altLang="zh-TW" dirty="0"/>
              <a:t>未知事物與已知事物聯繫起來</a:t>
            </a:r>
            <a:endParaRPr lang="zh-TW" altLang="en-US" dirty="0"/>
          </a:p>
          <a:p>
            <a:endParaRPr lang="en-US" altLang="zh-TW" dirty="0"/>
          </a:p>
          <a:p>
            <a:endParaRPr lang="zh-TW" altLang="en-US" dirty="0"/>
          </a:p>
        </p:txBody>
      </p:sp>
      <p:sp>
        <p:nvSpPr>
          <p:cNvPr id="5" name="矩形 4"/>
          <p:cNvSpPr/>
          <p:nvPr/>
        </p:nvSpPr>
        <p:spPr>
          <a:xfrm>
            <a:off x="0" y="1780402"/>
            <a:ext cx="6400800" cy="1477328"/>
          </a:xfrm>
          <a:prstGeom prst="rect">
            <a:avLst/>
          </a:prstGeom>
        </p:spPr>
        <p:txBody>
          <a:bodyPr wrap="square">
            <a:spAutoFit/>
          </a:bodyPr>
          <a:lstStyle/>
          <a:p>
            <a:pPr lvl="1"/>
            <a:r>
              <a:rPr lang="en-US" altLang="zh-TW" dirty="0"/>
              <a:t>He indicated that Miss </a:t>
            </a:r>
            <a:r>
              <a:rPr lang="en-US" altLang="zh-TW" dirty="0" err="1"/>
              <a:t>Danziger</a:t>
            </a:r>
            <a:r>
              <a:rPr lang="en-US" altLang="zh-TW" dirty="0"/>
              <a:t> should sit while he dispensed a potion. </a:t>
            </a:r>
          </a:p>
          <a:p>
            <a:pPr lvl="1"/>
            <a:r>
              <a:rPr lang="en-US" altLang="zh-TW" dirty="0"/>
              <a:t>She gulped it down, paid the </a:t>
            </a:r>
            <a:r>
              <a:rPr lang="en-US" altLang="zh-TW" b="1" dirty="0">
                <a:solidFill>
                  <a:srgbClr val="FFFF00"/>
                </a:solidFill>
              </a:rPr>
              <a:t>exiguous</a:t>
            </a:r>
            <a:r>
              <a:rPr lang="en-US" altLang="zh-TW" dirty="0"/>
              <a:t> dispensing fee, and left the premises</a:t>
            </a:r>
            <a:r>
              <a:rPr lang="en-US" altLang="zh-TW" dirty="0" smtClean="0"/>
              <a:t>.</a:t>
            </a:r>
          </a:p>
          <a:p>
            <a:pPr lvl="1"/>
            <a:r>
              <a:rPr lang="en-US" altLang="zh-TW" dirty="0"/>
              <a:t>(Elisabeth Russell Taylor, Tomorrow, 1991</a:t>
            </a:r>
            <a:r>
              <a:rPr lang="en-US" altLang="zh-TW" dirty="0" smtClean="0"/>
              <a:t>)</a:t>
            </a:r>
            <a:endParaRPr lang="en-US" altLang="zh-TW" dirty="0"/>
          </a:p>
        </p:txBody>
      </p:sp>
      <p:sp>
        <p:nvSpPr>
          <p:cNvPr id="6" name="矩形 5"/>
          <p:cNvSpPr/>
          <p:nvPr/>
        </p:nvSpPr>
        <p:spPr>
          <a:xfrm>
            <a:off x="5824728" y="1780402"/>
            <a:ext cx="6208776" cy="1200329"/>
          </a:xfrm>
          <a:prstGeom prst="rect">
            <a:avLst/>
          </a:prstGeom>
        </p:spPr>
        <p:txBody>
          <a:bodyPr wrap="square">
            <a:spAutoFit/>
          </a:bodyPr>
          <a:lstStyle/>
          <a:p>
            <a:pPr lvl="1"/>
            <a:r>
              <a:rPr lang="zh-TW" altLang="zh-TW" dirty="0"/>
              <a:t>他示意丹齊格小姐坐下來，而他則配製了一種藥水。</a:t>
            </a:r>
            <a:endParaRPr lang="en-US" altLang="zh-TW" dirty="0"/>
          </a:p>
          <a:p>
            <a:pPr lvl="1"/>
            <a:r>
              <a:rPr lang="zh-TW" altLang="zh-TW" dirty="0"/>
              <a:t>她大口喝下，支付了</a:t>
            </a:r>
            <a:r>
              <a:rPr lang="zh-TW" altLang="en-US" dirty="0"/>
              <a:t>微不足道</a:t>
            </a:r>
            <a:r>
              <a:rPr lang="zh-TW" altLang="zh-TW" dirty="0"/>
              <a:t>的配藥費，然後離開了這裡</a:t>
            </a:r>
            <a:r>
              <a:rPr lang="zh-TW" altLang="zh-TW" dirty="0" smtClean="0"/>
              <a:t>。</a:t>
            </a:r>
            <a:endParaRPr lang="en-US" altLang="zh-TW" dirty="0" smtClean="0"/>
          </a:p>
          <a:p>
            <a:pPr lvl="1"/>
            <a:r>
              <a:rPr lang="zh-TW" altLang="en-US" dirty="0" smtClean="0"/>
              <a:t>（</a:t>
            </a:r>
            <a:r>
              <a:rPr lang="zh-CN" altLang="en-US" dirty="0" smtClean="0"/>
              <a:t>伊莉莎白</a:t>
            </a:r>
            <a:r>
              <a:rPr lang="en-US" altLang="zh-CN" dirty="0" smtClean="0"/>
              <a:t>-</a:t>
            </a:r>
            <a:r>
              <a:rPr lang="zh-CN" altLang="en-US" dirty="0" smtClean="0"/>
              <a:t>拉塞爾</a:t>
            </a:r>
            <a:r>
              <a:rPr lang="en-US" altLang="zh-CN" dirty="0" smtClean="0"/>
              <a:t>-</a:t>
            </a:r>
            <a:r>
              <a:rPr lang="zh-CN" altLang="en-US" dirty="0"/>
              <a:t>泰勒，</a:t>
            </a:r>
            <a:r>
              <a:rPr lang="en-US" altLang="zh-CN" dirty="0"/>
              <a:t>《</a:t>
            </a:r>
            <a:r>
              <a:rPr lang="zh-CN" altLang="en-US" dirty="0"/>
              <a:t>明天</a:t>
            </a:r>
            <a:r>
              <a:rPr lang="en-US" altLang="zh-CN" dirty="0"/>
              <a:t>》</a:t>
            </a:r>
            <a:r>
              <a:rPr lang="zh-CN" altLang="en-US" dirty="0"/>
              <a:t>，</a:t>
            </a:r>
            <a:r>
              <a:rPr lang="en-US" altLang="zh-CN" dirty="0"/>
              <a:t>1991</a:t>
            </a:r>
            <a:r>
              <a:rPr lang="zh-CN" altLang="en-US" dirty="0"/>
              <a:t>年</a:t>
            </a:r>
            <a:r>
              <a:rPr lang="zh-TW" altLang="en-US" dirty="0" smtClean="0"/>
              <a:t>）</a:t>
            </a:r>
            <a:endParaRPr lang="zh-TW" altLang="en-US" dirty="0"/>
          </a:p>
        </p:txBody>
      </p:sp>
    </p:spTree>
    <p:extLst>
      <p:ext uri="{BB962C8B-B14F-4D97-AF65-F5344CB8AC3E}">
        <p14:creationId xmlns:p14="http://schemas.microsoft.com/office/powerpoint/2010/main" val="19799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提供編</a:t>
            </a:r>
            <a:r>
              <a:rPr lang="zh-TW" altLang="zh-TW" dirty="0" smtClean="0"/>
              <a:t>碼</a:t>
            </a:r>
            <a:r>
              <a:rPr lang="zh-TW" altLang="zh-TW" dirty="0"/>
              <a:t>的</a:t>
            </a:r>
            <a:r>
              <a:rPr lang="zh-TW" altLang="en-US" dirty="0"/>
              <a:t>釋義</a:t>
            </a:r>
          </a:p>
        </p:txBody>
      </p:sp>
      <p:sp>
        <p:nvSpPr>
          <p:cNvPr id="3" name="內容版面配置區 2"/>
          <p:cNvSpPr>
            <a:spLocks noGrp="1"/>
          </p:cNvSpPr>
          <p:nvPr>
            <p:ph idx="1"/>
          </p:nvPr>
        </p:nvSpPr>
        <p:spPr>
          <a:xfrm>
            <a:off x="685800" y="2057401"/>
            <a:ext cx="10820400" cy="4161284"/>
          </a:xfrm>
        </p:spPr>
        <p:txBody>
          <a:bodyPr>
            <a:normAutofit fontScale="77500" lnSpcReduction="20000"/>
          </a:bodyPr>
          <a:lstStyle/>
          <a:p>
            <a:r>
              <a:rPr lang="zh-TW" altLang="zh-TW" dirty="0" smtClean="0"/>
              <a:t>假設</a:t>
            </a:r>
            <a:r>
              <a:rPr lang="zh-TW" altLang="en-US" dirty="0" smtClean="0"/>
              <a:t>你從小說中瞭解 </a:t>
            </a:r>
            <a:r>
              <a:rPr lang="en-US" altLang="zh-TW" dirty="0" smtClean="0"/>
              <a:t>exiguous </a:t>
            </a:r>
            <a:r>
              <a:rPr lang="zh-TW" altLang="en-US" dirty="0" smtClean="0"/>
              <a:t>是微不足道的意思：</a:t>
            </a:r>
            <a:endParaRPr lang="en-US" altLang="zh-TW" dirty="0"/>
          </a:p>
          <a:p>
            <a:pPr lvl="1"/>
            <a:r>
              <a:rPr lang="zh-TW" altLang="zh-TW" dirty="0"/>
              <a:t>決定使用</a:t>
            </a:r>
            <a:r>
              <a:rPr lang="en-US" altLang="zh-TW" dirty="0"/>
              <a:t> exiguous </a:t>
            </a:r>
            <a:r>
              <a:rPr lang="zh-TW" altLang="en-US" dirty="0"/>
              <a:t>來表達意思</a:t>
            </a:r>
            <a:endParaRPr lang="en-US" altLang="zh-TW" dirty="0"/>
          </a:p>
          <a:p>
            <a:pPr lvl="1"/>
            <a:r>
              <a:rPr lang="zh-TW" altLang="zh-TW" dirty="0" smtClean="0"/>
              <a:t>在</a:t>
            </a:r>
            <a:r>
              <a:rPr lang="zh-TW" altLang="en-US" dirty="0" smtClean="0"/>
              <a:t>小說</a:t>
            </a:r>
            <a:r>
              <a:rPr lang="zh-TW" altLang="zh-TW" dirty="0" smtClean="0"/>
              <a:t>中</a:t>
            </a:r>
            <a:r>
              <a:rPr lang="zh-TW" altLang="zh-TW" dirty="0"/>
              <a:t>，</a:t>
            </a:r>
            <a:r>
              <a:rPr lang="en-US" altLang="zh-TW" dirty="0"/>
              <a:t> exiguous </a:t>
            </a:r>
            <a:r>
              <a:rPr lang="zh-TW" altLang="zh-TW" dirty="0" smtClean="0"/>
              <a:t>用</a:t>
            </a:r>
            <a:r>
              <a:rPr lang="zh-TW" altLang="en-US" dirty="0" smtClean="0"/>
              <a:t>於修飾微不足道</a:t>
            </a:r>
            <a:r>
              <a:rPr lang="zh-TW" altLang="en-US" dirty="0"/>
              <a:t>的</a:t>
            </a:r>
            <a:r>
              <a:rPr lang="zh-TW" altLang="zh-TW" dirty="0" smtClean="0"/>
              <a:t>錢</a:t>
            </a:r>
            <a:endParaRPr lang="en-US" altLang="zh-TW" dirty="0"/>
          </a:p>
          <a:p>
            <a:r>
              <a:rPr lang="en-US" altLang="zh-TW" dirty="0" smtClean="0"/>
              <a:t>exiguous </a:t>
            </a:r>
            <a:r>
              <a:rPr lang="zh-TW" altLang="en-US" dirty="0" smtClean="0"/>
              <a:t>可以修飾別的詞嗎？</a:t>
            </a:r>
            <a:endParaRPr lang="en-US" altLang="zh-TW" dirty="0"/>
          </a:p>
          <a:p>
            <a:pPr lvl="1"/>
            <a:r>
              <a:rPr lang="en-US" altLang="zh-TW" dirty="0"/>
              <a:t>a house </a:t>
            </a:r>
            <a:r>
              <a:rPr lang="zh-TW" altLang="en-US" dirty="0"/>
              <a:t>（</a:t>
            </a:r>
            <a:r>
              <a:rPr lang="zh-TW" altLang="zh-TW" dirty="0"/>
              <a:t>一棟房子</a:t>
            </a:r>
            <a:r>
              <a:rPr lang="zh-TW" altLang="en-US" dirty="0"/>
              <a:t>）</a:t>
            </a:r>
            <a:r>
              <a:rPr lang="zh-TW" altLang="zh-TW" dirty="0"/>
              <a:t>？</a:t>
            </a:r>
            <a:endParaRPr lang="en-US" altLang="zh-TW" dirty="0"/>
          </a:p>
          <a:p>
            <a:pPr lvl="1"/>
            <a:r>
              <a:rPr lang="en-US" altLang="zh-TW" dirty="0"/>
              <a:t>a person </a:t>
            </a:r>
            <a:r>
              <a:rPr lang="zh-TW" altLang="en-US" dirty="0"/>
              <a:t>（一個人）？</a:t>
            </a:r>
            <a:endParaRPr lang="en-US" altLang="zh-TW" dirty="0"/>
          </a:p>
          <a:p>
            <a:pPr lvl="1"/>
            <a:r>
              <a:rPr lang="en-US" altLang="zh-TW" dirty="0"/>
              <a:t>a problem </a:t>
            </a:r>
            <a:r>
              <a:rPr lang="zh-TW" altLang="en-US" dirty="0"/>
              <a:t>（一個問題）？</a:t>
            </a:r>
            <a:endParaRPr lang="en-US" altLang="zh-TW" dirty="0"/>
          </a:p>
          <a:p>
            <a:r>
              <a:rPr lang="en-US" altLang="zh-TW" dirty="0" smtClean="0"/>
              <a:t>exiguous </a:t>
            </a:r>
            <a:r>
              <a:rPr lang="zh-TW" altLang="en-US" dirty="0" smtClean="0"/>
              <a:t>可以使用在其他文體中嗎？</a:t>
            </a:r>
            <a:endParaRPr lang="en-US" altLang="zh-TW" dirty="0" smtClean="0"/>
          </a:p>
          <a:p>
            <a:pPr lvl="1"/>
            <a:r>
              <a:rPr lang="zh-TW" altLang="zh-TW" dirty="0" smtClean="0"/>
              <a:t>與</a:t>
            </a:r>
            <a:r>
              <a:rPr lang="zh-TW" altLang="zh-TW" dirty="0"/>
              <a:t>朋友的</a:t>
            </a:r>
            <a:r>
              <a:rPr lang="zh-TW" altLang="zh-TW" dirty="0" smtClean="0"/>
              <a:t>談話</a:t>
            </a:r>
            <a:r>
              <a:rPr lang="zh-TW" altLang="en-US" dirty="0" smtClean="0"/>
              <a:t>？</a:t>
            </a:r>
            <a:endParaRPr lang="en-US" altLang="zh-TW" dirty="0" smtClean="0"/>
          </a:p>
          <a:p>
            <a:pPr lvl="1"/>
            <a:r>
              <a:rPr lang="zh-TW" altLang="zh-TW" dirty="0" smtClean="0"/>
              <a:t>商業報告</a:t>
            </a:r>
            <a:r>
              <a:rPr lang="zh-TW" altLang="en-US" dirty="0" smtClean="0"/>
              <a:t>？</a:t>
            </a:r>
            <a:endParaRPr lang="en-US" altLang="zh-TW" dirty="0" smtClean="0"/>
          </a:p>
          <a:p>
            <a:pPr lvl="1"/>
            <a:r>
              <a:rPr lang="zh-TW" altLang="zh-TW" dirty="0" smtClean="0"/>
              <a:t>學術</a:t>
            </a:r>
            <a:r>
              <a:rPr lang="zh-TW" altLang="zh-TW" dirty="0"/>
              <a:t>論文</a:t>
            </a:r>
            <a:r>
              <a:rPr lang="zh-TW" altLang="zh-TW" dirty="0" smtClean="0"/>
              <a:t>中</a:t>
            </a:r>
            <a:r>
              <a:rPr lang="zh-TW" altLang="en-US" dirty="0" smtClean="0"/>
              <a:t>？</a:t>
            </a:r>
            <a:endParaRPr lang="en-US" altLang="zh-TW" dirty="0"/>
          </a:p>
          <a:p>
            <a:r>
              <a:rPr lang="en-US" altLang="zh-TW" dirty="0"/>
              <a:t>《</a:t>
            </a:r>
            <a:r>
              <a:rPr lang="zh-TW" altLang="en-US" dirty="0"/>
              <a:t>牛津詞典</a:t>
            </a:r>
            <a:r>
              <a:rPr lang="en-US" altLang="zh-TW" dirty="0"/>
              <a:t>》</a:t>
            </a:r>
            <a:r>
              <a:rPr lang="zh-TW" altLang="zh-TW" dirty="0"/>
              <a:t>提供</a:t>
            </a:r>
            <a:r>
              <a:rPr lang="zh-TW" altLang="zh-TW" dirty="0" smtClean="0"/>
              <a:t>了</a:t>
            </a:r>
            <a:r>
              <a:rPr lang="zh-TW" altLang="en-US" dirty="0" smtClean="0"/>
              <a:t>部分</a:t>
            </a:r>
            <a:r>
              <a:rPr lang="zh-TW" altLang="zh-TW" dirty="0" smtClean="0"/>
              <a:t>線索</a:t>
            </a:r>
            <a:r>
              <a:rPr lang="zh-TW" altLang="zh-TW" dirty="0"/>
              <a:t>：</a:t>
            </a:r>
            <a:endParaRPr lang="en-US" altLang="zh-TW" dirty="0"/>
          </a:p>
          <a:p>
            <a:pPr lvl="1"/>
            <a:r>
              <a:rPr lang="en-US" altLang="zh-TW" dirty="0"/>
              <a:t>exiguous </a:t>
            </a:r>
            <a:r>
              <a:rPr lang="zh-TW" altLang="zh-TW" dirty="0"/>
              <a:t>被標記為正式的</a:t>
            </a:r>
            <a:r>
              <a:rPr lang="zh-TW" altLang="zh-TW" dirty="0" smtClean="0"/>
              <a:t>（排除了休閒談話</a:t>
            </a:r>
            <a:r>
              <a:rPr lang="zh-TW" altLang="en-US" dirty="0" smtClean="0"/>
              <a:t>的</a:t>
            </a:r>
            <a:r>
              <a:rPr lang="zh-TW" altLang="zh-TW" dirty="0" smtClean="0"/>
              <a:t>使用）</a:t>
            </a:r>
            <a:endParaRPr lang="en-US" altLang="zh-TW" dirty="0"/>
          </a:p>
          <a:p>
            <a:pPr lvl="1"/>
            <a:r>
              <a:rPr lang="zh-TW" altLang="zh-TW" dirty="0"/>
              <a:t>並</a:t>
            </a:r>
            <a:r>
              <a:rPr lang="zh-TW" altLang="en-US" dirty="0"/>
              <a:t>提供</a:t>
            </a:r>
            <a:r>
              <a:rPr lang="zh-TW" altLang="zh-TW" dirty="0"/>
              <a:t>一個例</a:t>
            </a:r>
            <a:r>
              <a:rPr lang="zh-TW" altLang="en-US" dirty="0"/>
              <a:t>句 </a:t>
            </a:r>
            <a:r>
              <a:rPr lang="zh-TW" altLang="en-US" dirty="0" smtClean="0"/>
              <a:t>（但沒有</a:t>
            </a:r>
            <a:r>
              <a:rPr lang="zh-TW" altLang="en-US" dirty="0"/>
              <a:t>多大的幫助） </a:t>
            </a:r>
            <a:r>
              <a:rPr lang="zh-TW" altLang="en-US" dirty="0" smtClean="0"/>
              <a:t>：</a:t>
            </a:r>
            <a:endParaRPr lang="en-US" altLang="zh-TW" dirty="0" smtClean="0"/>
          </a:p>
          <a:p>
            <a:pPr lvl="2"/>
            <a:r>
              <a:rPr lang="en-US" altLang="zh-TW" dirty="0" smtClean="0"/>
              <a:t>my </a:t>
            </a:r>
            <a:r>
              <a:rPr lang="en-US" altLang="zh-TW" dirty="0"/>
              <a:t>exiguous musical resources.</a:t>
            </a:r>
          </a:p>
          <a:p>
            <a:pPr lvl="2"/>
            <a:r>
              <a:rPr lang="zh-TW" altLang="zh-TW" dirty="0"/>
              <a:t>我多餘的音樂資源。</a:t>
            </a:r>
            <a:endParaRPr lang="en-US" altLang="zh-TW" dirty="0"/>
          </a:p>
          <a:p>
            <a:pPr lvl="1"/>
            <a:endParaRPr lang="zh-TW" altLang="zh-TW" dirty="0"/>
          </a:p>
          <a:p>
            <a:endParaRPr lang="zh-TW" altLang="en-US" dirty="0"/>
          </a:p>
        </p:txBody>
      </p:sp>
    </p:spTree>
    <p:extLst>
      <p:ext uri="{BB962C8B-B14F-4D97-AF65-F5344CB8AC3E}">
        <p14:creationId xmlns:p14="http://schemas.microsoft.com/office/powerpoint/2010/main" val="149918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另一個編碼和解碼差異的例子</a:t>
            </a:r>
            <a:endParaRPr lang="zh-TW" altLang="en-US" dirty="0"/>
          </a:p>
        </p:txBody>
      </p:sp>
      <p:sp>
        <p:nvSpPr>
          <p:cNvPr id="3" name="內容版面配置區 2"/>
          <p:cNvSpPr>
            <a:spLocks noGrp="1"/>
          </p:cNvSpPr>
          <p:nvPr>
            <p:ph idx="1"/>
          </p:nvPr>
        </p:nvSpPr>
        <p:spPr>
          <a:xfrm>
            <a:off x="685800" y="2194560"/>
            <a:ext cx="10820400" cy="4416552"/>
          </a:xfrm>
        </p:spPr>
        <p:txBody>
          <a:bodyPr>
            <a:normAutofit/>
          </a:bodyPr>
          <a:lstStyle/>
          <a:p>
            <a:r>
              <a:rPr lang="zh-TW" altLang="en-US" sz="2800" dirty="0"/>
              <a:t>菲爾莫</a:t>
            </a:r>
            <a:r>
              <a:rPr lang="zh-TW" altLang="en-US" sz="2800" dirty="0" smtClean="0"/>
              <a:t>爾（</a:t>
            </a:r>
            <a:r>
              <a:rPr lang="en-US" altLang="zh-TW" sz="2800" dirty="0" smtClean="0"/>
              <a:t>Fillmore</a:t>
            </a:r>
            <a:r>
              <a:rPr lang="zh-TW" altLang="en-US" sz="2800" dirty="0" smtClean="0"/>
              <a:t>）：</a:t>
            </a:r>
            <a:endParaRPr lang="en-US" altLang="zh-TW" sz="2800" dirty="0" smtClean="0"/>
          </a:p>
          <a:p>
            <a:pPr lvl="1"/>
            <a:r>
              <a:rPr lang="zh-TW" altLang="en-US" sz="2800" dirty="0" smtClean="0"/>
              <a:t>解碼：</a:t>
            </a:r>
            <a:endParaRPr lang="en-US" altLang="zh-TW" sz="2800" dirty="0" smtClean="0"/>
          </a:p>
          <a:p>
            <a:pPr lvl="2"/>
            <a:r>
              <a:rPr lang="zh-TW" altLang="zh-TW" sz="2400" dirty="0" smtClean="0"/>
              <a:t>如果</a:t>
            </a:r>
            <a:r>
              <a:rPr lang="zh-TW" altLang="zh-TW" sz="2400" dirty="0"/>
              <a:t>我找到一</a:t>
            </a:r>
            <a:r>
              <a:rPr lang="zh-TW" altLang="zh-TW" sz="2400" dirty="0" smtClean="0"/>
              <a:t>本</a:t>
            </a:r>
            <a:r>
              <a:rPr lang="zh-TW" altLang="en-US" sz="2400" dirty="0" smtClean="0"/>
              <a:t>詞</a:t>
            </a:r>
            <a:r>
              <a:rPr lang="zh-TW" altLang="zh-TW" sz="2400" dirty="0" smtClean="0"/>
              <a:t>典</a:t>
            </a:r>
            <a:r>
              <a:rPr lang="zh-TW" altLang="zh-TW" sz="2400" dirty="0"/>
              <a:t>，告訴</a:t>
            </a:r>
            <a:r>
              <a:rPr lang="zh-TW" altLang="zh-TW" sz="2400" dirty="0" smtClean="0"/>
              <a:t>我們</a:t>
            </a:r>
            <a:r>
              <a:rPr lang="en-US" altLang="zh-TW" sz="2400" dirty="0" smtClean="0"/>
              <a:t> </a:t>
            </a:r>
            <a:r>
              <a:rPr lang="en-US" altLang="zh-TW" sz="2400" dirty="0" smtClean="0">
                <a:solidFill>
                  <a:srgbClr val="FFFF00"/>
                </a:solidFill>
              </a:rPr>
              <a:t>carrion</a:t>
            </a:r>
            <a:r>
              <a:rPr lang="en-US" altLang="zh-TW" sz="2400" dirty="0" smtClean="0"/>
              <a:t> </a:t>
            </a:r>
            <a:r>
              <a:rPr lang="zh-TW" altLang="zh-TW" sz="2400" dirty="0" smtClean="0"/>
              <a:t>是</a:t>
            </a:r>
            <a:r>
              <a:rPr lang="zh-TW" altLang="zh-TW" sz="2400" dirty="0"/>
              <a:t>動物屍體的腐肉</a:t>
            </a:r>
            <a:r>
              <a:rPr lang="en-US" altLang="zh-TW" sz="2400" dirty="0"/>
              <a:t>......</a:t>
            </a:r>
            <a:r>
              <a:rPr lang="zh-TW" altLang="zh-TW" sz="2400" dirty="0" smtClean="0"/>
              <a:t>。</a:t>
            </a:r>
            <a:endParaRPr lang="en-US" altLang="zh-TW" sz="2400" dirty="0" smtClean="0"/>
          </a:p>
          <a:p>
            <a:pPr lvl="2"/>
            <a:r>
              <a:rPr lang="zh-TW" altLang="zh-TW" sz="2400" dirty="0" smtClean="0"/>
              <a:t>在</a:t>
            </a:r>
            <a:r>
              <a:rPr lang="zh-TW" altLang="zh-TW" sz="2400" dirty="0"/>
              <a:t>瞭解到一些</a:t>
            </a:r>
            <a:r>
              <a:rPr lang="zh-TW" altLang="zh-TW" sz="2400" dirty="0" smtClean="0"/>
              <a:t>以</a:t>
            </a:r>
            <a:r>
              <a:rPr lang="en-US" altLang="zh-TW" sz="2400" dirty="0" smtClean="0"/>
              <a:t> </a:t>
            </a:r>
            <a:r>
              <a:rPr lang="en-US" altLang="zh-TW" sz="2400" dirty="0" smtClean="0">
                <a:solidFill>
                  <a:srgbClr val="FFFF00"/>
                </a:solidFill>
              </a:rPr>
              <a:t>carrion</a:t>
            </a:r>
            <a:r>
              <a:rPr lang="en-US" altLang="zh-TW" sz="2400" dirty="0" smtClean="0"/>
              <a:t> </a:t>
            </a:r>
            <a:r>
              <a:rPr lang="zh-TW" altLang="zh-TW" sz="2400" dirty="0" smtClean="0"/>
              <a:t>為生</a:t>
            </a:r>
            <a:r>
              <a:rPr lang="zh-TW" altLang="zh-TW" sz="2400" dirty="0"/>
              <a:t>的</a:t>
            </a:r>
            <a:r>
              <a:rPr lang="zh-TW" altLang="zh-TW" sz="2400" dirty="0" smtClean="0"/>
              <a:t>爬蟲</a:t>
            </a:r>
            <a:r>
              <a:rPr lang="zh-TW" altLang="zh-TW" sz="2400" dirty="0"/>
              <a:t>類</a:t>
            </a:r>
            <a:r>
              <a:rPr lang="zh-TW" altLang="zh-TW" sz="2400" dirty="0" smtClean="0"/>
              <a:t>、</a:t>
            </a:r>
            <a:r>
              <a:rPr lang="zh-TW" altLang="zh-TW" sz="2400" dirty="0"/>
              <a:t>鳥類或</a:t>
            </a:r>
            <a:r>
              <a:rPr lang="zh-TW" altLang="zh-TW" sz="2400" dirty="0" smtClean="0"/>
              <a:t>昆蟲後</a:t>
            </a:r>
            <a:r>
              <a:rPr lang="zh-TW" altLang="zh-TW" sz="2400" dirty="0"/>
              <a:t>，</a:t>
            </a:r>
            <a:r>
              <a:rPr lang="zh-TW" altLang="zh-TW" sz="2400" dirty="0" smtClean="0"/>
              <a:t>我</a:t>
            </a:r>
            <a:r>
              <a:rPr lang="zh-TW" altLang="en-US" sz="2400" dirty="0" smtClean="0"/>
              <a:t>知道</a:t>
            </a:r>
            <a:r>
              <a:rPr lang="zh-TW" altLang="zh-TW" sz="2400" dirty="0" smtClean="0"/>
              <a:t>它們吃</a:t>
            </a:r>
            <a:r>
              <a:rPr lang="zh-TW" altLang="en-US" sz="2400" dirty="0" smtClean="0"/>
              <a:t>的是</a:t>
            </a:r>
            <a:r>
              <a:rPr lang="zh-TW" altLang="zh-TW" sz="2400" dirty="0" smtClean="0"/>
              <a:t>什麼。</a:t>
            </a:r>
            <a:endParaRPr lang="en-US" altLang="zh-TW" sz="2400" dirty="0" smtClean="0"/>
          </a:p>
          <a:p>
            <a:pPr lvl="1"/>
            <a:r>
              <a:rPr lang="zh-TW" altLang="en-US" sz="2800" dirty="0" smtClean="0"/>
              <a:t>編碼：</a:t>
            </a:r>
            <a:endParaRPr lang="en-US" altLang="zh-TW" sz="2800" dirty="0" smtClean="0"/>
          </a:p>
          <a:p>
            <a:pPr lvl="2"/>
            <a:r>
              <a:rPr lang="zh-TW" altLang="en-US" sz="2400" dirty="0"/>
              <a:t>寫作</a:t>
            </a:r>
            <a:r>
              <a:rPr lang="zh-TW" altLang="en-US" sz="2400" dirty="0" smtClean="0"/>
              <a:t>文時：</a:t>
            </a:r>
            <a:endParaRPr lang="en-US" altLang="zh-TW" sz="2400" dirty="0" smtClean="0"/>
          </a:p>
          <a:p>
            <a:pPr lvl="3"/>
            <a:r>
              <a:rPr lang="zh-TW" altLang="en-US" sz="2000" dirty="0" smtClean="0"/>
              <a:t>我家的冰箱有一些 </a:t>
            </a:r>
            <a:r>
              <a:rPr lang="en-US" altLang="zh-TW" sz="2000" dirty="0" smtClean="0">
                <a:solidFill>
                  <a:srgbClr val="FFFF00"/>
                </a:solidFill>
              </a:rPr>
              <a:t>carrion</a:t>
            </a:r>
            <a:r>
              <a:rPr lang="zh-TW" altLang="en-US" sz="2000" dirty="0" smtClean="0"/>
              <a:t>？（</a:t>
            </a:r>
            <a:r>
              <a:rPr lang="zh-TW" altLang="zh-TW" sz="2000" dirty="0"/>
              <a:t>度假時被遺忘在冰箱裡的</a:t>
            </a:r>
            <a:r>
              <a:rPr lang="zh-TW" altLang="zh-TW" sz="2000" dirty="0" smtClean="0"/>
              <a:t>肉</a:t>
            </a:r>
            <a:r>
              <a:rPr lang="zh-TW" altLang="en-US" sz="2000" dirty="0" smtClean="0"/>
              <a:t>）</a:t>
            </a:r>
            <a:endParaRPr lang="en-US" altLang="zh-TW" sz="2000" dirty="0" smtClean="0"/>
          </a:p>
          <a:p>
            <a:pPr lvl="3"/>
            <a:r>
              <a:rPr lang="zh-TW" altLang="en-US" sz="2000" dirty="0"/>
              <a:t>我</a:t>
            </a:r>
            <a:r>
              <a:rPr lang="zh-TW" altLang="en-US" sz="2000" dirty="0" smtClean="0"/>
              <a:t>在公園裡</a:t>
            </a:r>
            <a:r>
              <a:rPr lang="zh-TW" altLang="zh-TW" sz="2000" dirty="0"/>
              <a:t>不小心踩</a:t>
            </a:r>
            <a:r>
              <a:rPr lang="zh-TW" altLang="zh-TW" sz="2000" dirty="0" smtClean="0"/>
              <a:t>到</a:t>
            </a:r>
            <a:r>
              <a:rPr lang="en-US" altLang="zh-TW" sz="2000" dirty="0" smtClean="0"/>
              <a:t> </a:t>
            </a:r>
            <a:r>
              <a:rPr lang="en-US" altLang="zh-TW" sz="2000" dirty="0" smtClean="0">
                <a:solidFill>
                  <a:srgbClr val="FFFF00"/>
                </a:solidFill>
              </a:rPr>
              <a:t>carrion</a:t>
            </a:r>
            <a:r>
              <a:rPr lang="zh-TW" altLang="en-US" sz="2000" dirty="0" smtClean="0"/>
              <a:t>？（</a:t>
            </a:r>
            <a:r>
              <a:rPr lang="zh-TW" altLang="zh-TW" sz="2000" dirty="0"/>
              <a:t>散步時不小心踩到的動物屍體</a:t>
            </a:r>
            <a:r>
              <a:rPr lang="zh-TW" altLang="en-US" sz="2000" dirty="0" smtClean="0"/>
              <a:t>）</a:t>
            </a:r>
            <a:endParaRPr lang="en-US" altLang="zh-TW" sz="2000" dirty="0" smtClean="0"/>
          </a:p>
          <a:p>
            <a:pPr lvl="2"/>
            <a:r>
              <a:rPr lang="en-US" altLang="zh-TW" sz="2400" dirty="0" smtClean="0">
                <a:solidFill>
                  <a:srgbClr val="FFFF00"/>
                </a:solidFill>
              </a:rPr>
              <a:t> </a:t>
            </a:r>
            <a:r>
              <a:rPr lang="zh-TW" altLang="en-US" sz="2400" dirty="0" smtClean="0"/>
              <a:t>解碼釋義必須表明</a:t>
            </a:r>
            <a:endParaRPr lang="en-US" altLang="zh-TW" sz="2400" dirty="0" smtClean="0"/>
          </a:p>
          <a:p>
            <a:pPr lvl="3"/>
            <a:r>
              <a:rPr lang="en-US" altLang="zh-TW" sz="2000" dirty="0" smtClean="0">
                <a:solidFill>
                  <a:srgbClr val="FFFF00"/>
                </a:solidFill>
              </a:rPr>
              <a:t>carrion </a:t>
            </a:r>
            <a:r>
              <a:rPr lang="zh-TW" altLang="en-US" sz="2000" dirty="0" smtClean="0"/>
              <a:t>專</a:t>
            </a:r>
            <a:r>
              <a:rPr lang="zh-TW" altLang="zh-TW" sz="2000" dirty="0" smtClean="0"/>
              <a:t>指</a:t>
            </a:r>
            <a:r>
              <a:rPr lang="zh-TW" altLang="en-US" sz="2000" dirty="0"/>
              <a:t>食腐動物</a:t>
            </a:r>
            <a:r>
              <a:rPr lang="zh-TW" altLang="zh-TW" sz="2000" dirty="0"/>
              <a:t>的食物。</a:t>
            </a:r>
          </a:p>
          <a:p>
            <a:pPr lvl="1"/>
            <a:endParaRPr lang="zh-TW" altLang="zh-TW" sz="2800" dirty="0"/>
          </a:p>
          <a:p>
            <a:endParaRPr lang="zh-TW" altLang="en-US" sz="2800" dirty="0"/>
          </a:p>
        </p:txBody>
      </p:sp>
    </p:spTree>
    <p:extLst>
      <p:ext uri="{BB962C8B-B14F-4D97-AF65-F5344CB8AC3E}">
        <p14:creationId xmlns:p14="http://schemas.microsoft.com/office/powerpoint/2010/main" val="26061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編碼還需要哪些額外的訊息？</a:t>
            </a:r>
            <a:endParaRPr lang="zh-TW" altLang="en-US" dirty="0"/>
          </a:p>
        </p:txBody>
      </p:sp>
      <p:sp>
        <p:nvSpPr>
          <p:cNvPr id="3" name="內容版面配置區 2"/>
          <p:cNvSpPr>
            <a:spLocks noGrp="1"/>
          </p:cNvSpPr>
          <p:nvPr>
            <p:ph idx="1"/>
          </p:nvPr>
        </p:nvSpPr>
        <p:spPr/>
        <p:txBody>
          <a:bodyPr>
            <a:normAutofit fontScale="92500" lnSpcReduction="10000"/>
          </a:bodyPr>
          <a:lstStyle/>
          <a:p>
            <a:pPr lvl="0"/>
            <a:r>
              <a:rPr lang="zh-TW" altLang="zh-TW" dirty="0"/>
              <a:t>精確語義特徵：</a:t>
            </a:r>
            <a:endParaRPr lang="en-US" altLang="zh-TW" dirty="0"/>
          </a:p>
          <a:p>
            <a:pPr lvl="1"/>
            <a:r>
              <a:rPr lang="zh-TW" altLang="zh-TW" dirty="0" smtClean="0"/>
              <a:t>你為什麼使用</a:t>
            </a:r>
            <a:r>
              <a:rPr lang="en-US" altLang="zh-TW" dirty="0" smtClean="0"/>
              <a:t> </a:t>
            </a:r>
            <a:r>
              <a:rPr lang="en-US" altLang="zh-TW" dirty="0"/>
              <a:t>steadfast(</a:t>
            </a:r>
            <a:r>
              <a:rPr lang="zh-TW" altLang="zh-TW" dirty="0"/>
              <a:t>堅定不移</a:t>
            </a:r>
            <a:r>
              <a:rPr lang="en-US" altLang="zh-TW" dirty="0"/>
              <a:t>)  </a:t>
            </a:r>
            <a:r>
              <a:rPr lang="zh-TW" altLang="en-US" dirty="0" smtClean="0"/>
              <a:t>而不用  </a:t>
            </a:r>
            <a:r>
              <a:rPr lang="en-US" altLang="zh-TW" dirty="0"/>
              <a:t>resolute(</a:t>
            </a:r>
            <a:r>
              <a:rPr lang="zh-TW" altLang="zh-TW" dirty="0"/>
              <a:t>堅決</a:t>
            </a:r>
            <a:r>
              <a:rPr lang="en-US" altLang="zh-TW" dirty="0"/>
              <a:t>) </a:t>
            </a:r>
            <a:r>
              <a:rPr lang="zh-TW" altLang="en-US" dirty="0"/>
              <a:t>或 </a:t>
            </a:r>
            <a:r>
              <a:rPr lang="en-US" altLang="zh-TW" dirty="0"/>
              <a:t>dogged(</a:t>
            </a:r>
            <a:r>
              <a:rPr lang="zh-TW" altLang="zh-TW" dirty="0"/>
              <a:t>頑固</a:t>
            </a:r>
            <a:r>
              <a:rPr lang="en-US" altLang="zh-TW" dirty="0"/>
              <a:t>)</a:t>
            </a:r>
            <a:r>
              <a:rPr lang="zh-TW" altLang="en-US" dirty="0" smtClean="0"/>
              <a:t>？</a:t>
            </a:r>
            <a:endParaRPr lang="en-US" altLang="zh-TW" dirty="0" smtClean="0"/>
          </a:p>
          <a:p>
            <a:pPr lvl="1"/>
            <a:r>
              <a:rPr lang="zh-TW" altLang="en-US" dirty="0" smtClean="0"/>
              <a:t>教外國人華語：高興、快樂、幸福</a:t>
            </a:r>
            <a:endParaRPr lang="en-US" altLang="zh-TW" dirty="0" smtClean="0"/>
          </a:p>
          <a:p>
            <a:pPr lvl="1"/>
            <a:r>
              <a:rPr lang="zh-TW" altLang="zh-TW" dirty="0" smtClean="0"/>
              <a:t>在</a:t>
            </a:r>
            <a:r>
              <a:rPr lang="zh-TW" altLang="zh-TW" dirty="0"/>
              <a:t>什麼</a:t>
            </a:r>
            <a:r>
              <a:rPr lang="zh-TW" altLang="en-US" dirty="0"/>
              <a:t>情況下使用？為何這樣用？</a:t>
            </a:r>
            <a:endParaRPr lang="zh-TW" altLang="zh-TW" dirty="0"/>
          </a:p>
          <a:p>
            <a:pPr lvl="0"/>
            <a:r>
              <a:rPr lang="zh-TW" altLang="zh-TW" dirty="0"/>
              <a:t>搭配和選擇偏好：</a:t>
            </a:r>
            <a:endParaRPr lang="en-US" altLang="zh-TW" dirty="0"/>
          </a:p>
          <a:p>
            <a:pPr lvl="1"/>
            <a:r>
              <a:rPr lang="en-US" altLang="zh-TW" dirty="0" smtClean="0"/>
              <a:t>exiguous </a:t>
            </a:r>
            <a:r>
              <a:rPr lang="zh-TW" altLang="en-US" dirty="0" smtClean="0"/>
              <a:t>可以形容哪些東西</a:t>
            </a:r>
            <a:r>
              <a:rPr lang="zh-TW" altLang="en-US" dirty="0"/>
              <a:t>？</a:t>
            </a:r>
            <a:endParaRPr lang="en-US" altLang="zh-TW" dirty="0" smtClean="0"/>
          </a:p>
          <a:p>
            <a:pPr lvl="1"/>
            <a:r>
              <a:rPr lang="en-US" altLang="zh-TW" dirty="0" smtClean="0"/>
              <a:t>carry </a:t>
            </a:r>
            <a:r>
              <a:rPr lang="en-US" altLang="zh-TW" dirty="0"/>
              <a:t>out, perform </a:t>
            </a:r>
            <a:r>
              <a:rPr lang="zh-TW" altLang="en-US" dirty="0"/>
              <a:t>或 </a:t>
            </a:r>
            <a:r>
              <a:rPr lang="en-US" altLang="zh-TW" dirty="0"/>
              <a:t>conduct </a:t>
            </a:r>
            <a:r>
              <a:rPr lang="zh-TW" altLang="en-US" dirty="0" smtClean="0"/>
              <a:t>（都是執行的意思）：後接的東西有什麼不同？</a:t>
            </a:r>
            <a:endParaRPr lang="zh-TW" altLang="zh-TW" dirty="0"/>
          </a:p>
          <a:p>
            <a:pPr lvl="0"/>
            <a:r>
              <a:rPr lang="zh-TW" altLang="zh-TW" dirty="0" smtClean="0"/>
              <a:t>社會</a:t>
            </a:r>
            <a:r>
              <a:rPr lang="zh-TW" altLang="zh-TW" dirty="0"/>
              <a:t>語言學特徵</a:t>
            </a:r>
            <a:r>
              <a:rPr lang="zh-TW" altLang="zh-TW" dirty="0" smtClean="0"/>
              <a:t>（語</a:t>
            </a:r>
            <a:r>
              <a:rPr lang="zh-TW" altLang="zh-TW" dirty="0"/>
              <a:t>域、區域</a:t>
            </a:r>
            <a:r>
              <a:rPr lang="zh-TW" altLang="zh-TW" dirty="0" smtClean="0"/>
              <a:t>分佈）</a:t>
            </a:r>
            <a:r>
              <a:rPr lang="en-US" altLang="zh-TW" dirty="0"/>
              <a:t>:</a:t>
            </a:r>
          </a:p>
          <a:p>
            <a:pPr lvl="1"/>
            <a:r>
              <a:rPr lang="en-US" altLang="zh-TW" dirty="0" smtClean="0"/>
              <a:t>brainy </a:t>
            </a:r>
            <a:r>
              <a:rPr lang="zh-TW" altLang="zh-TW" dirty="0" smtClean="0"/>
              <a:t>或</a:t>
            </a:r>
            <a:r>
              <a:rPr lang="en-US" altLang="zh-TW" dirty="0" smtClean="0"/>
              <a:t> smart  </a:t>
            </a:r>
            <a:r>
              <a:rPr lang="zh-TW" altLang="zh-TW" dirty="0" smtClean="0"/>
              <a:t>是否</a:t>
            </a:r>
            <a:r>
              <a:rPr lang="zh-TW" altLang="en-US" dirty="0" smtClean="0"/>
              <a:t>可以取代</a:t>
            </a:r>
            <a:r>
              <a:rPr lang="en-US" altLang="zh-TW" dirty="0" smtClean="0"/>
              <a:t> intelligent</a:t>
            </a:r>
            <a:r>
              <a:rPr lang="zh-TW" altLang="en-US" dirty="0"/>
              <a:t> </a:t>
            </a:r>
            <a:r>
              <a:rPr lang="zh-TW" altLang="en-US" dirty="0" smtClean="0"/>
              <a:t>？</a:t>
            </a:r>
            <a:endParaRPr lang="zh-TW" altLang="zh-TW" dirty="0"/>
          </a:p>
          <a:p>
            <a:pPr lvl="0"/>
            <a:r>
              <a:rPr lang="zh-TW" altLang="en-US" dirty="0"/>
              <a:t>語用</a:t>
            </a:r>
            <a:r>
              <a:rPr lang="zh-TW" altLang="zh-TW" dirty="0"/>
              <a:t>和內涵特徵：</a:t>
            </a:r>
            <a:endParaRPr lang="en-US" altLang="zh-TW" dirty="0"/>
          </a:p>
          <a:p>
            <a:pPr lvl="1"/>
            <a:r>
              <a:rPr lang="zh-TW" altLang="en-US" dirty="0"/>
              <a:t>鳳毛麟角 </a:t>
            </a:r>
            <a:r>
              <a:rPr lang="en-US" altLang="zh-TW" dirty="0"/>
              <a:t>=</a:t>
            </a:r>
            <a:r>
              <a:rPr lang="zh-TW" altLang="en-US" dirty="0"/>
              <a:t>？ 少之又少</a:t>
            </a:r>
            <a:endParaRPr lang="en-US" altLang="zh-TW" dirty="0" smtClean="0"/>
          </a:p>
          <a:p>
            <a:pPr lvl="1"/>
            <a:r>
              <a:rPr lang="en-US" altLang="zh-TW" dirty="0" smtClean="0"/>
              <a:t>It's </a:t>
            </a:r>
            <a:r>
              <a:rPr lang="en-US" altLang="zh-TW" dirty="0"/>
              <a:t>a piece of cake </a:t>
            </a:r>
            <a:r>
              <a:rPr lang="en-US" altLang="zh-TW" dirty="0" smtClean="0"/>
              <a:t> =</a:t>
            </a:r>
            <a:r>
              <a:rPr lang="zh-TW" altLang="en-US" dirty="0" smtClean="0"/>
              <a:t>？</a:t>
            </a:r>
            <a:r>
              <a:rPr lang="en-US" altLang="zh-TW" dirty="0" smtClean="0"/>
              <a:t> </a:t>
            </a:r>
            <a:r>
              <a:rPr lang="en-US" altLang="zh-TW" dirty="0"/>
              <a:t>it's not rocket </a:t>
            </a:r>
            <a:r>
              <a:rPr lang="en-US" altLang="zh-TW" dirty="0" smtClean="0"/>
              <a:t>science </a:t>
            </a:r>
            <a:r>
              <a:rPr lang="zh-TW" altLang="en-US" dirty="0" smtClean="0"/>
              <a:t>（皆</a:t>
            </a:r>
            <a:r>
              <a:rPr lang="zh-TW" altLang="zh-TW" dirty="0" smtClean="0"/>
              <a:t>表</a:t>
            </a:r>
            <a:r>
              <a:rPr lang="zh-TW" altLang="en-US" dirty="0" smtClean="0"/>
              <a:t>示</a:t>
            </a:r>
            <a:r>
              <a:rPr lang="zh-TW" altLang="zh-TW" dirty="0" smtClean="0"/>
              <a:t>事情不</a:t>
            </a:r>
            <a:r>
              <a:rPr lang="zh-TW" altLang="en-US" dirty="0" smtClean="0"/>
              <a:t>困</a:t>
            </a:r>
            <a:r>
              <a:rPr lang="zh-TW" altLang="zh-TW" dirty="0" smtClean="0"/>
              <a:t>難</a:t>
            </a:r>
            <a:r>
              <a:rPr lang="zh-TW" altLang="en-US" dirty="0" smtClean="0"/>
              <a:t>）</a:t>
            </a:r>
            <a:endParaRPr lang="en-US" altLang="zh-TW" dirty="0" smtClean="0"/>
          </a:p>
          <a:p>
            <a:pPr lvl="1"/>
            <a:endParaRPr lang="zh-TW" altLang="en-US" dirty="0"/>
          </a:p>
        </p:txBody>
      </p:sp>
    </p:spTree>
    <p:extLst>
      <p:ext uri="{BB962C8B-B14F-4D97-AF65-F5344CB8AC3E}">
        <p14:creationId xmlns:p14="http://schemas.microsoft.com/office/powerpoint/2010/main" val="36490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小結</a:t>
            </a:r>
            <a:endParaRPr lang="zh-TW" altLang="en-US" dirty="0"/>
          </a:p>
        </p:txBody>
      </p:sp>
      <p:sp>
        <p:nvSpPr>
          <p:cNvPr id="3" name="內容版面配置區 2"/>
          <p:cNvSpPr>
            <a:spLocks noGrp="1"/>
          </p:cNvSpPr>
          <p:nvPr>
            <p:ph idx="1"/>
          </p:nvPr>
        </p:nvSpPr>
        <p:spPr>
          <a:xfrm>
            <a:off x="685800" y="2194560"/>
            <a:ext cx="10820400" cy="4288536"/>
          </a:xfrm>
        </p:spPr>
        <p:txBody>
          <a:bodyPr>
            <a:normAutofit/>
          </a:bodyPr>
          <a:lstStyle/>
          <a:p>
            <a:r>
              <a:rPr lang="zh-TW" altLang="zh-TW" sz="2400" dirty="0"/>
              <a:t>解碼通常是一種臨時性的操作</a:t>
            </a:r>
            <a:r>
              <a:rPr lang="zh-TW" altLang="zh-TW" sz="2400" dirty="0" smtClean="0"/>
              <a:t>：</a:t>
            </a:r>
            <a:endParaRPr lang="en-US" altLang="zh-TW" sz="2400" dirty="0" smtClean="0"/>
          </a:p>
          <a:p>
            <a:pPr lvl="1"/>
            <a:r>
              <a:rPr lang="zh-TW" altLang="zh-TW" sz="2400" dirty="0" smtClean="0"/>
              <a:t>查</a:t>
            </a:r>
            <a:r>
              <a:rPr lang="zh-TW" altLang="en-US" sz="2400" dirty="0" smtClean="0"/>
              <a:t>不認識的</a:t>
            </a:r>
            <a:r>
              <a:rPr lang="zh-TW" altLang="zh-TW" sz="2400" dirty="0" smtClean="0"/>
              <a:t>單</a:t>
            </a:r>
            <a:r>
              <a:rPr lang="zh-TW" altLang="en-US" sz="2400" dirty="0" smtClean="0"/>
              <a:t>字</a:t>
            </a:r>
            <a:r>
              <a:rPr lang="zh-TW" altLang="zh-TW" sz="2400" dirty="0" smtClean="0"/>
              <a:t>，</a:t>
            </a:r>
            <a:r>
              <a:rPr lang="zh-TW" altLang="en-US" sz="2400" dirty="0" smtClean="0"/>
              <a:t>辭典幫助</a:t>
            </a:r>
            <a:r>
              <a:rPr lang="zh-TW" altLang="zh-TW" sz="2400" dirty="0" smtClean="0"/>
              <a:t>你</a:t>
            </a:r>
            <a:r>
              <a:rPr lang="zh-TW" altLang="en-US" sz="2400" dirty="0" smtClean="0"/>
              <a:t>理解單字在文中的意思</a:t>
            </a:r>
            <a:endParaRPr lang="en-US" altLang="zh-TW" sz="2400" dirty="0" smtClean="0"/>
          </a:p>
          <a:p>
            <a:pPr lvl="1"/>
            <a:r>
              <a:rPr lang="zh-TW" altLang="en-US" sz="2400" dirty="0" smtClean="0"/>
              <a:t>放下詞典</a:t>
            </a:r>
            <a:r>
              <a:rPr lang="zh-TW" altLang="zh-TW" sz="2400" dirty="0" smtClean="0"/>
              <a:t>回到</a:t>
            </a:r>
            <a:r>
              <a:rPr lang="zh-TW" altLang="en-US" sz="2400" dirty="0" smtClean="0"/>
              <a:t>閱讀，</a:t>
            </a:r>
            <a:r>
              <a:rPr lang="zh-TW" altLang="zh-TW" sz="2400" dirty="0" smtClean="0"/>
              <a:t>你可能</a:t>
            </a:r>
            <a:r>
              <a:rPr lang="zh-TW" altLang="en-US" sz="2400" dirty="0" smtClean="0"/>
              <a:t>不會</a:t>
            </a:r>
            <a:r>
              <a:rPr lang="zh-TW" altLang="zh-TW" sz="2400" dirty="0" smtClean="0"/>
              <a:t>再</a:t>
            </a:r>
            <a:r>
              <a:rPr lang="zh-TW" altLang="en-US" sz="2400" dirty="0" smtClean="0"/>
              <a:t>遇到這個</a:t>
            </a:r>
            <a:r>
              <a:rPr lang="zh-TW" altLang="zh-TW" sz="2400" dirty="0" smtClean="0"/>
              <a:t>詞了</a:t>
            </a:r>
            <a:endParaRPr lang="en-US" altLang="zh-TW" sz="2400" dirty="0" smtClean="0"/>
          </a:p>
          <a:p>
            <a:pPr lvl="1"/>
            <a:r>
              <a:rPr lang="zh-TW" altLang="en-US" sz="2400" dirty="0" smtClean="0"/>
              <a:t>你可能對這個詞沒有多大的印象</a:t>
            </a:r>
            <a:endParaRPr lang="en-US" altLang="zh-TW" sz="2400" dirty="0"/>
          </a:p>
          <a:p>
            <a:r>
              <a:rPr lang="zh-TW" altLang="zh-TW" sz="2400" dirty="0" smtClean="0"/>
              <a:t>編碼</a:t>
            </a:r>
            <a:r>
              <a:rPr lang="zh-TW" altLang="zh-TW" sz="2400" dirty="0"/>
              <a:t>是一種非常不同的</a:t>
            </a:r>
            <a:r>
              <a:rPr lang="zh-TW" altLang="zh-TW" sz="2400" dirty="0" smtClean="0"/>
              <a:t>技能</a:t>
            </a:r>
            <a:r>
              <a:rPr lang="zh-TW" altLang="en-US" sz="2400" dirty="0" smtClean="0"/>
              <a:t>：</a:t>
            </a:r>
            <a:endParaRPr lang="en-US" altLang="zh-TW" sz="2400" dirty="0" smtClean="0"/>
          </a:p>
          <a:p>
            <a:pPr lvl="1"/>
            <a:r>
              <a:rPr lang="zh-TW" altLang="zh-TW" sz="2400" dirty="0" smtClean="0"/>
              <a:t>你</a:t>
            </a:r>
            <a:r>
              <a:rPr lang="zh-TW" altLang="en-US" sz="2400" dirty="0" smtClean="0"/>
              <a:t>必須知道該詞的</a:t>
            </a:r>
            <a:r>
              <a:rPr lang="zh-TW" altLang="zh-TW" sz="2400" dirty="0" smtClean="0"/>
              <a:t>各種</a:t>
            </a:r>
            <a:r>
              <a:rPr lang="zh-TW" altLang="en-US" sz="2400" dirty="0" smtClean="0"/>
              <a:t>使用情境，或是已經產生語感</a:t>
            </a:r>
            <a:r>
              <a:rPr lang="zh-TW" altLang="zh-TW" sz="2400" dirty="0" smtClean="0"/>
              <a:t>，</a:t>
            </a:r>
            <a:r>
              <a:rPr lang="zh-TW" altLang="zh-TW" sz="2400" dirty="0"/>
              <a:t>否則就</a:t>
            </a:r>
            <a:r>
              <a:rPr lang="zh-TW" altLang="zh-TW" sz="2400" dirty="0" smtClean="0"/>
              <a:t>無法</a:t>
            </a:r>
            <a:r>
              <a:rPr lang="zh-TW" altLang="en-US" sz="2400" dirty="0" smtClean="0"/>
              <a:t>正確使用</a:t>
            </a:r>
            <a:endParaRPr lang="en-US" altLang="zh-TW" sz="2400" dirty="0" smtClean="0"/>
          </a:p>
          <a:p>
            <a:pPr lvl="1"/>
            <a:r>
              <a:rPr lang="zh-TW" altLang="en-US" sz="2400" dirty="0" smtClean="0"/>
              <a:t>菲</a:t>
            </a:r>
            <a:r>
              <a:rPr lang="zh-TW" altLang="en-US" sz="2400" dirty="0"/>
              <a:t>爾莫</a:t>
            </a:r>
            <a:r>
              <a:rPr lang="zh-TW" altLang="en-US" sz="2400" dirty="0" smtClean="0"/>
              <a:t>爾：</a:t>
            </a:r>
            <a:endParaRPr lang="en-US" altLang="zh-TW" sz="2400" dirty="0" smtClean="0"/>
          </a:p>
          <a:p>
            <a:pPr lvl="2"/>
            <a:r>
              <a:rPr lang="zh-TW" altLang="zh-TW" sz="2000" dirty="0" smtClean="0"/>
              <a:t>編碼功能一般</a:t>
            </a:r>
            <a:r>
              <a:rPr lang="zh-TW" altLang="zh-TW" sz="2000" dirty="0"/>
              <a:t>在普通詞典中無法實現</a:t>
            </a:r>
            <a:r>
              <a:rPr lang="en-US" altLang="zh-TW" sz="2000" dirty="0" smtClean="0"/>
              <a:t>......</a:t>
            </a:r>
          </a:p>
          <a:p>
            <a:pPr lvl="2"/>
            <a:r>
              <a:rPr lang="zh-TW" altLang="zh-TW" sz="2000" dirty="0" smtClean="0"/>
              <a:t>在</a:t>
            </a:r>
            <a:r>
              <a:rPr lang="zh-TW" altLang="en-US" sz="2000" dirty="0" smtClean="0"/>
              <a:t>學習</a:t>
            </a:r>
            <a:r>
              <a:rPr lang="zh-TW" altLang="zh-TW" sz="2000" dirty="0" smtClean="0"/>
              <a:t>者詞典</a:t>
            </a:r>
            <a:r>
              <a:rPr lang="zh-TW" altLang="zh-TW" sz="2000" dirty="0"/>
              <a:t>中也</a:t>
            </a:r>
            <a:r>
              <a:rPr lang="zh-TW" altLang="zh-TW" sz="2000" dirty="0" smtClean="0"/>
              <a:t>往往</a:t>
            </a:r>
            <a:r>
              <a:rPr lang="zh-TW" altLang="en-US" sz="2000" dirty="0" smtClean="0"/>
              <a:t>難以完整呈現</a:t>
            </a:r>
            <a:endParaRPr lang="zh-TW" altLang="zh-TW" sz="2000" dirty="0"/>
          </a:p>
          <a:p>
            <a:endParaRPr lang="zh-TW" altLang="en-US" sz="2400" dirty="0"/>
          </a:p>
        </p:txBody>
      </p:sp>
    </p:spTree>
    <p:extLst>
      <p:ext uri="{BB962C8B-B14F-4D97-AF65-F5344CB8AC3E}">
        <p14:creationId xmlns:p14="http://schemas.microsoft.com/office/powerpoint/2010/main" val="23722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編碼用和解碼用的釋義不能合一嗎？</a:t>
            </a:r>
          </a:p>
        </p:txBody>
      </p:sp>
      <p:sp>
        <p:nvSpPr>
          <p:cNvPr id="3" name="內容版面配置區 2"/>
          <p:cNvSpPr>
            <a:spLocks noGrp="1"/>
          </p:cNvSpPr>
          <p:nvPr>
            <p:ph idx="1"/>
          </p:nvPr>
        </p:nvSpPr>
        <p:spPr>
          <a:xfrm>
            <a:off x="685800" y="2194560"/>
            <a:ext cx="10820400" cy="4242816"/>
          </a:xfrm>
        </p:spPr>
        <p:txBody>
          <a:bodyPr>
            <a:normAutofit fontScale="92500" lnSpcReduction="10000"/>
          </a:bodyPr>
          <a:lstStyle/>
          <a:p>
            <a:r>
              <a:rPr lang="zh-TW" altLang="zh-TW" dirty="0" smtClean="0"/>
              <a:t>解碼的</a:t>
            </a:r>
            <a:r>
              <a:rPr lang="zh-TW" altLang="en-US" dirty="0" smtClean="0"/>
              <a:t>特徵</a:t>
            </a:r>
            <a:endParaRPr lang="en-US" altLang="zh-TW" dirty="0" smtClean="0"/>
          </a:p>
          <a:p>
            <a:pPr lvl="1"/>
            <a:r>
              <a:rPr lang="zh-TW" altLang="zh-TW" dirty="0" smtClean="0"/>
              <a:t>最佳</a:t>
            </a:r>
            <a:r>
              <a:rPr lang="zh-TW" altLang="en-US" dirty="0" smtClean="0"/>
              <a:t>釋義通常很</a:t>
            </a:r>
            <a:r>
              <a:rPr lang="zh-TW" altLang="zh-TW" dirty="0" smtClean="0"/>
              <a:t>簡短</a:t>
            </a:r>
            <a:r>
              <a:rPr lang="zh-TW" altLang="en-US" dirty="0"/>
              <a:t>，</a:t>
            </a:r>
            <a:r>
              <a:rPr lang="zh-TW" altLang="en-US" dirty="0" smtClean="0"/>
              <a:t>而且不解釋太微細的差別</a:t>
            </a:r>
            <a:endParaRPr lang="en-US" altLang="zh-TW" dirty="0"/>
          </a:p>
          <a:p>
            <a:pPr lvl="1"/>
            <a:r>
              <a:rPr lang="zh-TW" altLang="en-US" dirty="0"/>
              <a:t>例如</a:t>
            </a:r>
            <a:r>
              <a:rPr lang="zh-TW" altLang="en-US" dirty="0" smtClean="0"/>
              <a:t>：</a:t>
            </a:r>
            <a:endParaRPr lang="en-US" altLang="zh-TW" dirty="0" smtClean="0"/>
          </a:p>
          <a:p>
            <a:pPr lvl="2"/>
            <a:r>
              <a:rPr lang="en-US" altLang="zh-TW" dirty="0" smtClean="0"/>
              <a:t>exiguous </a:t>
            </a:r>
            <a:r>
              <a:rPr lang="zh-TW" altLang="en-US" dirty="0"/>
              <a:t>和 </a:t>
            </a:r>
            <a:r>
              <a:rPr lang="en-US" altLang="zh-TW" dirty="0" smtClean="0"/>
              <a:t>carrion</a:t>
            </a:r>
            <a:endParaRPr lang="en-US" altLang="zh-TW" dirty="0"/>
          </a:p>
          <a:p>
            <a:pPr lvl="2"/>
            <a:r>
              <a:rPr lang="zh-TW" altLang="en-US" dirty="0" smtClean="0"/>
              <a:t>足以</a:t>
            </a:r>
            <a:r>
              <a:rPr lang="zh-TW" altLang="en-US" dirty="0"/>
              <a:t>回答遇到的問題，對用戶的要求最低</a:t>
            </a:r>
            <a:endParaRPr lang="en-US" altLang="zh-TW" dirty="0"/>
          </a:p>
          <a:p>
            <a:pPr lvl="1"/>
            <a:r>
              <a:rPr lang="zh-TW" altLang="en-US" dirty="0" smtClean="0"/>
              <a:t>讀者只要找到</a:t>
            </a:r>
            <a:r>
              <a:rPr lang="zh-TW" altLang="en-US" dirty="0"/>
              <a:t>對的</a:t>
            </a:r>
            <a:r>
              <a:rPr lang="zh-TW" altLang="en-US" dirty="0" smtClean="0"/>
              <a:t>語義</a:t>
            </a:r>
            <a:endParaRPr lang="en-US" altLang="zh-TW" dirty="0" smtClean="0"/>
          </a:p>
          <a:p>
            <a:r>
              <a:rPr lang="zh-TW" altLang="en-US" dirty="0"/>
              <a:t>釋義能否同時滿足編碼和解碼的需求</a:t>
            </a:r>
            <a:r>
              <a:rPr lang="en-US" altLang="zh-TW" dirty="0" smtClean="0"/>
              <a:t>?</a:t>
            </a:r>
            <a:endParaRPr lang="en-US" altLang="zh-TW" dirty="0"/>
          </a:p>
          <a:p>
            <a:pPr lvl="1"/>
            <a:r>
              <a:rPr lang="zh-TW" altLang="en-US" dirty="0"/>
              <a:t>簡短的釋義不</a:t>
            </a:r>
            <a:r>
              <a:rPr lang="zh-TW" altLang="en-US" dirty="0" smtClean="0"/>
              <a:t>適合編碼</a:t>
            </a:r>
            <a:endParaRPr lang="en-US" altLang="zh-TW" dirty="0"/>
          </a:p>
          <a:p>
            <a:pPr lvl="1"/>
            <a:r>
              <a:rPr lang="zh-TW" altLang="en-US" dirty="0" smtClean="0"/>
              <a:t>提供過多的編碼訊息</a:t>
            </a:r>
            <a:r>
              <a:rPr lang="zh-TW" altLang="en-US" dirty="0"/>
              <a:t>，對</a:t>
            </a:r>
            <a:r>
              <a:rPr lang="zh-TW" altLang="en-US" dirty="0" smtClean="0"/>
              <a:t>解碼來</a:t>
            </a:r>
            <a:r>
              <a:rPr lang="zh-TW" altLang="en-US" dirty="0"/>
              <a:t>說</a:t>
            </a:r>
            <a:r>
              <a:rPr lang="zh-TW" altLang="en-US" dirty="0" smtClean="0"/>
              <a:t>，是過多的負擔</a:t>
            </a:r>
            <a:endParaRPr lang="en-US" altLang="zh-TW" dirty="0" smtClean="0"/>
          </a:p>
          <a:p>
            <a:pPr lvl="1"/>
            <a:r>
              <a:rPr lang="zh-TW" altLang="en-US" dirty="0" smtClean="0"/>
              <a:t>例如：</a:t>
            </a:r>
            <a:endParaRPr lang="en-US" altLang="zh-TW" dirty="0"/>
          </a:p>
          <a:p>
            <a:pPr lvl="2"/>
            <a:r>
              <a:rPr lang="en-US" altLang="zh-TW" dirty="0" smtClean="0"/>
              <a:t>《</a:t>
            </a:r>
            <a:r>
              <a:rPr lang="zh-TW" altLang="en-US" dirty="0"/>
              <a:t>朗文學習者辭典</a:t>
            </a:r>
            <a:r>
              <a:rPr lang="en-US" altLang="zh-TW" dirty="0"/>
              <a:t>》</a:t>
            </a:r>
            <a:r>
              <a:rPr lang="zh-TW" altLang="en-US" dirty="0"/>
              <a:t>是為編碼設計的辭典</a:t>
            </a:r>
            <a:endParaRPr lang="en-US" altLang="zh-TW" dirty="0"/>
          </a:p>
          <a:p>
            <a:pPr lvl="2"/>
            <a:r>
              <a:rPr lang="zh-TW" altLang="en-US" dirty="0"/>
              <a:t>提供大量的編碼資訊</a:t>
            </a:r>
            <a:endParaRPr lang="en-US" altLang="zh-TW" dirty="0"/>
          </a:p>
          <a:p>
            <a:pPr lvl="2"/>
            <a:r>
              <a:rPr lang="zh-TW" altLang="en-US" dirty="0"/>
              <a:t>不太適合解碼使用</a:t>
            </a:r>
            <a:endParaRPr lang="en-US" altLang="zh-TW" dirty="0"/>
          </a:p>
          <a:p>
            <a:r>
              <a:rPr lang="zh-TW" altLang="en-US" dirty="0"/>
              <a:t>目前大多數的辭典都能滿足解碼的需求，但編碼就很難提供周全</a:t>
            </a:r>
            <a:endParaRPr lang="en-US" altLang="zh-TW" dirty="0"/>
          </a:p>
          <a:p>
            <a:endParaRPr lang="zh-TW" altLang="en-US" dirty="0"/>
          </a:p>
        </p:txBody>
      </p:sp>
    </p:spTree>
    <p:extLst>
      <p:ext uri="{BB962C8B-B14F-4D97-AF65-F5344CB8AC3E}">
        <p14:creationId xmlns:p14="http://schemas.microsoft.com/office/powerpoint/2010/main" val="38538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711958" y="1895474"/>
            <a:ext cx="7032336" cy="2987421"/>
          </a:xfrm>
          <a:prstGeom prst="rect">
            <a:avLst/>
          </a:prstGeom>
        </p:spPr>
      </p:pic>
    </p:spTree>
    <p:extLst>
      <p:ext uri="{BB962C8B-B14F-4D97-AF65-F5344CB8AC3E}">
        <p14:creationId xmlns:p14="http://schemas.microsoft.com/office/powerpoint/2010/main" val="2908119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兩步式詞典發展</a:t>
            </a:r>
            <a:endParaRPr lang="zh-TW" altLang="en-US" dirty="0"/>
          </a:p>
        </p:txBody>
      </p:sp>
      <p:grpSp>
        <p:nvGrpSpPr>
          <p:cNvPr id="11" name="群組 10"/>
          <p:cNvGrpSpPr/>
          <p:nvPr/>
        </p:nvGrpSpPr>
        <p:grpSpPr>
          <a:xfrm>
            <a:off x="1075752" y="1936601"/>
            <a:ext cx="9037512" cy="4689276"/>
            <a:chOff x="1075752" y="1936601"/>
            <a:chExt cx="9037512" cy="4689276"/>
          </a:xfrm>
        </p:grpSpPr>
        <p:pic>
          <p:nvPicPr>
            <p:cNvPr id="4" name="圖片 3"/>
            <p:cNvPicPr>
              <a:picLocks noChangeAspect="1"/>
            </p:cNvPicPr>
            <p:nvPr/>
          </p:nvPicPr>
          <p:blipFill>
            <a:blip r:embed="rId2"/>
            <a:stretch>
              <a:fillRect/>
            </a:stretch>
          </p:blipFill>
          <p:spPr>
            <a:xfrm>
              <a:off x="1075752" y="1936601"/>
              <a:ext cx="9037512" cy="4689276"/>
            </a:xfrm>
            <a:prstGeom prst="rect">
              <a:avLst/>
            </a:prstGeom>
          </p:spPr>
        </p:pic>
        <p:sp>
          <p:nvSpPr>
            <p:cNvPr id="5" name="矩形 4"/>
            <p:cNvSpPr/>
            <p:nvPr/>
          </p:nvSpPr>
          <p:spPr>
            <a:xfrm>
              <a:off x="4498848" y="3027680"/>
              <a:ext cx="16093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latin typeface="教育部標準楷書" panose="02010604000101010101" pitchFamily="2" charset="-120"/>
                  <a:ea typeface="教育部標準楷書" panose="02010604000101010101" pitchFamily="2" charset="-120"/>
                </a:rPr>
                <a:t>1. </a:t>
              </a:r>
              <a:r>
                <a:rPr lang="zh-TW" altLang="en-US" sz="2400" b="1" dirty="0" smtClean="0">
                  <a:solidFill>
                    <a:schemeClr val="bg1"/>
                  </a:solidFill>
                  <a:latin typeface="教育部標準楷書" panose="02010604000101010101" pitchFamily="2" charset="-120"/>
                  <a:ea typeface="教育部標準楷書" panose="02010604000101010101" pitchFamily="2" charset="-120"/>
                </a:rPr>
                <a:t>分析</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sp>
          <p:nvSpPr>
            <p:cNvPr id="6" name="矩形 5"/>
            <p:cNvSpPr/>
            <p:nvPr/>
          </p:nvSpPr>
          <p:spPr>
            <a:xfrm>
              <a:off x="4418419" y="4947920"/>
              <a:ext cx="16093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bg1"/>
                  </a:solidFill>
                  <a:latin typeface="教育部標準楷書" panose="02010604000101010101" pitchFamily="2" charset="-120"/>
                  <a:ea typeface="教育部標準楷書" panose="02010604000101010101" pitchFamily="2" charset="-120"/>
                </a:rPr>
                <a:t>2</a:t>
              </a:r>
              <a:r>
                <a:rPr lang="en-US" altLang="zh-TW" sz="2400" b="1" dirty="0" smtClean="0">
                  <a:solidFill>
                    <a:schemeClr val="bg1"/>
                  </a:solidFill>
                  <a:latin typeface="教育部標準楷書" panose="02010604000101010101" pitchFamily="2" charset="-120"/>
                  <a:ea typeface="教育部標準楷書" panose="02010604000101010101" pitchFamily="2" charset="-120"/>
                </a:rPr>
                <a:t>. </a:t>
              </a:r>
              <a:r>
                <a:rPr lang="zh-TW" altLang="en-US" sz="2400" b="1" dirty="0" smtClean="0">
                  <a:solidFill>
                    <a:schemeClr val="bg1"/>
                  </a:solidFill>
                  <a:latin typeface="教育部標準楷書" panose="02010604000101010101" pitchFamily="2" charset="-120"/>
                  <a:ea typeface="教育部標準楷書" panose="02010604000101010101" pitchFamily="2" charset="-120"/>
                </a:rPr>
                <a:t>編纂</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sp>
          <p:nvSpPr>
            <p:cNvPr id="7" name="矩形 6"/>
            <p:cNvSpPr/>
            <p:nvPr/>
          </p:nvSpPr>
          <p:spPr>
            <a:xfrm>
              <a:off x="7306056" y="3068320"/>
              <a:ext cx="16093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教育部標準楷書" panose="02010604000101010101" pitchFamily="2" charset="-120"/>
                  <a:ea typeface="教育部標準楷書" panose="02010604000101010101" pitchFamily="2" charset="-120"/>
                </a:rPr>
                <a:t>資料庫</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sp>
          <p:nvSpPr>
            <p:cNvPr id="8" name="矩形 7"/>
            <p:cNvSpPr/>
            <p:nvPr/>
          </p:nvSpPr>
          <p:spPr>
            <a:xfrm>
              <a:off x="7306056" y="4856480"/>
              <a:ext cx="16093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教育部標準楷書" panose="02010604000101010101" pitchFamily="2" charset="-120"/>
                  <a:ea typeface="教育部標準楷書" panose="02010604000101010101" pitchFamily="2" charset="-120"/>
                </a:rPr>
                <a:t>詞典</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sp>
          <p:nvSpPr>
            <p:cNvPr id="9" name="矩形 8"/>
            <p:cNvSpPr/>
            <p:nvPr/>
          </p:nvSpPr>
          <p:spPr>
            <a:xfrm>
              <a:off x="1768856" y="3854519"/>
              <a:ext cx="20411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教育部標準楷書" panose="02010604000101010101" pitchFamily="2" charset="-120"/>
                  <a:ea typeface="教育部標準楷書" panose="02010604000101010101" pitchFamily="2" charset="-120"/>
                </a:rPr>
                <a:t>資料庫編輯者</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sp>
          <p:nvSpPr>
            <p:cNvPr id="10" name="矩形 9"/>
            <p:cNvSpPr/>
            <p:nvPr/>
          </p:nvSpPr>
          <p:spPr>
            <a:xfrm>
              <a:off x="1941576" y="5798885"/>
              <a:ext cx="20411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教育部標準楷書" panose="02010604000101010101" pitchFamily="2" charset="-120"/>
                  <a:ea typeface="教育部標準楷書" panose="02010604000101010101" pitchFamily="2" charset="-120"/>
                </a:rPr>
                <a:t>詞典</a:t>
              </a:r>
              <a:r>
                <a:rPr lang="zh-TW" altLang="en-US" sz="2400" b="1" dirty="0" smtClean="0">
                  <a:solidFill>
                    <a:schemeClr val="bg1"/>
                  </a:solidFill>
                  <a:latin typeface="教育部標準楷書" panose="02010604000101010101" pitchFamily="2" charset="-120"/>
                  <a:ea typeface="教育部標準楷書" panose="02010604000101010101" pitchFamily="2" charset="-120"/>
                </a:rPr>
                <a:t>編輯者</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grpSp>
      <p:sp>
        <p:nvSpPr>
          <p:cNvPr id="3" name="圓角矩形 2"/>
          <p:cNvSpPr/>
          <p:nvPr/>
        </p:nvSpPr>
        <p:spPr>
          <a:xfrm>
            <a:off x="1495425" y="2238375"/>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4083431" y="2238375"/>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6962394" y="2214880"/>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14"/>
          <p:cNvSpPr/>
          <p:nvPr/>
        </p:nvSpPr>
        <p:spPr>
          <a:xfrm>
            <a:off x="1531778" y="4216400"/>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4047078" y="4216400"/>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7020719" y="4203769"/>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1705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中文版</a:t>
            </a:r>
            <a:endParaRPr lang="zh-TW" altLang="en-US" dirty="0"/>
          </a:p>
        </p:txBody>
      </p:sp>
      <p:sp>
        <p:nvSpPr>
          <p:cNvPr id="10" name="內容版面配置區 9"/>
          <p:cNvSpPr>
            <a:spLocks noGrp="1"/>
          </p:cNvSpPr>
          <p:nvPr>
            <p:ph idx="1"/>
          </p:nvPr>
        </p:nvSpPr>
        <p:spPr/>
        <p:txBody>
          <a:bodyPr/>
          <a:lstStyle/>
          <a:p>
            <a:endParaRPr lang="zh-TW" altLang="en-US"/>
          </a:p>
        </p:txBody>
      </p:sp>
      <p:pic>
        <p:nvPicPr>
          <p:cNvPr id="11" name="圖片 10"/>
          <p:cNvPicPr>
            <a:picLocks noChangeAspect="1"/>
          </p:cNvPicPr>
          <p:nvPr/>
        </p:nvPicPr>
        <p:blipFill>
          <a:blip r:embed="rId2"/>
          <a:stretch>
            <a:fillRect/>
          </a:stretch>
        </p:blipFill>
        <p:spPr>
          <a:xfrm>
            <a:off x="1474470" y="1965007"/>
            <a:ext cx="9141714" cy="4509088"/>
          </a:xfrm>
          <a:prstGeom prst="rect">
            <a:avLst/>
          </a:prstGeom>
        </p:spPr>
      </p:pic>
    </p:spTree>
    <p:extLst>
      <p:ext uri="{BB962C8B-B14F-4D97-AF65-F5344CB8AC3E}">
        <p14:creationId xmlns:p14="http://schemas.microsoft.com/office/powerpoint/2010/main" val="288130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建立義項資料庫</a:t>
            </a:r>
            <a:r>
              <a:rPr lang="en-US" altLang="zh-TW" dirty="0"/>
              <a:t/>
            </a:r>
            <a:br>
              <a:rPr lang="en-US" altLang="zh-TW" dirty="0"/>
            </a:br>
            <a:endParaRPr lang="zh-TW" altLang="en-US" dirty="0"/>
          </a:p>
        </p:txBody>
      </p:sp>
      <p:sp>
        <p:nvSpPr>
          <p:cNvPr id="3" name="內容版面配置區 2"/>
          <p:cNvSpPr>
            <a:spLocks noGrp="1"/>
          </p:cNvSpPr>
          <p:nvPr>
            <p:ph idx="1"/>
          </p:nvPr>
        </p:nvSpPr>
        <p:spPr/>
        <p:txBody>
          <a:bodyPr/>
          <a:lstStyle/>
          <a:p>
            <a:r>
              <a:rPr lang="zh-TW" altLang="zh-TW" dirty="0" smtClean="0"/>
              <a:t>將</a:t>
            </a:r>
            <a:r>
              <a:rPr lang="zh-TW" altLang="zh-TW" dirty="0"/>
              <a:t>詞條劃分為</a:t>
            </a:r>
            <a:r>
              <a:rPr lang="zh-TW" altLang="en-US" dirty="0"/>
              <a:t>義項</a:t>
            </a:r>
            <a:endParaRPr lang="zh-TW" altLang="zh-TW" dirty="0"/>
          </a:p>
          <a:p>
            <a:r>
              <a:rPr lang="zh-TW" altLang="zh-TW" dirty="0"/>
              <a:t>粗略的描述每個</a:t>
            </a:r>
            <a:r>
              <a:rPr lang="zh-TW" altLang="en-US" dirty="0"/>
              <a:t>義項的意義</a:t>
            </a:r>
            <a:endParaRPr lang="zh-TW" altLang="zh-TW" dirty="0"/>
          </a:p>
          <a:p>
            <a:r>
              <a:rPr lang="zh-TW" altLang="en-US" dirty="0"/>
              <a:t>列出</a:t>
            </a:r>
            <a:r>
              <a:rPr lang="zh-TW" altLang="zh-TW" dirty="0"/>
              <a:t>語料庫中的</a:t>
            </a:r>
            <a:r>
              <a:rPr lang="zh-TW" altLang="en-US" dirty="0"/>
              <a:t>數</a:t>
            </a:r>
            <a:r>
              <a:rPr lang="zh-TW" altLang="zh-TW" dirty="0"/>
              <a:t>個例</a:t>
            </a:r>
            <a:r>
              <a:rPr lang="zh-TW" altLang="en-US" dirty="0"/>
              <a:t>句：</a:t>
            </a:r>
            <a:endParaRPr lang="en-US" altLang="zh-TW" dirty="0"/>
          </a:p>
          <a:p>
            <a:pPr lvl="1"/>
            <a:r>
              <a:rPr lang="zh-TW" altLang="zh-TW" dirty="0"/>
              <a:t>顯示</a:t>
            </a:r>
            <a:r>
              <a:rPr lang="zh-TW" altLang="en-US" dirty="0"/>
              <a:t>義項</a:t>
            </a:r>
            <a:r>
              <a:rPr lang="zh-TW" altLang="zh-TW" dirty="0"/>
              <a:t>的典型使用方式</a:t>
            </a:r>
            <a:endParaRPr lang="en-US" altLang="zh-TW" dirty="0"/>
          </a:p>
          <a:p>
            <a:pPr lvl="1"/>
            <a:r>
              <a:rPr lang="zh-TW" altLang="en-US" dirty="0"/>
              <a:t>常</a:t>
            </a:r>
            <a:r>
              <a:rPr lang="zh-TW" altLang="zh-TW" dirty="0"/>
              <a:t>出現的語境</a:t>
            </a:r>
          </a:p>
          <a:p>
            <a:pPr lvl="1"/>
            <a:r>
              <a:rPr lang="zh-TW" altLang="zh-TW" dirty="0"/>
              <a:t>關於</a:t>
            </a:r>
            <a:r>
              <a:rPr lang="zh-TW" altLang="en-US" dirty="0"/>
              <a:t>義項</a:t>
            </a:r>
            <a:r>
              <a:rPr lang="zh-TW" altLang="zh-TW" dirty="0"/>
              <a:t>的語域、搭配行為、句法和搭配偏好、語用特徵等資訊，每個事實都至少有一個例句支持</a:t>
            </a:r>
            <a:endParaRPr lang="zh-TW" altLang="en-US" dirty="0"/>
          </a:p>
        </p:txBody>
      </p:sp>
    </p:spTree>
    <p:extLst>
      <p:ext uri="{BB962C8B-B14F-4D97-AF65-F5344CB8AC3E}">
        <p14:creationId xmlns:p14="http://schemas.microsoft.com/office/powerpoint/2010/main" val="346842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釋義的</a:t>
            </a:r>
            <a:r>
              <a:rPr lang="zh-TW" altLang="en-US" dirty="0" smtClean="0"/>
              <a:t>依據</a:t>
            </a:r>
            <a:endParaRPr lang="zh-TW" altLang="en-US" dirty="0"/>
          </a:p>
        </p:txBody>
      </p:sp>
      <p:sp>
        <p:nvSpPr>
          <p:cNvPr id="3" name="內容版面配置區 2"/>
          <p:cNvSpPr>
            <a:spLocks noGrp="1"/>
          </p:cNvSpPr>
          <p:nvPr>
            <p:ph idx="1"/>
          </p:nvPr>
        </p:nvSpPr>
        <p:spPr/>
        <p:txBody>
          <a:bodyPr>
            <a:normAutofit/>
          </a:bodyPr>
          <a:lstStyle/>
          <a:p>
            <a:r>
              <a:rPr lang="zh-TW" altLang="zh-TW" dirty="0" smtClean="0"/>
              <a:t>釋義</a:t>
            </a:r>
            <a:r>
              <a:rPr lang="zh-TW" altLang="en-US" dirty="0" smtClean="0"/>
              <a:t>該</a:t>
            </a:r>
            <a:r>
              <a:rPr lang="zh-TW" altLang="zh-TW" dirty="0" smtClean="0"/>
              <a:t>說什麼</a:t>
            </a:r>
            <a:r>
              <a:rPr lang="zh-TW" altLang="en-US" dirty="0" smtClean="0"/>
              <a:t>：</a:t>
            </a:r>
            <a:endParaRPr lang="en-US" altLang="zh-TW" dirty="0" smtClean="0"/>
          </a:p>
          <a:p>
            <a:pPr lvl="1"/>
            <a:r>
              <a:rPr lang="zh-TW" altLang="en-US" dirty="0"/>
              <a:t>體例</a:t>
            </a:r>
            <a:r>
              <a:rPr lang="zh-TW" altLang="zh-TW" dirty="0"/>
              <a:t>指南</a:t>
            </a:r>
            <a:r>
              <a:rPr lang="zh-TW" altLang="en-US" dirty="0" smtClean="0"/>
              <a:t>規範</a:t>
            </a:r>
            <a:endParaRPr lang="en-US" altLang="zh-TW" dirty="0" smtClean="0"/>
          </a:p>
          <a:p>
            <a:pPr lvl="1"/>
            <a:r>
              <a:rPr lang="zh-TW" altLang="en-US" dirty="0" smtClean="0"/>
              <a:t>義項資料庫的資料、例句</a:t>
            </a:r>
            <a:endParaRPr lang="en-US" altLang="zh-TW" dirty="0" smtClean="0"/>
          </a:p>
          <a:p>
            <a:r>
              <a:rPr lang="zh-TW" altLang="zh-TW" dirty="0" smtClean="0"/>
              <a:t>怎麼說</a:t>
            </a:r>
            <a:r>
              <a:rPr lang="zh-TW" altLang="en-US" dirty="0" smtClean="0"/>
              <a:t>：</a:t>
            </a:r>
            <a:endParaRPr lang="en-US" altLang="zh-TW" dirty="0" smtClean="0"/>
          </a:p>
          <a:p>
            <a:pPr lvl="1"/>
            <a:r>
              <a:rPr lang="zh-TW" altLang="en-US" dirty="0" smtClean="0"/>
              <a:t>體例</a:t>
            </a:r>
            <a:r>
              <a:rPr lang="zh-TW" altLang="zh-TW" dirty="0" smtClean="0"/>
              <a:t>指南</a:t>
            </a:r>
            <a:r>
              <a:rPr lang="zh-TW" altLang="en-US" dirty="0" smtClean="0"/>
              <a:t>規範</a:t>
            </a:r>
            <a:endParaRPr lang="en-US" altLang="zh-TW" dirty="0" smtClean="0"/>
          </a:p>
          <a:p>
            <a:pPr lvl="1"/>
            <a:r>
              <a:rPr lang="zh-TW" altLang="en-US" dirty="0"/>
              <a:t>體例</a:t>
            </a:r>
            <a:r>
              <a:rPr lang="zh-TW" altLang="zh-TW" dirty="0" smtClean="0"/>
              <a:t>指南的</a:t>
            </a:r>
            <a:r>
              <a:rPr lang="zh-TW" altLang="zh-TW" dirty="0"/>
              <a:t>政策</a:t>
            </a:r>
            <a:r>
              <a:rPr lang="zh-TW" altLang="zh-TW" dirty="0" smtClean="0"/>
              <a:t>又受目標</a:t>
            </a:r>
            <a:r>
              <a:rPr lang="zh-TW" altLang="en-US" dirty="0" smtClean="0"/>
              <a:t>讀</a:t>
            </a:r>
            <a:r>
              <a:rPr lang="zh-TW" altLang="zh-TW" dirty="0" smtClean="0"/>
              <a:t>者影響</a:t>
            </a:r>
            <a:endParaRPr lang="zh-TW" altLang="zh-TW" dirty="0"/>
          </a:p>
          <a:p>
            <a:pPr lvl="0"/>
            <a:endParaRPr lang="zh-TW" altLang="zh-TW" dirty="0"/>
          </a:p>
          <a:p>
            <a:endParaRPr lang="zh-TW" altLang="en-US" dirty="0"/>
          </a:p>
        </p:txBody>
      </p:sp>
    </p:spTree>
    <p:extLst>
      <p:ext uri="{BB962C8B-B14F-4D97-AF65-F5344CB8AC3E}">
        <p14:creationId xmlns:p14="http://schemas.microsoft.com/office/powerpoint/2010/main" val="315304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115693" y="1776222"/>
            <a:ext cx="8102486" cy="3408426"/>
          </a:xfrm>
          <a:prstGeom prst="rect">
            <a:avLst/>
          </a:prstGeom>
        </p:spPr>
      </p:pic>
    </p:spTree>
    <p:extLst>
      <p:ext uri="{BB962C8B-B14F-4D97-AF65-F5344CB8AC3E}">
        <p14:creationId xmlns:p14="http://schemas.microsoft.com/office/powerpoint/2010/main" val="1348449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釋義給誰讀？</a:t>
            </a:r>
            <a:endParaRPr lang="zh-TW" altLang="en-US" dirty="0"/>
          </a:p>
        </p:txBody>
      </p:sp>
      <p:sp>
        <p:nvSpPr>
          <p:cNvPr id="3" name="內容版面配置區 2"/>
          <p:cNvSpPr>
            <a:spLocks noGrp="1"/>
          </p:cNvSpPr>
          <p:nvPr>
            <p:ph idx="1"/>
          </p:nvPr>
        </p:nvSpPr>
        <p:spPr/>
        <p:txBody>
          <a:bodyPr/>
          <a:lstStyle/>
          <a:p>
            <a:r>
              <a:rPr lang="zh-TW" altLang="en-US" dirty="0" smtClean="0"/>
              <a:t>讀者是專家還是一般人？</a:t>
            </a:r>
            <a:endParaRPr lang="en-US" altLang="zh-TW" dirty="0" smtClean="0"/>
          </a:p>
          <a:p>
            <a:pPr lvl="1"/>
            <a:r>
              <a:rPr lang="zh-TW" altLang="en-US" dirty="0" smtClean="0"/>
              <a:t>對植物學家有用</a:t>
            </a:r>
            <a:endParaRPr lang="en-US" altLang="zh-TW" dirty="0" smtClean="0"/>
          </a:p>
          <a:p>
            <a:pPr lvl="1"/>
            <a:r>
              <a:rPr lang="zh-TW" altLang="en-US" dirty="0"/>
              <a:t>對</a:t>
            </a:r>
            <a:r>
              <a:rPr lang="zh-TW" altLang="en-US" dirty="0" smtClean="0"/>
              <a:t>一般人困難，無用</a:t>
            </a:r>
            <a:endParaRPr lang="en-US" altLang="zh-TW" dirty="0" smtClean="0"/>
          </a:p>
          <a:p>
            <a:r>
              <a:rPr lang="zh-TW" altLang="en-US" dirty="0" smtClean="0"/>
              <a:t>讀者是否熟悉辭典的釋義體例？</a:t>
            </a:r>
            <a:endParaRPr lang="en-US" altLang="zh-TW" dirty="0" smtClean="0"/>
          </a:p>
          <a:p>
            <a:pPr lvl="1"/>
            <a:r>
              <a:rPr lang="zh-TW" altLang="en-US" dirty="0" smtClean="0"/>
              <a:t>例如： </a:t>
            </a:r>
            <a:endParaRPr lang="en-US" altLang="zh-TW" dirty="0" smtClean="0"/>
          </a:p>
          <a:p>
            <a:pPr lvl="2"/>
            <a:r>
              <a:rPr lang="en-US" altLang="zh-TW" i="1" dirty="0" smtClean="0">
                <a:solidFill>
                  <a:srgbClr val="FFFF00"/>
                </a:solidFill>
              </a:rPr>
              <a:t>as of </a:t>
            </a:r>
            <a:r>
              <a:rPr lang="zh-TW" altLang="en-US" dirty="0" smtClean="0"/>
              <a:t>的意思？</a:t>
            </a:r>
            <a:endParaRPr lang="en-US" altLang="zh-TW" dirty="0" smtClean="0"/>
          </a:p>
          <a:p>
            <a:pPr lvl="2"/>
            <a:r>
              <a:rPr lang="en-US" altLang="zh-TW" i="1" dirty="0" smtClean="0">
                <a:solidFill>
                  <a:srgbClr val="FFFF00"/>
                </a:solidFill>
              </a:rPr>
              <a:t>usu.</a:t>
            </a:r>
            <a:r>
              <a:rPr lang="en-US" altLang="zh-TW" dirty="0" smtClean="0"/>
              <a:t> </a:t>
            </a:r>
            <a:r>
              <a:rPr lang="zh-TW" altLang="en-US" dirty="0" smtClean="0"/>
              <a:t>縮寫的意思</a:t>
            </a:r>
            <a:r>
              <a:rPr lang="zh-TW" altLang="en-US" dirty="0"/>
              <a:t>？</a:t>
            </a:r>
            <a:endParaRPr lang="en-US" altLang="zh-TW" dirty="0" smtClean="0"/>
          </a:p>
          <a:p>
            <a:pPr lvl="2"/>
            <a:r>
              <a:rPr lang="en-US" altLang="zh-TW" i="1" dirty="0" smtClean="0">
                <a:solidFill>
                  <a:srgbClr val="FFFF00"/>
                </a:solidFill>
              </a:rPr>
              <a:t>bearing</a:t>
            </a:r>
            <a:r>
              <a:rPr lang="en-US" altLang="zh-TW" dirty="0" smtClean="0"/>
              <a:t> </a:t>
            </a:r>
            <a:r>
              <a:rPr lang="zh-TW" altLang="en-US" dirty="0" smtClean="0"/>
              <a:t>的意思</a:t>
            </a:r>
            <a:r>
              <a:rPr lang="zh-TW" altLang="en-US" dirty="0"/>
              <a:t>？</a:t>
            </a:r>
          </a:p>
        </p:txBody>
      </p:sp>
      <p:pic>
        <p:nvPicPr>
          <p:cNvPr id="4" name="圖片 3"/>
          <p:cNvPicPr/>
          <p:nvPr/>
        </p:nvPicPr>
        <p:blipFill>
          <a:blip r:embed="rId2"/>
          <a:stretch>
            <a:fillRect/>
          </a:stretch>
        </p:blipFill>
        <p:spPr>
          <a:xfrm>
            <a:off x="5231447" y="2194560"/>
            <a:ext cx="6749562" cy="1880454"/>
          </a:xfrm>
          <a:prstGeom prst="rect">
            <a:avLst/>
          </a:prstGeom>
        </p:spPr>
      </p:pic>
      <p:cxnSp>
        <p:nvCxnSpPr>
          <p:cNvPr id="8" name="直線單箭頭接點 7"/>
          <p:cNvCxnSpPr/>
          <p:nvPr/>
        </p:nvCxnSpPr>
        <p:spPr>
          <a:xfrm flipV="1">
            <a:off x="3413760" y="2794000"/>
            <a:ext cx="5242560" cy="136144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3738880" y="3220720"/>
            <a:ext cx="5425440" cy="122936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V="1">
            <a:off x="3738880" y="3220720"/>
            <a:ext cx="2143760" cy="158496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1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讀者才是釋義的核心角色</a:t>
            </a:r>
            <a:endParaRPr lang="zh-TW" altLang="en-US" dirty="0"/>
          </a:p>
        </p:txBody>
      </p:sp>
      <p:sp>
        <p:nvSpPr>
          <p:cNvPr id="3" name="內容版面配置區 2"/>
          <p:cNvSpPr>
            <a:spLocks noGrp="1"/>
          </p:cNvSpPr>
          <p:nvPr>
            <p:ph idx="1"/>
          </p:nvPr>
        </p:nvSpPr>
        <p:spPr/>
        <p:txBody>
          <a:bodyPr/>
          <a:lstStyle/>
          <a:p>
            <a:r>
              <a:rPr lang="zh-TW" altLang="en-US" dirty="0" smtClean="0"/>
              <a:t>釋義可以盡可能的提供充分與精確的訊息，但未必</a:t>
            </a:r>
            <a:r>
              <a:rPr lang="zh-TW" altLang="en-US" dirty="0"/>
              <a:t>符合讀者的</a:t>
            </a:r>
            <a:r>
              <a:rPr lang="zh-TW" altLang="en-US" dirty="0" smtClean="0"/>
              <a:t>需求。</a:t>
            </a:r>
            <a:endParaRPr lang="en-US" altLang="zh-TW" dirty="0" smtClean="0"/>
          </a:p>
          <a:p>
            <a:r>
              <a:rPr lang="zh-TW" altLang="en-US" dirty="0" smtClean="0"/>
              <a:t>無論釋義要提供什麼資訊，都必須</a:t>
            </a:r>
            <a:r>
              <a:rPr lang="zh-TW" altLang="en-US" dirty="0"/>
              <a:t>考慮</a:t>
            </a:r>
            <a:r>
              <a:rPr lang="zh-TW" altLang="en-US" dirty="0" smtClean="0"/>
              <a:t>讀者</a:t>
            </a:r>
            <a:r>
              <a:rPr lang="zh-TW" altLang="en-US" dirty="0"/>
              <a:t>的</a:t>
            </a:r>
            <a:endParaRPr lang="en-US" altLang="zh-TW" dirty="0" smtClean="0"/>
          </a:p>
          <a:p>
            <a:pPr lvl="1"/>
            <a:r>
              <a:rPr lang="zh-TW" altLang="en-US" dirty="0" smtClean="0"/>
              <a:t>先備</a:t>
            </a:r>
            <a:r>
              <a:rPr lang="zh-TW" altLang="en-US" dirty="0" smtClean="0"/>
              <a:t>知識</a:t>
            </a:r>
            <a:endParaRPr lang="en-US" altLang="zh-TW" dirty="0" smtClean="0"/>
          </a:p>
          <a:p>
            <a:pPr lvl="1"/>
            <a:r>
              <a:rPr lang="zh-TW" altLang="en-US" dirty="0" smtClean="0"/>
              <a:t>語言能力和</a:t>
            </a:r>
            <a:endParaRPr lang="en-US" altLang="zh-TW" dirty="0" smtClean="0"/>
          </a:p>
          <a:p>
            <a:pPr lvl="1"/>
            <a:r>
              <a:rPr lang="zh-TW" altLang="en-US" dirty="0" smtClean="0"/>
              <a:t>對參考慣例的理解</a:t>
            </a:r>
            <a:endParaRPr lang="en-US" altLang="zh-TW" dirty="0" smtClean="0"/>
          </a:p>
          <a:p>
            <a:endParaRPr lang="en-US" altLang="zh-TW" dirty="0" smtClean="0"/>
          </a:p>
        </p:txBody>
      </p:sp>
    </p:spTree>
    <p:extLst>
      <p:ext uri="{BB962C8B-B14F-4D97-AF65-F5344CB8AC3E}">
        <p14:creationId xmlns:p14="http://schemas.microsoft.com/office/powerpoint/2010/main" val="19767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釋義的基本要求</a:t>
            </a:r>
            <a:endParaRPr lang="zh-TW" altLang="en-US" dirty="0"/>
          </a:p>
        </p:txBody>
      </p:sp>
      <p:sp>
        <p:nvSpPr>
          <p:cNvPr id="3" name="內容版面配置區 2"/>
          <p:cNvSpPr>
            <a:spLocks noGrp="1"/>
          </p:cNvSpPr>
          <p:nvPr>
            <p:ph idx="1"/>
          </p:nvPr>
        </p:nvSpPr>
        <p:spPr/>
        <p:txBody>
          <a:bodyPr>
            <a:normAutofit/>
          </a:bodyPr>
          <a:lstStyle/>
          <a:p>
            <a:r>
              <a:rPr lang="zh-TW" altLang="en-US" dirty="0"/>
              <a:t>釋義必須是可理解的</a:t>
            </a:r>
            <a:endParaRPr lang="en-US" altLang="zh-TW" dirty="0"/>
          </a:p>
          <a:p>
            <a:pPr lvl="0"/>
            <a:r>
              <a:rPr lang="zh-TW" altLang="zh-TW" dirty="0" smtClean="0"/>
              <a:t>使用</a:t>
            </a:r>
            <a:r>
              <a:rPr lang="zh-TW" altLang="zh-TW" dirty="0"/>
              <a:t>的語言應該</a:t>
            </a:r>
            <a:r>
              <a:rPr lang="zh-TW" altLang="zh-TW" dirty="0" smtClean="0"/>
              <a:t>與</a:t>
            </a:r>
            <a:r>
              <a:rPr lang="zh-TW" altLang="en-US" dirty="0"/>
              <a:t>用戶</a:t>
            </a:r>
            <a:r>
              <a:rPr lang="zh-TW" altLang="zh-TW" dirty="0" smtClean="0"/>
              <a:t>的</a:t>
            </a:r>
            <a:r>
              <a:rPr lang="zh-TW" altLang="zh-TW" dirty="0"/>
              <a:t>語言技能</a:t>
            </a:r>
            <a:r>
              <a:rPr lang="zh-TW" altLang="zh-TW" dirty="0" smtClean="0"/>
              <a:t>和技術知識</a:t>
            </a:r>
            <a:r>
              <a:rPr lang="zh-TW" altLang="en-US" dirty="0" smtClean="0"/>
              <a:t>配合</a:t>
            </a:r>
            <a:r>
              <a:rPr lang="zh-TW" altLang="zh-TW" dirty="0" smtClean="0"/>
              <a:t>。</a:t>
            </a:r>
            <a:endParaRPr lang="zh-TW" altLang="zh-TW" dirty="0"/>
          </a:p>
          <a:p>
            <a:pPr lvl="0"/>
            <a:r>
              <a:rPr lang="zh-TW" altLang="en-US" dirty="0" smtClean="0"/>
              <a:t>釋義中如果使用到多義詞，應避免使用罕見的語義</a:t>
            </a:r>
            <a:endParaRPr lang="en-US" altLang="zh-TW" dirty="0" smtClean="0"/>
          </a:p>
          <a:p>
            <a:pPr lvl="1"/>
            <a:r>
              <a:rPr lang="en-US" altLang="zh-TW" dirty="0" smtClean="0"/>
              <a:t>1. </a:t>
            </a:r>
            <a:r>
              <a:rPr lang="zh-TW" altLang="en-US" dirty="0" smtClean="0"/>
              <a:t>葉</a:t>
            </a:r>
            <a:r>
              <a:rPr lang="zh-TW" altLang="en-US" dirty="0"/>
              <a:t>：</a:t>
            </a:r>
            <a:r>
              <a:rPr lang="zh-TW" altLang="en-US" dirty="0" smtClean="0"/>
              <a:t>植物</a:t>
            </a:r>
            <a:r>
              <a:rPr lang="zh-TW" altLang="en-US" dirty="0"/>
              <a:t>的主要營養器官之一，能行光合作用</a:t>
            </a:r>
            <a:r>
              <a:rPr lang="zh-TW" altLang="en-US" dirty="0" smtClean="0"/>
              <a:t>。</a:t>
            </a:r>
            <a:endParaRPr lang="en-US" altLang="zh-TW" dirty="0" smtClean="0"/>
          </a:p>
          <a:p>
            <a:pPr lvl="1"/>
            <a:r>
              <a:rPr lang="en-US" altLang="zh-TW" dirty="0" smtClean="0"/>
              <a:t>2. </a:t>
            </a:r>
            <a:r>
              <a:rPr lang="zh-TW" altLang="en-US" dirty="0" smtClean="0"/>
              <a:t>像</a:t>
            </a:r>
            <a:r>
              <a:rPr lang="zh-TW" altLang="en-US" dirty="0"/>
              <a:t>葉片的東西。如：「肺葉」</a:t>
            </a:r>
            <a:r>
              <a:rPr lang="zh-TW" altLang="en-US" dirty="0" smtClean="0"/>
              <a:t>。</a:t>
            </a:r>
            <a:endParaRPr lang="en-US" altLang="zh-TW" dirty="0" smtClean="0"/>
          </a:p>
          <a:p>
            <a:pPr lvl="1"/>
            <a:r>
              <a:rPr lang="en-US" altLang="zh-TW" dirty="0" smtClean="0"/>
              <a:t>3. </a:t>
            </a:r>
            <a:r>
              <a:rPr lang="zh-TW" altLang="en-US" dirty="0" smtClean="0"/>
              <a:t>世代</a:t>
            </a:r>
            <a:r>
              <a:rPr lang="zh-TW" altLang="en-US" dirty="0"/>
              <a:t>、時期。如：「唐朝中葉</a:t>
            </a:r>
            <a:r>
              <a:rPr lang="zh-TW" altLang="en-US" dirty="0" smtClean="0"/>
              <a:t>」</a:t>
            </a:r>
            <a:r>
              <a:rPr lang="zh-TW" altLang="en-US" dirty="0"/>
              <a:t> </a:t>
            </a:r>
            <a:r>
              <a:rPr lang="zh-TW" altLang="en-US" dirty="0" smtClean="0"/>
              <a:t>。</a:t>
            </a:r>
            <a:endParaRPr lang="en-US" altLang="zh-TW" dirty="0" smtClean="0"/>
          </a:p>
          <a:p>
            <a:pPr lvl="1"/>
            <a:r>
              <a:rPr lang="en-US" altLang="zh-TW" dirty="0" smtClean="0"/>
              <a:t>4. </a:t>
            </a:r>
            <a:r>
              <a:rPr lang="zh-TW" altLang="en-US" dirty="0" smtClean="0"/>
              <a:t>書頁</a:t>
            </a:r>
            <a:r>
              <a:rPr lang="zh-TW" altLang="en-US" dirty="0" smtClean="0"/>
              <a:t>。</a:t>
            </a:r>
            <a:endParaRPr lang="en-US" altLang="zh-TW" dirty="0" smtClean="0"/>
          </a:p>
          <a:p>
            <a:pPr lvl="1"/>
            <a:r>
              <a:rPr lang="en-US" altLang="zh-TW" dirty="0" smtClean="0"/>
              <a:t>5. </a:t>
            </a:r>
            <a:r>
              <a:rPr lang="zh-TW" altLang="en-US" dirty="0" smtClean="0"/>
              <a:t>比喻</a:t>
            </a:r>
            <a:r>
              <a:rPr lang="zh-TW" altLang="en-US" dirty="0"/>
              <a:t>輕飄如葉的東西</a:t>
            </a:r>
            <a:r>
              <a:rPr lang="zh-TW" altLang="en-US" dirty="0" smtClean="0"/>
              <a:t>。</a:t>
            </a:r>
            <a:r>
              <a:rPr lang="zh-TW" altLang="en-US" dirty="0"/>
              <a:t>宋．蘇軾</a:t>
            </a:r>
            <a:r>
              <a:rPr lang="en-US" altLang="zh-TW" dirty="0"/>
              <a:t>〈</a:t>
            </a:r>
            <a:r>
              <a:rPr lang="zh-TW" altLang="en-US" dirty="0"/>
              <a:t>赤壁賦</a:t>
            </a:r>
            <a:r>
              <a:rPr lang="en-US" altLang="zh-TW" dirty="0"/>
              <a:t>〉</a:t>
            </a:r>
            <a:r>
              <a:rPr lang="zh-TW" altLang="en-US" dirty="0"/>
              <a:t>：「駕一葉之</a:t>
            </a:r>
            <a:r>
              <a:rPr lang="zh-TW" altLang="en-US" dirty="0" smtClean="0"/>
              <a:t>扁舟</a:t>
            </a:r>
            <a:r>
              <a:rPr lang="en-US" altLang="zh-TW" dirty="0" smtClean="0"/>
              <a:t>…</a:t>
            </a:r>
            <a:r>
              <a:rPr lang="zh-TW" altLang="en-US" dirty="0" smtClean="0"/>
              <a:t>」</a:t>
            </a:r>
            <a:endParaRPr lang="zh-TW" altLang="zh-TW" dirty="0"/>
          </a:p>
          <a:p>
            <a:pPr lvl="0"/>
            <a:r>
              <a:rPr lang="zh-TW" altLang="en-US" dirty="0" smtClean="0"/>
              <a:t>盡量</a:t>
            </a:r>
            <a:r>
              <a:rPr lang="zh-TW" altLang="zh-TW" dirty="0" smtClean="0"/>
              <a:t>不</a:t>
            </a:r>
            <a:r>
              <a:rPr lang="zh-TW" altLang="en-US" dirty="0" smtClean="0"/>
              <a:t>要讓讀者</a:t>
            </a:r>
            <a:r>
              <a:rPr lang="zh-TW" altLang="zh-TW" dirty="0" smtClean="0"/>
              <a:t>為</a:t>
            </a:r>
            <a:r>
              <a:rPr lang="zh-TW" altLang="en-US" dirty="0" smtClean="0"/>
              <a:t>瞭解釋義內容再</a:t>
            </a:r>
            <a:r>
              <a:rPr lang="zh-TW" altLang="zh-TW" dirty="0" smtClean="0"/>
              <a:t>去查</a:t>
            </a:r>
            <a:r>
              <a:rPr lang="zh-TW" altLang="en-US" dirty="0" smtClean="0"/>
              <a:t>詞典</a:t>
            </a:r>
            <a:endParaRPr lang="zh-TW" altLang="zh-TW" dirty="0"/>
          </a:p>
          <a:p>
            <a:pPr lvl="0"/>
            <a:r>
              <a:rPr lang="zh-TW" altLang="en-US" dirty="0" smtClean="0"/>
              <a:t>用</a:t>
            </a:r>
            <a:r>
              <a:rPr lang="zh-TW" altLang="en-US" dirty="0"/>
              <a:t>詞</a:t>
            </a:r>
            <a:r>
              <a:rPr lang="zh-TW" altLang="zh-TW" dirty="0" smtClean="0"/>
              <a:t>和</a:t>
            </a:r>
            <a:r>
              <a:rPr lang="zh-TW" altLang="en-US" dirty="0" smtClean="0"/>
              <a:t>句型</a:t>
            </a:r>
            <a:r>
              <a:rPr lang="zh-TW" altLang="zh-TW" dirty="0" smtClean="0"/>
              <a:t>結構</a:t>
            </a:r>
            <a:r>
              <a:rPr lang="zh-TW" altLang="zh-TW" dirty="0"/>
              <a:t>應盡可能</a:t>
            </a:r>
            <a:r>
              <a:rPr lang="zh-TW" altLang="zh-TW" dirty="0" smtClean="0"/>
              <a:t>符合</a:t>
            </a:r>
            <a:r>
              <a:rPr lang="zh-TW" altLang="en-US" dirty="0"/>
              <a:t>一般</a:t>
            </a:r>
            <a:r>
              <a:rPr lang="zh-TW" altLang="zh-TW" dirty="0" smtClean="0"/>
              <a:t>散文的</a:t>
            </a:r>
            <a:r>
              <a:rPr lang="zh-TW" altLang="en-US" dirty="0"/>
              <a:t>風格</a:t>
            </a:r>
            <a:r>
              <a:rPr lang="zh-TW" altLang="zh-TW" dirty="0" smtClean="0"/>
              <a:t>，不</a:t>
            </a:r>
            <a:r>
              <a:rPr lang="zh-TW" altLang="en-US" dirty="0" smtClean="0"/>
              <a:t>要</a:t>
            </a:r>
            <a:r>
              <a:rPr lang="zh-TW" altLang="zh-TW" dirty="0" smtClean="0"/>
              <a:t>強迫</a:t>
            </a:r>
            <a:r>
              <a:rPr lang="zh-TW" altLang="zh-TW" dirty="0"/>
              <a:t>用戶學習一套</a:t>
            </a:r>
            <a:r>
              <a:rPr lang="zh-TW" altLang="zh-TW" dirty="0" smtClean="0"/>
              <a:t>詞彙學</a:t>
            </a:r>
            <a:r>
              <a:rPr lang="zh-TW" altLang="en-US" dirty="0" smtClean="0"/>
              <a:t>的</a:t>
            </a:r>
            <a:r>
              <a:rPr lang="zh-TW" altLang="zh-TW" dirty="0" smtClean="0"/>
              <a:t>慣例。</a:t>
            </a:r>
            <a:endParaRPr lang="zh-TW" altLang="zh-TW" dirty="0"/>
          </a:p>
          <a:p>
            <a:endParaRPr lang="zh-TW" altLang="en-US" dirty="0"/>
          </a:p>
        </p:txBody>
      </p:sp>
    </p:spTree>
    <p:extLst>
      <p:ext uri="{BB962C8B-B14F-4D97-AF65-F5344CB8AC3E}">
        <p14:creationId xmlns:p14="http://schemas.microsoft.com/office/powerpoint/2010/main" val="37680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不好理解的例子</a:t>
            </a:r>
          </a:p>
        </p:txBody>
      </p:sp>
      <p:sp>
        <p:nvSpPr>
          <p:cNvPr id="3" name="內容版面配置區 2"/>
          <p:cNvSpPr>
            <a:spLocks noGrp="1"/>
          </p:cNvSpPr>
          <p:nvPr>
            <p:ph idx="1"/>
          </p:nvPr>
        </p:nvSpPr>
        <p:spPr/>
        <p:txBody>
          <a:bodyPr/>
          <a:lstStyle/>
          <a:p>
            <a:r>
              <a:rPr lang="en-US" altLang="zh-TW" dirty="0" err="1"/>
              <a:t>a</a:t>
            </a:r>
            <a:r>
              <a:rPr lang="en-US" altLang="zh-TW" dirty="0" err="1" smtClean="0"/>
              <a:t>petalous</a:t>
            </a:r>
            <a:r>
              <a:rPr lang="zh-TW" altLang="en-US" dirty="0" smtClean="0"/>
              <a:t>（胎生）</a:t>
            </a:r>
            <a:endParaRPr lang="en-US" altLang="zh-TW" dirty="0" smtClean="0"/>
          </a:p>
          <a:p>
            <a:r>
              <a:rPr lang="en-US" altLang="zh-TW" dirty="0" smtClean="0"/>
              <a:t>unisexual</a:t>
            </a:r>
            <a:r>
              <a:rPr lang="zh-TW" altLang="en-US" dirty="0" smtClean="0"/>
              <a:t>（單性）</a:t>
            </a:r>
            <a:endParaRPr lang="en-US" altLang="zh-TW" dirty="0" smtClean="0"/>
          </a:p>
          <a:p>
            <a:r>
              <a:rPr lang="en-US" altLang="zh-TW" dirty="0" smtClean="0"/>
              <a:t>bract</a:t>
            </a:r>
            <a:r>
              <a:rPr lang="zh-TW" altLang="en-US" dirty="0" smtClean="0"/>
              <a:t>（苞片）</a:t>
            </a:r>
            <a:endParaRPr lang="en-US" altLang="zh-TW" dirty="0" smtClean="0"/>
          </a:p>
          <a:p>
            <a:r>
              <a:rPr lang="en-US" altLang="zh-TW" dirty="0" smtClean="0"/>
              <a:t>inflorescence</a:t>
            </a:r>
            <a:r>
              <a:rPr lang="zh-TW" altLang="en-US" dirty="0" smtClean="0"/>
              <a:t>（花序）</a:t>
            </a:r>
            <a:r>
              <a:rPr lang="en-US" altLang="zh-TW" dirty="0" smtClean="0"/>
              <a:t> </a:t>
            </a:r>
          </a:p>
          <a:p>
            <a:r>
              <a:rPr lang="en-US" altLang="zh-TW" dirty="0" err="1" smtClean="0"/>
              <a:t>spicate</a:t>
            </a:r>
            <a:r>
              <a:rPr lang="zh-TW" altLang="en-US" dirty="0" smtClean="0"/>
              <a:t>（穗狀的）</a:t>
            </a:r>
            <a:endParaRPr lang="en-US" altLang="zh-TW" dirty="0" smtClean="0"/>
          </a:p>
          <a:p>
            <a:endParaRPr lang="zh-TW" altLang="en-US" dirty="0"/>
          </a:p>
        </p:txBody>
      </p:sp>
      <p:pic>
        <p:nvPicPr>
          <p:cNvPr id="4" name="圖片 3"/>
          <p:cNvPicPr/>
          <p:nvPr/>
        </p:nvPicPr>
        <p:blipFill>
          <a:blip r:embed="rId2"/>
          <a:stretch>
            <a:fillRect/>
          </a:stretch>
        </p:blipFill>
        <p:spPr>
          <a:xfrm>
            <a:off x="5134927" y="2453926"/>
            <a:ext cx="6749562" cy="1880454"/>
          </a:xfrm>
          <a:prstGeom prst="rect">
            <a:avLst/>
          </a:prstGeom>
        </p:spPr>
      </p:pic>
      <p:sp>
        <p:nvSpPr>
          <p:cNvPr id="6" name="矩形 5"/>
          <p:cNvSpPr/>
          <p:nvPr/>
        </p:nvSpPr>
        <p:spPr>
          <a:xfrm>
            <a:off x="5134927" y="4471539"/>
            <a:ext cx="6096000" cy="830997"/>
          </a:xfrm>
          <a:prstGeom prst="rect">
            <a:avLst/>
          </a:prstGeom>
        </p:spPr>
        <p:txBody>
          <a:bodyPr>
            <a:spAutoFit/>
          </a:bodyPr>
          <a:lstStyle/>
          <a:p>
            <a:r>
              <a:rPr lang="zh-CN" altLang="en-US" sz="2400" dirty="0"/>
              <a:t>穗狀花序（如柳樹、樺樹或橡樹），帶有鱗片狀的苞片和單性的無花瓣的花</a:t>
            </a:r>
            <a:endParaRPr lang="zh-TW" altLang="en-US" sz="2400" dirty="0"/>
          </a:p>
        </p:txBody>
      </p:sp>
    </p:spTree>
    <p:extLst>
      <p:ext uri="{BB962C8B-B14F-4D97-AF65-F5344CB8AC3E}">
        <p14:creationId xmlns:p14="http://schemas.microsoft.com/office/powerpoint/2010/main" val="251406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比較好理解的例子</a:t>
            </a:r>
            <a:endParaRPr lang="zh-TW" altLang="en-US" dirty="0"/>
          </a:p>
        </p:txBody>
      </p:sp>
      <p:sp>
        <p:nvSpPr>
          <p:cNvPr id="3" name="內容版面配置區 2"/>
          <p:cNvSpPr>
            <a:spLocks noGrp="1"/>
          </p:cNvSpPr>
          <p:nvPr>
            <p:ph idx="1"/>
          </p:nvPr>
        </p:nvSpPr>
        <p:spPr/>
        <p:txBody>
          <a:bodyPr/>
          <a:lstStyle/>
          <a:p>
            <a:r>
              <a:rPr lang="zh-TW" altLang="en-US" dirty="0" smtClean="0"/>
              <a:t>以普通散文的文體書寫</a:t>
            </a:r>
            <a:endParaRPr lang="en-US" altLang="zh-TW" dirty="0" smtClean="0"/>
          </a:p>
          <a:p>
            <a:r>
              <a:rPr lang="zh-TW" altLang="en-US" dirty="0" smtClean="0"/>
              <a:t>使用一般性的詞語</a:t>
            </a:r>
            <a:endParaRPr lang="en-US" altLang="zh-TW" dirty="0" smtClean="0"/>
          </a:p>
          <a:p>
            <a:r>
              <a:rPr lang="zh-TW" altLang="en-US" dirty="0" smtClean="0"/>
              <a:t>辭典是寫給一般讀者</a:t>
            </a:r>
            <a:endParaRPr lang="en-US" altLang="zh-TW" dirty="0" smtClean="0"/>
          </a:p>
          <a:p>
            <a:endParaRPr lang="en-US" altLang="zh-TW" dirty="0"/>
          </a:p>
          <a:p>
            <a:endParaRPr lang="en-US" altLang="zh-TW" dirty="0" smtClean="0"/>
          </a:p>
          <a:p>
            <a:pPr marL="0" indent="0" algn="r">
              <a:buNone/>
            </a:pPr>
            <a:endParaRPr lang="zh-TW" altLang="en-US" dirty="0"/>
          </a:p>
        </p:txBody>
      </p:sp>
      <p:pic>
        <p:nvPicPr>
          <p:cNvPr id="4" name="圖片 3"/>
          <p:cNvPicPr/>
          <p:nvPr/>
        </p:nvPicPr>
        <p:blipFill>
          <a:blip r:embed="rId2"/>
          <a:stretch>
            <a:fillRect/>
          </a:stretch>
        </p:blipFill>
        <p:spPr>
          <a:xfrm>
            <a:off x="4725618" y="2175978"/>
            <a:ext cx="6600107" cy="2139348"/>
          </a:xfrm>
          <a:prstGeom prst="rect">
            <a:avLst/>
          </a:prstGeom>
        </p:spPr>
      </p:pic>
      <p:sp>
        <p:nvSpPr>
          <p:cNvPr id="5" name="矩形 4"/>
          <p:cNvSpPr/>
          <p:nvPr/>
        </p:nvSpPr>
        <p:spPr>
          <a:xfrm>
            <a:off x="4805630" y="4477417"/>
            <a:ext cx="6955750" cy="461665"/>
          </a:xfrm>
          <a:prstGeom prst="rect">
            <a:avLst/>
          </a:prstGeom>
        </p:spPr>
        <p:txBody>
          <a:bodyPr wrap="none">
            <a:spAutoFit/>
          </a:bodyPr>
          <a:lstStyle/>
          <a:p>
            <a:r>
              <a:rPr lang="zh-CN" altLang="en-US" sz="2400" dirty="0"/>
              <a:t>柳樹和榛子等樹木的絨毛、懸掛的花穗，由風授粉</a:t>
            </a:r>
            <a:endParaRPr lang="zh-TW" altLang="en-US" sz="2400" dirty="0"/>
          </a:p>
        </p:txBody>
      </p:sp>
    </p:spTree>
    <p:extLst>
      <p:ext uri="{BB962C8B-B14F-4D97-AF65-F5344CB8AC3E}">
        <p14:creationId xmlns:p14="http://schemas.microsoft.com/office/powerpoint/2010/main" val="22371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好釋義的一些基本要求</a:t>
            </a:r>
          </a:p>
        </p:txBody>
      </p:sp>
      <p:sp>
        <p:nvSpPr>
          <p:cNvPr id="3" name="內容版面配置區 2"/>
          <p:cNvSpPr>
            <a:spLocks noGrp="1"/>
          </p:cNvSpPr>
          <p:nvPr>
            <p:ph idx="1"/>
          </p:nvPr>
        </p:nvSpPr>
        <p:spPr/>
        <p:txBody>
          <a:bodyPr/>
          <a:lstStyle/>
          <a:p>
            <a:pPr lvl="0"/>
            <a:r>
              <a:rPr lang="zh-TW" altLang="en-US" dirty="0" smtClean="0"/>
              <a:t>釋義</a:t>
            </a:r>
            <a:r>
              <a:rPr lang="zh-TW" altLang="zh-TW" dirty="0" smtClean="0"/>
              <a:t>應該</a:t>
            </a:r>
            <a:r>
              <a:rPr lang="zh-TW" altLang="zh-TW" dirty="0"/>
              <a:t>提供足夠的資訊，</a:t>
            </a:r>
            <a:r>
              <a:rPr lang="zh-TW" altLang="zh-TW" dirty="0" smtClean="0"/>
              <a:t>使用</a:t>
            </a:r>
            <a:r>
              <a:rPr lang="zh-TW" altLang="en-US" dirty="0" smtClean="0"/>
              <a:t>戶</a:t>
            </a:r>
            <a:r>
              <a:rPr lang="zh-TW" altLang="zh-TW" dirty="0" smtClean="0"/>
              <a:t>能夠</a:t>
            </a:r>
            <a:r>
              <a:rPr lang="zh-TW" altLang="zh-TW" dirty="0" smtClean="0">
                <a:solidFill>
                  <a:srgbClr val="FFFF00"/>
                </a:solidFill>
              </a:rPr>
              <a:t>在語</a:t>
            </a:r>
            <a:r>
              <a:rPr lang="zh-TW" altLang="zh-TW" dirty="0">
                <a:solidFill>
                  <a:srgbClr val="FFFF00"/>
                </a:solidFill>
              </a:rPr>
              <a:t>境中理解</a:t>
            </a:r>
            <a:r>
              <a:rPr lang="zh-TW" altLang="zh-TW" dirty="0"/>
              <a:t>這個詞。</a:t>
            </a:r>
          </a:p>
          <a:p>
            <a:pPr lvl="0"/>
            <a:r>
              <a:rPr lang="zh-TW" altLang="zh-TW" dirty="0" smtClean="0"/>
              <a:t>用戶</a:t>
            </a:r>
            <a:r>
              <a:rPr lang="zh-TW" altLang="zh-TW" dirty="0"/>
              <a:t>能夠在</a:t>
            </a:r>
            <a:r>
              <a:rPr lang="zh-TW" altLang="zh-TW" dirty="0">
                <a:solidFill>
                  <a:srgbClr val="FFFF00"/>
                </a:solidFill>
              </a:rPr>
              <a:t>任何新的語境</a:t>
            </a:r>
            <a:r>
              <a:rPr lang="zh-TW" altLang="zh-TW" dirty="0" smtClean="0">
                <a:solidFill>
                  <a:srgbClr val="FFFF00"/>
                </a:solidFill>
              </a:rPr>
              <a:t>中</a:t>
            </a:r>
            <a:r>
              <a:rPr lang="zh-TW" altLang="en-US" dirty="0" smtClean="0">
                <a:solidFill>
                  <a:srgbClr val="FFFF00"/>
                </a:solidFill>
              </a:rPr>
              <a:t>理解</a:t>
            </a:r>
            <a:r>
              <a:rPr lang="zh-TW" altLang="zh-TW" dirty="0" smtClean="0"/>
              <a:t>這個</a:t>
            </a:r>
            <a:r>
              <a:rPr lang="zh-TW" altLang="zh-TW" dirty="0"/>
              <a:t>詞</a:t>
            </a:r>
            <a:r>
              <a:rPr lang="zh-TW" altLang="zh-TW" dirty="0" smtClean="0"/>
              <a:t>（用戶</a:t>
            </a:r>
            <a:r>
              <a:rPr lang="zh-TW" altLang="zh-TW" dirty="0"/>
              <a:t>的被動</a:t>
            </a:r>
            <a:r>
              <a:rPr lang="zh-TW" altLang="zh-TW" dirty="0" smtClean="0"/>
              <a:t>詞彙）</a:t>
            </a:r>
            <a:r>
              <a:rPr lang="zh-TW" altLang="zh-TW" dirty="0"/>
              <a:t>。</a:t>
            </a:r>
          </a:p>
          <a:p>
            <a:pPr lvl="0"/>
            <a:r>
              <a:rPr lang="zh-TW" altLang="en-US" dirty="0" smtClean="0"/>
              <a:t>用戶</a:t>
            </a:r>
            <a:r>
              <a:rPr lang="zh-TW" altLang="zh-TW" dirty="0" smtClean="0"/>
              <a:t>能在</a:t>
            </a:r>
            <a:r>
              <a:rPr lang="zh-TW" altLang="zh-TW" dirty="0"/>
              <a:t>新的語境中正確和</a:t>
            </a:r>
            <a:r>
              <a:rPr lang="zh-TW" altLang="zh-TW" dirty="0">
                <a:solidFill>
                  <a:srgbClr val="FFFF00"/>
                </a:solidFill>
              </a:rPr>
              <a:t>適當地使用這個詞</a:t>
            </a:r>
            <a:r>
              <a:rPr lang="zh-TW" altLang="zh-TW" dirty="0" smtClean="0"/>
              <a:t>（用戶</a:t>
            </a:r>
            <a:r>
              <a:rPr lang="zh-TW" altLang="zh-TW" dirty="0"/>
              <a:t>的主動詞彙）。</a:t>
            </a:r>
          </a:p>
          <a:p>
            <a:endParaRPr lang="zh-TW" altLang="en-US" dirty="0"/>
          </a:p>
        </p:txBody>
      </p:sp>
    </p:spTree>
    <p:extLst>
      <p:ext uri="{BB962C8B-B14F-4D97-AF65-F5344CB8AC3E}">
        <p14:creationId xmlns:p14="http://schemas.microsoft.com/office/powerpoint/2010/main" val="17805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小結</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a:t>釋義的</a:t>
            </a:r>
            <a:r>
              <a:rPr lang="zh-TW" altLang="en-US" dirty="0" smtClean="0"/>
              <a:t>困難</a:t>
            </a:r>
            <a:endParaRPr lang="en-US" altLang="zh-TW" dirty="0" smtClean="0"/>
          </a:p>
          <a:p>
            <a:pPr lvl="1"/>
            <a:r>
              <a:rPr lang="zh-TW" altLang="en-US" dirty="0" smtClean="0"/>
              <a:t>爭議多，難以滿足所有人</a:t>
            </a:r>
            <a:endParaRPr lang="en-US" altLang="zh-TW" dirty="0" smtClean="0"/>
          </a:p>
          <a:p>
            <a:pPr lvl="1"/>
            <a:r>
              <a:rPr lang="zh-TW" altLang="en-US" dirty="0"/>
              <a:t>詞典釋義差異</a:t>
            </a:r>
            <a:r>
              <a:rPr lang="zh-TW" altLang="en-US" dirty="0" smtClean="0"/>
              <a:t>大</a:t>
            </a:r>
            <a:endParaRPr lang="en-US" altLang="zh-TW" dirty="0" smtClean="0"/>
          </a:p>
          <a:p>
            <a:r>
              <a:rPr lang="zh-TW" altLang="en-US" dirty="0"/>
              <a:t>為什麼需要釋義</a:t>
            </a:r>
            <a:r>
              <a:rPr lang="zh-TW" altLang="en-US" dirty="0" smtClean="0"/>
              <a:t>？</a:t>
            </a:r>
            <a:endParaRPr lang="en-US" altLang="zh-TW" dirty="0" smtClean="0"/>
          </a:p>
          <a:p>
            <a:pPr lvl="1"/>
            <a:r>
              <a:rPr lang="zh-TW" altLang="en-US" dirty="0"/>
              <a:t>給解碼用的</a:t>
            </a:r>
            <a:r>
              <a:rPr lang="zh-TW" altLang="en-US" dirty="0" smtClean="0"/>
              <a:t>釋義</a:t>
            </a:r>
            <a:endParaRPr lang="en-US" altLang="zh-TW" dirty="0" smtClean="0"/>
          </a:p>
          <a:p>
            <a:pPr lvl="1"/>
            <a:r>
              <a:rPr lang="zh-TW" altLang="en-US" dirty="0"/>
              <a:t>給編碼用的</a:t>
            </a:r>
            <a:r>
              <a:rPr lang="zh-TW" altLang="en-US" dirty="0" smtClean="0"/>
              <a:t>釋義</a:t>
            </a:r>
            <a:endParaRPr lang="en-US" altLang="zh-TW" dirty="0" smtClean="0"/>
          </a:p>
          <a:p>
            <a:r>
              <a:rPr lang="zh-TW" altLang="en-US" dirty="0"/>
              <a:t>釋義的</a:t>
            </a:r>
            <a:r>
              <a:rPr lang="zh-TW" altLang="en-US" dirty="0" smtClean="0"/>
              <a:t>程序</a:t>
            </a:r>
            <a:endParaRPr lang="en-US" altLang="zh-TW" dirty="0" smtClean="0"/>
          </a:p>
          <a:p>
            <a:pPr lvl="1"/>
            <a:r>
              <a:rPr lang="zh-TW" altLang="en-US" dirty="0" smtClean="0"/>
              <a:t>義項資料庫</a:t>
            </a:r>
            <a:endParaRPr lang="en-US" altLang="zh-TW" dirty="0" smtClean="0"/>
          </a:p>
          <a:p>
            <a:pPr lvl="1"/>
            <a:r>
              <a:rPr lang="zh-TW" altLang="en-US" dirty="0" smtClean="0"/>
              <a:t>體例指南</a:t>
            </a:r>
            <a:endParaRPr lang="en-US" altLang="zh-TW" dirty="0" smtClean="0"/>
          </a:p>
          <a:p>
            <a:pPr lvl="1"/>
            <a:r>
              <a:rPr lang="zh-TW" altLang="en-US" dirty="0" smtClean="0"/>
              <a:t>讀者</a:t>
            </a:r>
            <a:endParaRPr lang="en-US" altLang="zh-TW" dirty="0" smtClean="0"/>
          </a:p>
          <a:p>
            <a:r>
              <a:rPr lang="zh-TW" altLang="en-US" dirty="0"/>
              <a:t>釋義是給誰用的</a:t>
            </a:r>
            <a:r>
              <a:rPr lang="zh-TW" altLang="en-US" dirty="0" smtClean="0"/>
              <a:t>？</a:t>
            </a:r>
            <a:endParaRPr lang="en-US" altLang="zh-TW" dirty="0" smtClean="0"/>
          </a:p>
          <a:p>
            <a:pPr lvl="1"/>
            <a:r>
              <a:rPr lang="zh-TW" altLang="en-US" dirty="0"/>
              <a:t>必須考慮到使用者的先前</a:t>
            </a:r>
            <a:r>
              <a:rPr lang="zh-TW" altLang="en-US" dirty="0" smtClean="0"/>
              <a:t>知識</a:t>
            </a:r>
            <a:endParaRPr lang="en-US" altLang="zh-TW" dirty="0" smtClean="0"/>
          </a:p>
          <a:p>
            <a:pPr lvl="1"/>
            <a:r>
              <a:rPr lang="zh-TW" altLang="en-US" dirty="0"/>
              <a:t>語言</a:t>
            </a:r>
            <a:r>
              <a:rPr lang="zh-TW" altLang="en-US" dirty="0" smtClean="0"/>
              <a:t>能力</a:t>
            </a:r>
            <a:endParaRPr lang="en-US" altLang="zh-TW" dirty="0" smtClean="0"/>
          </a:p>
          <a:p>
            <a:pPr lvl="1"/>
            <a:r>
              <a:rPr lang="zh-TW" altLang="en-US" dirty="0"/>
              <a:t>對參考慣例的理解</a:t>
            </a:r>
            <a:endParaRPr lang="zh-TW" altLang="en-US" dirty="0"/>
          </a:p>
        </p:txBody>
      </p:sp>
    </p:spTree>
    <p:extLst>
      <p:ext uri="{BB962C8B-B14F-4D97-AF65-F5344CB8AC3E}">
        <p14:creationId xmlns:p14="http://schemas.microsoft.com/office/powerpoint/2010/main" val="330031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英文版</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702498" y="2194560"/>
            <a:ext cx="8365046" cy="4100727"/>
          </a:xfrm>
          <a:prstGeom prst="rect">
            <a:avLst/>
          </a:prstGeom>
        </p:spPr>
      </p:pic>
    </p:spTree>
    <p:extLst>
      <p:ext uri="{BB962C8B-B14F-4D97-AF65-F5344CB8AC3E}">
        <p14:creationId xmlns:p14="http://schemas.microsoft.com/office/powerpoint/2010/main" val="1984814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838325" y="1281112"/>
            <a:ext cx="8515350" cy="4295775"/>
          </a:xfrm>
          <a:prstGeom prst="rect">
            <a:avLst/>
          </a:prstGeom>
        </p:spPr>
      </p:pic>
    </p:spTree>
    <p:extLst>
      <p:ext uri="{BB962C8B-B14F-4D97-AF65-F5344CB8AC3E}">
        <p14:creationId xmlns:p14="http://schemas.microsoft.com/office/powerpoint/2010/main" val="2039616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505075" y="1271587"/>
            <a:ext cx="7181850" cy="4314825"/>
          </a:xfrm>
          <a:prstGeom prst="rect">
            <a:avLst/>
          </a:prstGeom>
        </p:spPr>
      </p:pic>
    </p:spTree>
    <p:extLst>
      <p:ext uri="{BB962C8B-B14F-4D97-AF65-F5344CB8AC3E}">
        <p14:creationId xmlns:p14="http://schemas.microsoft.com/office/powerpoint/2010/main" val="782998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關於釋義的內容</a:t>
            </a:r>
            <a:endParaRPr lang="zh-TW" altLang="en-US" dirty="0"/>
          </a:p>
        </p:txBody>
      </p:sp>
      <p:sp>
        <p:nvSpPr>
          <p:cNvPr id="3" name="內容版面配置區 2"/>
          <p:cNvSpPr>
            <a:spLocks noGrp="1"/>
          </p:cNvSpPr>
          <p:nvPr>
            <p:ph idx="1"/>
          </p:nvPr>
        </p:nvSpPr>
        <p:spPr>
          <a:xfrm>
            <a:off x="680322" y="2336873"/>
            <a:ext cx="5896942" cy="3599316"/>
          </a:xfrm>
        </p:spPr>
        <p:txBody>
          <a:bodyPr>
            <a:normAutofit lnSpcReduction="10000"/>
          </a:bodyPr>
          <a:lstStyle/>
          <a:p>
            <a:r>
              <a:rPr lang="zh-TW" altLang="en-US" dirty="0" smtClean="0"/>
              <a:t>我</a:t>
            </a:r>
            <a:r>
              <a:rPr lang="zh-TW" altLang="en-US" dirty="0"/>
              <a:t>該</a:t>
            </a:r>
            <a:r>
              <a:rPr lang="zh-TW" altLang="en-US" dirty="0" smtClean="0"/>
              <a:t>如何描述這個詞（義項）？</a:t>
            </a:r>
            <a:endParaRPr lang="en-US" altLang="zh-TW" dirty="0" smtClean="0"/>
          </a:p>
          <a:p>
            <a:r>
              <a:rPr lang="zh-TW" altLang="en-US" dirty="0" smtClean="0"/>
              <a:t>哪些是最有價值的訊息？</a:t>
            </a:r>
            <a:endParaRPr lang="en-US" altLang="zh-TW" dirty="0" smtClean="0"/>
          </a:p>
          <a:p>
            <a:pPr lvl="1"/>
            <a:r>
              <a:rPr lang="en-US" altLang="zh-TW" dirty="0" smtClean="0"/>
              <a:t>Cattle are cows and bulls</a:t>
            </a:r>
          </a:p>
          <a:p>
            <a:pPr lvl="1"/>
            <a:r>
              <a:rPr lang="zh-TW" altLang="en-US" dirty="0"/>
              <a:t>使用</a:t>
            </a:r>
            <a:r>
              <a:rPr lang="zh-TW" altLang="en-US" dirty="0" smtClean="0"/>
              <a:t>簡單</a:t>
            </a:r>
            <a:r>
              <a:rPr lang="zh-TW" altLang="en-US" dirty="0" smtClean="0"/>
              <a:t>的語言</a:t>
            </a:r>
            <a:endParaRPr lang="en-US" altLang="zh-TW" dirty="0" smtClean="0"/>
          </a:p>
          <a:p>
            <a:pPr lvl="1"/>
            <a:r>
              <a:rPr lang="zh-TW" altLang="en-US" dirty="0" smtClean="0"/>
              <a:t>提供</a:t>
            </a:r>
            <a:r>
              <a:rPr lang="zh-TW" altLang="en-US" dirty="0" smtClean="0"/>
              <a:t>理解所需最簡單的資訊</a:t>
            </a:r>
            <a:endParaRPr lang="en-US" altLang="zh-TW" dirty="0" smtClean="0"/>
          </a:p>
          <a:p>
            <a:pPr lvl="1"/>
            <a:r>
              <a:rPr lang="zh-TW" altLang="en-US" dirty="0"/>
              <a:t>對</a:t>
            </a:r>
            <a:r>
              <a:rPr lang="zh-TW" altLang="en-US" dirty="0" smtClean="0"/>
              <a:t>程度較</a:t>
            </a:r>
            <a:r>
              <a:rPr lang="zh-TW" altLang="zh-TW" dirty="0" smtClean="0"/>
              <a:t>低的</a:t>
            </a:r>
            <a:r>
              <a:rPr lang="zh-TW" altLang="zh-TW" dirty="0"/>
              <a:t>英語學習</a:t>
            </a:r>
            <a:r>
              <a:rPr lang="zh-TW" altLang="zh-TW" dirty="0" smtClean="0"/>
              <a:t>者</a:t>
            </a:r>
            <a:endParaRPr lang="en-US" altLang="zh-TW" dirty="0" smtClean="0"/>
          </a:p>
          <a:p>
            <a:r>
              <a:rPr lang="zh-TW" altLang="en-US" dirty="0" smtClean="0"/>
              <a:t>對程度較高的學習者還需要提供哪些資訊？</a:t>
            </a:r>
            <a:endParaRPr lang="en-US" altLang="zh-TW" dirty="0" smtClean="0"/>
          </a:p>
          <a:p>
            <a:r>
              <a:rPr lang="zh-TW" altLang="en-US" dirty="0" smtClean="0"/>
              <a:t>決定的關鍵</a:t>
            </a:r>
            <a:endParaRPr lang="en-US" altLang="zh-TW" dirty="0" smtClean="0"/>
          </a:p>
          <a:p>
            <a:pPr lvl="1"/>
            <a:r>
              <a:rPr lang="zh-TW" altLang="en-US" dirty="0"/>
              <a:t>詞典的</a:t>
            </a:r>
            <a:r>
              <a:rPr lang="zh-TW" altLang="en-US" dirty="0" smtClean="0"/>
              <a:t>類型</a:t>
            </a:r>
            <a:endParaRPr lang="en-US" altLang="zh-TW" dirty="0" smtClean="0"/>
          </a:p>
          <a:p>
            <a:pPr lvl="1"/>
            <a:r>
              <a:rPr lang="zh-TW" altLang="en-US" dirty="0"/>
              <a:t>讀者</a:t>
            </a:r>
            <a:r>
              <a:rPr lang="zh-TW" altLang="zh-TW" dirty="0" smtClean="0"/>
              <a:t>的</a:t>
            </a:r>
            <a:r>
              <a:rPr lang="zh-TW" altLang="zh-TW" dirty="0"/>
              <a:t>需求和期望</a:t>
            </a:r>
            <a:endParaRPr lang="en-US" altLang="zh-TW" dirty="0" smtClean="0"/>
          </a:p>
        </p:txBody>
      </p:sp>
      <p:pic>
        <p:nvPicPr>
          <p:cNvPr id="4" name="圖片 3"/>
          <p:cNvPicPr>
            <a:picLocks noChangeAspect="1"/>
          </p:cNvPicPr>
          <p:nvPr/>
        </p:nvPicPr>
        <p:blipFill>
          <a:blip r:embed="rId2"/>
          <a:stretch>
            <a:fillRect/>
          </a:stretch>
        </p:blipFill>
        <p:spPr>
          <a:xfrm>
            <a:off x="6577264" y="1931029"/>
            <a:ext cx="5573522" cy="4005160"/>
          </a:xfrm>
          <a:prstGeom prst="rect">
            <a:avLst/>
          </a:prstGeom>
        </p:spPr>
      </p:pic>
    </p:spTree>
    <p:extLst>
      <p:ext uri="{BB962C8B-B14F-4D97-AF65-F5344CB8AC3E}">
        <p14:creationId xmlns:p14="http://schemas.microsoft.com/office/powerpoint/2010/main" val="174160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409825" y="1304925"/>
            <a:ext cx="7372350" cy="4248150"/>
          </a:xfrm>
          <a:prstGeom prst="rect">
            <a:avLst/>
          </a:prstGeom>
        </p:spPr>
      </p:pic>
    </p:spTree>
    <p:extLst>
      <p:ext uri="{BB962C8B-B14F-4D97-AF65-F5344CB8AC3E}">
        <p14:creationId xmlns:p14="http://schemas.microsoft.com/office/powerpoint/2010/main" val="3277288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傳統</a:t>
            </a:r>
            <a:r>
              <a:rPr lang="zh-TW" altLang="en-US" dirty="0" smtClean="0"/>
              <a:t>釋義法：種類</a:t>
            </a:r>
            <a:r>
              <a:rPr lang="en-US" altLang="zh-TW" dirty="0" smtClean="0"/>
              <a:t>--</a:t>
            </a:r>
            <a:r>
              <a:rPr lang="zh-TW" altLang="en-US" dirty="0" smtClean="0"/>
              <a:t>差異</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dirty="0"/>
              <a:t>種類</a:t>
            </a:r>
            <a:r>
              <a:rPr lang="en-US" altLang="zh-TW" sz="2800" dirty="0"/>
              <a:t>--</a:t>
            </a:r>
            <a:r>
              <a:rPr lang="zh-TW" altLang="en-US" sz="2800" dirty="0"/>
              <a:t>差異</a:t>
            </a:r>
            <a:r>
              <a:rPr lang="zh-TW" altLang="en-US" sz="2800" dirty="0" smtClean="0"/>
              <a:t>釋義</a:t>
            </a:r>
            <a:r>
              <a:rPr lang="zh-TW" altLang="en-US" sz="2800" dirty="0"/>
              <a:t>法由</a:t>
            </a:r>
            <a:r>
              <a:rPr lang="zh-TW" altLang="en-US" sz="2800" dirty="0" smtClean="0"/>
              <a:t>兩個元素所構成</a:t>
            </a:r>
            <a:endParaRPr lang="en-US" altLang="zh-TW" sz="2800" dirty="0" smtClean="0"/>
          </a:p>
          <a:p>
            <a:pPr lvl="1"/>
            <a:r>
              <a:rPr lang="zh-TW" altLang="en-US" sz="2800" dirty="0" smtClean="0"/>
              <a:t>種類</a:t>
            </a:r>
            <a:r>
              <a:rPr lang="en-US" altLang="zh-TW" sz="2800" dirty="0" smtClean="0"/>
              <a:t>(</a:t>
            </a:r>
            <a:r>
              <a:rPr lang="en-US" altLang="zh-TW" dirty="0" smtClean="0"/>
              <a:t>genus</a:t>
            </a:r>
            <a:r>
              <a:rPr lang="en-US" altLang="zh-TW" sz="2800" dirty="0" smtClean="0"/>
              <a:t>)</a:t>
            </a:r>
            <a:r>
              <a:rPr lang="zh-TW" altLang="en-US" sz="2800" dirty="0" smtClean="0"/>
              <a:t>：</a:t>
            </a:r>
            <a:r>
              <a:rPr lang="zh-TW" altLang="zh-TW" sz="2800" dirty="0" smtClean="0"/>
              <a:t>上位詞</a:t>
            </a:r>
            <a:r>
              <a:rPr lang="en-US" altLang="zh-TW" sz="2800" dirty="0"/>
              <a:t>--</a:t>
            </a:r>
            <a:r>
              <a:rPr lang="zh-TW" altLang="zh-TW" sz="2800" dirty="0" smtClean="0"/>
              <a:t>將</a:t>
            </a:r>
            <a:r>
              <a:rPr lang="zh-TW" altLang="en-US" sz="2800" dirty="0" smtClean="0"/>
              <a:t>詞語框在</a:t>
            </a:r>
            <a:r>
              <a:rPr lang="zh-TW" altLang="zh-TW" sz="2800" dirty="0" smtClean="0"/>
              <a:t>正確</a:t>
            </a:r>
            <a:r>
              <a:rPr lang="zh-TW" altLang="zh-TW" sz="2800" dirty="0"/>
              <a:t>的語義類別中</a:t>
            </a:r>
            <a:r>
              <a:rPr lang="zh-TW" altLang="zh-TW" sz="2800" dirty="0" smtClean="0"/>
              <a:t>。</a:t>
            </a:r>
            <a:endParaRPr lang="en-US" altLang="zh-TW" sz="2800" dirty="0" smtClean="0"/>
          </a:p>
          <a:p>
            <a:pPr lvl="2"/>
            <a:r>
              <a:rPr lang="zh-TW" altLang="en-US" sz="2400" dirty="0" smtClean="0"/>
              <a:t>敞篷車</a:t>
            </a:r>
            <a:r>
              <a:rPr lang="en-US" altLang="zh-TW" sz="2400" dirty="0" smtClean="0"/>
              <a:t>(</a:t>
            </a:r>
            <a:r>
              <a:rPr lang="en-US" altLang="zh-TW" dirty="0"/>
              <a:t>convertible </a:t>
            </a:r>
            <a:r>
              <a:rPr lang="en-US" altLang="zh-TW" sz="2400" dirty="0" smtClean="0"/>
              <a:t>) </a:t>
            </a:r>
            <a:r>
              <a:rPr lang="en-US" altLang="zh-TW" sz="2400" dirty="0" smtClean="0">
                <a:sym typeface="Wingdings" panose="05000000000000000000" pitchFamily="2" charset="2"/>
              </a:rPr>
              <a:t> </a:t>
            </a:r>
            <a:r>
              <a:rPr lang="zh-TW" altLang="en-US" sz="2400" dirty="0" smtClean="0"/>
              <a:t>汽車</a:t>
            </a:r>
            <a:endParaRPr lang="en-US" altLang="zh-TW" sz="2400" dirty="0" smtClean="0"/>
          </a:p>
          <a:p>
            <a:pPr lvl="2"/>
            <a:r>
              <a:rPr lang="zh-TW" altLang="en-US" sz="2400" dirty="0" smtClean="0"/>
              <a:t>老虎 </a:t>
            </a:r>
            <a:r>
              <a:rPr lang="zh-TW" altLang="en-US" sz="2400" dirty="0" smtClean="0"/>
              <a:t>？</a:t>
            </a:r>
            <a:endParaRPr lang="en-US" altLang="zh-TW" sz="2400" dirty="0" smtClean="0"/>
          </a:p>
          <a:p>
            <a:pPr lvl="2"/>
            <a:r>
              <a:rPr lang="zh-TW" altLang="en-US" sz="2400" dirty="0" smtClean="0">
                <a:sym typeface="Wingdings" panose="05000000000000000000" pitchFamily="2" charset="2"/>
              </a:rPr>
              <a:t>汽車？</a:t>
            </a:r>
            <a:endParaRPr lang="zh-TW" altLang="zh-TW" sz="2400" dirty="0"/>
          </a:p>
          <a:p>
            <a:pPr lvl="1"/>
            <a:r>
              <a:rPr lang="zh-TW" altLang="en-US" sz="2800" dirty="0" smtClean="0"/>
              <a:t>差異</a:t>
            </a:r>
            <a:r>
              <a:rPr lang="en-US" altLang="zh-TW" sz="2800" dirty="0" smtClean="0"/>
              <a:t>(</a:t>
            </a:r>
            <a:r>
              <a:rPr lang="en-US" altLang="zh-TW" dirty="0" smtClean="0"/>
              <a:t>differentiae</a:t>
            </a:r>
            <a:r>
              <a:rPr lang="en-US" altLang="zh-TW" sz="2800" dirty="0" smtClean="0"/>
              <a:t>)</a:t>
            </a:r>
            <a:r>
              <a:rPr lang="zh-TW" altLang="en-US" sz="2800" dirty="0" smtClean="0"/>
              <a:t>：</a:t>
            </a:r>
            <a:r>
              <a:rPr lang="zh-TW" altLang="en-US" sz="2800" dirty="0"/>
              <a:t>補充</a:t>
            </a:r>
            <a:r>
              <a:rPr lang="zh-TW" altLang="zh-TW" sz="2800" dirty="0" smtClean="0"/>
              <a:t>資訊</a:t>
            </a:r>
            <a:r>
              <a:rPr lang="en-US" altLang="zh-TW" sz="2800" dirty="0"/>
              <a:t>--</a:t>
            </a:r>
            <a:r>
              <a:rPr lang="zh-TW" altLang="zh-TW" sz="2800" dirty="0" smtClean="0"/>
              <a:t>表明獨特</a:t>
            </a:r>
            <a:r>
              <a:rPr lang="zh-TW" altLang="zh-TW" sz="2800" dirty="0"/>
              <a:t>之處</a:t>
            </a:r>
            <a:r>
              <a:rPr lang="zh-TW" altLang="zh-TW" sz="2800" dirty="0" smtClean="0"/>
              <a:t>，</a:t>
            </a:r>
            <a:r>
              <a:rPr lang="zh-TW" altLang="en-US" sz="2800" dirty="0" smtClean="0"/>
              <a:t>與</a:t>
            </a:r>
            <a:r>
              <a:rPr lang="zh-TW" altLang="zh-TW" sz="2800" dirty="0" smtClean="0"/>
              <a:t>同類</a:t>
            </a:r>
            <a:r>
              <a:rPr lang="zh-TW" altLang="en-US" sz="2800" dirty="0" smtClean="0"/>
              <a:t>詞有何不同</a:t>
            </a:r>
            <a:endParaRPr lang="en-US" altLang="zh-TW" sz="2800" dirty="0" smtClean="0"/>
          </a:p>
          <a:p>
            <a:pPr lvl="2"/>
            <a:r>
              <a:rPr lang="zh-TW" altLang="en-US" sz="2400" dirty="0"/>
              <a:t>敞篷車</a:t>
            </a:r>
            <a:r>
              <a:rPr lang="zh-TW" altLang="en-US" sz="2400" dirty="0" smtClean="0"/>
              <a:t>：具備</a:t>
            </a:r>
            <a:r>
              <a:rPr lang="zh-TW" altLang="en-US" sz="2400" dirty="0" smtClean="0">
                <a:solidFill>
                  <a:srgbClr val="00B0F0"/>
                </a:solidFill>
              </a:rPr>
              <a:t>折疊式</a:t>
            </a:r>
            <a:r>
              <a:rPr lang="zh-TW" altLang="en-US" sz="2400" dirty="0">
                <a:solidFill>
                  <a:srgbClr val="00B0F0"/>
                </a:solidFill>
              </a:rPr>
              <a:t>或可拆卸式</a:t>
            </a:r>
            <a:r>
              <a:rPr lang="zh-TW" altLang="en-US" sz="2400" dirty="0" smtClean="0">
                <a:solidFill>
                  <a:srgbClr val="00B0F0"/>
                </a:solidFill>
              </a:rPr>
              <a:t>車頂</a:t>
            </a:r>
            <a:r>
              <a:rPr lang="zh-TW" altLang="en-US" sz="2400" dirty="0" smtClean="0"/>
              <a:t>的</a:t>
            </a:r>
            <a:r>
              <a:rPr lang="zh-TW" altLang="en-US" sz="2400" dirty="0" smtClean="0">
                <a:solidFill>
                  <a:srgbClr val="FFFF00"/>
                </a:solidFill>
              </a:rPr>
              <a:t>汽車</a:t>
            </a:r>
            <a:r>
              <a:rPr lang="zh-TW" altLang="en-US" sz="2400" dirty="0" smtClean="0"/>
              <a:t>。</a:t>
            </a:r>
            <a:endParaRPr lang="en-US" altLang="zh-TW" sz="2400" dirty="0" smtClean="0"/>
          </a:p>
          <a:p>
            <a:pPr lvl="2"/>
            <a:r>
              <a:rPr lang="zh-TW" altLang="en-US" sz="2400" dirty="0" smtClean="0"/>
              <a:t>老虎：一種</a:t>
            </a:r>
            <a:r>
              <a:rPr lang="zh-TW" altLang="en-US" sz="2400" dirty="0">
                <a:solidFill>
                  <a:srgbClr val="00B0F0"/>
                </a:solidFill>
              </a:rPr>
              <a:t>凶猛</a:t>
            </a:r>
            <a:r>
              <a:rPr lang="zh-TW" altLang="en-US" sz="2400" dirty="0"/>
              <a:t>的</a:t>
            </a:r>
            <a:r>
              <a:rPr lang="zh-TW" altLang="en-US" sz="2400" dirty="0">
                <a:solidFill>
                  <a:srgbClr val="FFFF00"/>
                </a:solidFill>
              </a:rPr>
              <a:t>野獸</a:t>
            </a:r>
            <a:r>
              <a:rPr lang="zh-TW" altLang="en-US" sz="2400" dirty="0"/>
              <a:t>。形似貓，全身</a:t>
            </a:r>
            <a:r>
              <a:rPr lang="zh-TW" altLang="en-US" sz="2400" dirty="0">
                <a:solidFill>
                  <a:srgbClr val="00B0F0"/>
                </a:solidFill>
              </a:rPr>
              <a:t>黃褐色</a:t>
            </a:r>
            <a:r>
              <a:rPr lang="zh-TW" altLang="en-US" sz="2400" dirty="0"/>
              <a:t>，有</a:t>
            </a:r>
            <a:r>
              <a:rPr lang="zh-TW" altLang="en-US" sz="2400" dirty="0">
                <a:solidFill>
                  <a:srgbClr val="00B0F0"/>
                </a:solidFill>
              </a:rPr>
              <a:t>黑色斑紋</a:t>
            </a:r>
            <a:r>
              <a:rPr lang="zh-TW" altLang="en-US" sz="2400" dirty="0"/>
              <a:t>，</a:t>
            </a:r>
            <a:r>
              <a:rPr lang="zh-TW" altLang="en-US" sz="2400" dirty="0">
                <a:solidFill>
                  <a:srgbClr val="00B0F0"/>
                </a:solidFill>
              </a:rPr>
              <a:t>喜肉食</a:t>
            </a:r>
            <a:r>
              <a:rPr lang="zh-TW" altLang="en-US" sz="2400" dirty="0" smtClean="0"/>
              <a:t>。</a:t>
            </a:r>
            <a:endParaRPr lang="en-US" altLang="zh-TW" sz="2400" dirty="0" smtClean="0"/>
          </a:p>
          <a:p>
            <a:pPr lvl="2"/>
            <a:r>
              <a:rPr lang="zh-TW" altLang="en-US" sz="2400" dirty="0" smtClean="0">
                <a:sym typeface="Wingdings" panose="05000000000000000000" pitchFamily="2" charset="2"/>
              </a:rPr>
              <a:t>汽車</a:t>
            </a:r>
            <a:r>
              <a:rPr lang="zh-TW" altLang="en-US" sz="2400" dirty="0"/>
              <a:t>：</a:t>
            </a:r>
            <a:r>
              <a:rPr lang="zh-TW" altLang="en-US" sz="2400" dirty="0" smtClean="0"/>
              <a:t>泛指</a:t>
            </a:r>
            <a:r>
              <a:rPr lang="zh-TW" altLang="en-US" sz="2400" dirty="0"/>
              <a:t>任何</a:t>
            </a:r>
            <a:r>
              <a:rPr lang="zh-TW" altLang="en-US" sz="2400" dirty="0">
                <a:solidFill>
                  <a:srgbClr val="00B0F0"/>
                </a:solidFill>
              </a:rPr>
              <a:t>使用自身裝設的動力</a:t>
            </a:r>
            <a:r>
              <a:rPr lang="zh-TW" altLang="en-US" sz="2400" dirty="0"/>
              <a:t>以行駛，並有</a:t>
            </a:r>
            <a:r>
              <a:rPr lang="zh-TW" altLang="en-US" sz="2400" dirty="0">
                <a:solidFill>
                  <a:srgbClr val="00B0F0"/>
                </a:solidFill>
              </a:rPr>
              <a:t>四輪或四輪以上</a:t>
            </a:r>
            <a:r>
              <a:rPr lang="zh-TW" altLang="en-US" sz="2400" dirty="0"/>
              <a:t>的</a:t>
            </a:r>
            <a:r>
              <a:rPr lang="zh-TW" altLang="en-US" sz="2400" dirty="0">
                <a:solidFill>
                  <a:srgbClr val="00B0F0"/>
                </a:solidFill>
              </a:rPr>
              <a:t>陸路</a:t>
            </a:r>
            <a:r>
              <a:rPr lang="zh-TW" altLang="en-US" sz="2400" dirty="0">
                <a:solidFill>
                  <a:srgbClr val="FFFF00"/>
                </a:solidFill>
              </a:rPr>
              <a:t>交通運輸工具</a:t>
            </a:r>
            <a:r>
              <a:rPr lang="zh-TW" altLang="en-US" sz="2400" dirty="0"/>
              <a:t>。</a:t>
            </a:r>
            <a:endParaRPr lang="en-US" altLang="zh-TW" sz="2400" dirty="0"/>
          </a:p>
          <a:p>
            <a:pPr lvl="2"/>
            <a:endParaRPr lang="en-US" altLang="zh-TW" sz="2400" dirty="0"/>
          </a:p>
          <a:p>
            <a:pPr lvl="1"/>
            <a:endParaRPr lang="zh-TW" altLang="en-US" sz="2800" dirty="0"/>
          </a:p>
        </p:txBody>
      </p:sp>
    </p:spTree>
    <p:extLst>
      <p:ext uri="{BB962C8B-B14F-4D97-AF65-F5344CB8AC3E}">
        <p14:creationId xmlns:p14="http://schemas.microsoft.com/office/powerpoint/2010/main" val="203347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種類</a:t>
            </a:r>
            <a:r>
              <a:rPr lang="en-US" altLang="zh-TW" dirty="0" smtClean="0"/>
              <a:t>--</a:t>
            </a:r>
            <a:r>
              <a:rPr lang="zh-TW" altLang="en-US" dirty="0" smtClean="0"/>
              <a:t>差異釋義</a:t>
            </a:r>
            <a:r>
              <a:rPr lang="zh-TW" altLang="en-US" dirty="0" smtClean="0"/>
              <a:t>法的優點</a:t>
            </a:r>
            <a:endParaRPr lang="zh-TW" altLang="en-US" dirty="0"/>
          </a:p>
        </p:txBody>
      </p:sp>
      <p:sp>
        <p:nvSpPr>
          <p:cNvPr id="3" name="內容版面配置區 2"/>
          <p:cNvSpPr>
            <a:spLocks noGrp="1"/>
          </p:cNvSpPr>
          <p:nvPr>
            <p:ph idx="1"/>
          </p:nvPr>
        </p:nvSpPr>
        <p:spPr/>
        <p:txBody>
          <a:bodyPr>
            <a:normAutofit/>
          </a:bodyPr>
          <a:lstStyle/>
          <a:p>
            <a:r>
              <a:rPr lang="zh-TW" altLang="en-US" sz="3200" dirty="0"/>
              <a:t>適用於</a:t>
            </a:r>
            <a:r>
              <a:rPr lang="zh-TW" altLang="en-US" sz="3200" dirty="0" smtClean="0"/>
              <a:t>大多數情況的釋義</a:t>
            </a:r>
            <a:r>
              <a:rPr lang="zh-TW" altLang="zh-TW" sz="3200" dirty="0" smtClean="0"/>
              <a:t>策略</a:t>
            </a:r>
            <a:endParaRPr lang="en-US" altLang="zh-TW" sz="3200" dirty="0" smtClean="0"/>
          </a:p>
          <a:p>
            <a:pPr lvl="1"/>
            <a:r>
              <a:rPr lang="zh-TW" altLang="en-US" sz="3200" dirty="0" smtClean="0"/>
              <a:t>類似於</a:t>
            </a:r>
            <a:r>
              <a:rPr lang="zh-TW" altLang="zh-TW" sz="3200" dirty="0" smtClean="0"/>
              <a:t>植物</a:t>
            </a:r>
            <a:r>
              <a:rPr lang="zh-TW" altLang="zh-TW" sz="3200" dirty="0"/>
              <a:t>、動物和其他生物的林納分類</a:t>
            </a:r>
            <a:r>
              <a:rPr lang="zh-TW" altLang="zh-TW" sz="3200" dirty="0" smtClean="0"/>
              <a:t>法</a:t>
            </a:r>
            <a:endParaRPr lang="en-US" altLang="zh-TW" sz="3200" dirty="0" smtClean="0"/>
          </a:p>
          <a:p>
            <a:pPr lvl="1"/>
            <a:r>
              <a:rPr lang="zh-TW" altLang="en-US" sz="3200" dirty="0" smtClean="0"/>
              <a:t>適用</a:t>
            </a:r>
            <a:r>
              <a:rPr lang="zh-TW" altLang="en-US" sz="3200" dirty="0"/>
              <a:t>於</a:t>
            </a:r>
            <a:r>
              <a:rPr lang="zh-TW" altLang="en-US" sz="3200" dirty="0" smtClean="0"/>
              <a:t>大多數名詞</a:t>
            </a:r>
            <a:r>
              <a:rPr lang="zh-TW" altLang="en-US" sz="3200" dirty="0"/>
              <a:t>，</a:t>
            </a:r>
            <a:r>
              <a:rPr lang="zh-TW" altLang="en-US" sz="3200" dirty="0" smtClean="0"/>
              <a:t>尤其是</a:t>
            </a:r>
            <a:r>
              <a:rPr lang="zh-TW" altLang="en-US" sz="3200" dirty="0"/>
              <a:t>具體</a:t>
            </a:r>
            <a:r>
              <a:rPr lang="zh-TW" altLang="en-US" sz="3200" dirty="0" smtClean="0"/>
              <a:t>物體名詞</a:t>
            </a:r>
            <a:endParaRPr lang="en-US" altLang="zh-TW" sz="3200" dirty="0" smtClean="0"/>
          </a:p>
          <a:p>
            <a:pPr lvl="1"/>
            <a:r>
              <a:rPr lang="zh-TW" altLang="en-US" sz="3200" dirty="0" smtClean="0"/>
              <a:t>許多類別動詞也適用：</a:t>
            </a:r>
            <a:endParaRPr lang="en-US" altLang="zh-TW" sz="3200" dirty="0" smtClean="0"/>
          </a:p>
          <a:p>
            <a:pPr lvl="2"/>
            <a:r>
              <a:rPr lang="zh-TW" altLang="en-US" sz="2800" dirty="0" smtClean="0"/>
              <a:t>運動動詞：</a:t>
            </a:r>
            <a:r>
              <a:rPr lang="en-US" altLang="zh-TW" sz="2800" dirty="0" smtClean="0"/>
              <a:t>trudge</a:t>
            </a:r>
            <a:r>
              <a:rPr lang="zh-TW" altLang="en-US" sz="2800" dirty="0"/>
              <a:t>、</a:t>
            </a:r>
            <a:r>
              <a:rPr lang="en-US" altLang="zh-TW" sz="2800" dirty="0" smtClean="0"/>
              <a:t>tiptoe </a:t>
            </a:r>
            <a:r>
              <a:rPr lang="zh-TW" altLang="en-US" sz="2800" dirty="0" smtClean="0"/>
              <a:t>和 </a:t>
            </a:r>
            <a:r>
              <a:rPr lang="en-US" altLang="zh-TW" sz="2800" dirty="0" smtClean="0"/>
              <a:t>stroll </a:t>
            </a:r>
            <a:r>
              <a:rPr lang="zh-TW" altLang="en-US" sz="2800" dirty="0" smtClean="0"/>
              <a:t>都</a:t>
            </a:r>
            <a:r>
              <a:rPr lang="zh-TW" altLang="en-US" sz="2800" dirty="0"/>
              <a:t>可以用 </a:t>
            </a:r>
            <a:r>
              <a:rPr lang="en-US" altLang="zh-TW" sz="2800" dirty="0" smtClean="0"/>
              <a:t>walk </a:t>
            </a:r>
            <a:r>
              <a:rPr lang="zh-TW" altLang="en-US" sz="2800" dirty="0" smtClean="0"/>
              <a:t>屬來</a:t>
            </a:r>
            <a:r>
              <a:rPr lang="zh-TW" altLang="en-US" sz="2800" dirty="0"/>
              <a:t>釋義</a:t>
            </a:r>
            <a:endParaRPr lang="en-US" altLang="zh-TW" sz="2800" dirty="0" smtClean="0"/>
          </a:p>
          <a:p>
            <a:pPr lvl="2"/>
            <a:r>
              <a:rPr lang="zh-TW" altLang="en-US" sz="2800" dirty="0" smtClean="0"/>
              <a:t>製造</a:t>
            </a:r>
            <a:r>
              <a:rPr lang="zh-TW" altLang="en-US" sz="2800" dirty="0"/>
              <a:t>或</a:t>
            </a:r>
            <a:r>
              <a:rPr lang="zh-TW" altLang="en-US" sz="2800" dirty="0" smtClean="0"/>
              <a:t>創造動詞：</a:t>
            </a:r>
            <a:r>
              <a:rPr lang="en-US" altLang="zh-TW" sz="2800" dirty="0" smtClean="0"/>
              <a:t>reproduce</a:t>
            </a:r>
            <a:r>
              <a:rPr lang="zh-TW" altLang="en-US" sz="2800" dirty="0"/>
              <a:t>、</a:t>
            </a:r>
            <a:r>
              <a:rPr lang="en-US" altLang="zh-TW" sz="2800" dirty="0"/>
              <a:t>photocopy</a:t>
            </a:r>
            <a:r>
              <a:rPr lang="zh-TW" altLang="en-US" sz="2800" dirty="0"/>
              <a:t>和</a:t>
            </a:r>
            <a:r>
              <a:rPr lang="en-US" altLang="zh-TW" sz="2800" dirty="0"/>
              <a:t>forge</a:t>
            </a:r>
            <a:r>
              <a:rPr lang="zh-TW" altLang="en-US" sz="2800" dirty="0"/>
              <a:t>都可以用 </a:t>
            </a:r>
            <a:r>
              <a:rPr lang="en-US" altLang="zh-TW" sz="2800" dirty="0" smtClean="0"/>
              <a:t>copy </a:t>
            </a:r>
            <a:r>
              <a:rPr lang="zh-TW" altLang="en-US" sz="2800" dirty="0" smtClean="0"/>
              <a:t>釋義</a:t>
            </a:r>
            <a:endParaRPr lang="en-US" altLang="zh-TW" sz="2800" dirty="0" smtClean="0"/>
          </a:p>
          <a:p>
            <a:pPr lvl="1"/>
            <a:endParaRPr lang="en-US" altLang="zh-TW" dirty="0" smtClean="0"/>
          </a:p>
          <a:p>
            <a:pPr lvl="2"/>
            <a:endParaRPr lang="en-US" altLang="zh-TW" sz="2800" dirty="0" smtClean="0"/>
          </a:p>
        </p:txBody>
      </p:sp>
    </p:spTree>
    <p:extLst>
      <p:ext uri="{BB962C8B-B14F-4D97-AF65-F5344CB8AC3E}">
        <p14:creationId xmlns:p14="http://schemas.microsoft.com/office/powerpoint/2010/main" val="423060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640079" y="334326"/>
            <a:ext cx="10866121" cy="6112193"/>
          </a:xfrm>
          <a:prstGeom prst="rect">
            <a:avLst/>
          </a:prstGeom>
        </p:spPr>
      </p:pic>
      <p:sp>
        <p:nvSpPr>
          <p:cNvPr id="5" name="圓角矩形 4"/>
          <p:cNvSpPr/>
          <p:nvPr/>
        </p:nvSpPr>
        <p:spPr>
          <a:xfrm>
            <a:off x="2255520" y="4306824"/>
            <a:ext cx="12801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60001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097279" y="649223"/>
            <a:ext cx="10076689" cy="5394961"/>
          </a:xfrm>
          <a:prstGeom prst="rect">
            <a:avLst/>
          </a:prstGeom>
        </p:spPr>
      </p:pic>
      <p:sp>
        <p:nvSpPr>
          <p:cNvPr id="3" name="圓角矩形 2"/>
          <p:cNvSpPr/>
          <p:nvPr/>
        </p:nvSpPr>
        <p:spPr>
          <a:xfrm>
            <a:off x="2854960" y="5048504"/>
            <a:ext cx="12801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44559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0" y="764373"/>
            <a:ext cx="12077900" cy="5294756"/>
          </a:xfrm>
          <a:prstGeom prst="rect">
            <a:avLst/>
          </a:prstGeom>
        </p:spPr>
      </p:pic>
      <p:sp>
        <p:nvSpPr>
          <p:cNvPr id="5" name="圓角矩形 4"/>
          <p:cNvSpPr/>
          <p:nvPr/>
        </p:nvSpPr>
        <p:spPr>
          <a:xfrm>
            <a:off x="10302240" y="4977384"/>
            <a:ext cx="12801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3308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381567" y="2090420"/>
            <a:ext cx="7805962" cy="2786380"/>
          </a:xfrm>
          <a:prstGeom prst="rect">
            <a:avLst/>
          </a:prstGeom>
        </p:spPr>
      </p:pic>
      <p:sp>
        <p:nvSpPr>
          <p:cNvPr id="3" name="圓角矩形 2"/>
          <p:cNvSpPr/>
          <p:nvPr/>
        </p:nvSpPr>
        <p:spPr>
          <a:xfrm>
            <a:off x="4277360" y="4246629"/>
            <a:ext cx="320040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圓角矩形 3"/>
          <p:cNvSpPr/>
          <p:nvPr/>
        </p:nvSpPr>
        <p:spPr>
          <a:xfrm>
            <a:off x="3084148" y="3616458"/>
            <a:ext cx="320040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2789508" y="2090420"/>
            <a:ext cx="320040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stretch>
            <a:fillRect/>
          </a:stretch>
        </p:blipFill>
        <p:spPr>
          <a:xfrm>
            <a:off x="2290126" y="1684561"/>
            <a:ext cx="4978481" cy="386528"/>
          </a:xfrm>
          <a:prstGeom prst="rect">
            <a:avLst/>
          </a:prstGeom>
        </p:spPr>
      </p:pic>
    </p:spTree>
    <p:extLst>
      <p:ext uri="{BB962C8B-B14F-4D97-AF65-F5344CB8AC3E}">
        <p14:creationId xmlns:p14="http://schemas.microsoft.com/office/powerpoint/2010/main" val="309208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貝</a:t>
            </a:r>
            <a:r>
              <a:rPr lang="zh-TW" altLang="en-US" dirty="0"/>
              <a:t>麗爾</a:t>
            </a:r>
            <a:r>
              <a:rPr lang="en-US" altLang="zh-TW" dirty="0"/>
              <a:t>·</a:t>
            </a:r>
            <a:r>
              <a:rPr lang="zh-TW" altLang="en-US" dirty="0"/>
              <a:t>阿特金斯（</a:t>
            </a:r>
            <a:r>
              <a:rPr lang="en-US" altLang="zh-TW" dirty="0"/>
              <a:t>Beryl . T. Sue Atkins </a:t>
            </a:r>
            <a:r>
              <a:rPr lang="zh-TW" altLang="en-US" dirty="0"/>
              <a:t>）</a:t>
            </a:r>
          </a:p>
        </p:txBody>
      </p:sp>
      <p:sp>
        <p:nvSpPr>
          <p:cNvPr id="3" name="內容版面配置區 2"/>
          <p:cNvSpPr>
            <a:spLocks noGrp="1"/>
          </p:cNvSpPr>
          <p:nvPr>
            <p:ph idx="1"/>
          </p:nvPr>
        </p:nvSpPr>
        <p:spPr>
          <a:xfrm>
            <a:off x="954641" y="2456376"/>
            <a:ext cx="7168633" cy="3599316"/>
          </a:xfrm>
        </p:spPr>
        <p:txBody>
          <a:bodyPr>
            <a:normAutofit/>
          </a:bodyPr>
          <a:lstStyle/>
          <a:p>
            <a:r>
              <a:rPr lang="zh-TW" altLang="zh-TW" dirty="0"/>
              <a:t>（</a:t>
            </a:r>
            <a:r>
              <a:rPr lang="en-US" altLang="zh-TW" dirty="0"/>
              <a:t>1931</a:t>
            </a:r>
            <a:r>
              <a:rPr lang="zh-TW" altLang="zh-TW" dirty="0"/>
              <a:t>年</a:t>
            </a:r>
            <a:r>
              <a:rPr lang="en-US" altLang="zh-TW" dirty="0"/>
              <a:t>1</a:t>
            </a:r>
            <a:r>
              <a:rPr lang="zh-TW" altLang="zh-TW" dirty="0"/>
              <a:t>月</a:t>
            </a:r>
            <a:r>
              <a:rPr lang="en-US" altLang="zh-TW" dirty="0"/>
              <a:t>23</a:t>
            </a:r>
            <a:r>
              <a:rPr lang="zh-TW" altLang="zh-TW" dirty="0"/>
              <a:t>日</a:t>
            </a:r>
            <a:r>
              <a:rPr lang="en-US" altLang="zh-TW" dirty="0"/>
              <a:t>-2021</a:t>
            </a:r>
            <a:r>
              <a:rPr lang="zh-TW" altLang="zh-TW" dirty="0"/>
              <a:t>年</a:t>
            </a:r>
            <a:r>
              <a:rPr lang="en-US" altLang="zh-TW" dirty="0"/>
              <a:t>9</a:t>
            </a:r>
            <a:r>
              <a:rPr lang="zh-TW" altLang="zh-TW" dirty="0"/>
              <a:t>月</a:t>
            </a:r>
            <a:r>
              <a:rPr lang="en-US" altLang="zh-TW" dirty="0"/>
              <a:t>3</a:t>
            </a:r>
            <a:r>
              <a:rPr lang="zh-TW" altLang="zh-TW" dirty="0"/>
              <a:t>日）</a:t>
            </a:r>
            <a:endParaRPr lang="en-US" altLang="zh-TW" dirty="0"/>
          </a:p>
          <a:p>
            <a:r>
              <a:rPr lang="zh-TW" altLang="zh-TW" dirty="0"/>
              <a:t>英國詞彙學家，專門從事</a:t>
            </a:r>
            <a:r>
              <a:rPr lang="zh-TW" altLang="zh-TW" dirty="0" smtClean="0"/>
              <a:t>計算</a:t>
            </a:r>
            <a:r>
              <a:rPr lang="zh-TW" altLang="en-US" dirty="0" smtClean="0"/>
              <a:t>辭典</a:t>
            </a:r>
            <a:r>
              <a:rPr lang="zh-TW" altLang="zh-TW" dirty="0" smtClean="0"/>
              <a:t>的</a:t>
            </a:r>
            <a:r>
              <a:rPr lang="zh-TW" altLang="zh-TW" dirty="0"/>
              <a:t>研究，他率先從語料庫創建雙</a:t>
            </a:r>
            <a:r>
              <a:rPr lang="zh-TW" altLang="zh-TW" dirty="0" smtClean="0"/>
              <a:t>語</a:t>
            </a:r>
            <a:r>
              <a:rPr lang="zh-TW" altLang="en-US" dirty="0" smtClean="0"/>
              <a:t>辭典</a:t>
            </a:r>
            <a:r>
              <a:rPr lang="zh-TW" altLang="zh-TW" dirty="0" smtClean="0"/>
              <a:t>。</a:t>
            </a:r>
            <a:endParaRPr lang="en-US" altLang="zh-TW" dirty="0" smtClean="0"/>
          </a:p>
          <a:p>
            <a:r>
              <a:rPr lang="en-US" altLang="zh-TW" dirty="0" smtClean="0"/>
              <a:t>1966</a:t>
            </a:r>
            <a:r>
              <a:rPr lang="zh-TW" altLang="en-US" dirty="0" smtClean="0"/>
              <a:t> 柯</a:t>
            </a:r>
            <a:r>
              <a:rPr lang="zh-TW" altLang="en-US" dirty="0"/>
              <a:t>林斯出版社</a:t>
            </a:r>
            <a:r>
              <a:rPr lang="en-US" altLang="zh-TW" dirty="0" smtClean="0"/>
              <a:t>《</a:t>
            </a:r>
            <a:r>
              <a:rPr lang="zh-TW" altLang="en-US" dirty="0"/>
              <a:t>柯林斯</a:t>
            </a:r>
            <a:r>
              <a:rPr lang="en-US" altLang="zh-TW" dirty="0"/>
              <a:t>-</a:t>
            </a:r>
            <a:r>
              <a:rPr lang="zh-TW" altLang="en-US" dirty="0"/>
              <a:t>羅伯特英</a:t>
            </a:r>
            <a:r>
              <a:rPr lang="zh-TW" altLang="en-US" dirty="0" smtClean="0"/>
              <a:t>法辭典</a:t>
            </a:r>
            <a:r>
              <a:rPr lang="en-US" altLang="zh-TW" dirty="0" smtClean="0"/>
              <a:t>》</a:t>
            </a:r>
            <a:r>
              <a:rPr lang="zh-TW" altLang="en-US" dirty="0"/>
              <a:t>的</a:t>
            </a:r>
            <a:r>
              <a:rPr lang="zh-TW" altLang="en-US" dirty="0" smtClean="0"/>
              <a:t>總編輯</a:t>
            </a:r>
            <a:endParaRPr lang="en-US" altLang="zh-TW" dirty="0" smtClean="0"/>
          </a:p>
          <a:p>
            <a:r>
              <a:rPr lang="zh-TW" altLang="en-US" dirty="0"/>
              <a:t>牛津大學</a:t>
            </a:r>
            <a:r>
              <a:rPr lang="zh-TW" altLang="en-US" dirty="0" smtClean="0"/>
              <a:t>出版社辭典顧問開創語料庫</a:t>
            </a:r>
            <a:r>
              <a:rPr lang="zh-TW" altLang="en-US" dirty="0"/>
              <a:t>數據創建雙</a:t>
            </a:r>
            <a:r>
              <a:rPr lang="zh-TW" altLang="en-US" dirty="0" smtClean="0"/>
              <a:t>語辭典的方法，</a:t>
            </a:r>
            <a:r>
              <a:rPr lang="zh-TW" altLang="en-US" dirty="0"/>
              <a:t> </a:t>
            </a:r>
            <a:r>
              <a:rPr lang="zh-TW" altLang="en-US" dirty="0" smtClean="0"/>
              <a:t>完成</a:t>
            </a:r>
            <a:r>
              <a:rPr lang="en-US" altLang="zh-TW" dirty="0" smtClean="0"/>
              <a:t>《</a:t>
            </a:r>
            <a:r>
              <a:rPr lang="zh-TW" altLang="en-US" dirty="0"/>
              <a:t>牛津</a:t>
            </a:r>
            <a:r>
              <a:rPr lang="en-US" altLang="zh-TW" dirty="0"/>
              <a:t>-</a:t>
            </a:r>
            <a:r>
              <a:rPr lang="zh-TW" altLang="en-US" dirty="0"/>
              <a:t>哈切特英</a:t>
            </a:r>
            <a:r>
              <a:rPr lang="zh-TW" altLang="en-US" dirty="0" smtClean="0"/>
              <a:t>法辭典</a:t>
            </a:r>
            <a:r>
              <a:rPr lang="en-US" altLang="zh-TW" dirty="0" smtClean="0"/>
              <a:t>》</a:t>
            </a:r>
            <a:r>
              <a:rPr lang="zh-TW" altLang="en-US" dirty="0" smtClean="0"/>
              <a:t>。</a:t>
            </a:r>
            <a:endParaRPr lang="en-US" altLang="zh-TW" dirty="0" smtClean="0"/>
          </a:p>
          <a:p>
            <a:endParaRPr lang="en-US" altLang="zh-TW" dirty="0" smtClean="0"/>
          </a:p>
          <a:p>
            <a:endParaRPr lang="en-US" altLang="zh-TW" dirty="0" smtClean="0"/>
          </a:p>
          <a:p>
            <a:pPr marL="0" indent="0">
              <a:buNone/>
            </a:pPr>
            <a:endParaRPr lang="en-US" altLang="zh-TW" dirty="0"/>
          </a:p>
          <a:p>
            <a:endParaRPr lang="en-US" altLang="zh-TW" dirty="0"/>
          </a:p>
          <a:p>
            <a:endParaRPr lang="zh-TW" altLang="en-US" dirty="0"/>
          </a:p>
          <a:p>
            <a:endParaRPr lang="zh-TW" altLang="en-US" dirty="0"/>
          </a:p>
        </p:txBody>
      </p:sp>
      <p:pic>
        <p:nvPicPr>
          <p:cNvPr id="1028" name="Picture 4" descr="https://euralex.org/wp-content/uploads/2021/09/Sue-Atkins-256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561" y="2604977"/>
            <a:ext cx="3108620" cy="364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256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關於上下位詞</a:t>
            </a:r>
            <a:endParaRPr lang="zh-TW" altLang="en-US" dirty="0"/>
          </a:p>
        </p:txBody>
      </p:sp>
      <p:sp>
        <p:nvSpPr>
          <p:cNvPr id="3" name="內容版面配置區 2"/>
          <p:cNvSpPr>
            <a:spLocks noGrp="1"/>
          </p:cNvSpPr>
          <p:nvPr>
            <p:ph idx="1"/>
          </p:nvPr>
        </p:nvSpPr>
        <p:spPr/>
        <p:txBody>
          <a:bodyPr/>
          <a:lstStyle/>
          <a:p>
            <a:r>
              <a:rPr lang="en-US" altLang="zh-TW" dirty="0"/>
              <a:t>http://ehownet.iis.sinica.edu.tw/ehownet.php</a:t>
            </a:r>
            <a:endParaRPr lang="zh-TW" altLang="en-US" dirty="0"/>
          </a:p>
        </p:txBody>
      </p:sp>
      <p:pic>
        <p:nvPicPr>
          <p:cNvPr id="4" name="圖片 3"/>
          <p:cNvPicPr>
            <a:picLocks noChangeAspect="1"/>
          </p:cNvPicPr>
          <p:nvPr/>
        </p:nvPicPr>
        <p:blipFill>
          <a:blip r:embed="rId2"/>
          <a:stretch>
            <a:fillRect/>
          </a:stretch>
        </p:blipFill>
        <p:spPr>
          <a:xfrm>
            <a:off x="1927225" y="2868929"/>
            <a:ext cx="7643532" cy="3349755"/>
          </a:xfrm>
          <a:prstGeom prst="rect">
            <a:avLst/>
          </a:prstGeom>
        </p:spPr>
      </p:pic>
      <p:sp>
        <p:nvSpPr>
          <p:cNvPr id="5" name="圓角矩形 4"/>
          <p:cNvSpPr/>
          <p:nvPr/>
        </p:nvSpPr>
        <p:spPr>
          <a:xfrm>
            <a:off x="6441440" y="5801109"/>
            <a:ext cx="7721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3799840" y="5008629"/>
            <a:ext cx="10261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3474720" y="4462657"/>
            <a:ext cx="14325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088012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需</a:t>
            </a:r>
            <a:r>
              <a:rPr lang="zh-TW" altLang="en-US" dirty="0" smtClean="0"/>
              <a:t>注意種類非</a:t>
            </a:r>
            <a:r>
              <a:rPr lang="zh-TW" altLang="en-US" dirty="0" smtClean="0"/>
              <a:t>唯一</a:t>
            </a:r>
            <a:endParaRPr lang="zh-TW" altLang="en-US" dirty="0"/>
          </a:p>
        </p:txBody>
      </p:sp>
      <p:sp>
        <p:nvSpPr>
          <p:cNvPr id="3" name="內容版面配置區 2"/>
          <p:cNvSpPr>
            <a:spLocks noGrp="1"/>
          </p:cNvSpPr>
          <p:nvPr>
            <p:ph idx="1"/>
          </p:nvPr>
        </p:nvSpPr>
        <p:spPr/>
        <p:txBody>
          <a:bodyPr/>
          <a:lstStyle/>
          <a:p>
            <a:r>
              <a:rPr lang="zh-TW" altLang="zh-TW" dirty="0"/>
              <a:t>有時不止</a:t>
            </a:r>
            <a:r>
              <a:rPr lang="zh-TW" altLang="zh-TW" dirty="0" smtClean="0"/>
              <a:t>一個</a:t>
            </a:r>
            <a:r>
              <a:rPr lang="zh-TW" altLang="en-US" dirty="0" smtClean="0"/>
              <a:t>種類，</a:t>
            </a:r>
            <a:r>
              <a:rPr lang="zh-TW" altLang="en-US" dirty="0"/>
              <a:t>例如 </a:t>
            </a:r>
            <a:r>
              <a:rPr lang="en-US" altLang="zh-TW" dirty="0"/>
              <a:t>negotiate (</a:t>
            </a:r>
            <a:r>
              <a:rPr lang="zh-TW" altLang="en-US" dirty="0"/>
              <a:t>談判</a:t>
            </a:r>
            <a:r>
              <a:rPr lang="en-US" altLang="zh-TW" dirty="0" smtClean="0"/>
              <a:t>)</a:t>
            </a:r>
          </a:p>
          <a:p>
            <a:pPr lvl="1"/>
            <a:r>
              <a:rPr lang="en-US" altLang="zh-TW" dirty="0"/>
              <a:t> </a:t>
            </a:r>
            <a:r>
              <a:rPr lang="en-US" altLang="zh-TW" dirty="0" smtClean="0"/>
              <a:t>(</a:t>
            </a:r>
            <a:r>
              <a:rPr lang="zh-TW" altLang="zh-TW" dirty="0"/>
              <a:t>新牛津英語詞典</a:t>
            </a:r>
            <a:r>
              <a:rPr lang="en-US" altLang="zh-TW" dirty="0" smtClean="0"/>
              <a:t>-</a:t>
            </a:r>
            <a:r>
              <a:rPr lang="en-US" altLang="zh-TW" dirty="0"/>
              <a:t>2 2003)</a:t>
            </a:r>
            <a:endParaRPr lang="en-US" altLang="zh-TW" dirty="0" smtClean="0"/>
          </a:p>
          <a:p>
            <a:pPr lvl="2"/>
            <a:r>
              <a:rPr lang="en-US" altLang="zh-TW" dirty="0" smtClean="0"/>
              <a:t>to </a:t>
            </a:r>
            <a:r>
              <a:rPr lang="en-US" altLang="zh-TW" dirty="0">
                <a:solidFill>
                  <a:srgbClr val="FFFF00"/>
                </a:solidFill>
              </a:rPr>
              <a:t>try to reach an agreement or compromise</a:t>
            </a:r>
            <a:r>
              <a:rPr lang="en-US" altLang="zh-TW" dirty="0"/>
              <a:t> by </a:t>
            </a:r>
            <a:r>
              <a:rPr lang="en-US" altLang="zh-TW" dirty="0" smtClean="0"/>
              <a:t>discussion</a:t>
            </a:r>
          </a:p>
          <a:p>
            <a:pPr lvl="2"/>
            <a:r>
              <a:rPr lang="zh-TW" altLang="zh-TW" dirty="0"/>
              <a:t>試圖通過討論</a:t>
            </a:r>
            <a:r>
              <a:rPr lang="zh-TW" altLang="zh-TW" dirty="0">
                <a:solidFill>
                  <a:srgbClr val="FFFF00"/>
                </a:solidFill>
              </a:rPr>
              <a:t>達成協議或</a:t>
            </a:r>
            <a:r>
              <a:rPr lang="zh-TW" altLang="zh-TW" dirty="0" smtClean="0">
                <a:solidFill>
                  <a:srgbClr val="FFFF00"/>
                </a:solidFill>
              </a:rPr>
              <a:t>妥協</a:t>
            </a:r>
            <a:endParaRPr lang="en-US" altLang="zh-TW" dirty="0" smtClean="0">
              <a:solidFill>
                <a:srgbClr val="FFFF00"/>
              </a:solidFill>
            </a:endParaRPr>
          </a:p>
          <a:p>
            <a:pPr lvl="2"/>
            <a:r>
              <a:rPr lang="zh-TW" altLang="zh-TW" dirty="0"/>
              <a:t>側重於談判的</a:t>
            </a:r>
            <a:r>
              <a:rPr lang="zh-TW" altLang="zh-TW" dirty="0" smtClean="0"/>
              <a:t>目標</a:t>
            </a:r>
            <a:endParaRPr lang="en-US" altLang="zh-TW" dirty="0" smtClean="0"/>
          </a:p>
          <a:p>
            <a:pPr lvl="1"/>
            <a:r>
              <a:rPr lang="en-US" altLang="zh-TW" dirty="0" smtClean="0"/>
              <a:t>(</a:t>
            </a:r>
            <a:r>
              <a:rPr lang="en-US" altLang="zh-TW" dirty="0"/>
              <a:t>Merriam-Webster</a:t>
            </a:r>
            <a:r>
              <a:rPr lang="zh-TW" altLang="zh-TW" dirty="0"/>
              <a:t>大學詞典</a:t>
            </a:r>
            <a:r>
              <a:rPr lang="en-US" altLang="zh-TW" dirty="0" smtClean="0"/>
              <a:t>-</a:t>
            </a:r>
            <a:r>
              <a:rPr lang="en-US" altLang="zh-TW" dirty="0"/>
              <a:t>11 2003)</a:t>
            </a:r>
            <a:endParaRPr lang="zh-TW" altLang="zh-TW" dirty="0"/>
          </a:p>
          <a:p>
            <a:pPr lvl="2"/>
            <a:r>
              <a:rPr lang="en-US" altLang="zh-TW" dirty="0"/>
              <a:t>to </a:t>
            </a:r>
            <a:r>
              <a:rPr lang="en-US" altLang="zh-TW" dirty="0">
                <a:solidFill>
                  <a:srgbClr val="FFFF00"/>
                </a:solidFill>
              </a:rPr>
              <a:t>confer with another</a:t>
            </a:r>
            <a:r>
              <a:rPr lang="en-US" altLang="zh-TW" dirty="0"/>
              <a:t> so as to arrive at the settlement of some </a:t>
            </a:r>
            <a:r>
              <a:rPr lang="en-US" altLang="zh-TW" dirty="0" smtClean="0"/>
              <a:t>matter</a:t>
            </a:r>
            <a:endParaRPr lang="zh-TW" altLang="zh-TW" dirty="0"/>
          </a:p>
          <a:p>
            <a:pPr lvl="2"/>
            <a:r>
              <a:rPr lang="zh-TW" altLang="zh-TW" dirty="0" smtClean="0">
                <a:solidFill>
                  <a:srgbClr val="FFFF00"/>
                </a:solidFill>
              </a:rPr>
              <a:t>與</a:t>
            </a:r>
            <a:r>
              <a:rPr lang="zh-TW" altLang="zh-TW" dirty="0">
                <a:solidFill>
                  <a:srgbClr val="FFFF00"/>
                </a:solidFill>
              </a:rPr>
              <a:t>他人商議</a:t>
            </a:r>
            <a:r>
              <a:rPr lang="zh-TW" altLang="zh-TW" dirty="0"/>
              <a:t>，以達成某些事項的解決</a:t>
            </a:r>
            <a:r>
              <a:rPr lang="zh-TW" altLang="zh-TW" dirty="0" smtClean="0"/>
              <a:t>。</a:t>
            </a:r>
            <a:endParaRPr lang="en-US" altLang="zh-TW" dirty="0" smtClean="0"/>
          </a:p>
          <a:p>
            <a:pPr lvl="2"/>
            <a:r>
              <a:rPr lang="zh-TW" altLang="zh-TW" dirty="0"/>
              <a:t>側重於談判的過程</a:t>
            </a:r>
          </a:p>
        </p:txBody>
      </p:sp>
    </p:spTree>
    <p:extLst>
      <p:ext uri="{BB962C8B-B14F-4D97-AF65-F5344CB8AC3E}">
        <p14:creationId xmlns:p14="http://schemas.microsoft.com/office/powerpoint/2010/main" val="4270206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還有可能選到不恰當</a:t>
            </a:r>
            <a:r>
              <a:rPr lang="zh-TW" altLang="en-US" dirty="0" smtClean="0"/>
              <a:t>的種類</a:t>
            </a:r>
            <a:endParaRPr lang="zh-TW" altLang="en-US" dirty="0"/>
          </a:p>
        </p:txBody>
      </p:sp>
      <p:sp>
        <p:nvSpPr>
          <p:cNvPr id="3" name="內容版面配置區 2"/>
          <p:cNvSpPr>
            <a:spLocks noGrp="1"/>
          </p:cNvSpPr>
          <p:nvPr>
            <p:ph idx="1"/>
          </p:nvPr>
        </p:nvSpPr>
        <p:spPr/>
        <p:txBody>
          <a:bodyPr/>
          <a:lstStyle/>
          <a:p>
            <a:r>
              <a:rPr lang="en-US" altLang="zh-TW" dirty="0" smtClean="0"/>
              <a:t>whistle </a:t>
            </a:r>
            <a:r>
              <a:rPr lang="zh-TW" altLang="en-US" dirty="0" smtClean="0"/>
              <a:t>（子彈從頭頂呼嘯而過）</a:t>
            </a:r>
            <a:endParaRPr lang="en-US" altLang="zh-TW" dirty="0" smtClean="0"/>
          </a:p>
          <a:p>
            <a:pPr lvl="1"/>
            <a:r>
              <a:rPr lang="en-US" altLang="zh-TW" dirty="0" smtClean="0"/>
              <a:t>(</a:t>
            </a:r>
            <a:r>
              <a:rPr lang="zh-TW" altLang="zh-TW" dirty="0"/>
              <a:t>新牛津英語詞典</a:t>
            </a:r>
            <a:r>
              <a:rPr lang="en-US" altLang="zh-TW" dirty="0" smtClean="0"/>
              <a:t>-</a:t>
            </a:r>
            <a:r>
              <a:rPr lang="en-US" altLang="zh-TW" dirty="0"/>
              <a:t>2 2003</a:t>
            </a:r>
            <a:r>
              <a:rPr lang="en-US" altLang="zh-TW" dirty="0" smtClean="0"/>
              <a:t>)</a:t>
            </a:r>
          </a:p>
          <a:p>
            <a:pPr lvl="2"/>
            <a:r>
              <a:rPr lang="en-US" altLang="zh-TW" dirty="0">
                <a:solidFill>
                  <a:srgbClr val="FFFF00"/>
                </a:solidFill>
              </a:rPr>
              <a:t>produce a high-pitched sound </a:t>
            </a:r>
            <a:r>
              <a:rPr lang="en-US" altLang="zh-TW" dirty="0"/>
              <a:t>by moving rapidly through the air or a narrow </a:t>
            </a:r>
            <a:r>
              <a:rPr lang="en-US" altLang="zh-TW" dirty="0" smtClean="0"/>
              <a:t>opening</a:t>
            </a:r>
          </a:p>
          <a:p>
            <a:pPr lvl="2"/>
            <a:r>
              <a:rPr lang="zh-TW" altLang="zh-TW" dirty="0"/>
              <a:t>通過在空氣中或狹窄的開口中快速移動而</a:t>
            </a:r>
            <a:r>
              <a:rPr lang="zh-TW" altLang="zh-TW" dirty="0">
                <a:solidFill>
                  <a:srgbClr val="FFFF00"/>
                </a:solidFill>
              </a:rPr>
              <a:t>產生高亢的</a:t>
            </a:r>
            <a:r>
              <a:rPr lang="zh-TW" altLang="zh-TW" dirty="0" smtClean="0">
                <a:solidFill>
                  <a:srgbClr val="FFFF00"/>
                </a:solidFill>
              </a:rPr>
              <a:t>聲音</a:t>
            </a:r>
            <a:endParaRPr lang="en-US" altLang="zh-TW" dirty="0" smtClean="0"/>
          </a:p>
          <a:p>
            <a:pPr lvl="1"/>
            <a:r>
              <a:rPr lang="zh-TW" altLang="zh-TW" dirty="0"/>
              <a:t>動詞包括聲音和動作兩個要素，但哪個更重要呢</a:t>
            </a:r>
            <a:r>
              <a:rPr lang="zh-TW" altLang="zh-TW" dirty="0" smtClean="0"/>
              <a:t>？</a:t>
            </a:r>
            <a:endParaRPr lang="en-US" altLang="zh-TW" dirty="0" smtClean="0"/>
          </a:p>
          <a:p>
            <a:pPr marL="457200" lvl="1" indent="0">
              <a:buNone/>
            </a:pPr>
            <a:endParaRPr lang="zh-TW" altLang="en-US" dirty="0"/>
          </a:p>
        </p:txBody>
      </p:sp>
    </p:spTree>
    <p:extLst>
      <p:ext uri="{BB962C8B-B14F-4D97-AF65-F5344CB8AC3E}">
        <p14:creationId xmlns:p14="http://schemas.microsoft.com/office/powerpoint/2010/main" val="25261296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觀察例句</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A </a:t>
            </a:r>
            <a:r>
              <a:rPr lang="en-US" altLang="zh-TW" dirty="0"/>
              <a:t>mortar bomb burst . . . sending shrapnel </a:t>
            </a:r>
            <a:r>
              <a:rPr lang="en-US" altLang="zh-TW" dirty="0">
                <a:solidFill>
                  <a:srgbClr val="FFFF00"/>
                </a:solidFill>
              </a:rPr>
              <a:t>whistling through </a:t>
            </a:r>
            <a:r>
              <a:rPr lang="en-US" altLang="zh-TW" dirty="0"/>
              <a:t>the trees and thudding into the walls of the little cottage.</a:t>
            </a:r>
            <a:endParaRPr lang="zh-TW" altLang="zh-TW" dirty="0"/>
          </a:p>
          <a:p>
            <a:r>
              <a:rPr lang="zh-TW" altLang="zh-TW" dirty="0"/>
              <a:t>一枚</a:t>
            </a:r>
            <a:r>
              <a:rPr lang="zh-TW" altLang="zh-TW" dirty="0" smtClean="0"/>
              <a:t>迫擊炮爆炸</a:t>
            </a:r>
            <a:r>
              <a:rPr lang="zh-TW" altLang="zh-TW" dirty="0"/>
              <a:t>了</a:t>
            </a:r>
            <a:r>
              <a:rPr lang="en-US" altLang="zh-TW" dirty="0" smtClean="0"/>
              <a:t>......</a:t>
            </a:r>
            <a:r>
              <a:rPr lang="zh-TW" altLang="en-US" dirty="0" smtClean="0"/>
              <a:t>砲</a:t>
            </a:r>
            <a:r>
              <a:rPr lang="zh-TW" altLang="zh-TW" dirty="0" smtClean="0"/>
              <a:t>彈</a:t>
            </a:r>
            <a:r>
              <a:rPr lang="zh-TW" altLang="zh-TW" dirty="0" smtClean="0">
                <a:solidFill>
                  <a:srgbClr val="FFFF00"/>
                </a:solidFill>
              </a:rPr>
              <a:t>呼嘯穿過</a:t>
            </a:r>
            <a:r>
              <a:rPr lang="zh-TW" altLang="zh-TW" dirty="0"/>
              <a:t>樹林，砰砰地砸向小別墅的牆壁。</a:t>
            </a:r>
          </a:p>
          <a:p>
            <a:r>
              <a:rPr lang="en-US" altLang="zh-TW" i="1" dirty="0"/>
              <a:t> </a:t>
            </a:r>
            <a:r>
              <a:rPr lang="en-US" altLang="zh-TW" dirty="0" smtClean="0"/>
              <a:t>Chen</a:t>
            </a:r>
            <a:r>
              <a:rPr lang="en-US" altLang="zh-TW" dirty="0"/>
              <a:t>, always the </a:t>
            </a:r>
            <a:r>
              <a:rPr lang="en-US" altLang="zh-TW" dirty="0" err="1"/>
              <a:t>skilful</a:t>
            </a:r>
            <a:r>
              <a:rPr lang="en-US" altLang="zh-TW" dirty="0"/>
              <a:t> extrovert, responded with a ‘cartwheel’ as the ball </a:t>
            </a:r>
            <a:r>
              <a:rPr lang="en-US" altLang="zh-TW" dirty="0">
                <a:solidFill>
                  <a:srgbClr val="FFFF00"/>
                </a:solidFill>
              </a:rPr>
              <a:t>whistled past </a:t>
            </a:r>
            <a:r>
              <a:rPr lang="en-US" altLang="zh-TW" dirty="0"/>
              <a:t>him.</a:t>
            </a:r>
            <a:endParaRPr lang="zh-TW" altLang="zh-TW" dirty="0"/>
          </a:p>
          <a:p>
            <a:r>
              <a:rPr lang="zh-TW" altLang="zh-TW" dirty="0" smtClean="0"/>
              <a:t>陳是</a:t>
            </a:r>
            <a:r>
              <a:rPr lang="zh-TW" altLang="zh-TW" dirty="0"/>
              <a:t>一個嫺熟的外向者，當球從他身邊</a:t>
            </a:r>
            <a:r>
              <a:rPr lang="zh-TW" altLang="zh-TW" dirty="0">
                <a:solidFill>
                  <a:srgbClr val="FFFF00"/>
                </a:solidFill>
              </a:rPr>
              <a:t>呼嘯而過</a:t>
            </a:r>
            <a:r>
              <a:rPr lang="zh-TW" altLang="zh-TW" dirty="0"/>
              <a:t>時，他用一個</a:t>
            </a:r>
            <a:r>
              <a:rPr lang="en-US" altLang="zh-TW" dirty="0"/>
              <a:t> "</a:t>
            </a:r>
            <a:r>
              <a:rPr lang="zh-TW" altLang="zh-TW" dirty="0"/>
              <a:t>側手翻</a:t>
            </a:r>
            <a:r>
              <a:rPr lang="en-US" altLang="zh-TW" dirty="0"/>
              <a:t> "</a:t>
            </a:r>
            <a:r>
              <a:rPr lang="zh-TW" altLang="zh-TW" dirty="0"/>
              <a:t>來回應。</a:t>
            </a:r>
          </a:p>
          <a:p>
            <a:r>
              <a:rPr lang="en-US" altLang="zh-TW" i="1" dirty="0"/>
              <a:t> </a:t>
            </a:r>
            <a:r>
              <a:rPr lang="en-US" altLang="zh-TW" dirty="0" smtClean="0"/>
              <a:t>Winds </a:t>
            </a:r>
            <a:r>
              <a:rPr lang="en-US" altLang="zh-TW" dirty="0"/>
              <a:t>of a hundred miles an hour or more roared and </a:t>
            </a:r>
            <a:r>
              <a:rPr lang="en-US" altLang="zh-TW" dirty="0">
                <a:solidFill>
                  <a:srgbClr val="FFFF00"/>
                </a:solidFill>
              </a:rPr>
              <a:t>whistled round </a:t>
            </a:r>
            <a:r>
              <a:rPr lang="en-US" altLang="zh-TW" dirty="0"/>
              <a:t>the isolated house. As the door swung back behind her, an icy draught whistled into the room from the black corridor beyond.</a:t>
            </a:r>
            <a:endParaRPr lang="zh-TW" altLang="zh-TW" dirty="0"/>
          </a:p>
          <a:p>
            <a:r>
              <a:rPr lang="zh-TW" altLang="zh-TW" dirty="0"/>
              <a:t>時速</a:t>
            </a:r>
            <a:r>
              <a:rPr lang="en-US" altLang="zh-TW" dirty="0"/>
              <a:t>100</a:t>
            </a:r>
            <a:r>
              <a:rPr lang="zh-TW" altLang="zh-TW" dirty="0"/>
              <a:t>英里以上的</a:t>
            </a:r>
            <a:r>
              <a:rPr lang="zh-TW" altLang="zh-TW" dirty="0" smtClean="0"/>
              <a:t>風</a:t>
            </a:r>
            <a:r>
              <a:rPr lang="zh-TW" altLang="en-US" dirty="0" smtClean="0">
                <a:solidFill>
                  <a:srgbClr val="FFFF00"/>
                </a:solidFill>
              </a:rPr>
              <a:t>環繞</a:t>
            </a:r>
            <a:r>
              <a:rPr lang="zh-TW" altLang="zh-TW" dirty="0" smtClean="0"/>
              <a:t>這世</a:t>
            </a:r>
            <a:r>
              <a:rPr lang="zh-TW" altLang="zh-TW" dirty="0"/>
              <a:t>隔絕的</a:t>
            </a:r>
            <a:r>
              <a:rPr lang="zh-TW" altLang="zh-TW" dirty="0" smtClean="0"/>
              <a:t>房子</a:t>
            </a:r>
            <a:r>
              <a:rPr lang="zh-TW" altLang="zh-TW" dirty="0" smtClean="0">
                <a:solidFill>
                  <a:srgbClr val="FFFF00"/>
                </a:solidFill>
              </a:rPr>
              <a:t>呼嘯</a:t>
            </a:r>
            <a:r>
              <a:rPr lang="zh-TW" altLang="zh-TW" dirty="0"/>
              <a:t>著。當門在她身後搖晃時，一股冰冷的氣流從外面的黑色走廊呼嘯著進入房間</a:t>
            </a:r>
            <a:r>
              <a:rPr lang="zh-TW" altLang="zh-TW" dirty="0" smtClean="0"/>
              <a:t>。</a:t>
            </a:r>
            <a:endParaRPr lang="en-US" altLang="zh-TW" dirty="0" smtClean="0"/>
          </a:p>
          <a:p>
            <a:r>
              <a:rPr lang="zh-TW" altLang="en-US" dirty="0" smtClean="0"/>
              <a:t>動詞＋方位助詞 </a:t>
            </a:r>
            <a:r>
              <a:rPr lang="en-US" altLang="zh-TW" dirty="0" smtClean="0">
                <a:sym typeface="Wingdings" panose="05000000000000000000" pitchFamily="2" charset="2"/>
              </a:rPr>
              <a:t> </a:t>
            </a:r>
            <a:r>
              <a:rPr lang="zh-TW" altLang="en-US" dirty="0" smtClean="0">
                <a:sym typeface="Wingdings" panose="05000000000000000000" pitchFamily="2" charset="2"/>
              </a:rPr>
              <a:t>移動動詞</a:t>
            </a:r>
            <a:r>
              <a:rPr lang="en-US" altLang="zh-TW" dirty="0" smtClean="0">
                <a:sym typeface="Wingdings" panose="05000000000000000000" pitchFamily="2" charset="2"/>
              </a:rPr>
              <a:t>(motion verb)</a:t>
            </a:r>
          </a:p>
          <a:p>
            <a:pPr lvl="1"/>
            <a:r>
              <a:rPr lang="zh-TW" altLang="en-US" dirty="0" smtClean="0"/>
              <a:t>應該以</a:t>
            </a:r>
            <a:r>
              <a:rPr lang="zh-TW" altLang="en-US" dirty="0">
                <a:solidFill>
                  <a:srgbClr val="FFFF00"/>
                </a:solidFill>
                <a:sym typeface="Wingdings" panose="05000000000000000000" pitchFamily="2" charset="2"/>
              </a:rPr>
              <a:t>移動</a:t>
            </a:r>
            <a:r>
              <a:rPr lang="zh-TW" altLang="en-US" dirty="0" smtClean="0">
                <a:solidFill>
                  <a:srgbClr val="FFFF00"/>
                </a:solidFill>
                <a:sym typeface="Wingdings" panose="05000000000000000000" pitchFamily="2" charset="2"/>
              </a:rPr>
              <a:t>動詞</a:t>
            </a:r>
            <a:r>
              <a:rPr lang="zh-TW" altLang="en-US" dirty="0" smtClean="0">
                <a:sym typeface="Wingdings" panose="05000000000000000000" pitchFamily="2" charset="2"/>
              </a:rPr>
              <a:t>為種類詞</a:t>
            </a:r>
            <a:endParaRPr lang="zh-TW" altLang="en-US" dirty="0"/>
          </a:p>
        </p:txBody>
      </p:sp>
    </p:spTree>
    <p:extLst>
      <p:ext uri="{BB962C8B-B14F-4D97-AF65-F5344CB8AC3E}">
        <p14:creationId xmlns:p14="http://schemas.microsoft.com/office/powerpoint/2010/main" val="37137714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比較適合</a:t>
            </a:r>
            <a:r>
              <a:rPr lang="zh-TW" altLang="en-US" dirty="0" smtClean="0"/>
              <a:t>的種類</a:t>
            </a:r>
            <a:endParaRPr lang="zh-TW" altLang="en-US" dirty="0"/>
          </a:p>
        </p:txBody>
      </p:sp>
      <p:sp>
        <p:nvSpPr>
          <p:cNvPr id="3" name="內容版面配置區 2"/>
          <p:cNvSpPr>
            <a:spLocks noGrp="1"/>
          </p:cNvSpPr>
          <p:nvPr>
            <p:ph idx="1"/>
          </p:nvPr>
        </p:nvSpPr>
        <p:spPr/>
        <p:txBody>
          <a:bodyPr/>
          <a:lstStyle/>
          <a:p>
            <a:r>
              <a:rPr lang="en-US" altLang="zh-TW" dirty="0"/>
              <a:t>(Random House Dictionary of the English Language, Unabridged, 1967)</a:t>
            </a:r>
          </a:p>
          <a:p>
            <a:pPr lvl="1"/>
            <a:r>
              <a:rPr lang="en-US" altLang="zh-TW" dirty="0">
                <a:solidFill>
                  <a:srgbClr val="FFFF00"/>
                </a:solidFill>
              </a:rPr>
              <a:t>to move, go, pass etc.</a:t>
            </a:r>
            <a:r>
              <a:rPr lang="en-US" altLang="zh-TW" dirty="0"/>
              <a:t> with a whizzing sound, as a bullet, the wind etc.</a:t>
            </a:r>
            <a:endParaRPr lang="en-US" altLang="zh-TW" dirty="0">
              <a:solidFill>
                <a:srgbClr val="FFFF00"/>
              </a:solidFill>
            </a:endParaRPr>
          </a:p>
          <a:p>
            <a:pPr lvl="1"/>
            <a:r>
              <a:rPr lang="zh-TW" altLang="zh-TW" dirty="0"/>
              <a:t>以呼嘯的聲音</a:t>
            </a:r>
            <a:r>
              <a:rPr lang="zh-TW" altLang="zh-TW" dirty="0">
                <a:solidFill>
                  <a:srgbClr val="FFFF00"/>
                </a:solidFill>
              </a:rPr>
              <a:t>移動、前進、通過</a:t>
            </a:r>
            <a:r>
              <a:rPr lang="zh-TW" altLang="zh-TW" dirty="0"/>
              <a:t>等，如子彈、風等</a:t>
            </a:r>
            <a:r>
              <a:rPr lang="zh-TW" altLang="zh-TW" dirty="0" smtClean="0"/>
              <a:t>。</a:t>
            </a:r>
            <a:endParaRPr lang="en-US" altLang="zh-TW" dirty="0" smtClean="0"/>
          </a:p>
          <a:p>
            <a:r>
              <a:rPr lang="zh-TW" altLang="en-US" dirty="0" smtClean="0"/>
              <a:t>只要例句提供我們詞語的行為</a:t>
            </a:r>
            <a:r>
              <a:rPr lang="zh-TW" altLang="en-US" dirty="0" smtClean="0"/>
              <a:t>，種類</a:t>
            </a:r>
            <a:r>
              <a:rPr lang="en-US" altLang="zh-TW" dirty="0" smtClean="0"/>
              <a:t>--</a:t>
            </a:r>
            <a:r>
              <a:rPr lang="zh-TW" altLang="en-US" dirty="0" smtClean="0"/>
              <a:t>差異法通常可以用來釋義</a:t>
            </a:r>
            <a:endParaRPr lang="en-US" altLang="zh-TW" dirty="0" smtClean="0"/>
          </a:p>
          <a:p>
            <a:pPr lvl="1"/>
            <a:r>
              <a:rPr lang="zh-TW" altLang="en-US" dirty="0" smtClean="0"/>
              <a:t>但仍有很多類詞不適用於分類模型，例如：</a:t>
            </a:r>
            <a:endParaRPr lang="en-US" altLang="zh-TW" dirty="0" smtClean="0"/>
          </a:p>
          <a:p>
            <a:pPr lvl="2"/>
            <a:r>
              <a:rPr lang="zh-TW" altLang="en-US" dirty="0" smtClean="0"/>
              <a:t>大多數的副詞</a:t>
            </a:r>
            <a:endParaRPr lang="en-US" altLang="zh-TW" dirty="0" smtClean="0"/>
          </a:p>
          <a:p>
            <a:pPr lvl="2"/>
            <a:r>
              <a:rPr lang="zh-TW" altLang="en-US" dirty="0" smtClean="0"/>
              <a:t>大多數的形容詞</a:t>
            </a:r>
            <a:endParaRPr lang="en-US" altLang="zh-TW" dirty="0" smtClean="0"/>
          </a:p>
          <a:p>
            <a:pPr marL="457200" lvl="1" indent="0">
              <a:buNone/>
            </a:pPr>
            <a:endParaRPr lang="en-US" altLang="zh-TW" dirty="0" smtClean="0"/>
          </a:p>
          <a:p>
            <a:pPr lvl="1"/>
            <a:endParaRPr lang="zh-TW" altLang="en-US" dirty="0"/>
          </a:p>
        </p:txBody>
      </p:sp>
    </p:spTree>
    <p:extLst>
      <p:ext uri="{BB962C8B-B14F-4D97-AF65-F5344CB8AC3E}">
        <p14:creationId xmlns:p14="http://schemas.microsoft.com/office/powerpoint/2010/main" val="1192629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傳統釋義法</a:t>
            </a:r>
            <a:r>
              <a:rPr lang="zh-TW" altLang="en-US" dirty="0" smtClean="0"/>
              <a:t>的</a:t>
            </a:r>
            <a:r>
              <a:rPr lang="zh-TW" altLang="en-US" dirty="0" smtClean="0"/>
              <a:t>問題</a:t>
            </a:r>
            <a:endParaRPr lang="zh-TW" altLang="en-US" dirty="0"/>
          </a:p>
        </p:txBody>
      </p:sp>
      <p:sp>
        <p:nvSpPr>
          <p:cNvPr id="3" name="內容版面配置區 2"/>
          <p:cNvSpPr>
            <a:spLocks noGrp="1"/>
          </p:cNvSpPr>
          <p:nvPr>
            <p:ph idx="1"/>
          </p:nvPr>
        </p:nvSpPr>
        <p:spPr>
          <a:xfrm>
            <a:off x="685800" y="1595120"/>
            <a:ext cx="10820400" cy="4958080"/>
          </a:xfrm>
        </p:spPr>
        <p:txBody>
          <a:bodyPr>
            <a:normAutofit/>
          </a:bodyPr>
          <a:lstStyle/>
          <a:p>
            <a:r>
              <a:rPr lang="zh-TW" altLang="en-US" dirty="0" smtClean="0"/>
              <a:t>只適合描述邊界清楚、易於識別、不會產生爭議的概念，例如：</a:t>
            </a:r>
            <a:endParaRPr lang="en-US" altLang="zh-TW" dirty="0" smtClean="0"/>
          </a:p>
          <a:p>
            <a:pPr lvl="1"/>
            <a:r>
              <a:rPr lang="en-US" altLang="zh-TW" dirty="0" smtClean="0"/>
              <a:t>passport </a:t>
            </a:r>
            <a:r>
              <a:rPr lang="zh-TW" altLang="en-US" dirty="0" smtClean="0"/>
              <a:t>（護照）、</a:t>
            </a:r>
            <a:r>
              <a:rPr lang="en-US" altLang="zh-TW" dirty="0" smtClean="0"/>
              <a:t>tsarina </a:t>
            </a:r>
            <a:r>
              <a:rPr lang="zh-TW" altLang="en-US" dirty="0" smtClean="0"/>
              <a:t>（沙皇皇后）、</a:t>
            </a:r>
            <a:r>
              <a:rPr lang="en-US" altLang="zh-TW" dirty="0" smtClean="0"/>
              <a:t>encrypt </a:t>
            </a:r>
            <a:r>
              <a:rPr lang="zh-TW" altLang="en-US" dirty="0" smtClean="0"/>
              <a:t>（加密）、</a:t>
            </a:r>
            <a:r>
              <a:rPr lang="en-US" altLang="zh-TW" dirty="0" smtClean="0"/>
              <a:t>intubate </a:t>
            </a:r>
            <a:r>
              <a:rPr lang="zh-TW" altLang="en-US" dirty="0" smtClean="0"/>
              <a:t>（插管）、</a:t>
            </a:r>
            <a:r>
              <a:rPr lang="en-US" altLang="zh-TW" dirty="0" smtClean="0"/>
              <a:t>heterosexual </a:t>
            </a:r>
            <a:r>
              <a:rPr lang="zh-TW" altLang="en-US" dirty="0" smtClean="0"/>
              <a:t>（異性戀）</a:t>
            </a:r>
            <a:r>
              <a:rPr lang="zh-TW" altLang="en-US" dirty="0"/>
              <a:t> </a:t>
            </a:r>
            <a:r>
              <a:rPr lang="zh-TW" altLang="en-US" dirty="0" smtClean="0"/>
              <a:t>、</a:t>
            </a:r>
            <a:r>
              <a:rPr lang="en-US" altLang="zh-TW" dirty="0" smtClean="0"/>
              <a:t>instantly </a:t>
            </a:r>
            <a:r>
              <a:rPr lang="zh-TW" altLang="en-US" dirty="0" smtClean="0"/>
              <a:t>（</a:t>
            </a:r>
            <a:r>
              <a:rPr lang="zh-TW" altLang="en-US" dirty="0"/>
              <a:t>立刻</a:t>
            </a:r>
            <a:r>
              <a:rPr lang="zh-TW" altLang="en-US" dirty="0" smtClean="0"/>
              <a:t>）</a:t>
            </a:r>
            <a:endParaRPr lang="en-US" altLang="zh-TW" dirty="0" smtClean="0"/>
          </a:p>
          <a:p>
            <a:r>
              <a:rPr lang="zh-TW" altLang="en-US" dirty="0" smtClean="0"/>
              <a:t>很多詞彙不適合非解成一組精確有限的特徵，以傳統模式釋義將導致兩種後果：</a:t>
            </a:r>
            <a:endParaRPr lang="en-US" altLang="zh-TW" dirty="0" smtClean="0"/>
          </a:p>
          <a:p>
            <a:pPr lvl="1"/>
            <a:r>
              <a:rPr lang="zh-TW" altLang="en-US" dirty="0" smtClean="0"/>
              <a:t>冗長而詳細的釋義：試圖列出每個可能的特徵或每個可想像的實例</a:t>
            </a:r>
            <a:endParaRPr lang="en-US" altLang="zh-TW" dirty="0" smtClean="0"/>
          </a:p>
          <a:p>
            <a:pPr lvl="2"/>
            <a:r>
              <a:rPr lang="zh-TW" altLang="zh-TW" dirty="0" smtClean="0"/>
              <a:t>《</a:t>
            </a:r>
            <a:r>
              <a:rPr lang="zh-TW" altLang="zh-TW" dirty="0"/>
              <a:t>韋伯斯特第三國際》（</a:t>
            </a:r>
            <a:r>
              <a:rPr lang="en-US" altLang="zh-TW" dirty="0"/>
              <a:t>1961</a:t>
            </a:r>
            <a:r>
              <a:rPr lang="zh-TW" altLang="zh-TW" dirty="0"/>
              <a:t>）</a:t>
            </a:r>
            <a:endParaRPr lang="en-US" altLang="zh-TW" dirty="0"/>
          </a:p>
          <a:p>
            <a:pPr lvl="2"/>
            <a:r>
              <a:rPr lang="zh-TW" altLang="en-US" dirty="0"/>
              <a:t>釋義 </a:t>
            </a:r>
            <a:r>
              <a:rPr lang="en-US" altLang="zh-TW" dirty="0"/>
              <a:t>door</a:t>
            </a:r>
            <a:r>
              <a:rPr lang="zh-TW" altLang="en-US" dirty="0"/>
              <a:t>：</a:t>
            </a:r>
            <a:endParaRPr lang="en-US" altLang="zh-TW" dirty="0"/>
          </a:p>
          <a:p>
            <a:pPr lvl="3"/>
            <a:r>
              <a:rPr lang="en-US" altLang="zh-TW" dirty="0"/>
              <a:t>11</a:t>
            </a:r>
            <a:r>
              <a:rPr lang="zh-TW" altLang="zh-TW" dirty="0"/>
              <a:t>行密密麻麻的文字，</a:t>
            </a:r>
            <a:endParaRPr lang="en-US" altLang="zh-TW" dirty="0"/>
          </a:p>
          <a:p>
            <a:pPr lvl="3"/>
            <a:r>
              <a:rPr lang="zh-TW" altLang="zh-TW" dirty="0"/>
              <a:t>包括其結構、各種功能、開啟和關閉的機制</a:t>
            </a:r>
            <a:endParaRPr lang="en-US" altLang="zh-TW" dirty="0"/>
          </a:p>
          <a:p>
            <a:pPr lvl="3"/>
            <a:r>
              <a:rPr lang="zh-TW" altLang="zh-TW" dirty="0"/>
              <a:t>以及它所提供的各種空間的資訊。</a:t>
            </a:r>
            <a:endParaRPr lang="en-US" altLang="zh-TW" dirty="0" smtClean="0"/>
          </a:p>
          <a:p>
            <a:pPr lvl="1"/>
            <a:r>
              <a:rPr lang="zh-TW" altLang="en-US" dirty="0"/>
              <a:t>簡短而</a:t>
            </a:r>
            <a:r>
              <a:rPr lang="zh-TW" altLang="en-US" dirty="0" smtClean="0"/>
              <a:t>含糊的釋義：迴避描述可能排除或區分被釋義範疇成員的任何特徵</a:t>
            </a:r>
            <a:endParaRPr lang="en-US" altLang="zh-TW" dirty="0" smtClean="0"/>
          </a:p>
          <a:p>
            <a:pPr lvl="1"/>
            <a:endParaRPr lang="zh-TW" altLang="en-US" dirty="0"/>
          </a:p>
        </p:txBody>
      </p:sp>
    </p:spTree>
    <p:extLst>
      <p:ext uri="{BB962C8B-B14F-4D97-AF65-F5344CB8AC3E}">
        <p14:creationId xmlns:p14="http://schemas.microsoft.com/office/powerpoint/2010/main" val="20347936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小結</a:t>
            </a:r>
            <a:endParaRPr lang="zh-TW" altLang="en-US" dirty="0"/>
          </a:p>
        </p:txBody>
      </p:sp>
      <p:sp>
        <p:nvSpPr>
          <p:cNvPr id="3" name="內容版面配置區 2"/>
          <p:cNvSpPr>
            <a:spLocks noGrp="1"/>
          </p:cNvSpPr>
          <p:nvPr>
            <p:ph idx="1"/>
          </p:nvPr>
        </p:nvSpPr>
        <p:spPr/>
        <p:txBody>
          <a:bodyPr/>
          <a:lstStyle/>
          <a:p>
            <a:r>
              <a:rPr lang="zh-TW" altLang="en-US" dirty="0"/>
              <a:t>關於釋義的</a:t>
            </a:r>
            <a:r>
              <a:rPr lang="zh-TW" altLang="en-US" dirty="0" smtClean="0"/>
              <a:t>內容</a:t>
            </a:r>
            <a:endParaRPr lang="en-US" altLang="zh-TW" dirty="0" smtClean="0"/>
          </a:p>
          <a:p>
            <a:r>
              <a:rPr lang="zh-TW" altLang="en-US" dirty="0"/>
              <a:t>傳統釋義法：種類</a:t>
            </a:r>
            <a:r>
              <a:rPr lang="en-US" altLang="zh-TW" dirty="0"/>
              <a:t>--</a:t>
            </a:r>
            <a:r>
              <a:rPr lang="zh-TW" altLang="en-US" dirty="0" smtClean="0"/>
              <a:t>差異</a:t>
            </a:r>
            <a:endParaRPr lang="en-US" altLang="zh-TW" dirty="0" smtClean="0"/>
          </a:p>
          <a:p>
            <a:pPr lvl="1"/>
            <a:r>
              <a:rPr lang="zh-TW" altLang="en-US" dirty="0" smtClean="0"/>
              <a:t>由「種類」、「差異」兩</a:t>
            </a:r>
            <a:r>
              <a:rPr lang="zh-TW" altLang="en-US" dirty="0"/>
              <a:t>個元素所</a:t>
            </a:r>
            <a:r>
              <a:rPr lang="zh-TW" altLang="en-US" dirty="0" smtClean="0"/>
              <a:t>構成</a:t>
            </a:r>
            <a:endParaRPr lang="en-US" altLang="zh-TW" dirty="0" smtClean="0"/>
          </a:p>
          <a:p>
            <a:pPr lvl="1"/>
            <a:r>
              <a:rPr lang="zh-TW" altLang="en-US" dirty="0"/>
              <a:t>適用於大多數情況的釋義</a:t>
            </a:r>
            <a:r>
              <a:rPr lang="zh-TW" altLang="zh-TW" dirty="0" smtClean="0"/>
              <a:t>策略</a:t>
            </a:r>
            <a:endParaRPr lang="en-US" altLang="zh-TW" dirty="0" smtClean="0"/>
          </a:p>
          <a:p>
            <a:pPr lvl="1"/>
            <a:r>
              <a:rPr lang="zh-TW" altLang="en-US" dirty="0" smtClean="0"/>
              <a:t>種類可能非</a:t>
            </a:r>
            <a:r>
              <a:rPr lang="zh-TW" altLang="en-US" dirty="0"/>
              <a:t>唯一</a:t>
            </a:r>
            <a:endParaRPr lang="en-US" altLang="zh-TW" dirty="0" smtClean="0"/>
          </a:p>
          <a:p>
            <a:pPr lvl="1"/>
            <a:r>
              <a:rPr lang="zh-TW" altLang="en-US" dirty="0" smtClean="0"/>
              <a:t>不是每一類詞都適合</a:t>
            </a:r>
            <a:endParaRPr lang="en-US" altLang="zh-TW" dirty="0" smtClean="0"/>
          </a:p>
          <a:p>
            <a:pPr marL="914400" lvl="2" indent="0">
              <a:buNone/>
            </a:pPr>
            <a:endParaRPr lang="en-US" altLang="zh-TW" dirty="0"/>
          </a:p>
          <a:p>
            <a:pPr lvl="1"/>
            <a:endParaRPr lang="zh-TW" altLang="en-US" dirty="0"/>
          </a:p>
        </p:txBody>
      </p:sp>
    </p:spTree>
    <p:extLst>
      <p:ext uri="{BB962C8B-B14F-4D97-AF65-F5344CB8AC3E}">
        <p14:creationId xmlns:p14="http://schemas.microsoft.com/office/powerpoint/2010/main" val="1481810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貝麗爾</a:t>
            </a:r>
            <a:r>
              <a:rPr lang="en-US" altLang="zh-TW" dirty="0"/>
              <a:t>·</a:t>
            </a:r>
            <a:r>
              <a:rPr lang="zh-TW" altLang="en-US" dirty="0"/>
              <a:t>阿特金斯（</a:t>
            </a:r>
            <a:r>
              <a:rPr lang="en-US" altLang="zh-TW" dirty="0"/>
              <a:t>Beryl . T. Sue Atkins </a:t>
            </a:r>
            <a:r>
              <a:rPr lang="zh-TW" altLang="en-US" dirty="0"/>
              <a:t>）</a:t>
            </a:r>
          </a:p>
        </p:txBody>
      </p:sp>
      <p:sp>
        <p:nvSpPr>
          <p:cNvPr id="3" name="內容版面配置區 2"/>
          <p:cNvSpPr>
            <a:spLocks noGrp="1"/>
          </p:cNvSpPr>
          <p:nvPr>
            <p:ph idx="1"/>
          </p:nvPr>
        </p:nvSpPr>
        <p:spPr>
          <a:xfrm>
            <a:off x="680321" y="2336873"/>
            <a:ext cx="10196786" cy="4159620"/>
          </a:xfrm>
        </p:spPr>
        <p:txBody>
          <a:bodyPr>
            <a:normAutofit fontScale="85000" lnSpcReduction="20000"/>
          </a:bodyPr>
          <a:lstStyle/>
          <a:p>
            <a:r>
              <a:rPr lang="en-US" altLang="zh-TW" dirty="0" smtClean="0"/>
              <a:t>1987</a:t>
            </a:r>
            <a:r>
              <a:rPr lang="zh-TW" altLang="en-US" dirty="0" smtClean="0"/>
              <a:t> </a:t>
            </a:r>
            <a:endParaRPr lang="en-US" altLang="zh-TW" dirty="0" smtClean="0"/>
          </a:p>
          <a:p>
            <a:pPr lvl="1"/>
            <a:r>
              <a:rPr lang="zh-TW" altLang="zh-TW" dirty="0"/>
              <a:t>阿特金斯遇到了查理斯</a:t>
            </a:r>
            <a:r>
              <a:rPr lang="en-US" altLang="zh-TW" dirty="0"/>
              <a:t>-J-</a:t>
            </a:r>
            <a:r>
              <a:rPr lang="zh-TW" altLang="zh-TW" dirty="0"/>
              <a:t>菲爾摩爾，他的框架語義學方法為她的</a:t>
            </a:r>
            <a:r>
              <a:rPr lang="zh-TW" altLang="zh-TW" dirty="0" smtClean="0"/>
              <a:t>許多</a:t>
            </a:r>
            <a:r>
              <a:rPr lang="zh-TW" altLang="en-US" dirty="0" smtClean="0"/>
              <a:t>辭典</a:t>
            </a:r>
            <a:r>
              <a:rPr lang="zh-TW" altLang="zh-TW" dirty="0" smtClean="0"/>
              <a:t>學</a:t>
            </a:r>
            <a:r>
              <a:rPr lang="zh-TW" altLang="zh-TW" dirty="0"/>
              <a:t>問題提供了解決方案</a:t>
            </a:r>
            <a:r>
              <a:rPr lang="zh-TW" altLang="zh-TW" dirty="0" smtClean="0"/>
              <a:t>。</a:t>
            </a:r>
            <a:endParaRPr lang="en-US" altLang="zh-TW" dirty="0" smtClean="0"/>
          </a:p>
          <a:p>
            <a:pPr lvl="1"/>
            <a:r>
              <a:rPr lang="zh-TW" altLang="zh-TW" dirty="0"/>
              <a:t>他們後來的討論和合作促成了加州大學伯克利分校國際電腦科學研究所</a:t>
            </a:r>
            <a:r>
              <a:rPr lang="en-US" altLang="zh-TW" dirty="0" err="1"/>
              <a:t>FrameNet</a:t>
            </a:r>
            <a:r>
              <a:rPr lang="zh-TW" altLang="zh-TW" dirty="0"/>
              <a:t>專案的發展，阿特金斯成為該</a:t>
            </a:r>
            <a:r>
              <a:rPr lang="zh-TW" altLang="zh-TW" dirty="0" smtClean="0"/>
              <a:t>項目</a:t>
            </a:r>
            <a:r>
              <a:rPr lang="zh-TW" altLang="en-US" dirty="0" smtClean="0"/>
              <a:t>辭典</a:t>
            </a:r>
            <a:r>
              <a:rPr lang="zh-TW" altLang="zh-TW" dirty="0" smtClean="0"/>
              <a:t>學</a:t>
            </a:r>
            <a:r>
              <a:rPr lang="zh-TW" altLang="zh-TW" dirty="0"/>
              <a:t>顧問</a:t>
            </a:r>
            <a:r>
              <a:rPr lang="zh-TW" altLang="zh-TW" dirty="0" smtClean="0"/>
              <a:t>。</a:t>
            </a:r>
            <a:endParaRPr lang="en-US" altLang="zh-TW" dirty="0" smtClean="0"/>
          </a:p>
          <a:p>
            <a:pPr lvl="1"/>
            <a:r>
              <a:rPr lang="zh-TW" altLang="zh-TW" dirty="0"/>
              <a:t>阿特金斯是美國國家</a:t>
            </a:r>
            <a:r>
              <a:rPr lang="zh-TW" altLang="zh-TW" dirty="0" smtClean="0"/>
              <a:t>語料庫和國際</a:t>
            </a:r>
            <a:r>
              <a:rPr lang="zh-TW" altLang="en-US" dirty="0" smtClean="0"/>
              <a:t>辭典</a:t>
            </a:r>
            <a:r>
              <a:rPr lang="zh-TW" altLang="zh-TW" dirty="0" smtClean="0"/>
              <a:t>學</a:t>
            </a:r>
            <a:r>
              <a:rPr lang="zh-TW" altLang="zh-TW" dirty="0"/>
              <a:t>雜誌的顧問委員會成員</a:t>
            </a:r>
            <a:r>
              <a:rPr lang="zh-TW" altLang="zh-TW" dirty="0" smtClean="0"/>
              <a:t>。</a:t>
            </a:r>
            <a:endParaRPr lang="en-US" altLang="zh-TW" dirty="0" smtClean="0"/>
          </a:p>
          <a:p>
            <a:r>
              <a:rPr lang="en-US" altLang="zh-TW" dirty="0" smtClean="0"/>
              <a:t>1997-1998</a:t>
            </a:r>
          </a:p>
          <a:p>
            <a:pPr lvl="1"/>
            <a:r>
              <a:rPr lang="zh-TW" altLang="zh-TW" dirty="0"/>
              <a:t>阿特金斯與邁克爾</a:t>
            </a:r>
            <a:r>
              <a:rPr lang="en-US" altLang="zh-TW" dirty="0"/>
              <a:t>-</a:t>
            </a:r>
            <a:r>
              <a:rPr lang="zh-TW" altLang="zh-TW" dirty="0"/>
              <a:t>倫德爾（</a:t>
            </a:r>
            <a:r>
              <a:rPr lang="en-US" altLang="zh-TW" dirty="0"/>
              <a:t>Michael </a:t>
            </a:r>
            <a:r>
              <a:rPr lang="en-US" altLang="zh-TW" dirty="0" err="1"/>
              <a:t>Rundell</a:t>
            </a:r>
            <a:r>
              <a:rPr lang="zh-TW" altLang="zh-TW" dirty="0"/>
              <a:t>）一起在南非為來自</a:t>
            </a:r>
            <a:r>
              <a:rPr lang="en-US" altLang="zh-TW" dirty="0"/>
              <a:t>11</a:t>
            </a:r>
            <a:r>
              <a:rPr lang="zh-TW" altLang="zh-TW" dirty="0"/>
              <a:t>個語言社區的語言學家</a:t>
            </a:r>
            <a:r>
              <a:rPr lang="zh-TW" altLang="zh-TW" dirty="0" smtClean="0"/>
              <a:t>和</a:t>
            </a:r>
            <a:r>
              <a:rPr lang="zh-TW" altLang="en-US" dirty="0" smtClean="0"/>
              <a:t>辭典</a:t>
            </a:r>
            <a:r>
              <a:rPr lang="zh-TW" altLang="zh-TW" dirty="0" smtClean="0"/>
              <a:t>編纂</a:t>
            </a:r>
            <a:r>
              <a:rPr lang="zh-TW" altLang="zh-TW" dirty="0"/>
              <a:t>者策劃並舉辦了兩次為期一周的研討會</a:t>
            </a:r>
            <a:r>
              <a:rPr lang="zh-TW" altLang="zh-TW" dirty="0" smtClean="0"/>
              <a:t>。</a:t>
            </a:r>
            <a:endParaRPr lang="en-US" altLang="zh-TW" dirty="0" smtClean="0"/>
          </a:p>
          <a:p>
            <a:pPr lvl="1"/>
            <a:r>
              <a:rPr lang="zh-TW" altLang="zh-TW" dirty="0"/>
              <a:t>隨後，阿特金斯和倫德爾創辦</a:t>
            </a:r>
            <a:r>
              <a:rPr lang="zh-TW" altLang="zh-TW" dirty="0" smtClean="0"/>
              <a:t>了</a:t>
            </a:r>
            <a:r>
              <a:rPr lang="zh-TW" altLang="en-US" dirty="0" smtClean="0"/>
              <a:t>辭典</a:t>
            </a:r>
            <a:r>
              <a:rPr lang="zh-TW" altLang="zh-TW" dirty="0" smtClean="0"/>
              <a:t>編纂</a:t>
            </a:r>
            <a:r>
              <a:rPr lang="zh-TW" altLang="zh-TW" dirty="0"/>
              <a:t>大師班</a:t>
            </a:r>
            <a:r>
              <a:rPr lang="zh-TW" altLang="zh-TW" dirty="0" smtClean="0"/>
              <a:t>，</a:t>
            </a:r>
            <a:r>
              <a:rPr lang="zh-TW" altLang="zh-TW" dirty="0"/>
              <a:t> 為任何參與或著手</a:t>
            </a:r>
            <a:r>
              <a:rPr lang="zh-TW" altLang="zh-TW" dirty="0" smtClean="0"/>
              <a:t>進行</a:t>
            </a:r>
            <a:r>
              <a:rPr lang="zh-TW" altLang="en-US" dirty="0" smtClean="0"/>
              <a:t>辭典</a:t>
            </a:r>
            <a:r>
              <a:rPr lang="zh-TW" altLang="zh-TW" dirty="0" smtClean="0"/>
              <a:t>編纂</a:t>
            </a:r>
            <a:r>
              <a:rPr lang="zh-TW" altLang="zh-TW" dirty="0"/>
              <a:t>專案的人提供諮詢、顧問服務和培訓</a:t>
            </a:r>
            <a:r>
              <a:rPr lang="zh-TW" altLang="zh-TW" dirty="0" smtClean="0"/>
              <a:t>。</a:t>
            </a:r>
            <a:r>
              <a:rPr lang="zh-TW" altLang="zh-TW" dirty="0"/>
              <a:t>此後不久，他們邀請</a:t>
            </a:r>
            <a:r>
              <a:rPr lang="en-US" altLang="zh-TW" dirty="0"/>
              <a:t>Adam </a:t>
            </a:r>
            <a:r>
              <a:rPr lang="en-US" altLang="zh-TW" dirty="0" err="1"/>
              <a:t>Kilgarriff</a:t>
            </a:r>
            <a:r>
              <a:rPr lang="zh-TW" altLang="zh-TW" dirty="0"/>
              <a:t>加入</a:t>
            </a:r>
            <a:r>
              <a:rPr lang="zh-TW" altLang="zh-TW" dirty="0" smtClean="0"/>
              <a:t>。</a:t>
            </a:r>
            <a:endParaRPr lang="en-US" altLang="zh-TW" dirty="0" smtClean="0"/>
          </a:p>
          <a:p>
            <a:r>
              <a:rPr lang="en-US" altLang="zh-TW" dirty="0" smtClean="0"/>
              <a:t>2001-</a:t>
            </a:r>
          </a:p>
          <a:p>
            <a:pPr lvl="1"/>
            <a:r>
              <a:rPr lang="zh-TW" altLang="zh-TW" dirty="0"/>
              <a:t>首次舉辦了年度國際</a:t>
            </a:r>
            <a:r>
              <a:rPr lang="en-US" altLang="zh-TW" dirty="0" err="1"/>
              <a:t>Lexicom</a:t>
            </a:r>
            <a:r>
              <a:rPr lang="zh-TW" altLang="zh-TW" dirty="0"/>
              <a:t>研討會</a:t>
            </a:r>
            <a:r>
              <a:rPr lang="zh-TW" altLang="zh-TW" dirty="0" smtClean="0"/>
              <a:t>，這些</a:t>
            </a:r>
            <a:r>
              <a:rPr lang="zh-TW" altLang="zh-TW" dirty="0"/>
              <a:t>研討會一直持續到今天。</a:t>
            </a:r>
            <a:endParaRPr lang="en-US" altLang="zh-TW" dirty="0" smtClean="0"/>
          </a:p>
          <a:p>
            <a:pPr lvl="1"/>
            <a:r>
              <a:rPr lang="zh-TW" altLang="zh-TW" dirty="0"/>
              <a:t>另一個主要專案是但丁資料庫的規劃、設計、語料庫建設</a:t>
            </a:r>
            <a:r>
              <a:rPr lang="zh-TW" altLang="zh-TW" dirty="0" smtClean="0"/>
              <a:t>、</a:t>
            </a:r>
            <a:r>
              <a:rPr lang="zh-TW" altLang="en-US" dirty="0" smtClean="0"/>
              <a:t>辭典</a:t>
            </a:r>
            <a:r>
              <a:rPr lang="zh-TW" altLang="zh-TW" dirty="0" smtClean="0"/>
              <a:t>員</a:t>
            </a:r>
            <a:r>
              <a:rPr lang="zh-TW" altLang="zh-TW" dirty="0"/>
              <a:t>培訓和製作</a:t>
            </a:r>
            <a:r>
              <a:rPr lang="zh-TW" altLang="zh-TW" dirty="0" smtClean="0"/>
              <a:t>。</a:t>
            </a:r>
            <a:endParaRPr lang="en-US" altLang="zh-TW" dirty="0" smtClean="0"/>
          </a:p>
          <a:p>
            <a:pPr lvl="1"/>
            <a:r>
              <a:rPr lang="zh-TW" altLang="zh-TW" dirty="0"/>
              <a:t>這項對現代英語的分析被</a:t>
            </a:r>
            <a:r>
              <a:rPr lang="en-US" altLang="zh-TW" dirty="0" err="1"/>
              <a:t>Foras</a:t>
            </a:r>
            <a:r>
              <a:rPr lang="en-US" altLang="zh-TW" dirty="0"/>
              <a:t> </a:t>
            </a:r>
            <a:r>
              <a:rPr lang="en-US" altLang="zh-TW" dirty="0" err="1"/>
              <a:t>na</a:t>
            </a:r>
            <a:r>
              <a:rPr lang="en-US" altLang="zh-TW" dirty="0"/>
              <a:t> </a:t>
            </a:r>
            <a:r>
              <a:rPr lang="en-US" altLang="zh-TW" dirty="0" err="1"/>
              <a:t>Gaelige</a:t>
            </a:r>
            <a:r>
              <a:rPr lang="zh-TW" altLang="zh-TW" dirty="0"/>
              <a:t>委託作為他們的新英語</a:t>
            </a:r>
            <a:r>
              <a:rPr lang="en-US" altLang="zh-TW" dirty="0"/>
              <a:t>-</a:t>
            </a:r>
            <a:r>
              <a:rPr lang="zh-TW" altLang="zh-TW" dirty="0"/>
              <a:t>愛爾蘭</a:t>
            </a:r>
            <a:r>
              <a:rPr lang="zh-TW" altLang="zh-TW" dirty="0" smtClean="0"/>
              <a:t>語</a:t>
            </a:r>
            <a:r>
              <a:rPr lang="zh-TW" altLang="en-US" dirty="0" smtClean="0"/>
              <a:t>辭典</a:t>
            </a:r>
            <a:r>
              <a:rPr lang="zh-TW" altLang="zh-TW" dirty="0" smtClean="0"/>
              <a:t>的</a:t>
            </a:r>
            <a:r>
              <a:rPr lang="zh-TW" altLang="zh-TW" dirty="0"/>
              <a:t>基礎，</a:t>
            </a:r>
            <a:r>
              <a:rPr lang="en-US" altLang="zh-TW" dirty="0"/>
              <a:t>[12] </a:t>
            </a:r>
            <a:r>
              <a:rPr lang="zh-TW" altLang="zh-TW" dirty="0"/>
              <a:t>並提供給全世界的學者使用</a:t>
            </a:r>
            <a:r>
              <a:rPr lang="zh-TW" altLang="zh-TW" dirty="0" smtClean="0"/>
              <a:t>。</a:t>
            </a:r>
            <a:endParaRPr lang="en-US" altLang="zh-TW" dirty="0" smtClean="0"/>
          </a:p>
          <a:p>
            <a:pPr lvl="1"/>
            <a:r>
              <a:rPr lang="zh-TW" altLang="zh-TW" dirty="0"/>
              <a:t>阿特金斯</a:t>
            </a:r>
            <a:r>
              <a:rPr lang="zh-TW" altLang="zh-TW" dirty="0" smtClean="0"/>
              <a:t>在</a:t>
            </a:r>
            <a:r>
              <a:rPr lang="zh-TW" altLang="en-US" dirty="0" smtClean="0"/>
              <a:t>辭典</a:t>
            </a:r>
            <a:r>
              <a:rPr lang="zh-TW" altLang="zh-TW" dirty="0" smtClean="0"/>
              <a:t>學</a:t>
            </a:r>
            <a:r>
              <a:rPr lang="zh-TW" altLang="zh-TW" dirty="0"/>
              <a:t>方面進行教學和諮詢，並參與了</a:t>
            </a:r>
            <a:r>
              <a:rPr lang="zh-TW" altLang="zh-TW" dirty="0" smtClean="0"/>
              <a:t>計算</a:t>
            </a:r>
            <a:r>
              <a:rPr lang="zh-TW" altLang="en-US" dirty="0" smtClean="0"/>
              <a:t>辭典</a:t>
            </a:r>
            <a:r>
              <a:rPr lang="zh-TW" altLang="zh-TW" dirty="0" smtClean="0"/>
              <a:t>學</a:t>
            </a:r>
            <a:r>
              <a:rPr lang="zh-TW" altLang="zh-TW" dirty="0"/>
              <a:t>領域的國內和國際研究項目。</a:t>
            </a:r>
            <a:endParaRPr lang="zh-TW" altLang="en-US" dirty="0"/>
          </a:p>
        </p:txBody>
      </p:sp>
    </p:spTree>
    <p:extLst>
      <p:ext uri="{BB962C8B-B14F-4D97-AF65-F5344CB8AC3E}">
        <p14:creationId xmlns:p14="http://schemas.microsoft.com/office/powerpoint/2010/main" val="1478234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研究</a:t>
            </a:r>
            <a:r>
              <a:rPr lang="zh-TW" altLang="zh-TW" dirty="0" smtClean="0"/>
              <a:t>興趣</a:t>
            </a:r>
            <a:endParaRPr lang="zh-TW" altLang="en-US" dirty="0"/>
          </a:p>
        </p:txBody>
      </p:sp>
      <p:sp>
        <p:nvSpPr>
          <p:cNvPr id="3" name="內容版面配置區 2"/>
          <p:cNvSpPr>
            <a:spLocks noGrp="1"/>
          </p:cNvSpPr>
          <p:nvPr>
            <p:ph idx="1"/>
          </p:nvPr>
        </p:nvSpPr>
        <p:spPr/>
        <p:txBody>
          <a:bodyPr/>
          <a:lstStyle/>
          <a:p>
            <a:r>
              <a:rPr lang="zh-TW" altLang="zh-TW" dirty="0" smtClean="0"/>
              <a:t>語料庫詞彙分析</a:t>
            </a:r>
            <a:r>
              <a:rPr lang="zh-TW" altLang="en-US" dirty="0" smtClean="0"/>
              <a:t>，</a:t>
            </a:r>
            <a:r>
              <a:rPr lang="zh-TW" altLang="zh-TW" dirty="0"/>
              <a:t>特別是使用語言學理論作為系統描述語言的</a:t>
            </a:r>
            <a:r>
              <a:rPr lang="zh-TW" altLang="zh-TW" dirty="0" smtClean="0"/>
              <a:t>基礎</a:t>
            </a:r>
            <a:endParaRPr lang="en-US" altLang="zh-TW" dirty="0" smtClean="0"/>
          </a:p>
          <a:p>
            <a:r>
              <a:rPr lang="zh-TW" altLang="zh-TW" dirty="0"/>
              <a:t>設計資料庫來存</a:t>
            </a:r>
            <a:r>
              <a:rPr lang="zh-TW" altLang="zh-TW" dirty="0" smtClean="0"/>
              <a:t>儲</a:t>
            </a:r>
            <a:r>
              <a:rPr lang="zh-TW" altLang="en-US" dirty="0" smtClean="0"/>
              <a:t>辭典</a:t>
            </a:r>
            <a:r>
              <a:rPr lang="zh-TW" altLang="zh-TW" dirty="0" smtClean="0"/>
              <a:t>資料</a:t>
            </a:r>
            <a:r>
              <a:rPr lang="zh-TW" altLang="zh-TW" dirty="0"/>
              <a:t>，</a:t>
            </a:r>
            <a:r>
              <a:rPr lang="zh-TW" altLang="zh-TW" dirty="0" smtClean="0"/>
              <a:t>供</a:t>
            </a:r>
            <a:r>
              <a:rPr lang="zh-TW" altLang="en-US" dirty="0" smtClean="0"/>
              <a:t>辭典</a:t>
            </a:r>
            <a:r>
              <a:rPr lang="zh-TW" altLang="zh-TW" dirty="0" smtClean="0"/>
              <a:t>學</a:t>
            </a:r>
            <a:r>
              <a:rPr lang="zh-TW" altLang="zh-TW" dirty="0"/>
              <a:t>家和</a:t>
            </a:r>
            <a:r>
              <a:rPr lang="zh-TW" altLang="zh-TW" dirty="0" smtClean="0"/>
              <a:t>電腦</a:t>
            </a:r>
            <a:r>
              <a:rPr lang="zh-TW" altLang="en-US" dirty="0" smtClean="0"/>
              <a:t>辭典</a:t>
            </a:r>
            <a:r>
              <a:rPr lang="zh-TW" altLang="zh-TW" dirty="0" smtClean="0"/>
              <a:t>學</a:t>
            </a:r>
            <a:r>
              <a:rPr lang="zh-TW" altLang="zh-TW" dirty="0"/>
              <a:t>使用</a:t>
            </a:r>
            <a:r>
              <a:rPr lang="zh-TW" altLang="zh-TW" dirty="0" smtClean="0"/>
              <a:t>；</a:t>
            </a:r>
            <a:endParaRPr lang="en-US" altLang="zh-TW" dirty="0" smtClean="0"/>
          </a:p>
          <a:p>
            <a:r>
              <a:rPr lang="zh-TW" altLang="zh-TW" dirty="0"/>
              <a:t>在創建單語和雙</a:t>
            </a:r>
            <a:r>
              <a:rPr lang="zh-TW" altLang="zh-TW" dirty="0" smtClean="0"/>
              <a:t>語</a:t>
            </a:r>
            <a:r>
              <a:rPr lang="zh-TW" altLang="en-US" dirty="0" smtClean="0"/>
              <a:t>辭典</a:t>
            </a:r>
            <a:r>
              <a:rPr lang="zh-TW" altLang="zh-TW" dirty="0" smtClean="0"/>
              <a:t>時</a:t>
            </a:r>
            <a:r>
              <a:rPr lang="zh-TW" altLang="zh-TW" dirty="0"/>
              <a:t>使用這種資料庫</a:t>
            </a:r>
            <a:r>
              <a:rPr lang="zh-TW" altLang="zh-TW" dirty="0" smtClean="0"/>
              <a:t>；</a:t>
            </a:r>
            <a:endParaRPr lang="en-US" altLang="zh-TW" dirty="0" smtClean="0"/>
          </a:p>
          <a:p>
            <a:r>
              <a:rPr lang="zh-TW" altLang="zh-TW" dirty="0" smtClean="0"/>
              <a:t>培訓</a:t>
            </a:r>
            <a:r>
              <a:rPr lang="zh-TW" altLang="en-US" dirty="0" smtClean="0"/>
              <a:t>辭典</a:t>
            </a:r>
            <a:r>
              <a:rPr lang="zh-TW" altLang="zh-TW" dirty="0" smtClean="0"/>
              <a:t>學家</a:t>
            </a:r>
            <a:endParaRPr lang="en-US" altLang="zh-TW" dirty="0" smtClean="0"/>
          </a:p>
          <a:p>
            <a:r>
              <a:rPr lang="zh-TW" altLang="zh-TW" dirty="0"/>
              <a:t>研究人們如何實際</a:t>
            </a:r>
            <a:r>
              <a:rPr lang="zh-TW" altLang="zh-TW" dirty="0" smtClean="0"/>
              <a:t>使用</a:t>
            </a:r>
            <a:r>
              <a:rPr lang="zh-TW" altLang="en-US" dirty="0" smtClean="0"/>
              <a:t>辭典</a:t>
            </a:r>
            <a:r>
              <a:rPr lang="zh-TW" altLang="zh-TW" dirty="0" smtClean="0"/>
              <a:t>。</a:t>
            </a:r>
            <a:endParaRPr lang="en-US" altLang="zh-TW" dirty="0" smtClean="0"/>
          </a:p>
          <a:p>
            <a:endParaRPr lang="zh-TW" altLang="en-US" dirty="0"/>
          </a:p>
        </p:txBody>
      </p:sp>
    </p:spTree>
    <p:extLst>
      <p:ext uri="{BB962C8B-B14F-4D97-AF65-F5344CB8AC3E}">
        <p14:creationId xmlns:p14="http://schemas.microsoft.com/office/powerpoint/2010/main" val="4079961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榮譽</a:t>
            </a:r>
            <a:endParaRPr lang="zh-TW" altLang="en-US" dirty="0"/>
          </a:p>
        </p:txBody>
      </p:sp>
      <p:sp>
        <p:nvSpPr>
          <p:cNvPr id="3" name="內容版面配置區 2"/>
          <p:cNvSpPr>
            <a:spLocks noGrp="1"/>
          </p:cNvSpPr>
          <p:nvPr>
            <p:ph idx="1"/>
          </p:nvPr>
        </p:nvSpPr>
        <p:spPr/>
        <p:txBody>
          <a:bodyPr/>
          <a:lstStyle/>
          <a:p>
            <a:r>
              <a:rPr lang="zh-TW" altLang="zh-TW" dirty="0"/>
              <a:t>英國布萊頓大學（</a:t>
            </a:r>
            <a:r>
              <a:rPr lang="en-US" altLang="zh-TW" dirty="0"/>
              <a:t>2000</a:t>
            </a:r>
            <a:r>
              <a:rPr lang="zh-TW" altLang="zh-TW" dirty="0"/>
              <a:t>年）頒發的榮譽學位（</a:t>
            </a:r>
            <a:r>
              <a:rPr lang="en-US" altLang="zh-TW" dirty="0"/>
              <a:t>DLitt</a:t>
            </a:r>
            <a:r>
              <a:rPr lang="zh-TW" altLang="zh-TW" dirty="0"/>
              <a:t>），以表彰她</a:t>
            </a:r>
            <a:r>
              <a:rPr lang="zh-TW" altLang="zh-TW" dirty="0" smtClean="0"/>
              <a:t>對</a:t>
            </a:r>
            <a:r>
              <a:rPr lang="zh-TW" altLang="en-US" dirty="0" smtClean="0"/>
              <a:t>辭典</a:t>
            </a:r>
            <a:r>
              <a:rPr lang="zh-TW" altLang="zh-TW" dirty="0" smtClean="0"/>
              <a:t>學</a:t>
            </a:r>
            <a:r>
              <a:rPr lang="zh-TW" altLang="zh-TW" dirty="0"/>
              <a:t>和語言學的貢獻</a:t>
            </a:r>
            <a:r>
              <a:rPr lang="zh-TW" altLang="zh-TW" dirty="0" smtClean="0"/>
              <a:t>；</a:t>
            </a:r>
            <a:endParaRPr lang="en-US" altLang="zh-TW" dirty="0" smtClean="0"/>
          </a:p>
          <a:p>
            <a:r>
              <a:rPr lang="zh-TW" altLang="zh-TW" dirty="0" smtClean="0"/>
              <a:t>歐洲</a:t>
            </a:r>
            <a:r>
              <a:rPr lang="zh-TW" altLang="en-US" dirty="0" smtClean="0"/>
              <a:t>辭典</a:t>
            </a:r>
            <a:r>
              <a:rPr lang="zh-TW" altLang="zh-TW" dirty="0" smtClean="0"/>
              <a:t>協會在</a:t>
            </a:r>
            <a:r>
              <a:rPr lang="zh-TW" altLang="zh-TW" dirty="0"/>
              <a:t>她</a:t>
            </a:r>
            <a:r>
              <a:rPr lang="en-US" altLang="zh-TW" dirty="0"/>
              <a:t>70</a:t>
            </a:r>
            <a:r>
              <a:rPr lang="zh-TW" altLang="zh-TW" dirty="0"/>
              <a:t>歲生日之際出版的紀念冊（</a:t>
            </a:r>
            <a:r>
              <a:rPr lang="en-US" altLang="zh-TW" dirty="0"/>
              <a:t>2002</a:t>
            </a:r>
            <a:r>
              <a:rPr lang="zh-TW" altLang="zh-TW" dirty="0"/>
              <a:t>年），以紀念她對</a:t>
            </a:r>
            <a:r>
              <a:rPr lang="zh-TW" altLang="zh-TW" dirty="0" smtClean="0"/>
              <a:t>國際</a:t>
            </a:r>
            <a:r>
              <a:rPr lang="zh-TW" altLang="en-US" dirty="0" smtClean="0"/>
              <a:t>辭典</a:t>
            </a:r>
            <a:r>
              <a:rPr lang="zh-TW" altLang="zh-TW" dirty="0" smtClean="0"/>
              <a:t>學</a:t>
            </a:r>
            <a:r>
              <a:rPr lang="zh-TW" altLang="zh-TW" dirty="0"/>
              <a:t>的貢獻</a:t>
            </a:r>
            <a:r>
              <a:rPr lang="zh-TW" altLang="zh-TW" dirty="0" smtClean="0"/>
              <a:t>；</a:t>
            </a:r>
            <a:endParaRPr lang="en-US" altLang="zh-TW" dirty="0" smtClean="0"/>
          </a:p>
          <a:p>
            <a:r>
              <a:rPr lang="zh-TW" altLang="zh-TW" dirty="0" smtClean="0"/>
              <a:t>普</a:t>
            </a:r>
            <a:r>
              <a:rPr lang="zh-TW" altLang="zh-TW" dirty="0"/>
              <a:t>利托里亞大學頒發的榮譽學位（</a:t>
            </a:r>
            <a:r>
              <a:rPr lang="en-US" altLang="zh-TW" dirty="0"/>
              <a:t>2008</a:t>
            </a:r>
            <a:r>
              <a:rPr lang="zh-TW" altLang="zh-TW" dirty="0"/>
              <a:t>年），以表彰她對</a:t>
            </a:r>
            <a:r>
              <a:rPr lang="zh-TW" altLang="zh-TW" dirty="0" smtClean="0"/>
              <a:t>全世界</a:t>
            </a:r>
            <a:r>
              <a:rPr lang="zh-TW" altLang="en-US" dirty="0" smtClean="0"/>
              <a:t>辭典</a:t>
            </a:r>
            <a:r>
              <a:rPr lang="zh-TW" altLang="zh-TW" dirty="0" smtClean="0"/>
              <a:t>學</a:t>
            </a:r>
            <a:r>
              <a:rPr lang="zh-TW" altLang="zh-TW" dirty="0"/>
              <a:t>實踐的發展，特別是對南非的非洲語言做出的重大貢獻</a:t>
            </a:r>
            <a:r>
              <a:rPr lang="zh-TW" altLang="zh-TW" dirty="0" smtClean="0"/>
              <a:t>。</a:t>
            </a:r>
            <a:endParaRPr lang="en-US" altLang="zh-TW" dirty="0" smtClean="0"/>
          </a:p>
          <a:p>
            <a:r>
              <a:rPr lang="zh-TW" altLang="zh-TW" dirty="0" smtClean="0"/>
              <a:t>歐洲</a:t>
            </a:r>
            <a:r>
              <a:rPr lang="zh-TW" altLang="en-US" dirty="0" smtClean="0"/>
              <a:t>辭典</a:t>
            </a:r>
            <a:r>
              <a:rPr lang="zh-TW" altLang="zh-TW" dirty="0" smtClean="0"/>
              <a:t>學</a:t>
            </a:r>
            <a:r>
              <a:rPr lang="zh-TW" altLang="zh-TW" dirty="0"/>
              <a:t>協會（</a:t>
            </a:r>
            <a:r>
              <a:rPr lang="en-US" altLang="zh-TW" dirty="0"/>
              <a:t>EURALEX</a:t>
            </a:r>
            <a:r>
              <a:rPr lang="zh-TW" altLang="zh-TW" dirty="0"/>
              <a:t>）的前任主席和終身榮譽</a:t>
            </a:r>
            <a:r>
              <a:rPr lang="zh-TW" altLang="zh-TW" dirty="0" smtClean="0"/>
              <a:t>會員。</a:t>
            </a:r>
            <a:endParaRPr lang="zh-TW" altLang="en-US" dirty="0"/>
          </a:p>
        </p:txBody>
      </p:sp>
    </p:spTree>
    <p:extLst>
      <p:ext uri="{BB962C8B-B14F-4D97-AF65-F5344CB8AC3E}">
        <p14:creationId xmlns:p14="http://schemas.microsoft.com/office/powerpoint/2010/main" val="234801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邁克</a:t>
            </a:r>
            <a:r>
              <a:rPr lang="en-US" altLang="zh-TW" dirty="0"/>
              <a:t>·</a:t>
            </a:r>
            <a:r>
              <a:rPr lang="zh-TW" altLang="en-US" dirty="0"/>
              <a:t>倫德（</a:t>
            </a:r>
            <a:r>
              <a:rPr lang="en-US" altLang="zh-TW" dirty="0"/>
              <a:t>Michael </a:t>
            </a:r>
            <a:r>
              <a:rPr lang="en-US" altLang="zh-TW" dirty="0" err="1"/>
              <a:t>Rundell</a:t>
            </a:r>
            <a:r>
              <a:rPr lang="en-US" altLang="zh-TW" dirty="0"/>
              <a:t> </a:t>
            </a:r>
            <a:r>
              <a:rPr lang="zh-TW" altLang="en-US" dirty="0"/>
              <a:t>）</a:t>
            </a:r>
          </a:p>
        </p:txBody>
      </p:sp>
      <p:sp>
        <p:nvSpPr>
          <p:cNvPr id="3" name="內容版面配置區 2"/>
          <p:cNvSpPr>
            <a:spLocks noGrp="1"/>
          </p:cNvSpPr>
          <p:nvPr>
            <p:ph idx="1"/>
          </p:nvPr>
        </p:nvSpPr>
        <p:spPr>
          <a:xfrm>
            <a:off x="954641" y="2456376"/>
            <a:ext cx="7498243" cy="3599316"/>
          </a:xfrm>
        </p:spPr>
        <p:txBody>
          <a:bodyPr>
            <a:normAutofit/>
          </a:bodyPr>
          <a:lstStyle/>
          <a:p>
            <a:r>
              <a:rPr lang="zh-TW" altLang="zh-TW" dirty="0"/>
              <a:t>語言學家</a:t>
            </a:r>
            <a:r>
              <a:rPr lang="zh-TW" altLang="zh-TW" dirty="0" smtClean="0"/>
              <a:t>和</a:t>
            </a:r>
            <a:r>
              <a:rPr lang="zh-TW" altLang="en-US" dirty="0" smtClean="0"/>
              <a:t>辭典</a:t>
            </a:r>
            <a:r>
              <a:rPr lang="zh-TW" altLang="zh-TW" dirty="0" smtClean="0"/>
              <a:t>編纂</a:t>
            </a:r>
            <a:r>
              <a:rPr lang="zh-TW" altLang="zh-TW" dirty="0"/>
              <a:t>者</a:t>
            </a:r>
            <a:r>
              <a:rPr lang="zh-TW" altLang="zh-TW" dirty="0" smtClean="0"/>
              <a:t>。</a:t>
            </a:r>
            <a:endParaRPr lang="en-US" altLang="zh-TW" dirty="0" smtClean="0"/>
          </a:p>
          <a:p>
            <a:r>
              <a:rPr lang="zh-TW" altLang="zh-TW" dirty="0" smtClean="0"/>
              <a:t>自</a:t>
            </a:r>
            <a:r>
              <a:rPr lang="en-US" altLang="zh-TW" dirty="0"/>
              <a:t>1980</a:t>
            </a:r>
            <a:r>
              <a:rPr lang="zh-TW" altLang="zh-TW" dirty="0"/>
              <a:t>年起</a:t>
            </a:r>
            <a:r>
              <a:rPr lang="zh-TW" altLang="zh-TW" dirty="0" smtClean="0"/>
              <a:t>擔任</a:t>
            </a:r>
            <a:r>
              <a:rPr lang="zh-TW" altLang="en-US" dirty="0" smtClean="0"/>
              <a:t>辭典</a:t>
            </a:r>
            <a:r>
              <a:rPr lang="zh-TW" altLang="zh-TW" dirty="0" smtClean="0"/>
              <a:t>編輯，設計</a:t>
            </a:r>
            <a:r>
              <a:rPr lang="zh-TW" altLang="zh-TW" dirty="0"/>
              <a:t>和管理了</a:t>
            </a:r>
            <a:r>
              <a:rPr lang="zh-TW" altLang="zh-TW" dirty="0" smtClean="0"/>
              <a:t>許多</a:t>
            </a:r>
            <a:r>
              <a:rPr lang="zh-TW" altLang="en-US" dirty="0" smtClean="0"/>
              <a:t>辭典</a:t>
            </a:r>
            <a:r>
              <a:rPr lang="zh-TW" altLang="zh-TW" dirty="0" smtClean="0"/>
              <a:t>專案</a:t>
            </a:r>
            <a:r>
              <a:rPr lang="zh-TW" altLang="zh-TW" dirty="0"/>
              <a:t>，是英語</a:t>
            </a:r>
            <a:r>
              <a:rPr lang="zh-TW" altLang="zh-TW" dirty="0" smtClean="0"/>
              <a:t>教學</a:t>
            </a:r>
            <a:r>
              <a:rPr lang="zh-TW" altLang="en-US" dirty="0" smtClean="0"/>
              <a:t>辭典</a:t>
            </a:r>
            <a:r>
              <a:rPr lang="zh-TW" altLang="zh-TW" dirty="0" smtClean="0"/>
              <a:t>領域</a:t>
            </a:r>
            <a:r>
              <a:rPr lang="zh-TW" altLang="zh-TW" dirty="0"/>
              <a:t>的領導者</a:t>
            </a:r>
            <a:r>
              <a:rPr lang="zh-TW" altLang="zh-TW" dirty="0" smtClean="0"/>
              <a:t>。</a:t>
            </a:r>
            <a:endParaRPr lang="en-US" altLang="zh-TW" dirty="0" smtClean="0"/>
          </a:p>
          <a:p>
            <a:r>
              <a:rPr lang="en-US" altLang="zh-TW" dirty="0"/>
              <a:t>macmillandictionary.com</a:t>
            </a:r>
            <a:r>
              <a:rPr lang="zh-TW" altLang="zh-TW" dirty="0"/>
              <a:t>的主編，在</a:t>
            </a:r>
            <a:r>
              <a:rPr lang="en-US" altLang="zh-TW" dirty="0"/>
              <a:t>20</a:t>
            </a:r>
            <a:r>
              <a:rPr lang="zh-TW" altLang="zh-TW" dirty="0"/>
              <a:t>世紀</a:t>
            </a:r>
            <a:r>
              <a:rPr lang="en-US" altLang="zh-TW" dirty="0"/>
              <a:t>90</a:t>
            </a:r>
            <a:r>
              <a:rPr lang="zh-TW" altLang="zh-TW" dirty="0"/>
              <a:t>年代末，他在麥克米倫公司啟動了一</a:t>
            </a:r>
            <a:r>
              <a:rPr lang="zh-TW" altLang="zh-TW" dirty="0" smtClean="0"/>
              <a:t>項</a:t>
            </a:r>
            <a:r>
              <a:rPr lang="zh-TW" altLang="en-US" dirty="0" smtClean="0"/>
              <a:t>辭典</a:t>
            </a:r>
            <a:r>
              <a:rPr lang="zh-TW" altLang="zh-TW" dirty="0" smtClean="0"/>
              <a:t>開發</a:t>
            </a:r>
            <a:r>
              <a:rPr lang="zh-TW" altLang="zh-TW" dirty="0"/>
              <a:t>計畫</a:t>
            </a:r>
            <a:r>
              <a:rPr lang="zh-TW" altLang="zh-TW" dirty="0" smtClean="0"/>
              <a:t>。</a:t>
            </a:r>
            <a:endParaRPr lang="en-US" altLang="zh-TW" dirty="0" smtClean="0"/>
          </a:p>
          <a:p>
            <a:r>
              <a:rPr lang="en-US" altLang="zh-TW" dirty="0"/>
              <a:t>Lexical Computing Ltd</a:t>
            </a:r>
            <a:r>
              <a:rPr lang="zh-TW" altLang="zh-TW" dirty="0"/>
              <a:t>的</a:t>
            </a:r>
            <a:r>
              <a:rPr lang="zh-TW" altLang="zh-TW" dirty="0" smtClean="0"/>
              <a:t>首席</a:t>
            </a:r>
            <a:r>
              <a:rPr lang="zh-TW" altLang="en-US" dirty="0" smtClean="0"/>
              <a:t>辭典</a:t>
            </a:r>
            <a:r>
              <a:rPr lang="zh-TW" altLang="zh-TW" dirty="0" smtClean="0"/>
              <a:t>官</a:t>
            </a:r>
            <a:r>
              <a:rPr lang="zh-TW" altLang="zh-TW" dirty="0"/>
              <a:t>，該公司負責</a:t>
            </a:r>
            <a:r>
              <a:rPr lang="en-US" altLang="zh-TW" dirty="0"/>
              <a:t>Sketch Engine</a:t>
            </a:r>
            <a:r>
              <a:rPr lang="zh-TW" altLang="zh-TW" dirty="0"/>
              <a:t>和</a:t>
            </a:r>
            <a:r>
              <a:rPr lang="en-US" altLang="zh-TW" dirty="0" err="1"/>
              <a:t>Lexicom</a:t>
            </a:r>
            <a:r>
              <a:rPr lang="zh-TW" altLang="zh-TW" dirty="0"/>
              <a:t>培訓講習班</a:t>
            </a:r>
            <a:r>
              <a:rPr lang="zh-TW" altLang="zh-TW" dirty="0" smtClean="0"/>
              <a:t>。</a:t>
            </a:r>
            <a:endParaRPr lang="en-US" altLang="zh-TW" dirty="0" smtClean="0"/>
          </a:p>
          <a:p>
            <a:r>
              <a:rPr lang="zh-TW" altLang="zh-TW" dirty="0"/>
              <a:t>參與了幾個語料庫的創建，包括</a:t>
            </a:r>
            <a:r>
              <a:rPr lang="en-US" altLang="zh-TW" dirty="0"/>
              <a:t>BNC</a:t>
            </a:r>
            <a:r>
              <a:rPr lang="zh-TW" altLang="zh-TW" dirty="0"/>
              <a:t>，並一直處於將計算技術應用於語料庫資料分析和詞法任務自動化的前沿。</a:t>
            </a:r>
            <a:endParaRPr lang="en-US" altLang="zh-TW" dirty="0" smtClean="0"/>
          </a:p>
          <a:p>
            <a:endParaRPr lang="en-US" altLang="zh-TW" dirty="0" smtClean="0"/>
          </a:p>
          <a:p>
            <a:endParaRPr lang="en-US" altLang="zh-TW" dirty="0" smtClean="0"/>
          </a:p>
          <a:p>
            <a:endParaRPr lang="zh-TW" altLang="en-US" dirty="0"/>
          </a:p>
          <a:p>
            <a:endParaRPr lang="zh-TW" altLang="en-US" dirty="0"/>
          </a:p>
          <a:p>
            <a:endParaRPr lang="zh-TW" altLang="en-US" dirty="0"/>
          </a:p>
        </p:txBody>
      </p:sp>
      <p:pic>
        <p:nvPicPr>
          <p:cNvPr id="5" name="Picture 6" descr="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271" y="2644210"/>
            <a:ext cx="2985822" cy="361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237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飛機雲">
  <a:themeElements>
    <a:clrScheme name="飛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TM04033937[[fn=飛機雲]]</Template>
  <TotalTime>20052</TotalTime>
  <Words>4984</Words>
  <Application>Microsoft Office PowerPoint</Application>
  <PresentationFormat>寬螢幕</PresentationFormat>
  <Paragraphs>382</Paragraphs>
  <Slides>56</Slides>
  <Notes>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56</vt:i4>
      </vt:variant>
    </vt:vector>
  </HeadingPairs>
  <TitlesOfParts>
    <vt:vector size="67" baseType="lpstr">
      <vt:lpstr>SimSun</vt:lpstr>
      <vt:lpstr>思源黑体 CN Regular</vt:lpstr>
      <vt:lpstr>思源黑體 TW Regular</vt:lpstr>
      <vt:lpstr>教育部標準楷書</vt:lpstr>
      <vt:lpstr>新細明體</vt:lpstr>
      <vt:lpstr>標楷體</vt:lpstr>
      <vt:lpstr>Arial</vt:lpstr>
      <vt:lpstr>Calibri</vt:lpstr>
      <vt:lpstr>Century Gothic</vt:lpstr>
      <vt:lpstr>Wingdings</vt:lpstr>
      <vt:lpstr>飛機雲</vt:lpstr>
      <vt:lpstr>辭典的釋義（一）</vt:lpstr>
      <vt:lpstr>The Oxford Guide to Practical Lexicography 關於《牛津詞典編纂指南》</vt:lpstr>
      <vt:lpstr>中文版</vt:lpstr>
      <vt:lpstr>英文版</vt:lpstr>
      <vt:lpstr>貝麗爾·阿特金斯（Beryl . T. Sue Atkins ）</vt:lpstr>
      <vt:lpstr>貝麗爾·阿特金斯（Beryl . T. Sue Atkins ）</vt:lpstr>
      <vt:lpstr>研究興趣</vt:lpstr>
      <vt:lpstr>榮譽</vt:lpstr>
      <vt:lpstr>邁克·倫德（Michael Rundell ）</vt:lpstr>
      <vt:lpstr>邁克·倫德（Michael Rundell ）</vt:lpstr>
      <vt:lpstr>大綱</vt:lpstr>
      <vt:lpstr>PowerPoint 簡報</vt:lpstr>
      <vt:lpstr>詹森的名言</vt:lpstr>
      <vt:lpstr>詹森</vt:lpstr>
      <vt:lpstr>釋義見解差異大</vt:lpstr>
      <vt:lpstr>釋義見解差異大的原因？</vt:lpstr>
      <vt:lpstr>釋義見解差異大的原因？</vt:lpstr>
      <vt:lpstr>PowerPoint 簡報</vt:lpstr>
      <vt:lpstr>為什麼需要釋義？</vt:lpstr>
      <vt:lpstr>解碼 vs 編碼</vt:lpstr>
      <vt:lpstr>提供解碼的釋義</vt:lpstr>
      <vt:lpstr>解碼案例：閱讀小說時</vt:lpstr>
      <vt:lpstr>提供編碼的釋義</vt:lpstr>
      <vt:lpstr>另一個編碼和解碼差異的例子</vt:lpstr>
      <vt:lpstr>編碼還需要哪些額外的訊息？</vt:lpstr>
      <vt:lpstr>小結</vt:lpstr>
      <vt:lpstr>編碼用和解碼用的釋義不能合一嗎？</vt:lpstr>
      <vt:lpstr>PowerPoint 簡報</vt:lpstr>
      <vt:lpstr>兩步式詞典發展</vt:lpstr>
      <vt:lpstr>建立義項資料庫 </vt:lpstr>
      <vt:lpstr>釋義的依據</vt:lpstr>
      <vt:lpstr>PowerPoint 簡報</vt:lpstr>
      <vt:lpstr>釋義給誰讀？</vt:lpstr>
      <vt:lpstr>讀者才是釋義的核心角色</vt:lpstr>
      <vt:lpstr>釋義的基本要求</vt:lpstr>
      <vt:lpstr>不好理解的例子</vt:lpstr>
      <vt:lpstr>比較好理解的例子</vt:lpstr>
      <vt:lpstr>好釋義的一些基本要求</vt:lpstr>
      <vt:lpstr>小結</vt:lpstr>
      <vt:lpstr>PowerPoint 簡報</vt:lpstr>
      <vt:lpstr>PowerPoint 簡報</vt:lpstr>
      <vt:lpstr>關於釋義的內容</vt:lpstr>
      <vt:lpstr>PowerPoint 簡報</vt:lpstr>
      <vt:lpstr>傳統釋義法：種類--差異</vt:lpstr>
      <vt:lpstr>種類--差異釋義法的優點</vt:lpstr>
      <vt:lpstr>PowerPoint 簡報</vt:lpstr>
      <vt:lpstr>PowerPoint 簡報</vt:lpstr>
      <vt:lpstr>PowerPoint 簡報</vt:lpstr>
      <vt:lpstr>PowerPoint 簡報</vt:lpstr>
      <vt:lpstr>關於上下位詞</vt:lpstr>
      <vt:lpstr>需注意種類非唯一</vt:lpstr>
      <vt:lpstr>還有可能選到不恰當的種類</vt:lpstr>
      <vt:lpstr>觀察例句</vt:lpstr>
      <vt:lpstr>比較適合的種類</vt:lpstr>
      <vt:lpstr>傳統釋義法的問題</vt:lpstr>
      <vt:lpstr>小結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牛津實用辭典編纂指南 2</dc:title>
  <dc:creator>白明弘</dc:creator>
  <cp:lastModifiedBy>白明弘</cp:lastModifiedBy>
  <cp:revision>1473</cp:revision>
  <dcterms:created xsi:type="dcterms:W3CDTF">2021-10-25T01:51:44Z</dcterms:created>
  <dcterms:modified xsi:type="dcterms:W3CDTF">2022-05-30T05:56:33Z</dcterms:modified>
</cp:coreProperties>
</file>