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1"/>
  </p:notesMasterIdLst>
  <p:sldIdLst>
    <p:sldId id="256" r:id="rId2"/>
    <p:sldId id="676" r:id="rId3"/>
    <p:sldId id="682" r:id="rId4"/>
    <p:sldId id="686" r:id="rId5"/>
    <p:sldId id="705" r:id="rId6"/>
    <p:sldId id="706" r:id="rId7"/>
    <p:sldId id="707" r:id="rId8"/>
    <p:sldId id="683" r:id="rId9"/>
    <p:sldId id="681" r:id="rId10"/>
    <p:sldId id="668" r:id="rId11"/>
    <p:sldId id="669" r:id="rId12"/>
    <p:sldId id="685" r:id="rId13"/>
    <p:sldId id="566" r:id="rId14"/>
    <p:sldId id="567" r:id="rId15"/>
    <p:sldId id="568" r:id="rId16"/>
    <p:sldId id="569" r:id="rId17"/>
    <p:sldId id="570" r:id="rId18"/>
    <p:sldId id="571" r:id="rId19"/>
    <p:sldId id="572" r:id="rId20"/>
    <p:sldId id="573" r:id="rId21"/>
    <p:sldId id="695" r:id="rId22"/>
    <p:sldId id="696" r:id="rId23"/>
    <p:sldId id="575" r:id="rId24"/>
    <p:sldId id="576" r:id="rId25"/>
    <p:sldId id="577" r:id="rId26"/>
    <p:sldId id="578" r:id="rId27"/>
    <p:sldId id="580" r:id="rId28"/>
    <p:sldId id="581" r:id="rId29"/>
    <p:sldId id="582" r:id="rId30"/>
    <p:sldId id="584" r:id="rId31"/>
    <p:sldId id="585" r:id="rId32"/>
    <p:sldId id="586" r:id="rId33"/>
    <p:sldId id="587" r:id="rId34"/>
    <p:sldId id="588" r:id="rId35"/>
    <p:sldId id="589" r:id="rId36"/>
    <p:sldId id="591" r:id="rId37"/>
    <p:sldId id="592" r:id="rId38"/>
    <p:sldId id="593" r:id="rId39"/>
    <p:sldId id="594" r:id="rId40"/>
    <p:sldId id="687" r:id="rId41"/>
    <p:sldId id="595" r:id="rId42"/>
    <p:sldId id="596" r:id="rId43"/>
    <p:sldId id="597" r:id="rId44"/>
    <p:sldId id="599" r:id="rId45"/>
    <p:sldId id="600" r:id="rId46"/>
    <p:sldId id="601" r:id="rId47"/>
    <p:sldId id="603" r:id="rId48"/>
    <p:sldId id="563" r:id="rId49"/>
    <p:sldId id="545" r:id="rId50"/>
    <p:sldId id="541" r:id="rId51"/>
    <p:sldId id="547" r:id="rId52"/>
    <p:sldId id="523" r:id="rId53"/>
    <p:sldId id="530" r:id="rId54"/>
    <p:sldId id="558" r:id="rId55"/>
    <p:sldId id="531" r:id="rId56"/>
    <p:sldId id="532" r:id="rId57"/>
    <p:sldId id="533" r:id="rId58"/>
    <p:sldId id="534" r:id="rId59"/>
    <p:sldId id="559" r:id="rId60"/>
    <p:sldId id="560" r:id="rId61"/>
    <p:sldId id="561" r:id="rId62"/>
    <p:sldId id="562" r:id="rId63"/>
    <p:sldId id="684" r:id="rId64"/>
    <p:sldId id="605" r:id="rId65"/>
    <p:sldId id="606" r:id="rId66"/>
    <p:sldId id="607" r:id="rId67"/>
    <p:sldId id="698" r:id="rId68"/>
    <p:sldId id="608" r:id="rId69"/>
    <p:sldId id="609" r:id="rId70"/>
    <p:sldId id="610" r:id="rId71"/>
    <p:sldId id="611" r:id="rId72"/>
    <p:sldId id="612" r:id="rId73"/>
    <p:sldId id="613" r:id="rId74"/>
    <p:sldId id="614" r:id="rId75"/>
    <p:sldId id="615" r:id="rId76"/>
    <p:sldId id="616" r:id="rId77"/>
    <p:sldId id="617" r:id="rId78"/>
    <p:sldId id="618" r:id="rId79"/>
    <p:sldId id="619" r:id="rId80"/>
    <p:sldId id="620" r:id="rId81"/>
    <p:sldId id="621" r:id="rId82"/>
    <p:sldId id="622" r:id="rId83"/>
    <p:sldId id="623" r:id="rId84"/>
    <p:sldId id="624" r:id="rId85"/>
    <p:sldId id="699" r:id="rId86"/>
    <p:sldId id="702" r:id="rId87"/>
    <p:sldId id="701" r:id="rId88"/>
    <p:sldId id="703" r:id="rId89"/>
    <p:sldId id="704" r:id="rId90"/>
  </p:sldIdLst>
  <p:sldSz cx="9144000" cy="6858000" type="screen4x3"/>
  <p:notesSz cx="6797675" cy="9926638"/>
  <p:custDataLst>
    <p:tags r:id="rId9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B5D97D07-2049-4383-A266-74216D894E22}">
          <p14:sldIdLst>
            <p14:sldId id="256"/>
          </p14:sldIdLst>
        </p14:section>
        <p14:section name="語料庫與應用簡介" id="{7935A28B-45E8-4737-A4E8-D8B6248A9473}">
          <p14:sldIdLst>
            <p14:sldId id="676"/>
            <p14:sldId id="682"/>
            <p14:sldId id="686"/>
            <p14:sldId id="705"/>
            <p14:sldId id="706"/>
            <p14:sldId id="707"/>
            <p14:sldId id="683"/>
            <p14:sldId id="681"/>
            <p14:sldId id="668"/>
            <p14:sldId id="669"/>
          </p14:sldIdLst>
        </p14:section>
        <p14:section name="CQP查詢語言的發展" id="{1CD779A1-26EB-4BB3-8C77-C5462DE97291}">
          <p14:sldIdLst>
            <p14:sldId id="685"/>
            <p14:sldId id="566"/>
            <p14:sldId id="567"/>
            <p14:sldId id="568"/>
            <p14:sldId id="569"/>
            <p14:sldId id="570"/>
            <p14:sldId id="571"/>
            <p14:sldId id="572"/>
            <p14:sldId id="573"/>
          </p14:sldIdLst>
        </p14:section>
        <p14:section name="CQP查詢語言基礎" id="{81CA970C-EB16-4FAB-9966-7540EBD14957}">
          <p14:sldIdLst>
            <p14:sldId id="695"/>
            <p14:sldId id="696"/>
            <p14:sldId id="575"/>
            <p14:sldId id="576"/>
            <p14:sldId id="577"/>
            <p14:sldId id="578"/>
            <p14:sldId id="580"/>
            <p14:sldId id="581"/>
            <p14:sldId id="582"/>
            <p14:sldId id="584"/>
            <p14:sldId id="585"/>
            <p14:sldId id="586"/>
            <p14:sldId id="587"/>
            <p14:sldId id="588"/>
            <p14:sldId id="589"/>
            <p14:sldId id="591"/>
            <p14:sldId id="592"/>
            <p14:sldId id="593"/>
            <p14:sldId id="594"/>
            <p14:sldId id="687"/>
            <p14:sldId id="595"/>
            <p14:sldId id="596"/>
            <p14:sldId id="597"/>
            <p14:sldId id="599"/>
            <p14:sldId id="600"/>
            <p14:sldId id="601"/>
            <p14:sldId id="603"/>
          </p14:sldIdLst>
        </p14:section>
        <p14:section name="子語料庫語關鍵詞分析" id="{B486EDCA-CCFE-45FE-A55C-4DB85B76A511}">
          <p14:sldIdLst>
            <p14:sldId id="563"/>
            <p14:sldId id="545"/>
            <p14:sldId id="541"/>
            <p14:sldId id="547"/>
            <p14:sldId id="523"/>
            <p14:sldId id="530"/>
            <p14:sldId id="558"/>
            <p14:sldId id="531"/>
            <p14:sldId id="532"/>
            <p14:sldId id="533"/>
            <p14:sldId id="534"/>
            <p14:sldId id="559"/>
            <p14:sldId id="560"/>
            <p14:sldId id="561"/>
            <p14:sldId id="562"/>
          </p14:sldIdLst>
        </p14:section>
        <p14:section name="華英雙語索引典系統" id="{3B533015-8164-475F-A59F-D80B4E2E5809}">
          <p14:sldIdLst>
            <p14:sldId id="684"/>
            <p14:sldId id="605"/>
            <p14:sldId id="606"/>
            <p14:sldId id="607"/>
            <p14:sldId id="698"/>
            <p14:sldId id="608"/>
            <p14:sldId id="609"/>
            <p14:sldId id="610"/>
            <p14:sldId id="611"/>
            <p14:sldId id="612"/>
            <p14:sldId id="613"/>
            <p14:sldId id="614"/>
            <p14:sldId id="615"/>
            <p14:sldId id="616"/>
            <p14:sldId id="617"/>
            <p14:sldId id="618"/>
            <p14:sldId id="619"/>
            <p14:sldId id="620"/>
            <p14:sldId id="621"/>
            <p14:sldId id="622"/>
            <p14:sldId id="623"/>
            <p14:sldId id="624"/>
          </p14:sldIdLst>
        </p14:section>
        <p14:section name="例句編輯輔助系統" id="{C564B65F-FBF8-43C0-93A2-646898FF4E75}">
          <p14:sldIdLst>
            <p14:sldId id="699"/>
            <p14:sldId id="702"/>
            <p14:sldId id="701"/>
            <p14:sldId id="703"/>
            <p14:sldId id="704"/>
          </p14:sldIdLst>
        </p14:section>
        <p14:section name="結語" id="{9CF65C8A-C872-42DD-81D6-F065C7F023EF}">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a:srgbClr val="009900"/>
    <a:srgbClr val="FFFEE6"/>
    <a:srgbClr val="CCCCFF"/>
    <a:srgbClr val="44546A"/>
    <a:srgbClr val="A8CACC"/>
    <a:srgbClr val="45A0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75" autoAdjust="0"/>
    <p:restoredTop sz="94660"/>
  </p:normalViewPr>
  <p:slideViewPr>
    <p:cSldViewPr snapToGrid="0">
      <p:cViewPr varScale="1">
        <p:scale>
          <a:sx n="61" d="100"/>
          <a:sy n="61" d="100"/>
        </p:scale>
        <p:origin x="28" y="104"/>
      </p:cViewPr>
      <p:guideLst/>
    </p:cSldViewPr>
  </p:slideViewPr>
  <p:notesTextViewPr>
    <p:cViewPr>
      <p:scale>
        <a:sx n="3" d="2"/>
        <a:sy n="3" d="2"/>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gs" Target="tags/tag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AC8028-AD00-40B7-B9AF-2B75890189FD}" type="doc">
      <dgm:prSet loTypeId="urn:microsoft.com/office/officeart/2005/8/layout/radial6" loCatId="cycle" qsTypeId="urn:microsoft.com/office/officeart/2005/8/quickstyle/simple5" qsCatId="simple" csTypeId="urn:microsoft.com/office/officeart/2005/8/colors/colorful3" csCatId="colorful" phldr="1"/>
      <dgm:spPr/>
      <dgm:t>
        <a:bodyPr/>
        <a:lstStyle/>
        <a:p>
          <a:endParaRPr lang="zh-TW" altLang="en-US"/>
        </a:p>
      </dgm:t>
    </dgm:pt>
    <dgm:pt modelId="{0D3BDDFF-09FC-4FCF-BE30-EFE32C8EBD33}">
      <dgm:prSet phldrT="[文字]"/>
      <dgm:spPr/>
      <dgm:t>
        <a:bodyPr/>
        <a:lstStyle/>
        <a:p>
          <a:r>
            <a:rPr lang="zh-TW" altLang="en-US" dirty="0" smtClean="0"/>
            <a:t>語料庫</a:t>
          </a:r>
          <a:endParaRPr lang="zh-TW" altLang="en-US" dirty="0"/>
        </a:p>
      </dgm:t>
    </dgm:pt>
    <dgm:pt modelId="{90E35C22-3B0D-4CC1-98A6-70480BC43C26}" type="parTrans" cxnId="{20064520-9E4A-46D8-9FF0-C61BAF040B61}">
      <dgm:prSet/>
      <dgm:spPr/>
      <dgm:t>
        <a:bodyPr/>
        <a:lstStyle/>
        <a:p>
          <a:endParaRPr lang="zh-TW" altLang="en-US"/>
        </a:p>
      </dgm:t>
    </dgm:pt>
    <dgm:pt modelId="{F748ECFF-CDAC-416D-894A-2252EE4377EE}" type="sibTrans" cxnId="{20064520-9E4A-46D8-9FF0-C61BAF040B61}">
      <dgm:prSet/>
      <dgm:spPr/>
      <dgm:t>
        <a:bodyPr/>
        <a:lstStyle/>
        <a:p>
          <a:endParaRPr lang="zh-TW" altLang="en-US"/>
        </a:p>
      </dgm:t>
    </dgm:pt>
    <dgm:pt modelId="{425F5799-CC0E-4759-AD99-165CC7FCA609}">
      <dgm:prSet phldrT="[文字]"/>
      <dgm:spPr/>
      <dgm:t>
        <a:bodyPr/>
        <a:lstStyle/>
        <a:p>
          <a:r>
            <a:rPr lang="zh-TW" altLang="en-US" dirty="0" smtClean="0"/>
            <a:t>檢索</a:t>
          </a:r>
          <a:endParaRPr lang="zh-TW" altLang="en-US" dirty="0"/>
        </a:p>
      </dgm:t>
    </dgm:pt>
    <dgm:pt modelId="{091DF46E-A700-4F05-9437-ABC8CA9DD6F5}" type="parTrans" cxnId="{FFDFCA2E-FF3A-4D34-93F0-56B49F0325E8}">
      <dgm:prSet/>
      <dgm:spPr/>
      <dgm:t>
        <a:bodyPr/>
        <a:lstStyle/>
        <a:p>
          <a:endParaRPr lang="zh-TW" altLang="en-US"/>
        </a:p>
      </dgm:t>
    </dgm:pt>
    <dgm:pt modelId="{F05FAC54-B05E-4300-9539-37D96C1F18CE}" type="sibTrans" cxnId="{FFDFCA2E-FF3A-4D34-93F0-56B49F0325E8}">
      <dgm:prSet/>
      <dgm:spPr/>
      <dgm:t>
        <a:bodyPr/>
        <a:lstStyle/>
        <a:p>
          <a:endParaRPr lang="zh-TW" altLang="en-US"/>
        </a:p>
      </dgm:t>
    </dgm:pt>
    <dgm:pt modelId="{F1AB9FB6-FE15-4CCC-B26F-59D1FD74A298}">
      <dgm:prSet phldrT="[文字]"/>
      <dgm:spPr/>
      <dgm:t>
        <a:bodyPr/>
        <a:lstStyle/>
        <a:p>
          <a:r>
            <a:rPr lang="zh-TW" altLang="en-US" dirty="0" smtClean="0"/>
            <a:t>抽樣</a:t>
          </a:r>
          <a:endParaRPr lang="zh-TW" altLang="en-US" dirty="0"/>
        </a:p>
      </dgm:t>
    </dgm:pt>
    <dgm:pt modelId="{F776B866-F7D3-4703-B3EF-4E65D2BFC76F}" type="parTrans" cxnId="{4546A069-1854-4142-80D6-659C82AEE984}">
      <dgm:prSet/>
      <dgm:spPr/>
      <dgm:t>
        <a:bodyPr/>
        <a:lstStyle/>
        <a:p>
          <a:endParaRPr lang="zh-TW" altLang="en-US"/>
        </a:p>
      </dgm:t>
    </dgm:pt>
    <dgm:pt modelId="{7A895381-1683-475B-88E3-B9776B64948B}" type="sibTrans" cxnId="{4546A069-1854-4142-80D6-659C82AEE984}">
      <dgm:prSet/>
      <dgm:spPr/>
      <dgm:t>
        <a:bodyPr/>
        <a:lstStyle/>
        <a:p>
          <a:endParaRPr lang="zh-TW" altLang="en-US"/>
        </a:p>
      </dgm:t>
    </dgm:pt>
    <dgm:pt modelId="{46EB5254-76F7-40B8-AFBB-BF82B8FC588C}">
      <dgm:prSet phldrT="[文字]"/>
      <dgm:spPr/>
      <dgm:t>
        <a:bodyPr/>
        <a:lstStyle/>
        <a:p>
          <a:r>
            <a:rPr lang="zh-TW" altLang="en-US" dirty="0" smtClean="0"/>
            <a:t>統計</a:t>
          </a:r>
          <a:endParaRPr lang="zh-TW" altLang="en-US" dirty="0"/>
        </a:p>
      </dgm:t>
    </dgm:pt>
    <dgm:pt modelId="{C4406D2E-49CB-47FB-8275-30D3146A6B3C}" type="parTrans" cxnId="{21C0015A-2B41-4501-8B2E-ECF38604C206}">
      <dgm:prSet/>
      <dgm:spPr/>
      <dgm:t>
        <a:bodyPr/>
        <a:lstStyle/>
        <a:p>
          <a:endParaRPr lang="zh-TW" altLang="en-US"/>
        </a:p>
      </dgm:t>
    </dgm:pt>
    <dgm:pt modelId="{85EB7666-F9FF-486A-88FB-84355764062C}" type="sibTrans" cxnId="{21C0015A-2B41-4501-8B2E-ECF38604C206}">
      <dgm:prSet/>
      <dgm:spPr/>
      <dgm:t>
        <a:bodyPr/>
        <a:lstStyle/>
        <a:p>
          <a:endParaRPr lang="zh-TW" altLang="en-US"/>
        </a:p>
      </dgm:t>
    </dgm:pt>
    <dgm:pt modelId="{94B3E6AB-245D-4AE3-9E5E-225494976409}">
      <dgm:prSet phldrT="[文字]"/>
      <dgm:spPr/>
      <dgm:t>
        <a:bodyPr/>
        <a:lstStyle/>
        <a:p>
          <a:r>
            <a:rPr lang="zh-TW" altLang="en-US" dirty="0" smtClean="0"/>
            <a:t>分析</a:t>
          </a:r>
          <a:endParaRPr lang="zh-TW" altLang="en-US" dirty="0"/>
        </a:p>
      </dgm:t>
    </dgm:pt>
    <dgm:pt modelId="{1B7FB6FB-C8F8-480F-9FF7-430587B44DA6}" type="parTrans" cxnId="{5C24974A-18A9-4808-9476-360FAAB465A7}">
      <dgm:prSet/>
      <dgm:spPr/>
      <dgm:t>
        <a:bodyPr/>
        <a:lstStyle/>
        <a:p>
          <a:endParaRPr lang="zh-TW" altLang="en-US"/>
        </a:p>
      </dgm:t>
    </dgm:pt>
    <dgm:pt modelId="{8F916A0D-34EC-4CC7-BAD3-76E05D5CCBB5}" type="sibTrans" cxnId="{5C24974A-18A9-4808-9476-360FAAB465A7}">
      <dgm:prSet/>
      <dgm:spPr/>
      <dgm:t>
        <a:bodyPr/>
        <a:lstStyle/>
        <a:p>
          <a:endParaRPr lang="zh-TW" altLang="en-US"/>
        </a:p>
      </dgm:t>
    </dgm:pt>
    <dgm:pt modelId="{C71C400E-B2A3-46DE-9A54-6B6D66294585}">
      <dgm:prSet phldrT="[文字]"/>
      <dgm:spPr/>
      <dgm:t>
        <a:bodyPr/>
        <a:lstStyle/>
        <a:p>
          <a:r>
            <a:rPr lang="zh-TW" altLang="en-US" dirty="0" smtClean="0"/>
            <a:t>觀察</a:t>
          </a:r>
          <a:endParaRPr lang="zh-TW" altLang="en-US" dirty="0"/>
        </a:p>
      </dgm:t>
    </dgm:pt>
    <dgm:pt modelId="{04E301E4-AD07-47EC-B6F1-FE37E0B47FDD}" type="parTrans" cxnId="{D8EBD7C0-D4B2-412F-9575-E6A661B383AE}">
      <dgm:prSet/>
      <dgm:spPr/>
      <dgm:t>
        <a:bodyPr/>
        <a:lstStyle/>
        <a:p>
          <a:endParaRPr lang="zh-TW" altLang="en-US"/>
        </a:p>
      </dgm:t>
    </dgm:pt>
    <dgm:pt modelId="{BB614DC6-34F5-4046-9719-FA084781C31A}" type="sibTrans" cxnId="{D8EBD7C0-D4B2-412F-9575-E6A661B383AE}">
      <dgm:prSet/>
      <dgm:spPr/>
      <dgm:t>
        <a:bodyPr/>
        <a:lstStyle/>
        <a:p>
          <a:endParaRPr lang="zh-TW" altLang="en-US"/>
        </a:p>
      </dgm:t>
    </dgm:pt>
    <dgm:pt modelId="{CB2D2FCB-DB53-4902-BEAF-02AA5E499172}" type="pres">
      <dgm:prSet presAssocID="{B6AC8028-AD00-40B7-B9AF-2B75890189FD}" presName="Name0" presStyleCnt="0">
        <dgm:presLayoutVars>
          <dgm:chMax val="1"/>
          <dgm:dir/>
          <dgm:animLvl val="ctr"/>
          <dgm:resizeHandles val="exact"/>
        </dgm:presLayoutVars>
      </dgm:prSet>
      <dgm:spPr/>
      <dgm:t>
        <a:bodyPr/>
        <a:lstStyle/>
        <a:p>
          <a:endParaRPr lang="zh-TW" altLang="en-US"/>
        </a:p>
      </dgm:t>
    </dgm:pt>
    <dgm:pt modelId="{E79C30A8-FD51-4D25-A50D-BBE451CE956D}" type="pres">
      <dgm:prSet presAssocID="{0D3BDDFF-09FC-4FCF-BE30-EFE32C8EBD33}" presName="centerShape" presStyleLbl="node0" presStyleIdx="0" presStyleCnt="1"/>
      <dgm:spPr/>
      <dgm:t>
        <a:bodyPr/>
        <a:lstStyle/>
        <a:p>
          <a:endParaRPr lang="zh-TW" altLang="en-US"/>
        </a:p>
      </dgm:t>
    </dgm:pt>
    <dgm:pt modelId="{DB12523B-E45E-4883-B327-9D6DC0BD1EB9}" type="pres">
      <dgm:prSet presAssocID="{425F5799-CC0E-4759-AD99-165CC7FCA609}" presName="node" presStyleLbl="node1" presStyleIdx="0" presStyleCnt="5">
        <dgm:presLayoutVars>
          <dgm:bulletEnabled val="1"/>
        </dgm:presLayoutVars>
      </dgm:prSet>
      <dgm:spPr/>
      <dgm:t>
        <a:bodyPr/>
        <a:lstStyle/>
        <a:p>
          <a:endParaRPr lang="zh-TW" altLang="en-US"/>
        </a:p>
      </dgm:t>
    </dgm:pt>
    <dgm:pt modelId="{25CEA551-BA0F-4922-9A01-9582DA44468C}" type="pres">
      <dgm:prSet presAssocID="{425F5799-CC0E-4759-AD99-165CC7FCA609}" presName="dummy" presStyleCnt="0"/>
      <dgm:spPr/>
    </dgm:pt>
    <dgm:pt modelId="{3E23E993-6884-4AAE-B2B7-170DA37BD2F5}" type="pres">
      <dgm:prSet presAssocID="{F05FAC54-B05E-4300-9539-37D96C1F18CE}" presName="sibTrans" presStyleLbl="sibTrans2D1" presStyleIdx="0" presStyleCnt="5"/>
      <dgm:spPr/>
      <dgm:t>
        <a:bodyPr/>
        <a:lstStyle/>
        <a:p>
          <a:endParaRPr lang="zh-TW" altLang="en-US"/>
        </a:p>
      </dgm:t>
    </dgm:pt>
    <dgm:pt modelId="{080B0B74-EF61-419F-BE77-EDCBC16C58F6}" type="pres">
      <dgm:prSet presAssocID="{C71C400E-B2A3-46DE-9A54-6B6D66294585}" presName="node" presStyleLbl="node1" presStyleIdx="1" presStyleCnt="5">
        <dgm:presLayoutVars>
          <dgm:bulletEnabled val="1"/>
        </dgm:presLayoutVars>
      </dgm:prSet>
      <dgm:spPr/>
      <dgm:t>
        <a:bodyPr/>
        <a:lstStyle/>
        <a:p>
          <a:endParaRPr lang="zh-TW" altLang="en-US"/>
        </a:p>
      </dgm:t>
    </dgm:pt>
    <dgm:pt modelId="{572D61DC-000D-4D23-A758-8CD3632BF46E}" type="pres">
      <dgm:prSet presAssocID="{C71C400E-B2A3-46DE-9A54-6B6D66294585}" presName="dummy" presStyleCnt="0"/>
      <dgm:spPr/>
    </dgm:pt>
    <dgm:pt modelId="{A344B138-2177-4E6B-8C0C-F48F2162D4E3}" type="pres">
      <dgm:prSet presAssocID="{BB614DC6-34F5-4046-9719-FA084781C31A}" presName="sibTrans" presStyleLbl="sibTrans2D1" presStyleIdx="1" presStyleCnt="5"/>
      <dgm:spPr/>
      <dgm:t>
        <a:bodyPr/>
        <a:lstStyle/>
        <a:p>
          <a:endParaRPr lang="zh-TW" altLang="en-US"/>
        </a:p>
      </dgm:t>
    </dgm:pt>
    <dgm:pt modelId="{8C4D2AE4-3840-4E10-96D1-FE8C3748ED28}" type="pres">
      <dgm:prSet presAssocID="{F1AB9FB6-FE15-4CCC-B26F-59D1FD74A298}" presName="node" presStyleLbl="node1" presStyleIdx="2" presStyleCnt="5">
        <dgm:presLayoutVars>
          <dgm:bulletEnabled val="1"/>
        </dgm:presLayoutVars>
      </dgm:prSet>
      <dgm:spPr/>
      <dgm:t>
        <a:bodyPr/>
        <a:lstStyle/>
        <a:p>
          <a:endParaRPr lang="zh-TW" altLang="en-US"/>
        </a:p>
      </dgm:t>
    </dgm:pt>
    <dgm:pt modelId="{E1A6E817-F7EB-4546-90BD-AD67A637D355}" type="pres">
      <dgm:prSet presAssocID="{F1AB9FB6-FE15-4CCC-B26F-59D1FD74A298}" presName="dummy" presStyleCnt="0"/>
      <dgm:spPr/>
    </dgm:pt>
    <dgm:pt modelId="{4001AAF4-4541-4F3F-8447-4A85C3C662F0}" type="pres">
      <dgm:prSet presAssocID="{7A895381-1683-475B-88E3-B9776B64948B}" presName="sibTrans" presStyleLbl="sibTrans2D1" presStyleIdx="2" presStyleCnt="5"/>
      <dgm:spPr/>
      <dgm:t>
        <a:bodyPr/>
        <a:lstStyle/>
        <a:p>
          <a:endParaRPr lang="zh-TW" altLang="en-US"/>
        </a:p>
      </dgm:t>
    </dgm:pt>
    <dgm:pt modelId="{661A736C-9830-400B-9F14-DCD30ED7000F}" type="pres">
      <dgm:prSet presAssocID="{46EB5254-76F7-40B8-AFBB-BF82B8FC588C}" presName="node" presStyleLbl="node1" presStyleIdx="3" presStyleCnt="5">
        <dgm:presLayoutVars>
          <dgm:bulletEnabled val="1"/>
        </dgm:presLayoutVars>
      </dgm:prSet>
      <dgm:spPr/>
      <dgm:t>
        <a:bodyPr/>
        <a:lstStyle/>
        <a:p>
          <a:endParaRPr lang="zh-TW" altLang="en-US"/>
        </a:p>
      </dgm:t>
    </dgm:pt>
    <dgm:pt modelId="{0B21250E-FA19-4143-A716-0BC22E16A14A}" type="pres">
      <dgm:prSet presAssocID="{46EB5254-76F7-40B8-AFBB-BF82B8FC588C}" presName="dummy" presStyleCnt="0"/>
      <dgm:spPr/>
    </dgm:pt>
    <dgm:pt modelId="{6CB4FF56-4A5D-4AE2-8A1F-983994D191D5}" type="pres">
      <dgm:prSet presAssocID="{85EB7666-F9FF-486A-88FB-84355764062C}" presName="sibTrans" presStyleLbl="sibTrans2D1" presStyleIdx="3" presStyleCnt="5"/>
      <dgm:spPr/>
      <dgm:t>
        <a:bodyPr/>
        <a:lstStyle/>
        <a:p>
          <a:endParaRPr lang="zh-TW" altLang="en-US"/>
        </a:p>
      </dgm:t>
    </dgm:pt>
    <dgm:pt modelId="{6674EE23-35AE-49C2-B2F9-D5139C6C075C}" type="pres">
      <dgm:prSet presAssocID="{94B3E6AB-245D-4AE3-9E5E-225494976409}" presName="node" presStyleLbl="node1" presStyleIdx="4" presStyleCnt="5">
        <dgm:presLayoutVars>
          <dgm:bulletEnabled val="1"/>
        </dgm:presLayoutVars>
      </dgm:prSet>
      <dgm:spPr/>
      <dgm:t>
        <a:bodyPr/>
        <a:lstStyle/>
        <a:p>
          <a:endParaRPr lang="zh-TW" altLang="en-US"/>
        </a:p>
      </dgm:t>
    </dgm:pt>
    <dgm:pt modelId="{31154834-97A9-4CA9-90C4-E9284945A0E2}" type="pres">
      <dgm:prSet presAssocID="{94B3E6AB-245D-4AE3-9E5E-225494976409}" presName="dummy" presStyleCnt="0"/>
      <dgm:spPr/>
    </dgm:pt>
    <dgm:pt modelId="{10ED5E4B-CCBC-4F94-8D10-F185201D83E5}" type="pres">
      <dgm:prSet presAssocID="{8F916A0D-34EC-4CC7-BAD3-76E05D5CCBB5}" presName="sibTrans" presStyleLbl="sibTrans2D1" presStyleIdx="4" presStyleCnt="5"/>
      <dgm:spPr/>
      <dgm:t>
        <a:bodyPr/>
        <a:lstStyle/>
        <a:p>
          <a:endParaRPr lang="zh-TW" altLang="en-US"/>
        </a:p>
      </dgm:t>
    </dgm:pt>
  </dgm:ptLst>
  <dgm:cxnLst>
    <dgm:cxn modelId="{DB549DB6-5C76-4E89-B9A4-B1747B4A7281}" type="presOf" srcId="{425F5799-CC0E-4759-AD99-165CC7FCA609}" destId="{DB12523B-E45E-4883-B327-9D6DC0BD1EB9}" srcOrd="0" destOrd="0" presId="urn:microsoft.com/office/officeart/2005/8/layout/radial6"/>
    <dgm:cxn modelId="{D8EBD7C0-D4B2-412F-9575-E6A661B383AE}" srcId="{0D3BDDFF-09FC-4FCF-BE30-EFE32C8EBD33}" destId="{C71C400E-B2A3-46DE-9A54-6B6D66294585}" srcOrd="1" destOrd="0" parTransId="{04E301E4-AD07-47EC-B6F1-FE37E0B47FDD}" sibTransId="{BB614DC6-34F5-4046-9719-FA084781C31A}"/>
    <dgm:cxn modelId="{20064520-9E4A-46D8-9FF0-C61BAF040B61}" srcId="{B6AC8028-AD00-40B7-B9AF-2B75890189FD}" destId="{0D3BDDFF-09FC-4FCF-BE30-EFE32C8EBD33}" srcOrd="0" destOrd="0" parTransId="{90E35C22-3B0D-4CC1-98A6-70480BC43C26}" sibTransId="{F748ECFF-CDAC-416D-894A-2252EE4377EE}"/>
    <dgm:cxn modelId="{AA089F41-3284-4FB1-818F-BD2E8F3CAB77}" type="presOf" srcId="{85EB7666-F9FF-486A-88FB-84355764062C}" destId="{6CB4FF56-4A5D-4AE2-8A1F-983994D191D5}" srcOrd="0" destOrd="0" presId="urn:microsoft.com/office/officeart/2005/8/layout/radial6"/>
    <dgm:cxn modelId="{AE81C6D0-A368-4BF4-829C-DAADE94E8FF9}" type="presOf" srcId="{7A895381-1683-475B-88E3-B9776B64948B}" destId="{4001AAF4-4541-4F3F-8447-4A85C3C662F0}" srcOrd="0" destOrd="0" presId="urn:microsoft.com/office/officeart/2005/8/layout/radial6"/>
    <dgm:cxn modelId="{008B88F8-E81C-42E2-94AA-A970F2372956}" type="presOf" srcId="{C71C400E-B2A3-46DE-9A54-6B6D66294585}" destId="{080B0B74-EF61-419F-BE77-EDCBC16C58F6}" srcOrd="0" destOrd="0" presId="urn:microsoft.com/office/officeart/2005/8/layout/radial6"/>
    <dgm:cxn modelId="{72E3F657-D100-49B2-8AC8-13DCDC9DDCAC}" type="presOf" srcId="{BB614DC6-34F5-4046-9719-FA084781C31A}" destId="{A344B138-2177-4E6B-8C0C-F48F2162D4E3}" srcOrd="0" destOrd="0" presId="urn:microsoft.com/office/officeart/2005/8/layout/radial6"/>
    <dgm:cxn modelId="{7480499B-BA5E-49AA-B553-0B723EB323CE}" type="presOf" srcId="{8F916A0D-34EC-4CC7-BAD3-76E05D5CCBB5}" destId="{10ED5E4B-CCBC-4F94-8D10-F185201D83E5}" srcOrd="0" destOrd="0" presId="urn:microsoft.com/office/officeart/2005/8/layout/radial6"/>
    <dgm:cxn modelId="{52358C96-6FCF-4B7D-9165-0C3E8ECC0A79}" type="presOf" srcId="{46EB5254-76F7-40B8-AFBB-BF82B8FC588C}" destId="{661A736C-9830-400B-9F14-DCD30ED7000F}" srcOrd="0" destOrd="0" presId="urn:microsoft.com/office/officeart/2005/8/layout/radial6"/>
    <dgm:cxn modelId="{2ED7F79F-5551-4869-A51F-1FF19490C474}" type="presOf" srcId="{94B3E6AB-245D-4AE3-9E5E-225494976409}" destId="{6674EE23-35AE-49C2-B2F9-D5139C6C075C}" srcOrd="0" destOrd="0" presId="urn:microsoft.com/office/officeart/2005/8/layout/radial6"/>
    <dgm:cxn modelId="{04200D83-115E-4221-A4D3-16FB0761E4F7}" type="presOf" srcId="{0D3BDDFF-09FC-4FCF-BE30-EFE32C8EBD33}" destId="{E79C30A8-FD51-4D25-A50D-BBE451CE956D}" srcOrd="0" destOrd="0" presId="urn:microsoft.com/office/officeart/2005/8/layout/radial6"/>
    <dgm:cxn modelId="{4546A069-1854-4142-80D6-659C82AEE984}" srcId="{0D3BDDFF-09FC-4FCF-BE30-EFE32C8EBD33}" destId="{F1AB9FB6-FE15-4CCC-B26F-59D1FD74A298}" srcOrd="2" destOrd="0" parTransId="{F776B866-F7D3-4703-B3EF-4E65D2BFC76F}" sibTransId="{7A895381-1683-475B-88E3-B9776B64948B}"/>
    <dgm:cxn modelId="{0D319B22-A52E-4B30-91EB-A6A9C3502467}" type="presOf" srcId="{B6AC8028-AD00-40B7-B9AF-2B75890189FD}" destId="{CB2D2FCB-DB53-4902-BEAF-02AA5E499172}" srcOrd="0" destOrd="0" presId="urn:microsoft.com/office/officeart/2005/8/layout/radial6"/>
    <dgm:cxn modelId="{A0C4E680-E54C-47B2-8775-B95F1AE98572}" type="presOf" srcId="{F1AB9FB6-FE15-4CCC-B26F-59D1FD74A298}" destId="{8C4D2AE4-3840-4E10-96D1-FE8C3748ED28}" srcOrd="0" destOrd="0" presId="urn:microsoft.com/office/officeart/2005/8/layout/radial6"/>
    <dgm:cxn modelId="{21C0015A-2B41-4501-8B2E-ECF38604C206}" srcId="{0D3BDDFF-09FC-4FCF-BE30-EFE32C8EBD33}" destId="{46EB5254-76F7-40B8-AFBB-BF82B8FC588C}" srcOrd="3" destOrd="0" parTransId="{C4406D2E-49CB-47FB-8275-30D3146A6B3C}" sibTransId="{85EB7666-F9FF-486A-88FB-84355764062C}"/>
    <dgm:cxn modelId="{AD333F09-8A38-4573-86AF-CA98EA87CC06}" type="presOf" srcId="{F05FAC54-B05E-4300-9539-37D96C1F18CE}" destId="{3E23E993-6884-4AAE-B2B7-170DA37BD2F5}" srcOrd="0" destOrd="0" presId="urn:microsoft.com/office/officeart/2005/8/layout/radial6"/>
    <dgm:cxn modelId="{5C24974A-18A9-4808-9476-360FAAB465A7}" srcId="{0D3BDDFF-09FC-4FCF-BE30-EFE32C8EBD33}" destId="{94B3E6AB-245D-4AE3-9E5E-225494976409}" srcOrd="4" destOrd="0" parTransId="{1B7FB6FB-C8F8-480F-9FF7-430587B44DA6}" sibTransId="{8F916A0D-34EC-4CC7-BAD3-76E05D5CCBB5}"/>
    <dgm:cxn modelId="{FFDFCA2E-FF3A-4D34-93F0-56B49F0325E8}" srcId="{0D3BDDFF-09FC-4FCF-BE30-EFE32C8EBD33}" destId="{425F5799-CC0E-4759-AD99-165CC7FCA609}" srcOrd="0" destOrd="0" parTransId="{091DF46E-A700-4F05-9437-ABC8CA9DD6F5}" sibTransId="{F05FAC54-B05E-4300-9539-37D96C1F18CE}"/>
    <dgm:cxn modelId="{840449A6-4165-49BD-9A38-B8A57711752D}" type="presParOf" srcId="{CB2D2FCB-DB53-4902-BEAF-02AA5E499172}" destId="{E79C30A8-FD51-4D25-A50D-BBE451CE956D}" srcOrd="0" destOrd="0" presId="urn:microsoft.com/office/officeart/2005/8/layout/radial6"/>
    <dgm:cxn modelId="{0EC38724-45E6-40A5-8B5E-4E842B33A005}" type="presParOf" srcId="{CB2D2FCB-DB53-4902-BEAF-02AA5E499172}" destId="{DB12523B-E45E-4883-B327-9D6DC0BD1EB9}" srcOrd="1" destOrd="0" presId="urn:microsoft.com/office/officeart/2005/8/layout/radial6"/>
    <dgm:cxn modelId="{5A932B59-A3AB-46BC-9956-7C6267DFEC11}" type="presParOf" srcId="{CB2D2FCB-DB53-4902-BEAF-02AA5E499172}" destId="{25CEA551-BA0F-4922-9A01-9582DA44468C}" srcOrd="2" destOrd="0" presId="urn:microsoft.com/office/officeart/2005/8/layout/radial6"/>
    <dgm:cxn modelId="{B8EBC203-0372-4037-A1C0-0BF96E085AFF}" type="presParOf" srcId="{CB2D2FCB-DB53-4902-BEAF-02AA5E499172}" destId="{3E23E993-6884-4AAE-B2B7-170DA37BD2F5}" srcOrd="3" destOrd="0" presId="urn:microsoft.com/office/officeart/2005/8/layout/radial6"/>
    <dgm:cxn modelId="{C274749F-B47A-4B75-8124-450339F77501}" type="presParOf" srcId="{CB2D2FCB-DB53-4902-BEAF-02AA5E499172}" destId="{080B0B74-EF61-419F-BE77-EDCBC16C58F6}" srcOrd="4" destOrd="0" presId="urn:microsoft.com/office/officeart/2005/8/layout/radial6"/>
    <dgm:cxn modelId="{BF5C721B-98B9-4106-A7C8-4FEED92AE176}" type="presParOf" srcId="{CB2D2FCB-DB53-4902-BEAF-02AA5E499172}" destId="{572D61DC-000D-4D23-A758-8CD3632BF46E}" srcOrd="5" destOrd="0" presId="urn:microsoft.com/office/officeart/2005/8/layout/radial6"/>
    <dgm:cxn modelId="{3B833D97-7DC8-4D21-A675-567F37BB9A7D}" type="presParOf" srcId="{CB2D2FCB-DB53-4902-BEAF-02AA5E499172}" destId="{A344B138-2177-4E6B-8C0C-F48F2162D4E3}" srcOrd="6" destOrd="0" presId="urn:microsoft.com/office/officeart/2005/8/layout/radial6"/>
    <dgm:cxn modelId="{BEC76D5F-42D6-4A1D-A56A-493AA02FD55C}" type="presParOf" srcId="{CB2D2FCB-DB53-4902-BEAF-02AA5E499172}" destId="{8C4D2AE4-3840-4E10-96D1-FE8C3748ED28}" srcOrd="7" destOrd="0" presId="urn:microsoft.com/office/officeart/2005/8/layout/radial6"/>
    <dgm:cxn modelId="{91DFACC7-CF76-49C0-98CA-54BE34557F68}" type="presParOf" srcId="{CB2D2FCB-DB53-4902-BEAF-02AA5E499172}" destId="{E1A6E817-F7EB-4546-90BD-AD67A637D355}" srcOrd="8" destOrd="0" presId="urn:microsoft.com/office/officeart/2005/8/layout/radial6"/>
    <dgm:cxn modelId="{EA4EA790-AE13-4F00-A281-7854EA9A5EBF}" type="presParOf" srcId="{CB2D2FCB-DB53-4902-BEAF-02AA5E499172}" destId="{4001AAF4-4541-4F3F-8447-4A85C3C662F0}" srcOrd="9" destOrd="0" presId="urn:microsoft.com/office/officeart/2005/8/layout/radial6"/>
    <dgm:cxn modelId="{71F0C2B4-383F-44A0-AE7C-672A83921AF5}" type="presParOf" srcId="{CB2D2FCB-DB53-4902-BEAF-02AA5E499172}" destId="{661A736C-9830-400B-9F14-DCD30ED7000F}" srcOrd="10" destOrd="0" presId="urn:microsoft.com/office/officeart/2005/8/layout/radial6"/>
    <dgm:cxn modelId="{7B5C833F-2C9B-4788-ADC2-B99BB9AEC207}" type="presParOf" srcId="{CB2D2FCB-DB53-4902-BEAF-02AA5E499172}" destId="{0B21250E-FA19-4143-A716-0BC22E16A14A}" srcOrd="11" destOrd="0" presId="urn:microsoft.com/office/officeart/2005/8/layout/radial6"/>
    <dgm:cxn modelId="{22D49DEB-664D-4162-84FE-7E0F0A4A5EC1}" type="presParOf" srcId="{CB2D2FCB-DB53-4902-BEAF-02AA5E499172}" destId="{6CB4FF56-4A5D-4AE2-8A1F-983994D191D5}" srcOrd="12" destOrd="0" presId="urn:microsoft.com/office/officeart/2005/8/layout/radial6"/>
    <dgm:cxn modelId="{BB94A621-E9F3-46E7-BC80-0BE0781ECAAD}" type="presParOf" srcId="{CB2D2FCB-DB53-4902-BEAF-02AA5E499172}" destId="{6674EE23-35AE-49C2-B2F9-D5139C6C075C}" srcOrd="13" destOrd="0" presId="urn:microsoft.com/office/officeart/2005/8/layout/radial6"/>
    <dgm:cxn modelId="{DA519D21-FEDE-4E37-B0F4-061F2E1E4B8C}" type="presParOf" srcId="{CB2D2FCB-DB53-4902-BEAF-02AA5E499172}" destId="{31154834-97A9-4CA9-90C4-E9284945A0E2}" srcOrd="14" destOrd="0" presId="urn:microsoft.com/office/officeart/2005/8/layout/radial6"/>
    <dgm:cxn modelId="{E0DFAF2E-5985-4139-8B8F-5CB587E39D96}" type="presParOf" srcId="{CB2D2FCB-DB53-4902-BEAF-02AA5E499172}" destId="{10ED5E4B-CCBC-4F94-8D10-F185201D83E5}"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D5E4B-CCBC-4F94-8D10-F185201D83E5}">
      <dsp:nvSpPr>
        <dsp:cNvPr id="0" name=""/>
        <dsp:cNvSpPr/>
      </dsp:nvSpPr>
      <dsp:spPr>
        <a:xfrm>
          <a:off x="1374925" y="501235"/>
          <a:ext cx="3346149" cy="3346149"/>
        </a:xfrm>
        <a:prstGeom prst="blockArc">
          <a:avLst>
            <a:gd name="adj1" fmla="val 11880000"/>
            <a:gd name="adj2" fmla="val 16200000"/>
            <a:gd name="adj3" fmla="val 4636"/>
          </a:avLst>
        </a:prstGeom>
        <a:gradFill rotWithShape="0">
          <a:gsLst>
            <a:gs pos="0">
              <a:schemeClr val="accent3">
                <a:hueOff val="3316480"/>
                <a:satOff val="-10746"/>
                <a:lumOff val="3334"/>
                <a:alphaOff val="0"/>
                <a:satMod val="103000"/>
                <a:lumMod val="102000"/>
                <a:tint val="94000"/>
              </a:schemeClr>
            </a:gs>
            <a:gs pos="50000">
              <a:schemeClr val="accent3">
                <a:hueOff val="3316480"/>
                <a:satOff val="-10746"/>
                <a:lumOff val="3334"/>
                <a:alphaOff val="0"/>
                <a:satMod val="110000"/>
                <a:lumMod val="100000"/>
                <a:shade val="100000"/>
              </a:schemeClr>
            </a:gs>
            <a:gs pos="100000">
              <a:schemeClr val="accent3">
                <a:hueOff val="3316480"/>
                <a:satOff val="-10746"/>
                <a:lumOff val="333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CB4FF56-4A5D-4AE2-8A1F-983994D191D5}">
      <dsp:nvSpPr>
        <dsp:cNvPr id="0" name=""/>
        <dsp:cNvSpPr/>
      </dsp:nvSpPr>
      <dsp:spPr>
        <a:xfrm>
          <a:off x="1374925" y="501235"/>
          <a:ext cx="3346149" cy="3346149"/>
        </a:xfrm>
        <a:prstGeom prst="blockArc">
          <a:avLst>
            <a:gd name="adj1" fmla="val 7560000"/>
            <a:gd name="adj2" fmla="val 11880000"/>
            <a:gd name="adj3" fmla="val 4636"/>
          </a:avLst>
        </a:prstGeom>
        <a:gradFill rotWithShape="0">
          <a:gsLst>
            <a:gs pos="0">
              <a:schemeClr val="accent3">
                <a:hueOff val="2487360"/>
                <a:satOff val="-8060"/>
                <a:lumOff val="2501"/>
                <a:alphaOff val="0"/>
                <a:satMod val="103000"/>
                <a:lumMod val="102000"/>
                <a:tint val="94000"/>
              </a:schemeClr>
            </a:gs>
            <a:gs pos="50000">
              <a:schemeClr val="accent3">
                <a:hueOff val="2487360"/>
                <a:satOff val="-8060"/>
                <a:lumOff val="2501"/>
                <a:alphaOff val="0"/>
                <a:satMod val="110000"/>
                <a:lumMod val="100000"/>
                <a:shade val="100000"/>
              </a:schemeClr>
            </a:gs>
            <a:gs pos="100000">
              <a:schemeClr val="accent3">
                <a:hueOff val="2487360"/>
                <a:satOff val="-8060"/>
                <a:lumOff val="250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001AAF4-4541-4F3F-8447-4A85C3C662F0}">
      <dsp:nvSpPr>
        <dsp:cNvPr id="0" name=""/>
        <dsp:cNvSpPr/>
      </dsp:nvSpPr>
      <dsp:spPr>
        <a:xfrm>
          <a:off x="1374925" y="501235"/>
          <a:ext cx="3346149" cy="3346149"/>
        </a:xfrm>
        <a:prstGeom prst="blockArc">
          <a:avLst>
            <a:gd name="adj1" fmla="val 3240000"/>
            <a:gd name="adj2" fmla="val 7560000"/>
            <a:gd name="adj3" fmla="val 4636"/>
          </a:avLst>
        </a:prstGeom>
        <a:gradFill rotWithShape="0">
          <a:gsLst>
            <a:gs pos="0">
              <a:schemeClr val="accent3">
                <a:hueOff val="1658240"/>
                <a:satOff val="-5373"/>
                <a:lumOff val="1667"/>
                <a:alphaOff val="0"/>
                <a:satMod val="103000"/>
                <a:lumMod val="102000"/>
                <a:tint val="94000"/>
              </a:schemeClr>
            </a:gs>
            <a:gs pos="50000">
              <a:schemeClr val="accent3">
                <a:hueOff val="1658240"/>
                <a:satOff val="-5373"/>
                <a:lumOff val="1667"/>
                <a:alphaOff val="0"/>
                <a:satMod val="110000"/>
                <a:lumMod val="100000"/>
                <a:shade val="100000"/>
              </a:schemeClr>
            </a:gs>
            <a:gs pos="100000">
              <a:schemeClr val="accent3">
                <a:hueOff val="1658240"/>
                <a:satOff val="-5373"/>
                <a:lumOff val="166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344B138-2177-4E6B-8C0C-F48F2162D4E3}">
      <dsp:nvSpPr>
        <dsp:cNvPr id="0" name=""/>
        <dsp:cNvSpPr/>
      </dsp:nvSpPr>
      <dsp:spPr>
        <a:xfrm>
          <a:off x="1374925" y="501235"/>
          <a:ext cx="3346149" cy="3346149"/>
        </a:xfrm>
        <a:prstGeom prst="blockArc">
          <a:avLst>
            <a:gd name="adj1" fmla="val 20520000"/>
            <a:gd name="adj2" fmla="val 3240000"/>
            <a:gd name="adj3" fmla="val 4636"/>
          </a:avLst>
        </a:prstGeom>
        <a:gradFill rotWithShape="0">
          <a:gsLst>
            <a:gs pos="0">
              <a:schemeClr val="accent3">
                <a:hueOff val="829120"/>
                <a:satOff val="-2687"/>
                <a:lumOff val="834"/>
                <a:alphaOff val="0"/>
                <a:satMod val="103000"/>
                <a:lumMod val="102000"/>
                <a:tint val="94000"/>
              </a:schemeClr>
            </a:gs>
            <a:gs pos="50000">
              <a:schemeClr val="accent3">
                <a:hueOff val="829120"/>
                <a:satOff val="-2687"/>
                <a:lumOff val="834"/>
                <a:alphaOff val="0"/>
                <a:satMod val="110000"/>
                <a:lumMod val="100000"/>
                <a:shade val="100000"/>
              </a:schemeClr>
            </a:gs>
            <a:gs pos="100000">
              <a:schemeClr val="accent3">
                <a:hueOff val="829120"/>
                <a:satOff val="-2687"/>
                <a:lumOff val="83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E23E993-6884-4AAE-B2B7-170DA37BD2F5}">
      <dsp:nvSpPr>
        <dsp:cNvPr id="0" name=""/>
        <dsp:cNvSpPr/>
      </dsp:nvSpPr>
      <dsp:spPr>
        <a:xfrm>
          <a:off x="1374925" y="501235"/>
          <a:ext cx="3346149" cy="3346149"/>
        </a:xfrm>
        <a:prstGeom prst="blockArc">
          <a:avLst>
            <a:gd name="adj1" fmla="val 16200000"/>
            <a:gd name="adj2" fmla="val 20520000"/>
            <a:gd name="adj3" fmla="val 4636"/>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79C30A8-FD51-4D25-A50D-BBE451CE956D}">
      <dsp:nvSpPr>
        <dsp:cNvPr id="0" name=""/>
        <dsp:cNvSpPr/>
      </dsp:nvSpPr>
      <dsp:spPr>
        <a:xfrm>
          <a:off x="2278558" y="1404868"/>
          <a:ext cx="1538882" cy="153888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zh-TW" altLang="en-US" sz="2600" kern="1200" dirty="0" smtClean="0"/>
            <a:t>語料庫</a:t>
          </a:r>
          <a:endParaRPr lang="zh-TW" altLang="en-US" sz="2600" kern="1200" dirty="0"/>
        </a:p>
      </dsp:txBody>
      <dsp:txXfrm>
        <a:off x="2503922" y="1630232"/>
        <a:ext cx="1088154" cy="1088154"/>
      </dsp:txXfrm>
    </dsp:sp>
    <dsp:sp modelId="{DB12523B-E45E-4883-B327-9D6DC0BD1EB9}">
      <dsp:nvSpPr>
        <dsp:cNvPr id="0" name=""/>
        <dsp:cNvSpPr/>
      </dsp:nvSpPr>
      <dsp:spPr>
        <a:xfrm>
          <a:off x="2509391" y="1406"/>
          <a:ext cx="1077217" cy="1077217"/>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kern="1200" dirty="0" smtClean="0"/>
            <a:t>檢索</a:t>
          </a:r>
          <a:endParaRPr lang="zh-TW" altLang="en-US" sz="2400" kern="1200" dirty="0"/>
        </a:p>
      </dsp:txBody>
      <dsp:txXfrm>
        <a:off x="2667146" y="159161"/>
        <a:ext cx="761707" cy="761707"/>
      </dsp:txXfrm>
    </dsp:sp>
    <dsp:sp modelId="{080B0B74-EF61-419F-BE77-EDCBC16C58F6}">
      <dsp:nvSpPr>
        <dsp:cNvPr id="0" name=""/>
        <dsp:cNvSpPr/>
      </dsp:nvSpPr>
      <dsp:spPr>
        <a:xfrm>
          <a:off x="4063697" y="1130676"/>
          <a:ext cx="1077217" cy="1077217"/>
        </a:xfrm>
        <a:prstGeom prst="ellipse">
          <a:avLst/>
        </a:prstGeom>
        <a:gradFill rotWithShape="0">
          <a:gsLst>
            <a:gs pos="0">
              <a:schemeClr val="accent3">
                <a:hueOff val="829120"/>
                <a:satOff val="-2687"/>
                <a:lumOff val="834"/>
                <a:alphaOff val="0"/>
                <a:satMod val="103000"/>
                <a:lumMod val="102000"/>
                <a:tint val="94000"/>
              </a:schemeClr>
            </a:gs>
            <a:gs pos="50000">
              <a:schemeClr val="accent3">
                <a:hueOff val="829120"/>
                <a:satOff val="-2687"/>
                <a:lumOff val="834"/>
                <a:alphaOff val="0"/>
                <a:satMod val="110000"/>
                <a:lumMod val="100000"/>
                <a:shade val="100000"/>
              </a:schemeClr>
            </a:gs>
            <a:gs pos="100000">
              <a:schemeClr val="accent3">
                <a:hueOff val="829120"/>
                <a:satOff val="-2687"/>
                <a:lumOff val="83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kern="1200" dirty="0" smtClean="0"/>
            <a:t>觀察</a:t>
          </a:r>
          <a:endParaRPr lang="zh-TW" altLang="en-US" sz="2400" kern="1200" dirty="0"/>
        </a:p>
      </dsp:txBody>
      <dsp:txXfrm>
        <a:off x="4221452" y="1288431"/>
        <a:ext cx="761707" cy="761707"/>
      </dsp:txXfrm>
    </dsp:sp>
    <dsp:sp modelId="{8C4D2AE4-3840-4E10-96D1-FE8C3748ED28}">
      <dsp:nvSpPr>
        <dsp:cNvPr id="0" name=""/>
        <dsp:cNvSpPr/>
      </dsp:nvSpPr>
      <dsp:spPr>
        <a:xfrm>
          <a:off x="3470005" y="2957873"/>
          <a:ext cx="1077217" cy="1077217"/>
        </a:xfrm>
        <a:prstGeom prst="ellipse">
          <a:avLst/>
        </a:prstGeom>
        <a:gradFill rotWithShape="0">
          <a:gsLst>
            <a:gs pos="0">
              <a:schemeClr val="accent3">
                <a:hueOff val="1658240"/>
                <a:satOff val="-5373"/>
                <a:lumOff val="1667"/>
                <a:alphaOff val="0"/>
                <a:satMod val="103000"/>
                <a:lumMod val="102000"/>
                <a:tint val="94000"/>
              </a:schemeClr>
            </a:gs>
            <a:gs pos="50000">
              <a:schemeClr val="accent3">
                <a:hueOff val="1658240"/>
                <a:satOff val="-5373"/>
                <a:lumOff val="1667"/>
                <a:alphaOff val="0"/>
                <a:satMod val="110000"/>
                <a:lumMod val="100000"/>
                <a:shade val="100000"/>
              </a:schemeClr>
            </a:gs>
            <a:gs pos="100000">
              <a:schemeClr val="accent3">
                <a:hueOff val="1658240"/>
                <a:satOff val="-5373"/>
                <a:lumOff val="166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kern="1200" dirty="0" smtClean="0"/>
            <a:t>抽樣</a:t>
          </a:r>
          <a:endParaRPr lang="zh-TW" altLang="en-US" sz="2400" kern="1200" dirty="0"/>
        </a:p>
      </dsp:txBody>
      <dsp:txXfrm>
        <a:off x="3627760" y="3115628"/>
        <a:ext cx="761707" cy="761707"/>
      </dsp:txXfrm>
    </dsp:sp>
    <dsp:sp modelId="{661A736C-9830-400B-9F14-DCD30ED7000F}">
      <dsp:nvSpPr>
        <dsp:cNvPr id="0" name=""/>
        <dsp:cNvSpPr/>
      </dsp:nvSpPr>
      <dsp:spPr>
        <a:xfrm>
          <a:off x="1548776" y="2957873"/>
          <a:ext cx="1077217" cy="1077217"/>
        </a:xfrm>
        <a:prstGeom prst="ellipse">
          <a:avLst/>
        </a:prstGeom>
        <a:gradFill rotWithShape="0">
          <a:gsLst>
            <a:gs pos="0">
              <a:schemeClr val="accent3">
                <a:hueOff val="2487360"/>
                <a:satOff val="-8060"/>
                <a:lumOff val="2501"/>
                <a:alphaOff val="0"/>
                <a:satMod val="103000"/>
                <a:lumMod val="102000"/>
                <a:tint val="94000"/>
              </a:schemeClr>
            </a:gs>
            <a:gs pos="50000">
              <a:schemeClr val="accent3">
                <a:hueOff val="2487360"/>
                <a:satOff val="-8060"/>
                <a:lumOff val="2501"/>
                <a:alphaOff val="0"/>
                <a:satMod val="110000"/>
                <a:lumMod val="100000"/>
                <a:shade val="100000"/>
              </a:schemeClr>
            </a:gs>
            <a:gs pos="100000">
              <a:schemeClr val="accent3">
                <a:hueOff val="2487360"/>
                <a:satOff val="-8060"/>
                <a:lumOff val="250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kern="1200" dirty="0" smtClean="0"/>
            <a:t>統計</a:t>
          </a:r>
          <a:endParaRPr lang="zh-TW" altLang="en-US" sz="2400" kern="1200" dirty="0"/>
        </a:p>
      </dsp:txBody>
      <dsp:txXfrm>
        <a:off x="1706531" y="3115628"/>
        <a:ext cx="761707" cy="761707"/>
      </dsp:txXfrm>
    </dsp:sp>
    <dsp:sp modelId="{6674EE23-35AE-49C2-B2F9-D5139C6C075C}">
      <dsp:nvSpPr>
        <dsp:cNvPr id="0" name=""/>
        <dsp:cNvSpPr/>
      </dsp:nvSpPr>
      <dsp:spPr>
        <a:xfrm>
          <a:off x="955084" y="1130676"/>
          <a:ext cx="1077217" cy="1077217"/>
        </a:xfrm>
        <a:prstGeom prst="ellipse">
          <a:avLst/>
        </a:prstGeom>
        <a:gradFill rotWithShape="0">
          <a:gsLst>
            <a:gs pos="0">
              <a:schemeClr val="accent3">
                <a:hueOff val="3316480"/>
                <a:satOff val="-10746"/>
                <a:lumOff val="3334"/>
                <a:alphaOff val="0"/>
                <a:satMod val="103000"/>
                <a:lumMod val="102000"/>
                <a:tint val="94000"/>
              </a:schemeClr>
            </a:gs>
            <a:gs pos="50000">
              <a:schemeClr val="accent3">
                <a:hueOff val="3316480"/>
                <a:satOff val="-10746"/>
                <a:lumOff val="3334"/>
                <a:alphaOff val="0"/>
                <a:satMod val="110000"/>
                <a:lumMod val="100000"/>
                <a:shade val="100000"/>
              </a:schemeClr>
            </a:gs>
            <a:gs pos="100000">
              <a:schemeClr val="accent3">
                <a:hueOff val="3316480"/>
                <a:satOff val="-10746"/>
                <a:lumOff val="333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kern="1200" dirty="0" smtClean="0"/>
            <a:t>分析</a:t>
          </a:r>
          <a:endParaRPr lang="zh-TW" altLang="en-US" sz="2400" kern="1200" dirty="0"/>
        </a:p>
      </dsp:txBody>
      <dsp:txXfrm>
        <a:off x="1112839" y="1288431"/>
        <a:ext cx="761707" cy="76170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2945659" cy="498056"/>
          </a:xfrm>
          <a:prstGeom prst="rect">
            <a:avLst/>
          </a:prstGeom>
        </p:spPr>
        <p:txBody>
          <a:bodyPr vert="horz" lIns="95554" tIns="47777" rIns="95554" bIns="47777" rtlCol="0"/>
          <a:lstStyle>
            <a:lvl1pPr algn="l">
              <a:defRPr sz="1300"/>
            </a:lvl1pPr>
          </a:lstStyle>
          <a:p>
            <a:endParaRPr lang="zh-CN" altLang="en-US"/>
          </a:p>
        </p:txBody>
      </p:sp>
      <p:sp>
        <p:nvSpPr>
          <p:cNvPr id="3" name="日期占位符 2"/>
          <p:cNvSpPr>
            <a:spLocks noGrp="1"/>
          </p:cNvSpPr>
          <p:nvPr>
            <p:ph type="dt" idx="1"/>
          </p:nvPr>
        </p:nvSpPr>
        <p:spPr>
          <a:xfrm>
            <a:off x="3850444" y="0"/>
            <a:ext cx="2945659" cy="498056"/>
          </a:xfrm>
          <a:prstGeom prst="rect">
            <a:avLst/>
          </a:prstGeom>
        </p:spPr>
        <p:txBody>
          <a:bodyPr vert="horz" lIns="95554" tIns="47777" rIns="95554" bIns="47777" rtlCol="0"/>
          <a:lstStyle>
            <a:lvl1pPr algn="r">
              <a:defRPr sz="1300"/>
            </a:lvl1pPr>
          </a:lstStyle>
          <a:p>
            <a:fld id="{B543DE76-AB28-4417-8D9D-28409C43EEBE}" type="datetimeFigureOut">
              <a:rPr lang="zh-CN" altLang="en-US" smtClean="0"/>
              <a:t>2022/10/12</a:t>
            </a:fld>
            <a:endParaRPr lang="zh-CN" altLang="en-US"/>
          </a:p>
        </p:txBody>
      </p:sp>
      <p:sp>
        <p:nvSpPr>
          <p:cNvPr id="4" name="幻灯片图像占位符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5554" tIns="47777" rIns="95554" bIns="47777" rtlCol="0" anchor="ctr"/>
          <a:lstStyle/>
          <a:p>
            <a:endParaRPr lang="zh-CN" altLang="en-US"/>
          </a:p>
        </p:txBody>
      </p:sp>
      <p:sp>
        <p:nvSpPr>
          <p:cNvPr id="5" name="备注占位符 4"/>
          <p:cNvSpPr>
            <a:spLocks noGrp="1"/>
          </p:cNvSpPr>
          <p:nvPr>
            <p:ph type="body" sz="quarter" idx="3"/>
          </p:nvPr>
        </p:nvSpPr>
        <p:spPr>
          <a:xfrm>
            <a:off x="679768" y="4777194"/>
            <a:ext cx="5438140" cy="3908614"/>
          </a:xfrm>
          <a:prstGeom prst="rect">
            <a:avLst/>
          </a:prstGeom>
        </p:spPr>
        <p:txBody>
          <a:bodyPr vert="horz" lIns="95554" tIns="47777" rIns="95554" bIns="47777"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1" y="9428586"/>
            <a:ext cx="2945659" cy="498055"/>
          </a:xfrm>
          <a:prstGeom prst="rect">
            <a:avLst/>
          </a:prstGeom>
        </p:spPr>
        <p:txBody>
          <a:bodyPr vert="horz" lIns="95554" tIns="47777" rIns="95554" bIns="47777"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3850444" y="9428586"/>
            <a:ext cx="2945659" cy="498055"/>
          </a:xfrm>
          <a:prstGeom prst="rect">
            <a:avLst/>
          </a:prstGeom>
        </p:spPr>
        <p:txBody>
          <a:bodyPr vert="horz" lIns="95554" tIns="47777" rIns="95554" bIns="47777" rtlCol="0" anchor="b"/>
          <a:lstStyle>
            <a:lvl1pPr algn="r">
              <a:defRPr sz="1300"/>
            </a:lvl1pPr>
          </a:lstStyle>
          <a:p>
            <a:fld id="{6C557799-C120-4320-A1EE-38D8F89076F9}" type="slidenum">
              <a:rPr lang="zh-CN" altLang="en-US" smtClean="0"/>
              <a:t>‹#›</a:t>
            </a:fld>
            <a:endParaRPr lang="zh-CN" altLang="en-US"/>
          </a:p>
        </p:txBody>
      </p:sp>
    </p:spTree>
    <p:extLst>
      <p:ext uri="{BB962C8B-B14F-4D97-AF65-F5344CB8AC3E}">
        <p14:creationId xmlns:p14="http://schemas.microsoft.com/office/powerpoint/2010/main" val="3647362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D5C86EF-DB1B-4C12-BBC1-972CC431D9E2}" type="slidenum">
              <a:rPr lang="zh-TW" altLang="en-US" smtClean="0"/>
              <a:t>33</a:t>
            </a:fld>
            <a:endParaRPr lang="zh-TW" altLang="en-US"/>
          </a:p>
        </p:txBody>
      </p:sp>
    </p:spTree>
    <p:extLst>
      <p:ext uri="{BB962C8B-B14F-4D97-AF65-F5344CB8AC3E}">
        <p14:creationId xmlns:p14="http://schemas.microsoft.com/office/powerpoint/2010/main" val="710431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D5C86EF-DB1B-4C12-BBC1-972CC431D9E2}" type="slidenum">
              <a:rPr lang="zh-TW" altLang="en-US" smtClean="0"/>
              <a:t>44</a:t>
            </a:fld>
            <a:endParaRPr lang="zh-TW" altLang="en-US"/>
          </a:p>
        </p:txBody>
      </p:sp>
    </p:spTree>
    <p:extLst>
      <p:ext uri="{BB962C8B-B14F-4D97-AF65-F5344CB8AC3E}">
        <p14:creationId xmlns:p14="http://schemas.microsoft.com/office/powerpoint/2010/main" val="2757361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Ref idx="1001">
        <a:schemeClr val="bg1"/>
      </p:bgRef>
    </p:bg>
    <p:spTree>
      <p:nvGrpSpPr>
        <p:cNvPr id="1" name=""/>
        <p:cNvGrpSpPr/>
        <p:nvPr/>
      </p:nvGrpSpPr>
      <p:grpSpPr>
        <a:xfrm>
          <a:off x="0" y="0"/>
          <a:ext cx="0" cy="0"/>
          <a:chOff x="0" y="0"/>
          <a:chExt cx="0" cy="0"/>
        </a:xfrm>
      </p:grpSpPr>
      <p:sp>
        <p:nvSpPr>
          <p:cNvPr id="2" name="矩形 1"/>
          <p:cNvSpPr/>
          <p:nvPr userDrawn="1"/>
        </p:nvSpPr>
        <p:spPr>
          <a:xfrm>
            <a:off x="-1" y="2101823"/>
            <a:ext cx="9144001" cy="33878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 name="组合 2"/>
          <p:cNvGrpSpPr/>
          <p:nvPr userDrawn="1"/>
        </p:nvGrpSpPr>
        <p:grpSpPr>
          <a:xfrm>
            <a:off x="1" y="2101823"/>
            <a:ext cx="4417453" cy="3884500"/>
            <a:chOff x="0" y="1716001"/>
            <a:chExt cx="4442463" cy="3891380"/>
          </a:xfrm>
        </p:grpSpPr>
        <p:sp>
          <p:nvSpPr>
            <p:cNvPr id="446" name="任意多边形: 形状 463"/>
            <p:cNvSpPr/>
            <p:nvPr userDrawn="1"/>
          </p:nvSpPr>
          <p:spPr>
            <a:xfrm rot="16200000">
              <a:off x="362803" y="1527718"/>
              <a:ext cx="3884497" cy="4274822"/>
            </a:xfrm>
            <a:custGeom>
              <a:avLst/>
              <a:gdLst>
                <a:gd name="connsiteX0" fmla="*/ 5763621 w 5763621"/>
                <a:gd name="connsiteY0" fmla="*/ 0 h 5763621"/>
                <a:gd name="connsiteX1" fmla="*/ 5763621 w 5763621"/>
                <a:gd name="connsiteY1" fmla="*/ 5763621 h 5763621"/>
                <a:gd name="connsiteX2" fmla="*/ 0 w 5763621"/>
                <a:gd name="connsiteY2" fmla="*/ 0 h 5763621"/>
              </a:gdLst>
              <a:ahLst/>
              <a:cxnLst>
                <a:cxn ang="0">
                  <a:pos x="connsiteX0" y="connsiteY0"/>
                </a:cxn>
                <a:cxn ang="0">
                  <a:pos x="connsiteX1" y="connsiteY1"/>
                </a:cxn>
                <a:cxn ang="0">
                  <a:pos x="connsiteX2" y="connsiteY2"/>
                </a:cxn>
              </a:cxnLst>
              <a:rect l="l" t="t" r="r" b="b"/>
              <a:pathLst>
                <a:path w="5763621" h="5763621">
                  <a:moveTo>
                    <a:pt x="5763621" y="0"/>
                  </a:moveTo>
                  <a:lnTo>
                    <a:pt x="5763621" y="5763621"/>
                  </a:lnTo>
                  <a:cubicBezTo>
                    <a:pt x="2580461" y="5763621"/>
                    <a:pt x="0" y="3183160"/>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445" name="任意多边形: 形状 463"/>
            <p:cNvSpPr/>
            <p:nvPr userDrawn="1"/>
          </p:nvSpPr>
          <p:spPr>
            <a:xfrm rot="16200000">
              <a:off x="246330" y="1476552"/>
              <a:ext cx="3884497" cy="4377155"/>
            </a:xfrm>
            <a:custGeom>
              <a:avLst/>
              <a:gdLst>
                <a:gd name="connsiteX0" fmla="*/ 5763621 w 5763621"/>
                <a:gd name="connsiteY0" fmla="*/ 0 h 5763621"/>
                <a:gd name="connsiteX1" fmla="*/ 5763621 w 5763621"/>
                <a:gd name="connsiteY1" fmla="*/ 5763621 h 5763621"/>
                <a:gd name="connsiteX2" fmla="*/ 0 w 5763621"/>
                <a:gd name="connsiteY2" fmla="*/ 0 h 5763621"/>
              </a:gdLst>
              <a:ahLst/>
              <a:cxnLst>
                <a:cxn ang="0">
                  <a:pos x="connsiteX0" y="connsiteY0"/>
                </a:cxn>
                <a:cxn ang="0">
                  <a:pos x="connsiteX1" y="connsiteY1"/>
                </a:cxn>
                <a:cxn ang="0">
                  <a:pos x="connsiteX2" y="connsiteY2"/>
                </a:cxn>
              </a:cxnLst>
              <a:rect l="l" t="t" r="r" b="b"/>
              <a:pathLst>
                <a:path w="5763621" h="5763621">
                  <a:moveTo>
                    <a:pt x="5763621" y="0"/>
                  </a:moveTo>
                  <a:lnTo>
                    <a:pt x="5763621" y="5763621"/>
                  </a:lnTo>
                  <a:cubicBezTo>
                    <a:pt x="2580461" y="5763621"/>
                    <a:pt x="0" y="3183160"/>
                    <a:pt x="0" y="0"/>
                  </a:cubicBezTo>
                  <a:close/>
                </a:path>
              </a:pathLst>
            </a:custGeom>
            <a:solidFill>
              <a:srgbClr val="A8CA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7" name="任意多边形: 形状 463"/>
            <p:cNvSpPr/>
            <p:nvPr/>
          </p:nvSpPr>
          <p:spPr>
            <a:xfrm rot="16200000">
              <a:off x="0" y="1716001"/>
              <a:ext cx="3891380" cy="3891380"/>
            </a:xfrm>
            <a:custGeom>
              <a:avLst/>
              <a:gdLst>
                <a:gd name="connsiteX0" fmla="*/ 5763621 w 5763621"/>
                <a:gd name="connsiteY0" fmla="*/ 0 h 5763621"/>
                <a:gd name="connsiteX1" fmla="*/ 5763621 w 5763621"/>
                <a:gd name="connsiteY1" fmla="*/ 5763621 h 5763621"/>
                <a:gd name="connsiteX2" fmla="*/ 0 w 5763621"/>
                <a:gd name="connsiteY2" fmla="*/ 0 h 5763621"/>
              </a:gdLst>
              <a:ahLst/>
              <a:cxnLst>
                <a:cxn ang="0">
                  <a:pos x="connsiteX0" y="connsiteY0"/>
                </a:cxn>
                <a:cxn ang="0">
                  <a:pos x="connsiteX1" y="connsiteY1"/>
                </a:cxn>
                <a:cxn ang="0">
                  <a:pos x="connsiteX2" y="connsiteY2"/>
                </a:cxn>
              </a:cxnLst>
              <a:rect l="l" t="t" r="r" b="b"/>
              <a:pathLst>
                <a:path w="5763621" h="5763621">
                  <a:moveTo>
                    <a:pt x="5763621" y="0"/>
                  </a:moveTo>
                  <a:lnTo>
                    <a:pt x="5763621" y="5763621"/>
                  </a:lnTo>
                  <a:cubicBezTo>
                    <a:pt x="2580461" y="5763621"/>
                    <a:pt x="0" y="3183160"/>
                    <a:pt x="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nvGrpSpPr>
            <p:cNvPr id="8" name="Group 4"/>
            <p:cNvGrpSpPr>
              <a:grpSpLocks noChangeAspect="1"/>
            </p:cNvGrpSpPr>
            <p:nvPr/>
          </p:nvGrpSpPr>
          <p:grpSpPr bwMode="auto">
            <a:xfrm>
              <a:off x="1324" y="1722881"/>
              <a:ext cx="3170083" cy="3068919"/>
              <a:chOff x="0" y="-1"/>
              <a:chExt cx="3917" cy="3792"/>
            </a:xfrm>
          </p:grpSpPr>
          <p:grpSp>
            <p:nvGrpSpPr>
              <p:cNvPr id="9" name="Group 205"/>
              <p:cNvGrpSpPr>
                <a:grpSpLocks/>
              </p:cNvGrpSpPr>
              <p:nvPr/>
            </p:nvGrpSpPr>
            <p:grpSpPr bwMode="auto">
              <a:xfrm>
                <a:off x="0" y="-1"/>
                <a:ext cx="3917" cy="3792"/>
                <a:chOff x="0" y="-1"/>
                <a:chExt cx="3917" cy="3792"/>
              </a:xfrm>
            </p:grpSpPr>
            <p:sp>
              <p:nvSpPr>
                <p:cNvPr id="244" name="Freeform 5"/>
                <p:cNvSpPr>
                  <a:spLocks/>
                </p:cNvSpPr>
                <p:nvPr/>
              </p:nvSpPr>
              <p:spPr bwMode="auto">
                <a:xfrm>
                  <a:off x="0" y="-1"/>
                  <a:ext cx="3375" cy="3281"/>
                </a:xfrm>
                <a:custGeom>
                  <a:avLst/>
                  <a:gdLst>
                    <a:gd name="T0" fmla="*/ 0 w 2670"/>
                    <a:gd name="T1" fmla="*/ 2233 h 2596"/>
                    <a:gd name="T2" fmla="*/ 1030 w 2670"/>
                    <a:gd name="T3" fmla="*/ 2596 h 2596"/>
                    <a:gd name="T4" fmla="*/ 2670 w 2670"/>
                    <a:gd name="T5" fmla="*/ 956 h 2596"/>
                    <a:gd name="T6" fmla="*/ 2362 w 2670"/>
                    <a:gd name="T7" fmla="*/ 0 h 2596"/>
                    <a:gd name="T8" fmla="*/ 0 w 2670"/>
                    <a:gd name="T9" fmla="*/ 0 h 2596"/>
                    <a:gd name="T10" fmla="*/ 0 w 2670"/>
                    <a:gd name="T11" fmla="*/ 2233 h 2596"/>
                  </a:gdLst>
                  <a:ahLst/>
                  <a:cxnLst>
                    <a:cxn ang="0">
                      <a:pos x="T0" y="T1"/>
                    </a:cxn>
                    <a:cxn ang="0">
                      <a:pos x="T2" y="T3"/>
                    </a:cxn>
                    <a:cxn ang="0">
                      <a:pos x="T4" y="T5"/>
                    </a:cxn>
                    <a:cxn ang="0">
                      <a:pos x="T6" y="T7"/>
                    </a:cxn>
                    <a:cxn ang="0">
                      <a:pos x="T8" y="T9"/>
                    </a:cxn>
                    <a:cxn ang="0">
                      <a:pos x="T10" y="T11"/>
                    </a:cxn>
                  </a:cxnLst>
                  <a:rect l="0" t="0" r="r" b="b"/>
                  <a:pathLst>
                    <a:path w="2670" h="2596">
                      <a:moveTo>
                        <a:pt x="0" y="2233"/>
                      </a:moveTo>
                      <a:cubicBezTo>
                        <a:pt x="282" y="2460"/>
                        <a:pt x="640" y="2596"/>
                        <a:pt x="1030" y="2596"/>
                      </a:cubicBezTo>
                      <a:cubicBezTo>
                        <a:pt x="1936" y="2596"/>
                        <a:pt x="2670" y="1862"/>
                        <a:pt x="2670" y="956"/>
                      </a:cubicBezTo>
                      <a:cubicBezTo>
                        <a:pt x="2670" y="599"/>
                        <a:pt x="2556" y="269"/>
                        <a:pt x="2362" y="0"/>
                      </a:cubicBezTo>
                      <a:cubicBezTo>
                        <a:pt x="0" y="0"/>
                        <a:pt x="0" y="0"/>
                        <a:pt x="0" y="0"/>
                      </a:cubicBezTo>
                      <a:cubicBezTo>
                        <a:pt x="0" y="2233"/>
                        <a:pt x="0" y="2233"/>
                        <a:pt x="0" y="2233"/>
                      </a:cubicBezTo>
                    </a:path>
                  </a:pathLst>
                </a:custGeom>
                <a:solidFill>
                  <a:srgbClr val="A8CA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45" name="Freeform 6"/>
                <p:cNvSpPr>
                  <a:spLocks/>
                </p:cNvSpPr>
                <p:nvPr/>
              </p:nvSpPr>
              <p:spPr bwMode="auto">
                <a:xfrm>
                  <a:off x="2047" y="2079"/>
                  <a:ext cx="925" cy="907"/>
                </a:xfrm>
                <a:custGeom>
                  <a:avLst/>
                  <a:gdLst>
                    <a:gd name="T0" fmla="*/ 280 w 732"/>
                    <a:gd name="T1" fmla="*/ 692 h 717"/>
                    <a:gd name="T2" fmla="*/ 400 w 732"/>
                    <a:gd name="T3" fmla="*/ 685 h 717"/>
                    <a:gd name="T4" fmla="*/ 693 w 732"/>
                    <a:gd name="T5" fmla="*/ 417 h 717"/>
                    <a:gd name="T6" fmla="*/ 709 w 732"/>
                    <a:gd name="T7" fmla="*/ 299 h 717"/>
                    <a:gd name="T8" fmla="*/ 548 w 732"/>
                    <a:gd name="T9" fmla="*/ 42 h 717"/>
                    <a:gd name="T10" fmla="*/ 450 w 732"/>
                    <a:gd name="T11" fmla="*/ 29 h 717"/>
                    <a:gd name="T12" fmla="*/ 31 w 732"/>
                    <a:gd name="T13" fmla="*/ 412 h 717"/>
                    <a:gd name="T14" fmla="*/ 36 w 732"/>
                    <a:gd name="T15" fmla="*/ 511 h 717"/>
                    <a:gd name="T16" fmla="*/ 280 w 732"/>
                    <a:gd name="T17" fmla="*/ 692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2" h="717">
                      <a:moveTo>
                        <a:pt x="280" y="692"/>
                      </a:moveTo>
                      <a:cubicBezTo>
                        <a:pt x="314" y="717"/>
                        <a:pt x="368" y="714"/>
                        <a:pt x="400" y="685"/>
                      </a:cubicBezTo>
                      <a:cubicBezTo>
                        <a:pt x="693" y="417"/>
                        <a:pt x="693" y="417"/>
                        <a:pt x="693" y="417"/>
                      </a:cubicBezTo>
                      <a:cubicBezTo>
                        <a:pt x="725" y="388"/>
                        <a:pt x="732" y="335"/>
                        <a:pt x="709" y="299"/>
                      </a:cubicBezTo>
                      <a:cubicBezTo>
                        <a:pt x="548" y="42"/>
                        <a:pt x="548" y="42"/>
                        <a:pt x="548" y="42"/>
                      </a:cubicBezTo>
                      <a:cubicBezTo>
                        <a:pt x="526" y="6"/>
                        <a:pt x="481" y="0"/>
                        <a:pt x="450" y="29"/>
                      </a:cubicBezTo>
                      <a:cubicBezTo>
                        <a:pt x="31" y="412"/>
                        <a:pt x="31" y="412"/>
                        <a:pt x="31" y="412"/>
                      </a:cubicBezTo>
                      <a:cubicBezTo>
                        <a:pt x="0" y="441"/>
                        <a:pt x="2" y="485"/>
                        <a:pt x="36" y="511"/>
                      </a:cubicBezTo>
                      <a:lnTo>
                        <a:pt x="280" y="692"/>
                      </a:lnTo>
                      <a:close/>
                    </a:path>
                  </a:pathLst>
                </a:custGeom>
                <a:solidFill>
                  <a:srgbClr val="5F3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46" name="Freeform 7"/>
                <p:cNvSpPr>
                  <a:spLocks/>
                </p:cNvSpPr>
                <p:nvPr/>
              </p:nvSpPr>
              <p:spPr bwMode="auto">
                <a:xfrm>
                  <a:off x="2076" y="2119"/>
                  <a:ext cx="752" cy="750"/>
                </a:xfrm>
                <a:custGeom>
                  <a:avLst/>
                  <a:gdLst>
                    <a:gd name="T0" fmla="*/ 240 w 752"/>
                    <a:gd name="T1" fmla="*/ 144 h 750"/>
                    <a:gd name="T2" fmla="*/ 427 w 752"/>
                    <a:gd name="T3" fmla="*/ 429 h 750"/>
                    <a:gd name="T4" fmla="*/ 162 w 752"/>
                    <a:gd name="T5" fmla="*/ 216 h 750"/>
                    <a:gd name="T6" fmla="*/ 0 w 752"/>
                    <a:gd name="T7" fmla="*/ 362 h 750"/>
                    <a:gd name="T8" fmla="*/ 355 w 752"/>
                    <a:gd name="T9" fmla="*/ 750 h 750"/>
                    <a:gd name="T10" fmla="*/ 752 w 752"/>
                    <a:gd name="T11" fmla="*/ 386 h 750"/>
                    <a:gd name="T12" fmla="*/ 398 w 752"/>
                    <a:gd name="T13" fmla="*/ 0 h 750"/>
                    <a:gd name="T14" fmla="*/ 240 w 752"/>
                    <a:gd name="T15" fmla="*/ 144 h 7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2" h="750">
                      <a:moveTo>
                        <a:pt x="240" y="144"/>
                      </a:moveTo>
                      <a:lnTo>
                        <a:pt x="427" y="429"/>
                      </a:lnTo>
                      <a:lnTo>
                        <a:pt x="162" y="216"/>
                      </a:lnTo>
                      <a:lnTo>
                        <a:pt x="0" y="362"/>
                      </a:lnTo>
                      <a:lnTo>
                        <a:pt x="355" y="750"/>
                      </a:lnTo>
                      <a:lnTo>
                        <a:pt x="752" y="386"/>
                      </a:lnTo>
                      <a:lnTo>
                        <a:pt x="398" y="0"/>
                      </a:lnTo>
                      <a:lnTo>
                        <a:pt x="240" y="144"/>
                      </a:ln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47" name="Freeform 8"/>
                <p:cNvSpPr>
                  <a:spLocks/>
                </p:cNvSpPr>
                <p:nvPr/>
              </p:nvSpPr>
              <p:spPr bwMode="auto">
                <a:xfrm>
                  <a:off x="2798" y="587"/>
                  <a:ext cx="569" cy="897"/>
                </a:xfrm>
                <a:custGeom>
                  <a:avLst/>
                  <a:gdLst>
                    <a:gd name="T0" fmla="*/ 374 w 450"/>
                    <a:gd name="T1" fmla="*/ 644 h 710"/>
                    <a:gd name="T2" fmla="*/ 450 w 450"/>
                    <a:gd name="T3" fmla="*/ 552 h 710"/>
                    <a:gd name="T4" fmla="*/ 450 w 450"/>
                    <a:gd name="T5" fmla="*/ 154 h 710"/>
                    <a:gd name="T6" fmla="*/ 374 w 450"/>
                    <a:gd name="T7" fmla="*/ 62 h 710"/>
                    <a:gd name="T8" fmla="*/ 76 w 450"/>
                    <a:gd name="T9" fmla="*/ 8 h 710"/>
                    <a:gd name="T10" fmla="*/ 0 w 450"/>
                    <a:gd name="T11" fmla="*/ 72 h 710"/>
                    <a:gd name="T12" fmla="*/ 0 w 450"/>
                    <a:gd name="T13" fmla="*/ 639 h 710"/>
                    <a:gd name="T14" fmla="*/ 76 w 450"/>
                    <a:gd name="T15" fmla="*/ 702 h 710"/>
                    <a:gd name="T16" fmla="*/ 374 w 450"/>
                    <a:gd name="T17" fmla="*/ 644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0" h="710">
                      <a:moveTo>
                        <a:pt x="374" y="644"/>
                      </a:moveTo>
                      <a:cubicBezTo>
                        <a:pt x="416" y="636"/>
                        <a:pt x="450" y="594"/>
                        <a:pt x="450" y="552"/>
                      </a:cubicBezTo>
                      <a:cubicBezTo>
                        <a:pt x="450" y="154"/>
                        <a:pt x="450" y="154"/>
                        <a:pt x="450" y="154"/>
                      </a:cubicBezTo>
                      <a:cubicBezTo>
                        <a:pt x="450" y="111"/>
                        <a:pt x="416" y="70"/>
                        <a:pt x="374" y="62"/>
                      </a:cubicBezTo>
                      <a:cubicBezTo>
                        <a:pt x="76" y="8"/>
                        <a:pt x="76" y="8"/>
                        <a:pt x="76" y="8"/>
                      </a:cubicBezTo>
                      <a:cubicBezTo>
                        <a:pt x="34" y="0"/>
                        <a:pt x="0" y="29"/>
                        <a:pt x="0" y="72"/>
                      </a:cubicBezTo>
                      <a:cubicBezTo>
                        <a:pt x="0" y="639"/>
                        <a:pt x="0" y="639"/>
                        <a:pt x="0" y="639"/>
                      </a:cubicBezTo>
                      <a:cubicBezTo>
                        <a:pt x="0" y="681"/>
                        <a:pt x="34" y="710"/>
                        <a:pt x="76" y="702"/>
                      </a:cubicBezTo>
                      <a:lnTo>
                        <a:pt x="374" y="644"/>
                      </a:lnTo>
                      <a:close/>
                    </a:path>
                  </a:pathLst>
                </a:custGeom>
                <a:solidFill>
                  <a:srgbClr val="5F3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48" name="Freeform 9"/>
                <p:cNvSpPr>
                  <a:spLocks/>
                </p:cNvSpPr>
                <p:nvPr/>
              </p:nvSpPr>
              <p:spPr bwMode="auto">
                <a:xfrm>
                  <a:off x="2703" y="782"/>
                  <a:ext cx="525" cy="540"/>
                </a:xfrm>
                <a:custGeom>
                  <a:avLst/>
                  <a:gdLst>
                    <a:gd name="T0" fmla="*/ 0 w 525"/>
                    <a:gd name="T1" fmla="*/ 215 h 540"/>
                    <a:gd name="T2" fmla="*/ 337 w 525"/>
                    <a:gd name="T3" fmla="*/ 270 h 540"/>
                    <a:gd name="T4" fmla="*/ 0 w 525"/>
                    <a:gd name="T5" fmla="*/ 322 h 540"/>
                    <a:gd name="T6" fmla="*/ 0 w 525"/>
                    <a:gd name="T7" fmla="*/ 540 h 540"/>
                    <a:gd name="T8" fmla="*/ 525 w 525"/>
                    <a:gd name="T9" fmla="*/ 540 h 540"/>
                    <a:gd name="T10" fmla="*/ 525 w 525"/>
                    <a:gd name="T11" fmla="*/ 0 h 540"/>
                    <a:gd name="T12" fmla="*/ 0 w 525"/>
                    <a:gd name="T13" fmla="*/ 0 h 540"/>
                    <a:gd name="T14" fmla="*/ 0 w 525"/>
                    <a:gd name="T15" fmla="*/ 215 h 5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540">
                      <a:moveTo>
                        <a:pt x="0" y="215"/>
                      </a:moveTo>
                      <a:lnTo>
                        <a:pt x="337" y="270"/>
                      </a:lnTo>
                      <a:lnTo>
                        <a:pt x="0" y="322"/>
                      </a:lnTo>
                      <a:lnTo>
                        <a:pt x="0" y="540"/>
                      </a:lnTo>
                      <a:lnTo>
                        <a:pt x="525" y="540"/>
                      </a:lnTo>
                      <a:lnTo>
                        <a:pt x="525" y="0"/>
                      </a:lnTo>
                      <a:lnTo>
                        <a:pt x="0" y="0"/>
                      </a:lnTo>
                      <a:lnTo>
                        <a:pt x="0" y="215"/>
                      </a:lnTo>
                      <a:close/>
                    </a:path>
                  </a:pathLst>
                </a:custGeom>
                <a:solidFill>
                  <a:srgbClr val="3549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49" name="Freeform 10"/>
                <p:cNvSpPr>
                  <a:spLocks/>
                </p:cNvSpPr>
                <p:nvPr/>
              </p:nvSpPr>
              <p:spPr bwMode="auto">
                <a:xfrm>
                  <a:off x="344" y="2615"/>
                  <a:ext cx="887" cy="671"/>
                </a:xfrm>
                <a:custGeom>
                  <a:avLst/>
                  <a:gdLst>
                    <a:gd name="T0" fmla="*/ 14 w 702"/>
                    <a:gd name="T1" fmla="*/ 376 h 531"/>
                    <a:gd name="T2" fmla="*/ 94 w 702"/>
                    <a:gd name="T3" fmla="*/ 465 h 531"/>
                    <a:gd name="T4" fmla="*/ 487 w 702"/>
                    <a:gd name="T5" fmla="*/ 525 h 531"/>
                    <a:gd name="T6" fmla="*/ 589 w 702"/>
                    <a:gd name="T7" fmla="*/ 463 h 531"/>
                    <a:gd name="T8" fmla="*/ 688 w 702"/>
                    <a:gd name="T9" fmla="*/ 177 h 531"/>
                    <a:gd name="T10" fmla="*/ 636 w 702"/>
                    <a:gd name="T11" fmla="*/ 92 h 531"/>
                    <a:gd name="T12" fmla="*/ 76 w 702"/>
                    <a:gd name="T13" fmla="*/ 6 h 531"/>
                    <a:gd name="T14" fmla="*/ 2 w 702"/>
                    <a:gd name="T15" fmla="*/ 73 h 531"/>
                    <a:gd name="T16" fmla="*/ 14 w 702"/>
                    <a:gd name="T17" fmla="*/ 376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2" h="531">
                      <a:moveTo>
                        <a:pt x="14" y="376"/>
                      </a:moveTo>
                      <a:cubicBezTo>
                        <a:pt x="15" y="418"/>
                        <a:pt x="51" y="459"/>
                        <a:pt x="94" y="465"/>
                      </a:cubicBezTo>
                      <a:cubicBezTo>
                        <a:pt x="487" y="525"/>
                        <a:pt x="487" y="525"/>
                        <a:pt x="487" y="525"/>
                      </a:cubicBezTo>
                      <a:cubicBezTo>
                        <a:pt x="529" y="531"/>
                        <a:pt x="575" y="503"/>
                        <a:pt x="589" y="463"/>
                      </a:cubicBezTo>
                      <a:cubicBezTo>
                        <a:pt x="688" y="177"/>
                        <a:pt x="688" y="177"/>
                        <a:pt x="688" y="177"/>
                      </a:cubicBezTo>
                      <a:cubicBezTo>
                        <a:pt x="702" y="137"/>
                        <a:pt x="678" y="98"/>
                        <a:pt x="636" y="92"/>
                      </a:cubicBezTo>
                      <a:cubicBezTo>
                        <a:pt x="76" y="6"/>
                        <a:pt x="76" y="6"/>
                        <a:pt x="76" y="6"/>
                      </a:cubicBezTo>
                      <a:cubicBezTo>
                        <a:pt x="33" y="0"/>
                        <a:pt x="0" y="30"/>
                        <a:pt x="2" y="73"/>
                      </a:cubicBezTo>
                      <a:lnTo>
                        <a:pt x="14" y="376"/>
                      </a:lnTo>
                      <a:close/>
                    </a:path>
                  </a:pathLst>
                </a:custGeom>
                <a:solidFill>
                  <a:srgbClr val="5F3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50" name="Freeform 11"/>
                <p:cNvSpPr>
                  <a:spLocks/>
                </p:cNvSpPr>
                <p:nvPr/>
              </p:nvSpPr>
              <p:spPr bwMode="auto">
                <a:xfrm>
                  <a:off x="446" y="2609"/>
                  <a:ext cx="602" cy="532"/>
                </a:xfrm>
                <a:custGeom>
                  <a:avLst/>
                  <a:gdLst>
                    <a:gd name="T0" fmla="*/ 388 w 602"/>
                    <a:gd name="T1" fmla="*/ 49 h 532"/>
                    <a:gd name="T2" fmla="*/ 291 w 602"/>
                    <a:gd name="T3" fmla="*/ 330 h 532"/>
                    <a:gd name="T4" fmla="*/ 285 w 602"/>
                    <a:gd name="T5" fmla="*/ 33 h 532"/>
                    <a:gd name="T6" fmla="*/ 69 w 602"/>
                    <a:gd name="T7" fmla="*/ 0 h 532"/>
                    <a:gd name="T8" fmla="*/ 0 w 602"/>
                    <a:gd name="T9" fmla="*/ 451 h 532"/>
                    <a:gd name="T10" fmla="*/ 533 w 602"/>
                    <a:gd name="T11" fmla="*/ 532 h 532"/>
                    <a:gd name="T12" fmla="*/ 602 w 602"/>
                    <a:gd name="T13" fmla="*/ 81 h 532"/>
                    <a:gd name="T14" fmla="*/ 388 w 602"/>
                    <a:gd name="T15" fmla="*/ 49 h 5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2" h="532">
                      <a:moveTo>
                        <a:pt x="388" y="49"/>
                      </a:moveTo>
                      <a:lnTo>
                        <a:pt x="291" y="330"/>
                      </a:lnTo>
                      <a:lnTo>
                        <a:pt x="285" y="33"/>
                      </a:lnTo>
                      <a:lnTo>
                        <a:pt x="69" y="0"/>
                      </a:lnTo>
                      <a:lnTo>
                        <a:pt x="0" y="451"/>
                      </a:lnTo>
                      <a:lnTo>
                        <a:pt x="533" y="532"/>
                      </a:lnTo>
                      <a:lnTo>
                        <a:pt x="602" y="81"/>
                      </a:lnTo>
                      <a:lnTo>
                        <a:pt x="388" y="49"/>
                      </a:lnTo>
                      <a:close/>
                    </a:path>
                  </a:pathLst>
                </a:custGeom>
                <a:solidFill>
                  <a:srgbClr val="344A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51" name="Freeform 12"/>
                <p:cNvSpPr>
                  <a:spLocks/>
                </p:cNvSpPr>
                <p:nvPr/>
              </p:nvSpPr>
              <p:spPr bwMode="auto">
                <a:xfrm>
                  <a:off x="200" y="3193"/>
                  <a:ext cx="933" cy="598"/>
                </a:xfrm>
                <a:custGeom>
                  <a:avLst/>
                  <a:gdLst>
                    <a:gd name="T0" fmla="*/ 686 w 738"/>
                    <a:gd name="T1" fmla="*/ 149 h 473"/>
                    <a:gd name="T2" fmla="*/ 603 w 738"/>
                    <a:gd name="T3" fmla="*/ 68 h 473"/>
                    <a:gd name="T4" fmla="*/ 197 w 738"/>
                    <a:gd name="T5" fmla="*/ 6 h 473"/>
                    <a:gd name="T6" fmla="*/ 101 w 738"/>
                    <a:gd name="T7" fmla="*/ 62 h 473"/>
                    <a:gd name="T8" fmla="*/ 14 w 738"/>
                    <a:gd name="T9" fmla="*/ 289 h 473"/>
                    <a:gd name="T10" fmla="*/ 56 w 738"/>
                    <a:gd name="T11" fmla="*/ 378 h 473"/>
                    <a:gd name="T12" fmla="*/ 268 w 738"/>
                    <a:gd name="T13" fmla="*/ 449 h 473"/>
                    <a:gd name="T14" fmla="*/ 407 w 738"/>
                    <a:gd name="T15" fmla="*/ 472 h 473"/>
                    <a:gd name="T16" fmla="*/ 673 w 738"/>
                    <a:gd name="T17" fmla="*/ 473 h 473"/>
                    <a:gd name="T18" fmla="*/ 731 w 738"/>
                    <a:gd name="T19" fmla="*/ 403 h 473"/>
                    <a:gd name="T20" fmla="*/ 686 w 738"/>
                    <a:gd name="T21" fmla="*/ 14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8" h="473">
                      <a:moveTo>
                        <a:pt x="686" y="149"/>
                      </a:moveTo>
                      <a:cubicBezTo>
                        <a:pt x="679" y="110"/>
                        <a:pt x="641" y="74"/>
                        <a:pt x="603" y="68"/>
                      </a:cubicBezTo>
                      <a:cubicBezTo>
                        <a:pt x="197" y="6"/>
                        <a:pt x="197" y="6"/>
                        <a:pt x="197" y="6"/>
                      </a:cubicBezTo>
                      <a:cubicBezTo>
                        <a:pt x="158" y="0"/>
                        <a:pt x="115" y="26"/>
                        <a:pt x="101" y="62"/>
                      </a:cubicBezTo>
                      <a:cubicBezTo>
                        <a:pt x="14" y="289"/>
                        <a:pt x="14" y="289"/>
                        <a:pt x="14" y="289"/>
                      </a:cubicBezTo>
                      <a:cubicBezTo>
                        <a:pt x="0" y="326"/>
                        <a:pt x="19" y="366"/>
                        <a:pt x="56" y="378"/>
                      </a:cubicBezTo>
                      <a:cubicBezTo>
                        <a:pt x="268" y="449"/>
                        <a:pt x="268" y="449"/>
                        <a:pt x="268" y="449"/>
                      </a:cubicBezTo>
                      <a:cubicBezTo>
                        <a:pt x="305" y="462"/>
                        <a:pt x="368" y="472"/>
                        <a:pt x="407" y="472"/>
                      </a:cubicBezTo>
                      <a:cubicBezTo>
                        <a:pt x="673" y="473"/>
                        <a:pt x="673" y="473"/>
                        <a:pt x="673" y="473"/>
                      </a:cubicBezTo>
                      <a:cubicBezTo>
                        <a:pt x="712" y="473"/>
                        <a:pt x="738" y="442"/>
                        <a:pt x="731" y="403"/>
                      </a:cubicBezTo>
                      <a:lnTo>
                        <a:pt x="686" y="149"/>
                      </a:lnTo>
                      <a:close/>
                    </a:path>
                  </a:pathLst>
                </a:custGeom>
                <a:solidFill>
                  <a:srgbClr val="5F3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52" name="Freeform 13"/>
                <p:cNvSpPr>
                  <a:spLocks/>
                </p:cNvSpPr>
                <p:nvPr/>
              </p:nvSpPr>
              <p:spPr bwMode="auto">
                <a:xfrm>
                  <a:off x="200" y="3495"/>
                  <a:ext cx="933" cy="296"/>
                </a:xfrm>
                <a:custGeom>
                  <a:avLst/>
                  <a:gdLst>
                    <a:gd name="T0" fmla="*/ 723 w 738"/>
                    <a:gd name="T1" fmla="*/ 118 h 234"/>
                    <a:gd name="T2" fmla="*/ 689 w 738"/>
                    <a:gd name="T3" fmla="*/ 128 h 234"/>
                    <a:gd name="T4" fmla="*/ 423 w 738"/>
                    <a:gd name="T5" fmla="*/ 127 h 234"/>
                    <a:gd name="T6" fmla="*/ 284 w 738"/>
                    <a:gd name="T7" fmla="*/ 104 h 234"/>
                    <a:gd name="T8" fmla="*/ 72 w 738"/>
                    <a:gd name="T9" fmla="*/ 34 h 234"/>
                    <a:gd name="T10" fmla="*/ 33 w 738"/>
                    <a:gd name="T11" fmla="*/ 0 h 234"/>
                    <a:gd name="T12" fmla="*/ 14 w 738"/>
                    <a:gd name="T13" fmla="*/ 50 h 234"/>
                    <a:gd name="T14" fmla="*/ 56 w 738"/>
                    <a:gd name="T15" fmla="*/ 139 h 234"/>
                    <a:gd name="T16" fmla="*/ 268 w 738"/>
                    <a:gd name="T17" fmla="*/ 210 h 234"/>
                    <a:gd name="T18" fmla="*/ 407 w 738"/>
                    <a:gd name="T19" fmla="*/ 233 h 234"/>
                    <a:gd name="T20" fmla="*/ 673 w 738"/>
                    <a:gd name="T21" fmla="*/ 234 h 234"/>
                    <a:gd name="T22" fmla="*/ 731 w 738"/>
                    <a:gd name="T23" fmla="*/ 164 h 234"/>
                    <a:gd name="T24" fmla="*/ 723 w 738"/>
                    <a:gd name="T25" fmla="*/ 11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8" h="234">
                      <a:moveTo>
                        <a:pt x="723" y="118"/>
                      </a:moveTo>
                      <a:cubicBezTo>
                        <a:pt x="714" y="124"/>
                        <a:pt x="702" y="128"/>
                        <a:pt x="689" y="128"/>
                      </a:cubicBezTo>
                      <a:cubicBezTo>
                        <a:pt x="423" y="127"/>
                        <a:pt x="423" y="127"/>
                        <a:pt x="423" y="127"/>
                      </a:cubicBezTo>
                      <a:cubicBezTo>
                        <a:pt x="384" y="127"/>
                        <a:pt x="322" y="117"/>
                        <a:pt x="284" y="104"/>
                      </a:cubicBezTo>
                      <a:cubicBezTo>
                        <a:pt x="72" y="34"/>
                        <a:pt x="72" y="34"/>
                        <a:pt x="72" y="34"/>
                      </a:cubicBezTo>
                      <a:cubicBezTo>
                        <a:pt x="54" y="28"/>
                        <a:pt x="41" y="15"/>
                        <a:pt x="33" y="0"/>
                      </a:cubicBezTo>
                      <a:cubicBezTo>
                        <a:pt x="14" y="50"/>
                        <a:pt x="14" y="50"/>
                        <a:pt x="14" y="50"/>
                      </a:cubicBezTo>
                      <a:cubicBezTo>
                        <a:pt x="0" y="87"/>
                        <a:pt x="19" y="127"/>
                        <a:pt x="56" y="139"/>
                      </a:cubicBezTo>
                      <a:cubicBezTo>
                        <a:pt x="268" y="210"/>
                        <a:pt x="268" y="210"/>
                        <a:pt x="268" y="210"/>
                      </a:cubicBezTo>
                      <a:cubicBezTo>
                        <a:pt x="305" y="223"/>
                        <a:pt x="368" y="233"/>
                        <a:pt x="407" y="233"/>
                      </a:cubicBezTo>
                      <a:cubicBezTo>
                        <a:pt x="673" y="234"/>
                        <a:pt x="673" y="234"/>
                        <a:pt x="673" y="234"/>
                      </a:cubicBezTo>
                      <a:cubicBezTo>
                        <a:pt x="712" y="234"/>
                        <a:pt x="738" y="203"/>
                        <a:pt x="731" y="164"/>
                      </a:cubicBezTo>
                      <a:lnTo>
                        <a:pt x="723" y="118"/>
                      </a:lnTo>
                      <a:close/>
                    </a:path>
                  </a:pathLst>
                </a:custGeom>
                <a:solidFill>
                  <a:srgbClr val="7748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53" name="Freeform 14"/>
                <p:cNvSpPr>
                  <a:spLocks/>
                </p:cNvSpPr>
                <p:nvPr/>
              </p:nvSpPr>
              <p:spPr bwMode="auto">
                <a:xfrm>
                  <a:off x="0" y="-1"/>
                  <a:ext cx="3020" cy="2973"/>
                </a:xfrm>
                <a:custGeom>
                  <a:avLst/>
                  <a:gdLst>
                    <a:gd name="T0" fmla="*/ 0 w 2389"/>
                    <a:gd name="T1" fmla="*/ 0 h 2352"/>
                    <a:gd name="T2" fmla="*/ 0 w 2389"/>
                    <a:gd name="T3" fmla="*/ 1954 h 2352"/>
                    <a:gd name="T4" fmla="*/ 981 w 2389"/>
                    <a:gd name="T5" fmla="*/ 2352 h 2352"/>
                    <a:gd name="T6" fmla="*/ 2389 w 2389"/>
                    <a:gd name="T7" fmla="*/ 945 h 2352"/>
                    <a:gd name="T8" fmla="*/ 2024 w 2389"/>
                    <a:gd name="T9" fmla="*/ 0 h 2352"/>
                    <a:gd name="T10" fmla="*/ 0 w 2389"/>
                    <a:gd name="T11" fmla="*/ 0 h 2352"/>
                  </a:gdLst>
                  <a:ahLst/>
                  <a:cxnLst>
                    <a:cxn ang="0">
                      <a:pos x="T0" y="T1"/>
                    </a:cxn>
                    <a:cxn ang="0">
                      <a:pos x="T2" y="T3"/>
                    </a:cxn>
                    <a:cxn ang="0">
                      <a:pos x="T4" y="T5"/>
                    </a:cxn>
                    <a:cxn ang="0">
                      <a:pos x="T6" y="T7"/>
                    </a:cxn>
                    <a:cxn ang="0">
                      <a:pos x="T8" y="T9"/>
                    </a:cxn>
                    <a:cxn ang="0">
                      <a:pos x="T10" y="T11"/>
                    </a:cxn>
                  </a:cxnLst>
                  <a:rect l="0" t="0" r="r" b="b"/>
                  <a:pathLst>
                    <a:path w="2389" h="2352">
                      <a:moveTo>
                        <a:pt x="0" y="0"/>
                      </a:moveTo>
                      <a:cubicBezTo>
                        <a:pt x="0" y="1954"/>
                        <a:pt x="0" y="1954"/>
                        <a:pt x="0" y="1954"/>
                      </a:cubicBezTo>
                      <a:cubicBezTo>
                        <a:pt x="254" y="2201"/>
                        <a:pt x="600" y="2352"/>
                        <a:pt x="981" y="2352"/>
                      </a:cubicBezTo>
                      <a:cubicBezTo>
                        <a:pt x="1759" y="2352"/>
                        <a:pt x="2389" y="1722"/>
                        <a:pt x="2389" y="945"/>
                      </a:cubicBezTo>
                      <a:cubicBezTo>
                        <a:pt x="2389" y="581"/>
                        <a:pt x="2251" y="249"/>
                        <a:pt x="2024" y="0"/>
                      </a:cubicBezTo>
                      <a:cubicBezTo>
                        <a:pt x="0" y="0"/>
                        <a:pt x="0" y="0"/>
                        <a:pt x="0" y="0"/>
                      </a:cubicBezTo>
                    </a:path>
                  </a:pathLst>
                </a:custGeom>
                <a:solidFill>
                  <a:srgbClr val="99D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54" name="Freeform 15"/>
                <p:cNvSpPr>
                  <a:spLocks/>
                </p:cNvSpPr>
                <p:nvPr/>
              </p:nvSpPr>
              <p:spPr bwMode="auto">
                <a:xfrm>
                  <a:off x="0" y="-1"/>
                  <a:ext cx="2970" cy="2922"/>
                </a:xfrm>
                <a:custGeom>
                  <a:avLst/>
                  <a:gdLst>
                    <a:gd name="T0" fmla="*/ 2349 w 2349"/>
                    <a:gd name="T1" fmla="*/ 945 h 2312"/>
                    <a:gd name="T2" fmla="*/ 1970 w 2349"/>
                    <a:gd name="T3" fmla="*/ 0 h 2312"/>
                    <a:gd name="T4" fmla="*/ 0 w 2349"/>
                    <a:gd name="T5" fmla="*/ 0 h 2312"/>
                    <a:gd name="T6" fmla="*/ 0 w 2349"/>
                    <a:gd name="T7" fmla="*/ 1897 h 2312"/>
                    <a:gd name="T8" fmla="*/ 981 w 2349"/>
                    <a:gd name="T9" fmla="*/ 2312 h 2312"/>
                    <a:gd name="T10" fmla="*/ 2349 w 2349"/>
                    <a:gd name="T11" fmla="*/ 945 h 2312"/>
                  </a:gdLst>
                  <a:ahLst/>
                  <a:cxnLst>
                    <a:cxn ang="0">
                      <a:pos x="T0" y="T1"/>
                    </a:cxn>
                    <a:cxn ang="0">
                      <a:pos x="T2" y="T3"/>
                    </a:cxn>
                    <a:cxn ang="0">
                      <a:pos x="T4" y="T5"/>
                    </a:cxn>
                    <a:cxn ang="0">
                      <a:pos x="T6" y="T7"/>
                    </a:cxn>
                    <a:cxn ang="0">
                      <a:pos x="T8" y="T9"/>
                    </a:cxn>
                    <a:cxn ang="0">
                      <a:pos x="T10" y="T11"/>
                    </a:cxn>
                  </a:cxnLst>
                  <a:rect l="0" t="0" r="r" b="b"/>
                  <a:pathLst>
                    <a:path w="2349" h="2312">
                      <a:moveTo>
                        <a:pt x="2349" y="945"/>
                      </a:moveTo>
                      <a:cubicBezTo>
                        <a:pt x="2349" y="578"/>
                        <a:pt x="2204" y="245"/>
                        <a:pt x="1970" y="0"/>
                      </a:cubicBezTo>
                      <a:cubicBezTo>
                        <a:pt x="0" y="0"/>
                        <a:pt x="0" y="0"/>
                        <a:pt x="0" y="0"/>
                      </a:cubicBezTo>
                      <a:cubicBezTo>
                        <a:pt x="0" y="1897"/>
                        <a:pt x="0" y="1897"/>
                        <a:pt x="0" y="1897"/>
                      </a:cubicBezTo>
                      <a:cubicBezTo>
                        <a:pt x="249" y="2153"/>
                        <a:pt x="596" y="2312"/>
                        <a:pt x="981" y="2312"/>
                      </a:cubicBezTo>
                      <a:cubicBezTo>
                        <a:pt x="1736" y="2312"/>
                        <a:pt x="2349" y="1700"/>
                        <a:pt x="2349" y="945"/>
                      </a:cubicBezTo>
                    </a:path>
                  </a:pathLst>
                </a:custGeom>
                <a:solidFill>
                  <a:srgbClr val="45A0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55" name="Freeform 16"/>
                <p:cNvSpPr>
                  <a:spLocks/>
                </p:cNvSpPr>
                <p:nvPr/>
              </p:nvSpPr>
              <p:spPr bwMode="auto">
                <a:xfrm>
                  <a:off x="3367" y="539"/>
                  <a:ext cx="550" cy="944"/>
                </a:xfrm>
                <a:custGeom>
                  <a:avLst/>
                  <a:gdLst>
                    <a:gd name="T0" fmla="*/ 68 w 435"/>
                    <a:gd name="T1" fmla="*/ 96 h 747"/>
                    <a:gd name="T2" fmla="*/ 0 w 435"/>
                    <a:gd name="T3" fmla="*/ 190 h 747"/>
                    <a:gd name="T4" fmla="*/ 0 w 435"/>
                    <a:gd name="T5" fmla="*/ 600 h 747"/>
                    <a:gd name="T6" fmla="*/ 70 w 435"/>
                    <a:gd name="T7" fmla="*/ 687 h 747"/>
                    <a:gd name="T8" fmla="*/ 307 w 435"/>
                    <a:gd name="T9" fmla="*/ 739 h 747"/>
                    <a:gd name="T10" fmla="*/ 389 w 435"/>
                    <a:gd name="T11" fmla="*/ 684 h 747"/>
                    <a:gd name="T12" fmla="*/ 427 w 435"/>
                    <a:gd name="T13" fmla="*/ 463 h 747"/>
                    <a:gd name="T14" fmla="*/ 429 w 435"/>
                    <a:gd name="T15" fmla="*/ 322 h 747"/>
                    <a:gd name="T16" fmla="*/ 390 w 435"/>
                    <a:gd name="T17" fmla="*/ 60 h 747"/>
                    <a:gd name="T18" fmla="*/ 312 w 435"/>
                    <a:gd name="T19" fmla="*/ 12 h 747"/>
                    <a:gd name="T20" fmla="*/ 68 w 435"/>
                    <a:gd name="T21" fmla="*/ 96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5" h="747">
                      <a:moveTo>
                        <a:pt x="68" y="96"/>
                      </a:moveTo>
                      <a:cubicBezTo>
                        <a:pt x="31" y="108"/>
                        <a:pt x="0" y="151"/>
                        <a:pt x="0" y="190"/>
                      </a:cubicBezTo>
                      <a:cubicBezTo>
                        <a:pt x="0" y="600"/>
                        <a:pt x="0" y="600"/>
                        <a:pt x="0" y="600"/>
                      </a:cubicBezTo>
                      <a:cubicBezTo>
                        <a:pt x="0" y="640"/>
                        <a:pt x="32" y="679"/>
                        <a:pt x="70" y="687"/>
                      </a:cubicBezTo>
                      <a:cubicBezTo>
                        <a:pt x="307" y="739"/>
                        <a:pt x="307" y="739"/>
                        <a:pt x="307" y="739"/>
                      </a:cubicBezTo>
                      <a:cubicBezTo>
                        <a:pt x="346" y="747"/>
                        <a:pt x="383" y="723"/>
                        <a:pt x="389" y="684"/>
                      </a:cubicBezTo>
                      <a:cubicBezTo>
                        <a:pt x="427" y="463"/>
                        <a:pt x="427" y="463"/>
                        <a:pt x="427" y="463"/>
                      </a:cubicBezTo>
                      <a:cubicBezTo>
                        <a:pt x="434" y="425"/>
                        <a:pt x="435" y="361"/>
                        <a:pt x="429" y="322"/>
                      </a:cubicBezTo>
                      <a:cubicBezTo>
                        <a:pt x="390" y="60"/>
                        <a:pt x="390" y="60"/>
                        <a:pt x="390" y="60"/>
                      </a:cubicBezTo>
                      <a:cubicBezTo>
                        <a:pt x="384" y="21"/>
                        <a:pt x="349" y="0"/>
                        <a:pt x="312" y="12"/>
                      </a:cubicBezTo>
                      <a:lnTo>
                        <a:pt x="68" y="96"/>
                      </a:lnTo>
                      <a:close/>
                    </a:path>
                  </a:pathLst>
                </a:custGeom>
                <a:solidFill>
                  <a:srgbClr val="5F3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56" name="Freeform 17"/>
                <p:cNvSpPr>
                  <a:spLocks/>
                </p:cNvSpPr>
                <p:nvPr/>
              </p:nvSpPr>
              <p:spPr bwMode="auto">
                <a:xfrm>
                  <a:off x="3688" y="537"/>
                  <a:ext cx="227" cy="946"/>
                </a:xfrm>
                <a:custGeom>
                  <a:avLst/>
                  <a:gdLst>
                    <a:gd name="T0" fmla="*/ 13 w 180"/>
                    <a:gd name="T1" fmla="*/ 27 h 748"/>
                    <a:gd name="T2" fmla="*/ 28 w 180"/>
                    <a:gd name="T3" fmla="*/ 60 h 748"/>
                    <a:gd name="T4" fmla="*/ 67 w 180"/>
                    <a:gd name="T5" fmla="*/ 323 h 748"/>
                    <a:gd name="T6" fmla="*/ 65 w 180"/>
                    <a:gd name="T7" fmla="*/ 464 h 748"/>
                    <a:gd name="T8" fmla="*/ 27 w 180"/>
                    <a:gd name="T9" fmla="*/ 685 h 748"/>
                    <a:gd name="T10" fmla="*/ 0 w 180"/>
                    <a:gd name="T11" fmla="*/ 728 h 748"/>
                    <a:gd name="T12" fmla="*/ 52 w 180"/>
                    <a:gd name="T13" fmla="*/ 740 h 748"/>
                    <a:gd name="T14" fmla="*/ 134 w 180"/>
                    <a:gd name="T15" fmla="*/ 685 h 748"/>
                    <a:gd name="T16" fmla="*/ 172 w 180"/>
                    <a:gd name="T17" fmla="*/ 464 h 748"/>
                    <a:gd name="T18" fmla="*/ 174 w 180"/>
                    <a:gd name="T19" fmla="*/ 323 h 748"/>
                    <a:gd name="T20" fmla="*/ 135 w 180"/>
                    <a:gd name="T21" fmla="*/ 60 h 748"/>
                    <a:gd name="T22" fmla="*/ 57 w 180"/>
                    <a:gd name="T23" fmla="*/ 12 h 748"/>
                    <a:gd name="T24" fmla="*/ 13 w 180"/>
                    <a:gd name="T25" fmla="*/ 2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748">
                      <a:moveTo>
                        <a:pt x="13" y="27"/>
                      </a:moveTo>
                      <a:cubicBezTo>
                        <a:pt x="20" y="36"/>
                        <a:pt x="26" y="47"/>
                        <a:pt x="28" y="60"/>
                      </a:cubicBezTo>
                      <a:cubicBezTo>
                        <a:pt x="67" y="323"/>
                        <a:pt x="67" y="323"/>
                        <a:pt x="67" y="323"/>
                      </a:cubicBezTo>
                      <a:cubicBezTo>
                        <a:pt x="73" y="362"/>
                        <a:pt x="72" y="425"/>
                        <a:pt x="65" y="464"/>
                      </a:cubicBezTo>
                      <a:cubicBezTo>
                        <a:pt x="27" y="685"/>
                        <a:pt x="27" y="685"/>
                        <a:pt x="27" y="685"/>
                      </a:cubicBezTo>
                      <a:cubicBezTo>
                        <a:pt x="24" y="703"/>
                        <a:pt x="14" y="718"/>
                        <a:pt x="0" y="728"/>
                      </a:cubicBezTo>
                      <a:cubicBezTo>
                        <a:pt x="52" y="740"/>
                        <a:pt x="52" y="740"/>
                        <a:pt x="52" y="740"/>
                      </a:cubicBezTo>
                      <a:cubicBezTo>
                        <a:pt x="91" y="748"/>
                        <a:pt x="127" y="723"/>
                        <a:pt x="134" y="685"/>
                      </a:cubicBezTo>
                      <a:cubicBezTo>
                        <a:pt x="172" y="464"/>
                        <a:pt x="172" y="464"/>
                        <a:pt x="172" y="464"/>
                      </a:cubicBezTo>
                      <a:cubicBezTo>
                        <a:pt x="179" y="425"/>
                        <a:pt x="180" y="362"/>
                        <a:pt x="174" y="323"/>
                      </a:cubicBezTo>
                      <a:cubicBezTo>
                        <a:pt x="135" y="60"/>
                        <a:pt x="135" y="60"/>
                        <a:pt x="135" y="60"/>
                      </a:cubicBezTo>
                      <a:cubicBezTo>
                        <a:pt x="129" y="21"/>
                        <a:pt x="94" y="0"/>
                        <a:pt x="57" y="12"/>
                      </a:cubicBezTo>
                      <a:lnTo>
                        <a:pt x="13" y="27"/>
                      </a:lnTo>
                      <a:close/>
                    </a:path>
                  </a:pathLst>
                </a:custGeom>
                <a:solidFill>
                  <a:srgbClr val="7748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57" name="Freeform 18"/>
                <p:cNvSpPr>
                  <a:spLocks/>
                </p:cNvSpPr>
                <p:nvPr/>
              </p:nvSpPr>
              <p:spPr bwMode="auto">
                <a:xfrm>
                  <a:off x="2496" y="2563"/>
                  <a:ext cx="914" cy="852"/>
                </a:xfrm>
                <a:custGeom>
                  <a:avLst/>
                  <a:gdLst>
                    <a:gd name="T0" fmla="*/ 455 w 723"/>
                    <a:gd name="T1" fmla="*/ 19 h 674"/>
                    <a:gd name="T2" fmla="*/ 339 w 723"/>
                    <a:gd name="T3" fmla="*/ 33 h 674"/>
                    <a:gd name="T4" fmla="*/ 37 w 723"/>
                    <a:gd name="T5" fmla="*/ 310 h 674"/>
                    <a:gd name="T6" fmla="*/ 20 w 723"/>
                    <a:gd name="T7" fmla="*/ 420 h 674"/>
                    <a:gd name="T8" fmla="*/ 142 w 723"/>
                    <a:gd name="T9" fmla="*/ 630 h 674"/>
                    <a:gd name="T10" fmla="*/ 237 w 723"/>
                    <a:gd name="T11" fmla="*/ 653 h 674"/>
                    <a:gd name="T12" fmla="*/ 426 w 723"/>
                    <a:gd name="T13" fmla="*/ 533 h 674"/>
                    <a:gd name="T14" fmla="*/ 531 w 723"/>
                    <a:gd name="T15" fmla="*/ 439 h 674"/>
                    <a:gd name="T16" fmla="*/ 698 w 723"/>
                    <a:gd name="T17" fmla="*/ 233 h 674"/>
                    <a:gd name="T18" fmla="*/ 681 w 723"/>
                    <a:gd name="T19" fmla="*/ 143 h 674"/>
                    <a:gd name="T20" fmla="*/ 455 w 723"/>
                    <a:gd name="T21" fmla="*/ 19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3" h="674">
                      <a:moveTo>
                        <a:pt x="455" y="19"/>
                      </a:moveTo>
                      <a:cubicBezTo>
                        <a:pt x="420" y="0"/>
                        <a:pt x="368" y="6"/>
                        <a:pt x="339" y="33"/>
                      </a:cubicBezTo>
                      <a:cubicBezTo>
                        <a:pt x="37" y="310"/>
                        <a:pt x="37" y="310"/>
                        <a:pt x="37" y="310"/>
                      </a:cubicBezTo>
                      <a:cubicBezTo>
                        <a:pt x="8" y="336"/>
                        <a:pt x="0" y="386"/>
                        <a:pt x="20" y="420"/>
                      </a:cubicBezTo>
                      <a:cubicBezTo>
                        <a:pt x="142" y="630"/>
                        <a:pt x="142" y="630"/>
                        <a:pt x="142" y="630"/>
                      </a:cubicBezTo>
                      <a:cubicBezTo>
                        <a:pt x="161" y="664"/>
                        <a:pt x="204" y="674"/>
                        <a:pt x="237" y="653"/>
                      </a:cubicBezTo>
                      <a:cubicBezTo>
                        <a:pt x="426" y="533"/>
                        <a:pt x="426" y="533"/>
                        <a:pt x="426" y="533"/>
                      </a:cubicBezTo>
                      <a:cubicBezTo>
                        <a:pt x="459" y="511"/>
                        <a:pt x="506" y="469"/>
                        <a:pt x="531" y="439"/>
                      </a:cubicBezTo>
                      <a:cubicBezTo>
                        <a:pt x="698" y="233"/>
                        <a:pt x="698" y="233"/>
                        <a:pt x="698" y="233"/>
                      </a:cubicBezTo>
                      <a:cubicBezTo>
                        <a:pt x="723" y="202"/>
                        <a:pt x="715" y="162"/>
                        <a:pt x="681" y="143"/>
                      </a:cubicBezTo>
                      <a:lnTo>
                        <a:pt x="455" y="19"/>
                      </a:lnTo>
                      <a:close/>
                    </a:path>
                  </a:pathLst>
                </a:custGeom>
                <a:solidFill>
                  <a:srgbClr val="5F3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58" name="Freeform 19"/>
                <p:cNvSpPr>
                  <a:spLocks/>
                </p:cNvSpPr>
                <p:nvPr/>
              </p:nvSpPr>
              <p:spPr bwMode="auto">
                <a:xfrm>
                  <a:off x="2641" y="2716"/>
                  <a:ext cx="769" cy="699"/>
                </a:xfrm>
                <a:custGeom>
                  <a:avLst/>
                  <a:gdLst>
                    <a:gd name="T0" fmla="*/ 525 w 608"/>
                    <a:gd name="T1" fmla="*/ 0 h 553"/>
                    <a:gd name="T2" fmla="*/ 511 w 608"/>
                    <a:gd name="T3" fmla="*/ 33 h 553"/>
                    <a:gd name="T4" fmla="*/ 344 w 608"/>
                    <a:gd name="T5" fmla="*/ 239 h 553"/>
                    <a:gd name="T6" fmla="*/ 239 w 608"/>
                    <a:gd name="T7" fmla="*/ 333 h 553"/>
                    <a:gd name="T8" fmla="*/ 50 w 608"/>
                    <a:gd name="T9" fmla="*/ 453 h 553"/>
                    <a:gd name="T10" fmla="*/ 0 w 608"/>
                    <a:gd name="T11" fmla="*/ 463 h 553"/>
                    <a:gd name="T12" fmla="*/ 27 w 608"/>
                    <a:gd name="T13" fmla="*/ 509 h 553"/>
                    <a:gd name="T14" fmla="*/ 122 w 608"/>
                    <a:gd name="T15" fmla="*/ 532 h 553"/>
                    <a:gd name="T16" fmla="*/ 311 w 608"/>
                    <a:gd name="T17" fmla="*/ 412 h 553"/>
                    <a:gd name="T18" fmla="*/ 416 w 608"/>
                    <a:gd name="T19" fmla="*/ 318 h 553"/>
                    <a:gd name="T20" fmla="*/ 583 w 608"/>
                    <a:gd name="T21" fmla="*/ 112 h 553"/>
                    <a:gd name="T22" fmla="*/ 566 w 608"/>
                    <a:gd name="T23" fmla="*/ 22 h 553"/>
                    <a:gd name="T24" fmla="*/ 525 w 608"/>
                    <a:gd name="T25"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8" h="553">
                      <a:moveTo>
                        <a:pt x="525" y="0"/>
                      </a:moveTo>
                      <a:cubicBezTo>
                        <a:pt x="524" y="11"/>
                        <a:pt x="519" y="22"/>
                        <a:pt x="511" y="33"/>
                      </a:cubicBezTo>
                      <a:cubicBezTo>
                        <a:pt x="344" y="239"/>
                        <a:pt x="344" y="239"/>
                        <a:pt x="344" y="239"/>
                      </a:cubicBezTo>
                      <a:cubicBezTo>
                        <a:pt x="319" y="269"/>
                        <a:pt x="272" y="311"/>
                        <a:pt x="239" y="333"/>
                      </a:cubicBezTo>
                      <a:cubicBezTo>
                        <a:pt x="50" y="453"/>
                        <a:pt x="50" y="453"/>
                        <a:pt x="50" y="453"/>
                      </a:cubicBezTo>
                      <a:cubicBezTo>
                        <a:pt x="35" y="463"/>
                        <a:pt x="17" y="466"/>
                        <a:pt x="0" y="463"/>
                      </a:cubicBezTo>
                      <a:cubicBezTo>
                        <a:pt x="27" y="509"/>
                        <a:pt x="27" y="509"/>
                        <a:pt x="27" y="509"/>
                      </a:cubicBezTo>
                      <a:cubicBezTo>
                        <a:pt x="46" y="543"/>
                        <a:pt x="89" y="553"/>
                        <a:pt x="122" y="532"/>
                      </a:cubicBezTo>
                      <a:cubicBezTo>
                        <a:pt x="311" y="412"/>
                        <a:pt x="311" y="412"/>
                        <a:pt x="311" y="412"/>
                      </a:cubicBezTo>
                      <a:cubicBezTo>
                        <a:pt x="344" y="390"/>
                        <a:pt x="391" y="348"/>
                        <a:pt x="416" y="318"/>
                      </a:cubicBezTo>
                      <a:cubicBezTo>
                        <a:pt x="583" y="112"/>
                        <a:pt x="583" y="112"/>
                        <a:pt x="583" y="112"/>
                      </a:cubicBezTo>
                      <a:cubicBezTo>
                        <a:pt x="608" y="81"/>
                        <a:pt x="600" y="41"/>
                        <a:pt x="566" y="22"/>
                      </a:cubicBezTo>
                      <a:lnTo>
                        <a:pt x="525" y="0"/>
                      </a:lnTo>
                      <a:close/>
                    </a:path>
                  </a:pathLst>
                </a:custGeom>
                <a:solidFill>
                  <a:srgbClr val="7748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59" name="Freeform 20"/>
                <p:cNvSpPr>
                  <a:spLocks/>
                </p:cNvSpPr>
                <p:nvPr/>
              </p:nvSpPr>
              <p:spPr bwMode="auto">
                <a:xfrm>
                  <a:off x="71" y="1748"/>
                  <a:ext cx="1207" cy="915"/>
                </a:xfrm>
                <a:custGeom>
                  <a:avLst/>
                  <a:gdLst>
                    <a:gd name="T0" fmla="*/ 126 w 955"/>
                    <a:gd name="T1" fmla="*/ 2 h 724"/>
                    <a:gd name="T2" fmla="*/ 938 w 955"/>
                    <a:gd name="T3" fmla="*/ 158 h 724"/>
                    <a:gd name="T4" fmla="*/ 953 w 955"/>
                    <a:gd name="T5" fmla="*/ 180 h 724"/>
                    <a:gd name="T6" fmla="*/ 852 w 955"/>
                    <a:gd name="T7" fmla="*/ 707 h 724"/>
                    <a:gd name="T8" fmla="*/ 830 w 955"/>
                    <a:gd name="T9" fmla="*/ 722 h 724"/>
                    <a:gd name="T10" fmla="*/ 18 w 955"/>
                    <a:gd name="T11" fmla="*/ 566 h 724"/>
                    <a:gd name="T12" fmla="*/ 2 w 955"/>
                    <a:gd name="T13" fmla="*/ 544 h 724"/>
                    <a:gd name="T14" fmla="*/ 104 w 955"/>
                    <a:gd name="T15" fmla="*/ 17 h 724"/>
                    <a:gd name="T16" fmla="*/ 126 w 955"/>
                    <a:gd name="T17" fmla="*/ 2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5" h="724">
                      <a:moveTo>
                        <a:pt x="126" y="2"/>
                      </a:moveTo>
                      <a:cubicBezTo>
                        <a:pt x="938" y="158"/>
                        <a:pt x="938" y="158"/>
                        <a:pt x="938" y="158"/>
                      </a:cubicBezTo>
                      <a:cubicBezTo>
                        <a:pt x="949" y="160"/>
                        <a:pt x="955" y="170"/>
                        <a:pt x="953" y="180"/>
                      </a:cubicBezTo>
                      <a:cubicBezTo>
                        <a:pt x="852" y="707"/>
                        <a:pt x="852" y="707"/>
                        <a:pt x="852" y="707"/>
                      </a:cubicBezTo>
                      <a:cubicBezTo>
                        <a:pt x="850" y="717"/>
                        <a:pt x="840" y="724"/>
                        <a:pt x="830" y="722"/>
                      </a:cubicBezTo>
                      <a:cubicBezTo>
                        <a:pt x="18" y="566"/>
                        <a:pt x="18" y="566"/>
                        <a:pt x="18" y="566"/>
                      </a:cubicBezTo>
                      <a:cubicBezTo>
                        <a:pt x="7" y="564"/>
                        <a:pt x="0" y="554"/>
                        <a:pt x="2" y="544"/>
                      </a:cubicBezTo>
                      <a:cubicBezTo>
                        <a:pt x="104" y="17"/>
                        <a:pt x="104" y="17"/>
                        <a:pt x="104" y="17"/>
                      </a:cubicBezTo>
                      <a:cubicBezTo>
                        <a:pt x="106" y="7"/>
                        <a:pt x="116" y="0"/>
                        <a:pt x="126"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60" name="Freeform 21"/>
                <p:cNvSpPr>
                  <a:spLocks/>
                </p:cNvSpPr>
                <p:nvPr/>
              </p:nvSpPr>
              <p:spPr bwMode="auto">
                <a:xfrm>
                  <a:off x="1144" y="2026"/>
                  <a:ext cx="53" cy="47"/>
                </a:xfrm>
                <a:custGeom>
                  <a:avLst/>
                  <a:gdLst>
                    <a:gd name="T0" fmla="*/ 11 w 42"/>
                    <a:gd name="T1" fmla="*/ 1 h 37"/>
                    <a:gd name="T2" fmla="*/ 37 w 42"/>
                    <a:gd name="T3" fmla="*/ 6 h 37"/>
                    <a:gd name="T4" fmla="*/ 42 w 42"/>
                    <a:gd name="T5" fmla="*/ 12 h 37"/>
                    <a:gd name="T6" fmla="*/ 38 w 42"/>
                    <a:gd name="T7" fmla="*/ 32 h 37"/>
                    <a:gd name="T8" fmla="*/ 31 w 42"/>
                    <a:gd name="T9" fmla="*/ 36 h 37"/>
                    <a:gd name="T10" fmla="*/ 5 w 42"/>
                    <a:gd name="T11" fmla="*/ 31 h 37"/>
                    <a:gd name="T12" fmla="*/ 1 w 42"/>
                    <a:gd name="T13" fmla="*/ 25 h 37"/>
                    <a:gd name="T14" fmla="*/ 4 w 42"/>
                    <a:gd name="T15" fmla="*/ 5 h 37"/>
                    <a:gd name="T16" fmla="*/ 11 w 42"/>
                    <a:gd name="T1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7">
                      <a:moveTo>
                        <a:pt x="11" y="1"/>
                      </a:moveTo>
                      <a:cubicBezTo>
                        <a:pt x="37" y="6"/>
                        <a:pt x="37" y="6"/>
                        <a:pt x="37" y="6"/>
                      </a:cubicBezTo>
                      <a:cubicBezTo>
                        <a:pt x="40" y="6"/>
                        <a:pt x="42" y="9"/>
                        <a:pt x="42" y="12"/>
                      </a:cubicBezTo>
                      <a:cubicBezTo>
                        <a:pt x="38" y="32"/>
                        <a:pt x="38" y="32"/>
                        <a:pt x="38" y="32"/>
                      </a:cubicBezTo>
                      <a:cubicBezTo>
                        <a:pt x="37" y="35"/>
                        <a:pt x="34" y="37"/>
                        <a:pt x="31" y="36"/>
                      </a:cubicBezTo>
                      <a:cubicBezTo>
                        <a:pt x="5" y="31"/>
                        <a:pt x="5" y="31"/>
                        <a:pt x="5" y="31"/>
                      </a:cubicBezTo>
                      <a:cubicBezTo>
                        <a:pt x="2" y="31"/>
                        <a:pt x="0" y="28"/>
                        <a:pt x="1" y="25"/>
                      </a:cubicBezTo>
                      <a:cubicBezTo>
                        <a:pt x="4" y="5"/>
                        <a:pt x="4" y="5"/>
                        <a:pt x="4" y="5"/>
                      </a:cubicBezTo>
                      <a:cubicBezTo>
                        <a:pt x="5" y="2"/>
                        <a:pt x="8" y="0"/>
                        <a:pt x="11"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61" name="Freeform 22"/>
                <p:cNvSpPr>
                  <a:spLocks/>
                </p:cNvSpPr>
                <p:nvPr/>
              </p:nvSpPr>
              <p:spPr bwMode="auto">
                <a:xfrm>
                  <a:off x="1133" y="2074"/>
                  <a:ext cx="55" cy="57"/>
                </a:xfrm>
                <a:custGeom>
                  <a:avLst/>
                  <a:gdLst>
                    <a:gd name="T0" fmla="*/ 14 w 44"/>
                    <a:gd name="T1" fmla="*/ 0 h 45"/>
                    <a:gd name="T2" fmla="*/ 38 w 44"/>
                    <a:gd name="T3" fmla="*/ 5 h 45"/>
                    <a:gd name="T4" fmla="*/ 43 w 44"/>
                    <a:gd name="T5" fmla="*/ 13 h 45"/>
                    <a:gd name="T6" fmla="*/ 38 w 44"/>
                    <a:gd name="T7" fmla="*/ 39 h 45"/>
                    <a:gd name="T8" fmla="*/ 30 w 44"/>
                    <a:gd name="T9" fmla="*/ 44 h 45"/>
                    <a:gd name="T10" fmla="*/ 6 w 44"/>
                    <a:gd name="T11" fmla="*/ 40 h 45"/>
                    <a:gd name="T12" fmla="*/ 1 w 44"/>
                    <a:gd name="T13" fmla="*/ 32 h 45"/>
                    <a:gd name="T14" fmla="*/ 6 w 44"/>
                    <a:gd name="T15" fmla="*/ 6 h 45"/>
                    <a:gd name="T16" fmla="*/ 14 w 44"/>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5">
                      <a:moveTo>
                        <a:pt x="14" y="0"/>
                      </a:moveTo>
                      <a:cubicBezTo>
                        <a:pt x="38" y="5"/>
                        <a:pt x="38" y="5"/>
                        <a:pt x="38" y="5"/>
                      </a:cubicBezTo>
                      <a:cubicBezTo>
                        <a:pt x="41" y="5"/>
                        <a:pt x="44" y="9"/>
                        <a:pt x="43" y="13"/>
                      </a:cubicBezTo>
                      <a:cubicBezTo>
                        <a:pt x="38" y="39"/>
                        <a:pt x="38" y="39"/>
                        <a:pt x="38" y="39"/>
                      </a:cubicBezTo>
                      <a:cubicBezTo>
                        <a:pt x="37" y="43"/>
                        <a:pt x="34" y="45"/>
                        <a:pt x="30" y="44"/>
                      </a:cubicBezTo>
                      <a:cubicBezTo>
                        <a:pt x="6" y="40"/>
                        <a:pt x="6" y="40"/>
                        <a:pt x="6" y="40"/>
                      </a:cubicBezTo>
                      <a:cubicBezTo>
                        <a:pt x="3" y="39"/>
                        <a:pt x="0" y="36"/>
                        <a:pt x="1" y="32"/>
                      </a:cubicBezTo>
                      <a:cubicBezTo>
                        <a:pt x="6" y="6"/>
                        <a:pt x="6" y="6"/>
                        <a:pt x="6" y="6"/>
                      </a:cubicBezTo>
                      <a:cubicBezTo>
                        <a:pt x="7"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62" name="Freeform 23"/>
                <p:cNvSpPr>
                  <a:spLocks/>
                </p:cNvSpPr>
                <p:nvPr/>
              </p:nvSpPr>
              <p:spPr bwMode="auto">
                <a:xfrm>
                  <a:off x="1121" y="2132"/>
                  <a:ext cx="56" cy="59"/>
                </a:xfrm>
                <a:custGeom>
                  <a:avLst/>
                  <a:gdLst>
                    <a:gd name="T0" fmla="*/ 14 w 44"/>
                    <a:gd name="T1" fmla="*/ 1 h 46"/>
                    <a:gd name="T2" fmla="*/ 38 w 44"/>
                    <a:gd name="T3" fmla="*/ 5 h 46"/>
                    <a:gd name="T4" fmla="*/ 43 w 44"/>
                    <a:gd name="T5" fmla="*/ 13 h 46"/>
                    <a:gd name="T6" fmla="*/ 38 w 44"/>
                    <a:gd name="T7" fmla="*/ 40 h 46"/>
                    <a:gd name="T8" fmla="*/ 30 w 44"/>
                    <a:gd name="T9" fmla="*/ 45 h 46"/>
                    <a:gd name="T10" fmla="*/ 6 w 44"/>
                    <a:gd name="T11" fmla="*/ 40 h 46"/>
                    <a:gd name="T12" fmla="*/ 1 w 44"/>
                    <a:gd name="T13" fmla="*/ 32 h 46"/>
                    <a:gd name="T14" fmla="*/ 6 w 44"/>
                    <a:gd name="T15" fmla="*/ 6 h 46"/>
                    <a:gd name="T16" fmla="*/ 14 w 44"/>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6">
                      <a:moveTo>
                        <a:pt x="14" y="1"/>
                      </a:moveTo>
                      <a:cubicBezTo>
                        <a:pt x="38" y="5"/>
                        <a:pt x="38" y="5"/>
                        <a:pt x="38" y="5"/>
                      </a:cubicBezTo>
                      <a:cubicBezTo>
                        <a:pt x="42" y="6"/>
                        <a:pt x="44" y="10"/>
                        <a:pt x="43" y="13"/>
                      </a:cubicBezTo>
                      <a:cubicBezTo>
                        <a:pt x="38" y="40"/>
                        <a:pt x="38" y="40"/>
                        <a:pt x="38" y="40"/>
                      </a:cubicBezTo>
                      <a:cubicBezTo>
                        <a:pt x="38" y="43"/>
                        <a:pt x="34" y="46"/>
                        <a:pt x="30" y="45"/>
                      </a:cubicBezTo>
                      <a:cubicBezTo>
                        <a:pt x="6" y="40"/>
                        <a:pt x="6" y="40"/>
                        <a:pt x="6" y="40"/>
                      </a:cubicBezTo>
                      <a:cubicBezTo>
                        <a:pt x="3" y="40"/>
                        <a:pt x="0" y="36"/>
                        <a:pt x="1" y="32"/>
                      </a:cubicBezTo>
                      <a:cubicBezTo>
                        <a:pt x="6" y="6"/>
                        <a:pt x="6" y="6"/>
                        <a:pt x="6" y="6"/>
                      </a:cubicBezTo>
                      <a:cubicBezTo>
                        <a:pt x="7" y="2"/>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63" name="Freeform 24"/>
                <p:cNvSpPr>
                  <a:spLocks/>
                </p:cNvSpPr>
                <p:nvPr/>
              </p:nvSpPr>
              <p:spPr bwMode="auto">
                <a:xfrm>
                  <a:off x="1111" y="2192"/>
                  <a:ext cx="55" cy="57"/>
                </a:xfrm>
                <a:custGeom>
                  <a:avLst/>
                  <a:gdLst>
                    <a:gd name="T0" fmla="*/ 13 w 43"/>
                    <a:gd name="T1" fmla="*/ 0 h 45"/>
                    <a:gd name="T2" fmla="*/ 37 w 43"/>
                    <a:gd name="T3" fmla="*/ 5 h 45"/>
                    <a:gd name="T4" fmla="*/ 42 w 43"/>
                    <a:gd name="T5" fmla="*/ 13 h 45"/>
                    <a:gd name="T6" fmla="*/ 37 w 43"/>
                    <a:gd name="T7" fmla="*/ 39 h 45"/>
                    <a:gd name="T8" fmla="*/ 29 w 43"/>
                    <a:gd name="T9" fmla="*/ 44 h 45"/>
                    <a:gd name="T10" fmla="*/ 6 w 43"/>
                    <a:gd name="T11" fmla="*/ 40 h 45"/>
                    <a:gd name="T12" fmla="*/ 0 w 43"/>
                    <a:gd name="T13" fmla="*/ 32 h 45"/>
                    <a:gd name="T14" fmla="*/ 5 w 43"/>
                    <a:gd name="T15" fmla="*/ 6 h 45"/>
                    <a:gd name="T16" fmla="*/ 13 w 4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5">
                      <a:moveTo>
                        <a:pt x="13" y="0"/>
                      </a:moveTo>
                      <a:cubicBezTo>
                        <a:pt x="37" y="5"/>
                        <a:pt x="37" y="5"/>
                        <a:pt x="37" y="5"/>
                      </a:cubicBezTo>
                      <a:cubicBezTo>
                        <a:pt x="41" y="5"/>
                        <a:pt x="43" y="9"/>
                        <a:pt x="42" y="13"/>
                      </a:cubicBezTo>
                      <a:cubicBezTo>
                        <a:pt x="37" y="39"/>
                        <a:pt x="37" y="39"/>
                        <a:pt x="37" y="39"/>
                      </a:cubicBezTo>
                      <a:cubicBezTo>
                        <a:pt x="37" y="43"/>
                        <a:pt x="33" y="45"/>
                        <a:pt x="29" y="44"/>
                      </a:cubicBezTo>
                      <a:cubicBezTo>
                        <a:pt x="6" y="40"/>
                        <a:pt x="6" y="40"/>
                        <a:pt x="6" y="40"/>
                      </a:cubicBezTo>
                      <a:cubicBezTo>
                        <a:pt x="2" y="39"/>
                        <a:pt x="0" y="36"/>
                        <a:pt x="0" y="32"/>
                      </a:cubicBezTo>
                      <a:cubicBezTo>
                        <a:pt x="5" y="6"/>
                        <a:pt x="5" y="6"/>
                        <a:pt x="5" y="6"/>
                      </a:cubicBezTo>
                      <a:cubicBezTo>
                        <a:pt x="6" y="2"/>
                        <a:pt x="10" y="0"/>
                        <a:pt x="1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64" name="Freeform 25"/>
                <p:cNvSpPr>
                  <a:spLocks/>
                </p:cNvSpPr>
                <p:nvPr/>
              </p:nvSpPr>
              <p:spPr bwMode="auto">
                <a:xfrm>
                  <a:off x="1100" y="2250"/>
                  <a:ext cx="54" cy="58"/>
                </a:xfrm>
                <a:custGeom>
                  <a:avLst/>
                  <a:gdLst>
                    <a:gd name="T0" fmla="*/ 13 w 43"/>
                    <a:gd name="T1" fmla="*/ 1 h 46"/>
                    <a:gd name="T2" fmla="*/ 37 w 43"/>
                    <a:gd name="T3" fmla="*/ 5 h 46"/>
                    <a:gd name="T4" fmla="*/ 42 w 43"/>
                    <a:gd name="T5" fmla="*/ 13 h 46"/>
                    <a:gd name="T6" fmla="*/ 37 w 43"/>
                    <a:gd name="T7" fmla="*/ 40 h 46"/>
                    <a:gd name="T8" fmla="*/ 29 w 43"/>
                    <a:gd name="T9" fmla="*/ 45 h 46"/>
                    <a:gd name="T10" fmla="*/ 6 w 43"/>
                    <a:gd name="T11" fmla="*/ 40 h 46"/>
                    <a:gd name="T12" fmla="*/ 0 w 43"/>
                    <a:gd name="T13" fmla="*/ 32 h 46"/>
                    <a:gd name="T14" fmla="*/ 5 w 43"/>
                    <a:gd name="T15" fmla="*/ 6 h 46"/>
                    <a:gd name="T16" fmla="*/ 13 w 43"/>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6">
                      <a:moveTo>
                        <a:pt x="13" y="1"/>
                      </a:moveTo>
                      <a:cubicBezTo>
                        <a:pt x="37" y="5"/>
                        <a:pt x="37" y="5"/>
                        <a:pt x="37" y="5"/>
                      </a:cubicBezTo>
                      <a:cubicBezTo>
                        <a:pt x="41" y="6"/>
                        <a:pt x="43" y="10"/>
                        <a:pt x="42" y="13"/>
                      </a:cubicBezTo>
                      <a:cubicBezTo>
                        <a:pt x="37" y="40"/>
                        <a:pt x="37" y="40"/>
                        <a:pt x="37" y="40"/>
                      </a:cubicBezTo>
                      <a:cubicBezTo>
                        <a:pt x="37" y="43"/>
                        <a:pt x="33" y="46"/>
                        <a:pt x="29" y="45"/>
                      </a:cubicBezTo>
                      <a:cubicBezTo>
                        <a:pt x="6" y="40"/>
                        <a:pt x="6" y="40"/>
                        <a:pt x="6" y="40"/>
                      </a:cubicBezTo>
                      <a:cubicBezTo>
                        <a:pt x="2" y="40"/>
                        <a:pt x="0" y="36"/>
                        <a:pt x="0" y="32"/>
                      </a:cubicBezTo>
                      <a:cubicBezTo>
                        <a:pt x="5" y="6"/>
                        <a:pt x="5" y="6"/>
                        <a:pt x="5" y="6"/>
                      </a:cubicBezTo>
                      <a:cubicBezTo>
                        <a:pt x="6" y="2"/>
                        <a:pt x="10" y="0"/>
                        <a:pt x="13"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65" name="Freeform 26"/>
                <p:cNvSpPr>
                  <a:spLocks/>
                </p:cNvSpPr>
                <p:nvPr/>
              </p:nvSpPr>
              <p:spPr bwMode="auto">
                <a:xfrm>
                  <a:off x="1089" y="2309"/>
                  <a:ext cx="54" cy="57"/>
                </a:xfrm>
                <a:custGeom>
                  <a:avLst/>
                  <a:gdLst>
                    <a:gd name="T0" fmla="*/ 13 w 43"/>
                    <a:gd name="T1" fmla="*/ 0 h 45"/>
                    <a:gd name="T2" fmla="*/ 37 w 43"/>
                    <a:gd name="T3" fmla="*/ 5 h 45"/>
                    <a:gd name="T4" fmla="*/ 42 w 43"/>
                    <a:gd name="T5" fmla="*/ 13 h 45"/>
                    <a:gd name="T6" fmla="*/ 37 w 43"/>
                    <a:gd name="T7" fmla="*/ 39 h 45"/>
                    <a:gd name="T8" fmla="*/ 30 w 43"/>
                    <a:gd name="T9" fmla="*/ 44 h 45"/>
                    <a:gd name="T10" fmla="*/ 6 w 43"/>
                    <a:gd name="T11" fmla="*/ 40 h 45"/>
                    <a:gd name="T12" fmla="*/ 0 w 43"/>
                    <a:gd name="T13" fmla="*/ 32 h 45"/>
                    <a:gd name="T14" fmla="*/ 5 w 43"/>
                    <a:gd name="T15" fmla="*/ 6 h 45"/>
                    <a:gd name="T16" fmla="*/ 13 w 4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5">
                      <a:moveTo>
                        <a:pt x="13" y="0"/>
                      </a:moveTo>
                      <a:cubicBezTo>
                        <a:pt x="37" y="5"/>
                        <a:pt x="37" y="5"/>
                        <a:pt x="37" y="5"/>
                      </a:cubicBezTo>
                      <a:cubicBezTo>
                        <a:pt x="41" y="5"/>
                        <a:pt x="43" y="9"/>
                        <a:pt x="42" y="13"/>
                      </a:cubicBezTo>
                      <a:cubicBezTo>
                        <a:pt x="37" y="39"/>
                        <a:pt x="37" y="39"/>
                        <a:pt x="37" y="39"/>
                      </a:cubicBezTo>
                      <a:cubicBezTo>
                        <a:pt x="37" y="43"/>
                        <a:pt x="33" y="45"/>
                        <a:pt x="30" y="44"/>
                      </a:cubicBezTo>
                      <a:cubicBezTo>
                        <a:pt x="6" y="40"/>
                        <a:pt x="6" y="40"/>
                        <a:pt x="6" y="40"/>
                      </a:cubicBezTo>
                      <a:cubicBezTo>
                        <a:pt x="2" y="39"/>
                        <a:pt x="0" y="36"/>
                        <a:pt x="0" y="32"/>
                      </a:cubicBezTo>
                      <a:cubicBezTo>
                        <a:pt x="5" y="6"/>
                        <a:pt x="5" y="6"/>
                        <a:pt x="5" y="6"/>
                      </a:cubicBezTo>
                      <a:cubicBezTo>
                        <a:pt x="6" y="2"/>
                        <a:pt x="10" y="0"/>
                        <a:pt x="1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66" name="Freeform 27"/>
                <p:cNvSpPr>
                  <a:spLocks/>
                </p:cNvSpPr>
                <p:nvPr/>
              </p:nvSpPr>
              <p:spPr bwMode="auto">
                <a:xfrm>
                  <a:off x="1086" y="2015"/>
                  <a:ext cx="53" cy="47"/>
                </a:xfrm>
                <a:custGeom>
                  <a:avLst/>
                  <a:gdLst>
                    <a:gd name="T0" fmla="*/ 11 w 42"/>
                    <a:gd name="T1" fmla="*/ 1 h 37"/>
                    <a:gd name="T2" fmla="*/ 37 w 42"/>
                    <a:gd name="T3" fmla="*/ 6 h 37"/>
                    <a:gd name="T4" fmla="*/ 41 w 42"/>
                    <a:gd name="T5" fmla="*/ 12 h 37"/>
                    <a:gd name="T6" fmla="*/ 37 w 42"/>
                    <a:gd name="T7" fmla="*/ 32 h 37"/>
                    <a:gd name="T8" fmla="*/ 31 w 42"/>
                    <a:gd name="T9" fmla="*/ 36 h 37"/>
                    <a:gd name="T10" fmla="*/ 5 w 42"/>
                    <a:gd name="T11" fmla="*/ 31 h 37"/>
                    <a:gd name="T12" fmla="*/ 0 w 42"/>
                    <a:gd name="T13" fmla="*/ 25 h 37"/>
                    <a:gd name="T14" fmla="*/ 4 w 42"/>
                    <a:gd name="T15" fmla="*/ 5 h 37"/>
                    <a:gd name="T16" fmla="*/ 11 w 42"/>
                    <a:gd name="T1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7">
                      <a:moveTo>
                        <a:pt x="11" y="1"/>
                      </a:moveTo>
                      <a:cubicBezTo>
                        <a:pt x="37" y="6"/>
                        <a:pt x="37" y="6"/>
                        <a:pt x="37" y="6"/>
                      </a:cubicBezTo>
                      <a:cubicBezTo>
                        <a:pt x="40" y="7"/>
                        <a:pt x="42" y="9"/>
                        <a:pt x="41" y="12"/>
                      </a:cubicBezTo>
                      <a:cubicBezTo>
                        <a:pt x="37" y="32"/>
                        <a:pt x="37" y="32"/>
                        <a:pt x="37" y="32"/>
                      </a:cubicBezTo>
                      <a:cubicBezTo>
                        <a:pt x="37" y="35"/>
                        <a:pt x="34" y="37"/>
                        <a:pt x="31" y="36"/>
                      </a:cubicBezTo>
                      <a:cubicBezTo>
                        <a:pt x="5" y="31"/>
                        <a:pt x="5" y="31"/>
                        <a:pt x="5" y="31"/>
                      </a:cubicBezTo>
                      <a:cubicBezTo>
                        <a:pt x="2" y="31"/>
                        <a:pt x="0" y="28"/>
                        <a:pt x="0" y="25"/>
                      </a:cubicBezTo>
                      <a:cubicBezTo>
                        <a:pt x="4" y="5"/>
                        <a:pt x="4" y="5"/>
                        <a:pt x="4" y="5"/>
                      </a:cubicBezTo>
                      <a:cubicBezTo>
                        <a:pt x="5" y="2"/>
                        <a:pt x="8" y="0"/>
                        <a:pt x="11"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67" name="Freeform 28"/>
                <p:cNvSpPr>
                  <a:spLocks/>
                </p:cNvSpPr>
                <p:nvPr/>
              </p:nvSpPr>
              <p:spPr bwMode="auto">
                <a:xfrm>
                  <a:off x="1020" y="2052"/>
                  <a:ext cx="110" cy="68"/>
                </a:xfrm>
                <a:custGeom>
                  <a:avLst/>
                  <a:gdLst>
                    <a:gd name="T0" fmla="*/ 14 w 87"/>
                    <a:gd name="T1" fmla="*/ 1 h 54"/>
                    <a:gd name="T2" fmla="*/ 80 w 87"/>
                    <a:gd name="T3" fmla="*/ 14 h 54"/>
                    <a:gd name="T4" fmla="*/ 86 w 87"/>
                    <a:gd name="T5" fmla="*/ 22 h 54"/>
                    <a:gd name="T6" fmla="*/ 81 w 87"/>
                    <a:gd name="T7" fmla="*/ 48 h 54"/>
                    <a:gd name="T8" fmla="*/ 72 w 87"/>
                    <a:gd name="T9" fmla="*/ 53 h 54"/>
                    <a:gd name="T10" fmla="*/ 7 w 87"/>
                    <a:gd name="T11" fmla="*/ 41 h 54"/>
                    <a:gd name="T12" fmla="*/ 1 w 87"/>
                    <a:gd name="T13" fmla="*/ 32 h 54"/>
                    <a:gd name="T14" fmla="*/ 6 w 87"/>
                    <a:gd name="T15" fmla="*/ 7 h 54"/>
                    <a:gd name="T16" fmla="*/ 14 w 87"/>
                    <a:gd name="T17" fmla="*/ 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54">
                      <a:moveTo>
                        <a:pt x="14" y="1"/>
                      </a:moveTo>
                      <a:cubicBezTo>
                        <a:pt x="80" y="14"/>
                        <a:pt x="80" y="14"/>
                        <a:pt x="80" y="14"/>
                      </a:cubicBezTo>
                      <a:cubicBezTo>
                        <a:pt x="84" y="15"/>
                        <a:pt x="87" y="18"/>
                        <a:pt x="86" y="22"/>
                      </a:cubicBezTo>
                      <a:cubicBezTo>
                        <a:pt x="81" y="48"/>
                        <a:pt x="81" y="48"/>
                        <a:pt x="81" y="48"/>
                      </a:cubicBezTo>
                      <a:cubicBezTo>
                        <a:pt x="80" y="52"/>
                        <a:pt x="76" y="54"/>
                        <a:pt x="72" y="53"/>
                      </a:cubicBezTo>
                      <a:cubicBezTo>
                        <a:pt x="7" y="41"/>
                        <a:pt x="7" y="41"/>
                        <a:pt x="7" y="41"/>
                      </a:cubicBezTo>
                      <a:cubicBezTo>
                        <a:pt x="3" y="40"/>
                        <a:pt x="0" y="36"/>
                        <a:pt x="1" y="32"/>
                      </a:cubicBezTo>
                      <a:cubicBezTo>
                        <a:pt x="6" y="7"/>
                        <a:pt x="6" y="7"/>
                        <a:pt x="6" y="7"/>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68" name="Freeform 29"/>
                <p:cNvSpPr>
                  <a:spLocks/>
                </p:cNvSpPr>
                <p:nvPr/>
              </p:nvSpPr>
              <p:spPr bwMode="auto">
                <a:xfrm>
                  <a:off x="1047" y="2119"/>
                  <a:ext cx="72" cy="60"/>
                </a:xfrm>
                <a:custGeom>
                  <a:avLst/>
                  <a:gdLst>
                    <a:gd name="T0" fmla="*/ 15 w 57"/>
                    <a:gd name="T1" fmla="*/ 0 h 48"/>
                    <a:gd name="T2" fmla="*/ 50 w 57"/>
                    <a:gd name="T3" fmla="*/ 7 h 48"/>
                    <a:gd name="T4" fmla="*/ 56 w 57"/>
                    <a:gd name="T5" fmla="*/ 16 h 48"/>
                    <a:gd name="T6" fmla="*/ 51 w 57"/>
                    <a:gd name="T7" fmla="*/ 41 h 48"/>
                    <a:gd name="T8" fmla="*/ 43 w 57"/>
                    <a:gd name="T9" fmla="*/ 47 h 48"/>
                    <a:gd name="T10" fmla="*/ 7 w 57"/>
                    <a:gd name="T11" fmla="*/ 40 h 48"/>
                    <a:gd name="T12" fmla="*/ 1 w 57"/>
                    <a:gd name="T13" fmla="*/ 32 h 48"/>
                    <a:gd name="T14" fmla="*/ 6 w 57"/>
                    <a:gd name="T15" fmla="*/ 6 h 48"/>
                    <a:gd name="T16" fmla="*/ 15 w 57"/>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8">
                      <a:moveTo>
                        <a:pt x="15" y="0"/>
                      </a:moveTo>
                      <a:cubicBezTo>
                        <a:pt x="50" y="7"/>
                        <a:pt x="50" y="7"/>
                        <a:pt x="50" y="7"/>
                      </a:cubicBezTo>
                      <a:cubicBezTo>
                        <a:pt x="54" y="8"/>
                        <a:pt x="57" y="12"/>
                        <a:pt x="56" y="16"/>
                      </a:cubicBezTo>
                      <a:cubicBezTo>
                        <a:pt x="51" y="41"/>
                        <a:pt x="51" y="41"/>
                        <a:pt x="51" y="41"/>
                      </a:cubicBezTo>
                      <a:cubicBezTo>
                        <a:pt x="50" y="45"/>
                        <a:pt x="46" y="48"/>
                        <a:pt x="43" y="47"/>
                      </a:cubicBezTo>
                      <a:cubicBezTo>
                        <a:pt x="7" y="40"/>
                        <a:pt x="7" y="40"/>
                        <a:pt x="7" y="40"/>
                      </a:cubicBezTo>
                      <a:cubicBezTo>
                        <a:pt x="3" y="39"/>
                        <a:pt x="0" y="36"/>
                        <a:pt x="1" y="32"/>
                      </a:cubicBezTo>
                      <a:cubicBezTo>
                        <a:pt x="6" y="6"/>
                        <a:pt x="6" y="6"/>
                        <a:pt x="6" y="6"/>
                      </a:cubicBezTo>
                      <a:cubicBezTo>
                        <a:pt x="7" y="2"/>
                        <a:pt x="11" y="0"/>
                        <a:pt x="15"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69" name="Freeform 30"/>
                <p:cNvSpPr>
                  <a:spLocks/>
                </p:cNvSpPr>
                <p:nvPr/>
              </p:nvSpPr>
              <p:spPr bwMode="auto">
                <a:xfrm>
                  <a:off x="991" y="2168"/>
                  <a:ext cx="116" cy="69"/>
                </a:xfrm>
                <a:custGeom>
                  <a:avLst/>
                  <a:gdLst>
                    <a:gd name="T0" fmla="*/ 14 w 92"/>
                    <a:gd name="T1" fmla="*/ 1 h 55"/>
                    <a:gd name="T2" fmla="*/ 85 w 92"/>
                    <a:gd name="T3" fmla="*/ 15 h 55"/>
                    <a:gd name="T4" fmla="*/ 91 w 92"/>
                    <a:gd name="T5" fmla="*/ 23 h 55"/>
                    <a:gd name="T6" fmla="*/ 86 w 92"/>
                    <a:gd name="T7" fmla="*/ 49 h 55"/>
                    <a:gd name="T8" fmla="*/ 78 w 92"/>
                    <a:gd name="T9" fmla="*/ 54 h 55"/>
                    <a:gd name="T10" fmla="*/ 7 w 92"/>
                    <a:gd name="T11" fmla="*/ 41 h 55"/>
                    <a:gd name="T12" fmla="*/ 1 w 92"/>
                    <a:gd name="T13" fmla="*/ 32 h 55"/>
                    <a:gd name="T14" fmla="*/ 6 w 92"/>
                    <a:gd name="T15" fmla="*/ 7 h 55"/>
                    <a:gd name="T16" fmla="*/ 14 w 92"/>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5">
                      <a:moveTo>
                        <a:pt x="14" y="1"/>
                      </a:moveTo>
                      <a:cubicBezTo>
                        <a:pt x="85" y="15"/>
                        <a:pt x="85" y="15"/>
                        <a:pt x="85" y="15"/>
                      </a:cubicBezTo>
                      <a:cubicBezTo>
                        <a:pt x="89" y="16"/>
                        <a:pt x="92" y="19"/>
                        <a:pt x="91" y="23"/>
                      </a:cubicBezTo>
                      <a:cubicBezTo>
                        <a:pt x="86" y="49"/>
                        <a:pt x="86" y="49"/>
                        <a:pt x="86" y="49"/>
                      </a:cubicBezTo>
                      <a:cubicBezTo>
                        <a:pt x="85" y="53"/>
                        <a:pt x="81" y="55"/>
                        <a:pt x="78" y="54"/>
                      </a:cubicBezTo>
                      <a:cubicBezTo>
                        <a:pt x="7" y="41"/>
                        <a:pt x="7" y="41"/>
                        <a:pt x="7" y="41"/>
                      </a:cubicBezTo>
                      <a:cubicBezTo>
                        <a:pt x="3" y="40"/>
                        <a:pt x="0" y="36"/>
                        <a:pt x="1" y="32"/>
                      </a:cubicBezTo>
                      <a:cubicBezTo>
                        <a:pt x="6" y="7"/>
                        <a:pt x="6" y="7"/>
                        <a:pt x="6" y="7"/>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70" name="Freeform 31"/>
                <p:cNvSpPr>
                  <a:spLocks/>
                </p:cNvSpPr>
                <p:nvPr/>
              </p:nvSpPr>
              <p:spPr bwMode="auto">
                <a:xfrm>
                  <a:off x="1040" y="2239"/>
                  <a:ext cx="56" cy="58"/>
                </a:xfrm>
                <a:custGeom>
                  <a:avLst/>
                  <a:gdLst>
                    <a:gd name="T0" fmla="*/ 14 w 44"/>
                    <a:gd name="T1" fmla="*/ 1 h 46"/>
                    <a:gd name="T2" fmla="*/ 38 w 44"/>
                    <a:gd name="T3" fmla="*/ 5 h 46"/>
                    <a:gd name="T4" fmla="*/ 43 w 44"/>
                    <a:gd name="T5" fmla="*/ 13 h 46"/>
                    <a:gd name="T6" fmla="*/ 38 w 44"/>
                    <a:gd name="T7" fmla="*/ 40 h 46"/>
                    <a:gd name="T8" fmla="*/ 30 w 44"/>
                    <a:gd name="T9" fmla="*/ 45 h 46"/>
                    <a:gd name="T10" fmla="*/ 6 w 44"/>
                    <a:gd name="T11" fmla="*/ 40 h 46"/>
                    <a:gd name="T12" fmla="*/ 1 w 44"/>
                    <a:gd name="T13" fmla="*/ 33 h 46"/>
                    <a:gd name="T14" fmla="*/ 6 w 44"/>
                    <a:gd name="T15" fmla="*/ 6 h 46"/>
                    <a:gd name="T16" fmla="*/ 14 w 44"/>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6">
                      <a:moveTo>
                        <a:pt x="14" y="1"/>
                      </a:moveTo>
                      <a:cubicBezTo>
                        <a:pt x="38" y="5"/>
                        <a:pt x="38" y="5"/>
                        <a:pt x="38" y="5"/>
                      </a:cubicBezTo>
                      <a:cubicBezTo>
                        <a:pt x="41" y="6"/>
                        <a:pt x="44" y="10"/>
                        <a:pt x="43" y="13"/>
                      </a:cubicBezTo>
                      <a:cubicBezTo>
                        <a:pt x="38" y="40"/>
                        <a:pt x="38" y="40"/>
                        <a:pt x="38" y="40"/>
                      </a:cubicBezTo>
                      <a:cubicBezTo>
                        <a:pt x="37" y="43"/>
                        <a:pt x="34" y="46"/>
                        <a:pt x="30" y="45"/>
                      </a:cubicBezTo>
                      <a:cubicBezTo>
                        <a:pt x="6" y="40"/>
                        <a:pt x="6" y="40"/>
                        <a:pt x="6" y="40"/>
                      </a:cubicBezTo>
                      <a:cubicBezTo>
                        <a:pt x="3" y="40"/>
                        <a:pt x="0" y="36"/>
                        <a:pt x="1" y="33"/>
                      </a:cubicBezTo>
                      <a:cubicBezTo>
                        <a:pt x="6" y="6"/>
                        <a:pt x="6" y="6"/>
                        <a:pt x="6" y="6"/>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71" name="Freeform 32"/>
                <p:cNvSpPr>
                  <a:spLocks/>
                </p:cNvSpPr>
                <p:nvPr/>
              </p:nvSpPr>
              <p:spPr bwMode="auto">
                <a:xfrm>
                  <a:off x="1029" y="2298"/>
                  <a:ext cx="56" cy="57"/>
                </a:xfrm>
                <a:custGeom>
                  <a:avLst/>
                  <a:gdLst>
                    <a:gd name="T0" fmla="*/ 14 w 44"/>
                    <a:gd name="T1" fmla="*/ 0 h 45"/>
                    <a:gd name="T2" fmla="*/ 38 w 44"/>
                    <a:gd name="T3" fmla="*/ 5 h 45"/>
                    <a:gd name="T4" fmla="*/ 43 w 44"/>
                    <a:gd name="T5" fmla="*/ 13 h 45"/>
                    <a:gd name="T6" fmla="*/ 38 w 44"/>
                    <a:gd name="T7" fmla="*/ 39 h 45"/>
                    <a:gd name="T8" fmla="*/ 30 w 44"/>
                    <a:gd name="T9" fmla="*/ 45 h 45"/>
                    <a:gd name="T10" fmla="*/ 6 w 44"/>
                    <a:gd name="T11" fmla="*/ 40 h 45"/>
                    <a:gd name="T12" fmla="*/ 1 w 44"/>
                    <a:gd name="T13" fmla="*/ 32 h 45"/>
                    <a:gd name="T14" fmla="*/ 6 w 44"/>
                    <a:gd name="T15" fmla="*/ 6 h 45"/>
                    <a:gd name="T16" fmla="*/ 14 w 44"/>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5">
                      <a:moveTo>
                        <a:pt x="14" y="0"/>
                      </a:moveTo>
                      <a:cubicBezTo>
                        <a:pt x="38" y="5"/>
                        <a:pt x="38" y="5"/>
                        <a:pt x="38" y="5"/>
                      </a:cubicBezTo>
                      <a:cubicBezTo>
                        <a:pt x="41" y="6"/>
                        <a:pt x="44" y="9"/>
                        <a:pt x="43" y="13"/>
                      </a:cubicBezTo>
                      <a:cubicBezTo>
                        <a:pt x="38" y="39"/>
                        <a:pt x="38" y="39"/>
                        <a:pt x="38" y="39"/>
                      </a:cubicBezTo>
                      <a:cubicBezTo>
                        <a:pt x="37" y="43"/>
                        <a:pt x="34" y="45"/>
                        <a:pt x="30" y="45"/>
                      </a:cubicBezTo>
                      <a:cubicBezTo>
                        <a:pt x="6" y="40"/>
                        <a:pt x="6" y="40"/>
                        <a:pt x="6" y="40"/>
                      </a:cubicBezTo>
                      <a:cubicBezTo>
                        <a:pt x="3" y="39"/>
                        <a:pt x="0" y="36"/>
                        <a:pt x="1" y="32"/>
                      </a:cubicBezTo>
                      <a:cubicBezTo>
                        <a:pt x="6" y="6"/>
                        <a:pt x="6" y="6"/>
                        <a:pt x="6" y="6"/>
                      </a:cubicBezTo>
                      <a:cubicBezTo>
                        <a:pt x="7"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72" name="Freeform 33"/>
                <p:cNvSpPr>
                  <a:spLocks/>
                </p:cNvSpPr>
                <p:nvPr/>
              </p:nvSpPr>
              <p:spPr bwMode="auto">
                <a:xfrm>
                  <a:off x="1032" y="2005"/>
                  <a:ext cx="48" cy="45"/>
                </a:xfrm>
                <a:custGeom>
                  <a:avLst/>
                  <a:gdLst>
                    <a:gd name="T0" fmla="*/ 11 w 38"/>
                    <a:gd name="T1" fmla="*/ 1 h 36"/>
                    <a:gd name="T2" fmla="*/ 34 w 38"/>
                    <a:gd name="T3" fmla="*/ 5 h 36"/>
                    <a:gd name="T4" fmla="*/ 38 w 38"/>
                    <a:gd name="T5" fmla="*/ 11 h 36"/>
                    <a:gd name="T6" fmla="*/ 34 w 38"/>
                    <a:gd name="T7" fmla="*/ 31 h 36"/>
                    <a:gd name="T8" fmla="*/ 28 w 38"/>
                    <a:gd name="T9" fmla="*/ 35 h 36"/>
                    <a:gd name="T10" fmla="*/ 5 w 38"/>
                    <a:gd name="T11" fmla="*/ 31 h 36"/>
                    <a:gd name="T12" fmla="*/ 1 w 38"/>
                    <a:gd name="T13" fmla="*/ 25 h 36"/>
                    <a:gd name="T14" fmla="*/ 4 w 38"/>
                    <a:gd name="T15" fmla="*/ 5 h 36"/>
                    <a:gd name="T16" fmla="*/ 11 w 38"/>
                    <a:gd name="T1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6">
                      <a:moveTo>
                        <a:pt x="11" y="1"/>
                      </a:moveTo>
                      <a:cubicBezTo>
                        <a:pt x="34" y="5"/>
                        <a:pt x="34" y="5"/>
                        <a:pt x="34" y="5"/>
                      </a:cubicBezTo>
                      <a:cubicBezTo>
                        <a:pt x="37" y="6"/>
                        <a:pt x="38" y="9"/>
                        <a:pt x="38" y="11"/>
                      </a:cubicBezTo>
                      <a:cubicBezTo>
                        <a:pt x="34" y="31"/>
                        <a:pt x="34" y="31"/>
                        <a:pt x="34" y="31"/>
                      </a:cubicBezTo>
                      <a:cubicBezTo>
                        <a:pt x="34" y="34"/>
                        <a:pt x="31" y="36"/>
                        <a:pt x="28" y="35"/>
                      </a:cubicBezTo>
                      <a:cubicBezTo>
                        <a:pt x="5" y="31"/>
                        <a:pt x="5" y="31"/>
                        <a:pt x="5" y="31"/>
                      </a:cubicBezTo>
                      <a:cubicBezTo>
                        <a:pt x="2" y="30"/>
                        <a:pt x="0" y="28"/>
                        <a:pt x="1" y="25"/>
                      </a:cubicBezTo>
                      <a:cubicBezTo>
                        <a:pt x="4" y="5"/>
                        <a:pt x="4" y="5"/>
                        <a:pt x="4" y="5"/>
                      </a:cubicBezTo>
                      <a:cubicBezTo>
                        <a:pt x="5" y="2"/>
                        <a:pt x="8" y="0"/>
                        <a:pt x="11"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73" name="Freeform 34"/>
                <p:cNvSpPr>
                  <a:spLocks/>
                </p:cNvSpPr>
                <p:nvPr/>
              </p:nvSpPr>
              <p:spPr bwMode="auto">
                <a:xfrm>
                  <a:off x="977" y="1995"/>
                  <a:ext cx="48" cy="45"/>
                </a:xfrm>
                <a:custGeom>
                  <a:avLst/>
                  <a:gdLst>
                    <a:gd name="T0" fmla="*/ 10 w 38"/>
                    <a:gd name="T1" fmla="*/ 0 h 36"/>
                    <a:gd name="T2" fmla="*/ 33 w 38"/>
                    <a:gd name="T3" fmla="*/ 5 h 36"/>
                    <a:gd name="T4" fmla="*/ 37 w 38"/>
                    <a:gd name="T5" fmla="*/ 11 h 36"/>
                    <a:gd name="T6" fmla="*/ 34 w 38"/>
                    <a:gd name="T7" fmla="*/ 31 h 36"/>
                    <a:gd name="T8" fmla="*/ 27 w 38"/>
                    <a:gd name="T9" fmla="*/ 35 h 36"/>
                    <a:gd name="T10" fmla="*/ 5 w 38"/>
                    <a:gd name="T11" fmla="*/ 31 h 36"/>
                    <a:gd name="T12" fmla="*/ 0 w 38"/>
                    <a:gd name="T13" fmla="*/ 24 h 36"/>
                    <a:gd name="T14" fmla="*/ 4 w 38"/>
                    <a:gd name="T15" fmla="*/ 5 h 36"/>
                    <a:gd name="T16" fmla="*/ 10 w 38"/>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6">
                      <a:moveTo>
                        <a:pt x="10" y="0"/>
                      </a:moveTo>
                      <a:cubicBezTo>
                        <a:pt x="33" y="5"/>
                        <a:pt x="33" y="5"/>
                        <a:pt x="33" y="5"/>
                      </a:cubicBezTo>
                      <a:cubicBezTo>
                        <a:pt x="36" y="5"/>
                        <a:pt x="38" y="8"/>
                        <a:pt x="37" y="11"/>
                      </a:cubicBezTo>
                      <a:cubicBezTo>
                        <a:pt x="34" y="31"/>
                        <a:pt x="34" y="31"/>
                        <a:pt x="34" y="31"/>
                      </a:cubicBezTo>
                      <a:cubicBezTo>
                        <a:pt x="33" y="34"/>
                        <a:pt x="30" y="36"/>
                        <a:pt x="27" y="35"/>
                      </a:cubicBezTo>
                      <a:cubicBezTo>
                        <a:pt x="5" y="31"/>
                        <a:pt x="5" y="31"/>
                        <a:pt x="5" y="31"/>
                      </a:cubicBezTo>
                      <a:cubicBezTo>
                        <a:pt x="2" y="30"/>
                        <a:pt x="0" y="27"/>
                        <a:pt x="0" y="24"/>
                      </a:cubicBezTo>
                      <a:cubicBezTo>
                        <a:pt x="4" y="5"/>
                        <a:pt x="4" y="5"/>
                        <a:pt x="4" y="5"/>
                      </a:cubicBezTo>
                      <a:cubicBezTo>
                        <a:pt x="4" y="2"/>
                        <a:pt x="7" y="0"/>
                        <a:pt x="10"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74" name="Freeform 35"/>
                <p:cNvSpPr>
                  <a:spLocks/>
                </p:cNvSpPr>
                <p:nvPr/>
              </p:nvSpPr>
              <p:spPr bwMode="auto">
                <a:xfrm>
                  <a:off x="922" y="1983"/>
                  <a:ext cx="48" cy="46"/>
                </a:xfrm>
                <a:custGeom>
                  <a:avLst/>
                  <a:gdLst>
                    <a:gd name="T0" fmla="*/ 11 w 38"/>
                    <a:gd name="T1" fmla="*/ 1 h 36"/>
                    <a:gd name="T2" fmla="*/ 34 w 38"/>
                    <a:gd name="T3" fmla="*/ 5 h 36"/>
                    <a:gd name="T4" fmla="*/ 38 w 38"/>
                    <a:gd name="T5" fmla="*/ 12 h 36"/>
                    <a:gd name="T6" fmla="*/ 34 w 38"/>
                    <a:gd name="T7" fmla="*/ 31 h 36"/>
                    <a:gd name="T8" fmla="*/ 28 w 38"/>
                    <a:gd name="T9" fmla="*/ 36 h 36"/>
                    <a:gd name="T10" fmla="*/ 5 w 38"/>
                    <a:gd name="T11" fmla="*/ 31 h 36"/>
                    <a:gd name="T12" fmla="*/ 1 w 38"/>
                    <a:gd name="T13" fmla="*/ 25 h 36"/>
                    <a:gd name="T14" fmla="*/ 4 w 38"/>
                    <a:gd name="T15" fmla="*/ 5 h 36"/>
                    <a:gd name="T16" fmla="*/ 11 w 38"/>
                    <a:gd name="T1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6">
                      <a:moveTo>
                        <a:pt x="11" y="1"/>
                      </a:moveTo>
                      <a:cubicBezTo>
                        <a:pt x="34" y="5"/>
                        <a:pt x="34" y="5"/>
                        <a:pt x="34" y="5"/>
                      </a:cubicBezTo>
                      <a:cubicBezTo>
                        <a:pt x="37" y="6"/>
                        <a:pt x="38" y="9"/>
                        <a:pt x="38" y="12"/>
                      </a:cubicBezTo>
                      <a:cubicBezTo>
                        <a:pt x="34" y="31"/>
                        <a:pt x="34" y="31"/>
                        <a:pt x="34" y="31"/>
                      </a:cubicBezTo>
                      <a:cubicBezTo>
                        <a:pt x="34" y="34"/>
                        <a:pt x="31" y="36"/>
                        <a:pt x="28" y="36"/>
                      </a:cubicBezTo>
                      <a:cubicBezTo>
                        <a:pt x="5" y="31"/>
                        <a:pt x="5" y="31"/>
                        <a:pt x="5" y="31"/>
                      </a:cubicBezTo>
                      <a:cubicBezTo>
                        <a:pt x="2" y="31"/>
                        <a:pt x="0" y="28"/>
                        <a:pt x="1" y="25"/>
                      </a:cubicBezTo>
                      <a:cubicBezTo>
                        <a:pt x="4" y="5"/>
                        <a:pt x="4" y="5"/>
                        <a:pt x="4" y="5"/>
                      </a:cubicBezTo>
                      <a:cubicBezTo>
                        <a:pt x="5" y="2"/>
                        <a:pt x="8" y="0"/>
                        <a:pt x="11"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75" name="Freeform 36"/>
                <p:cNvSpPr>
                  <a:spLocks/>
                </p:cNvSpPr>
                <p:nvPr/>
              </p:nvSpPr>
              <p:spPr bwMode="auto">
                <a:xfrm>
                  <a:off x="867" y="1973"/>
                  <a:ext cx="48" cy="46"/>
                </a:xfrm>
                <a:custGeom>
                  <a:avLst/>
                  <a:gdLst>
                    <a:gd name="T0" fmla="*/ 10 w 38"/>
                    <a:gd name="T1" fmla="*/ 1 h 36"/>
                    <a:gd name="T2" fmla="*/ 33 w 38"/>
                    <a:gd name="T3" fmla="*/ 5 h 36"/>
                    <a:gd name="T4" fmla="*/ 37 w 38"/>
                    <a:gd name="T5" fmla="*/ 11 h 36"/>
                    <a:gd name="T6" fmla="*/ 34 w 38"/>
                    <a:gd name="T7" fmla="*/ 31 h 36"/>
                    <a:gd name="T8" fmla="*/ 27 w 38"/>
                    <a:gd name="T9" fmla="*/ 35 h 36"/>
                    <a:gd name="T10" fmla="*/ 5 w 38"/>
                    <a:gd name="T11" fmla="*/ 31 h 36"/>
                    <a:gd name="T12" fmla="*/ 0 w 38"/>
                    <a:gd name="T13" fmla="*/ 24 h 36"/>
                    <a:gd name="T14" fmla="*/ 4 w 38"/>
                    <a:gd name="T15" fmla="*/ 5 h 36"/>
                    <a:gd name="T16" fmla="*/ 10 w 38"/>
                    <a:gd name="T1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6">
                      <a:moveTo>
                        <a:pt x="10" y="1"/>
                      </a:moveTo>
                      <a:cubicBezTo>
                        <a:pt x="33" y="5"/>
                        <a:pt x="33" y="5"/>
                        <a:pt x="33" y="5"/>
                      </a:cubicBezTo>
                      <a:cubicBezTo>
                        <a:pt x="36" y="6"/>
                        <a:pt x="38" y="8"/>
                        <a:pt x="37" y="11"/>
                      </a:cubicBezTo>
                      <a:cubicBezTo>
                        <a:pt x="34" y="31"/>
                        <a:pt x="34" y="31"/>
                        <a:pt x="34" y="31"/>
                      </a:cubicBezTo>
                      <a:cubicBezTo>
                        <a:pt x="33" y="34"/>
                        <a:pt x="30" y="36"/>
                        <a:pt x="27" y="35"/>
                      </a:cubicBezTo>
                      <a:cubicBezTo>
                        <a:pt x="5" y="31"/>
                        <a:pt x="5" y="31"/>
                        <a:pt x="5" y="31"/>
                      </a:cubicBezTo>
                      <a:cubicBezTo>
                        <a:pt x="2" y="30"/>
                        <a:pt x="0" y="27"/>
                        <a:pt x="0" y="24"/>
                      </a:cubicBezTo>
                      <a:cubicBezTo>
                        <a:pt x="4" y="5"/>
                        <a:pt x="4" y="5"/>
                        <a:pt x="4" y="5"/>
                      </a:cubicBezTo>
                      <a:cubicBezTo>
                        <a:pt x="4" y="2"/>
                        <a:pt x="7" y="0"/>
                        <a:pt x="10"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76" name="Freeform 37"/>
                <p:cNvSpPr>
                  <a:spLocks/>
                </p:cNvSpPr>
                <p:nvPr/>
              </p:nvSpPr>
              <p:spPr bwMode="auto">
                <a:xfrm>
                  <a:off x="812" y="1963"/>
                  <a:ext cx="49" cy="46"/>
                </a:xfrm>
                <a:custGeom>
                  <a:avLst/>
                  <a:gdLst>
                    <a:gd name="T0" fmla="*/ 11 w 39"/>
                    <a:gd name="T1" fmla="*/ 0 h 36"/>
                    <a:gd name="T2" fmla="*/ 34 w 39"/>
                    <a:gd name="T3" fmla="*/ 5 h 36"/>
                    <a:gd name="T4" fmla="*/ 38 w 39"/>
                    <a:gd name="T5" fmla="*/ 11 h 36"/>
                    <a:gd name="T6" fmla="*/ 34 w 39"/>
                    <a:gd name="T7" fmla="*/ 31 h 36"/>
                    <a:gd name="T8" fmla="*/ 28 w 39"/>
                    <a:gd name="T9" fmla="*/ 35 h 36"/>
                    <a:gd name="T10" fmla="*/ 5 w 39"/>
                    <a:gd name="T11" fmla="*/ 31 h 36"/>
                    <a:gd name="T12" fmla="*/ 1 w 39"/>
                    <a:gd name="T13" fmla="*/ 24 h 36"/>
                    <a:gd name="T14" fmla="*/ 4 w 39"/>
                    <a:gd name="T15" fmla="*/ 5 h 36"/>
                    <a:gd name="T16" fmla="*/ 11 w 39"/>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6">
                      <a:moveTo>
                        <a:pt x="11" y="0"/>
                      </a:moveTo>
                      <a:cubicBezTo>
                        <a:pt x="34" y="5"/>
                        <a:pt x="34" y="5"/>
                        <a:pt x="34" y="5"/>
                      </a:cubicBezTo>
                      <a:cubicBezTo>
                        <a:pt x="37" y="5"/>
                        <a:pt x="39" y="8"/>
                        <a:pt x="38" y="11"/>
                      </a:cubicBezTo>
                      <a:cubicBezTo>
                        <a:pt x="34" y="31"/>
                        <a:pt x="34" y="31"/>
                        <a:pt x="34" y="31"/>
                      </a:cubicBezTo>
                      <a:cubicBezTo>
                        <a:pt x="34" y="34"/>
                        <a:pt x="31" y="36"/>
                        <a:pt x="28" y="35"/>
                      </a:cubicBezTo>
                      <a:cubicBezTo>
                        <a:pt x="5" y="31"/>
                        <a:pt x="5" y="31"/>
                        <a:pt x="5" y="31"/>
                      </a:cubicBezTo>
                      <a:cubicBezTo>
                        <a:pt x="2" y="30"/>
                        <a:pt x="0" y="27"/>
                        <a:pt x="1" y="24"/>
                      </a:cubicBezTo>
                      <a:cubicBezTo>
                        <a:pt x="4" y="5"/>
                        <a:pt x="4" y="5"/>
                        <a:pt x="4" y="5"/>
                      </a:cubicBezTo>
                      <a:cubicBezTo>
                        <a:pt x="5" y="2"/>
                        <a:pt x="8" y="0"/>
                        <a:pt x="11"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77" name="Freeform 38"/>
                <p:cNvSpPr>
                  <a:spLocks/>
                </p:cNvSpPr>
                <p:nvPr/>
              </p:nvSpPr>
              <p:spPr bwMode="auto">
                <a:xfrm>
                  <a:off x="757" y="1952"/>
                  <a:ext cx="48" cy="45"/>
                </a:xfrm>
                <a:custGeom>
                  <a:avLst/>
                  <a:gdLst>
                    <a:gd name="T0" fmla="*/ 10 w 38"/>
                    <a:gd name="T1" fmla="*/ 1 h 36"/>
                    <a:gd name="T2" fmla="*/ 33 w 38"/>
                    <a:gd name="T3" fmla="*/ 5 h 36"/>
                    <a:gd name="T4" fmla="*/ 37 w 38"/>
                    <a:gd name="T5" fmla="*/ 12 h 36"/>
                    <a:gd name="T6" fmla="*/ 34 w 38"/>
                    <a:gd name="T7" fmla="*/ 31 h 36"/>
                    <a:gd name="T8" fmla="*/ 27 w 38"/>
                    <a:gd name="T9" fmla="*/ 36 h 36"/>
                    <a:gd name="T10" fmla="*/ 5 w 38"/>
                    <a:gd name="T11" fmla="*/ 31 h 36"/>
                    <a:gd name="T12" fmla="*/ 0 w 38"/>
                    <a:gd name="T13" fmla="*/ 25 h 36"/>
                    <a:gd name="T14" fmla="*/ 4 w 38"/>
                    <a:gd name="T15" fmla="*/ 5 h 36"/>
                    <a:gd name="T16" fmla="*/ 10 w 38"/>
                    <a:gd name="T1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6">
                      <a:moveTo>
                        <a:pt x="10" y="1"/>
                      </a:moveTo>
                      <a:cubicBezTo>
                        <a:pt x="33" y="5"/>
                        <a:pt x="33" y="5"/>
                        <a:pt x="33" y="5"/>
                      </a:cubicBezTo>
                      <a:cubicBezTo>
                        <a:pt x="36" y="6"/>
                        <a:pt x="38" y="9"/>
                        <a:pt x="37" y="12"/>
                      </a:cubicBezTo>
                      <a:cubicBezTo>
                        <a:pt x="34" y="31"/>
                        <a:pt x="34" y="31"/>
                        <a:pt x="34" y="31"/>
                      </a:cubicBezTo>
                      <a:cubicBezTo>
                        <a:pt x="33" y="34"/>
                        <a:pt x="30" y="36"/>
                        <a:pt x="27" y="36"/>
                      </a:cubicBezTo>
                      <a:cubicBezTo>
                        <a:pt x="5" y="31"/>
                        <a:pt x="5" y="31"/>
                        <a:pt x="5" y="31"/>
                      </a:cubicBezTo>
                      <a:cubicBezTo>
                        <a:pt x="2" y="31"/>
                        <a:pt x="0" y="28"/>
                        <a:pt x="0" y="25"/>
                      </a:cubicBezTo>
                      <a:cubicBezTo>
                        <a:pt x="4" y="5"/>
                        <a:pt x="4" y="5"/>
                        <a:pt x="4" y="5"/>
                      </a:cubicBezTo>
                      <a:cubicBezTo>
                        <a:pt x="4" y="2"/>
                        <a:pt x="7" y="0"/>
                        <a:pt x="10"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78" name="Freeform 39"/>
                <p:cNvSpPr>
                  <a:spLocks/>
                </p:cNvSpPr>
                <p:nvPr/>
              </p:nvSpPr>
              <p:spPr bwMode="auto">
                <a:xfrm>
                  <a:off x="702" y="1942"/>
                  <a:ext cx="49" cy="45"/>
                </a:xfrm>
                <a:custGeom>
                  <a:avLst/>
                  <a:gdLst>
                    <a:gd name="T0" fmla="*/ 11 w 39"/>
                    <a:gd name="T1" fmla="*/ 1 h 36"/>
                    <a:gd name="T2" fmla="*/ 34 w 39"/>
                    <a:gd name="T3" fmla="*/ 5 h 36"/>
                    <a:gd name="T4" fmla="*/ 38 w 39"/>
                    <a:gd name="T5" fmla="*/ 11 h 36"/>
                    <a:gd name="T6" fmla="*/ 34 w 39"/>
                    <a:gd name="T7" fmla="*/ 31 h 36"/>
                    <a:gd name="T8" fmla="*/ 28 w 39"/>
                    <a:gd name="T9" fmla="*/ 35 h 36"/>
                    <a:gd name="T10" fmla="*/ 5 w 39"/>
                    <a:gd name="T11" fmla="*/ 31 h 36"/>
                    <a:gd name="T12" fmla="*/ 1 w 39"/>
                    <a:gd name="T13" fmla="*/ 24 h 36"/>
                    <a:gd name="T14" fmla="*/ 4 w 39"/>
                    <a:gd name="T15" fmla="*/ 5 h 36"/>
                    <a:gd name="T16" fmla="*/ 11 w 39"/>
                    <a:gd name="T1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6">
                      <a:moveTo>
                        <a:pt x="11" y="1"/>
                      </a:moveTo>
                      <a:cubicBezTo>
                        <a:pt x="34" y="5"/>
                        <a:pt x="34" y="5"/>
                        <a:pt x="34" y="5"/>
                      </a:cubicBezTo>
                      <a:cubicBezTo>
                        <a:pt x="37" y="5"/>
                        <a:pt x="39" y="8"/>
                        <a:pt x="38" y="11"/>
                      </a:cubicBezTo>
                      <a:cubicBezTo>
                        <a:pt x="34" y="31"/>
                        <a:pt x="34" y="31"/>
                        <a:pt x="34" y="31"/>
                      </a:cubicBezTo>
                      <a:cubicBezTo>
                        <a:pt x="34" y="34"/>
                        <a:pt x="31" y="36"/>
                        <a:pt x="28" y="35"/>
                      </a:cubicBezTo>
                      <a:cubicBezTo>
                        <a:pt x="5" y="31"/>
                        <a:pt x="5" y="31"/>
                        <a:pt x="5" y="31"/>
                      </a:cubicBezTo>
                      <a:cubicBezTo>
                        <a:pt x="2" y="30"/>
                        <a:pt x="0" y="27"/>
                        <a:pt x="1" y="24"/>
                      </a:cubicBezTo>
                      <a:cubicBezTo>
                        <a:pt x="4" y="5"/>
                        <a:pt x="4" y="5"/>
                        <a:pt x="4" y="5"/>
                      </a:cubicBezTo>
                      <a:cubicBezTo>
                        <a:pt x="5" y="2"/>
                        <a:pt x="8" y="0"/>
                        <a:pt x="11"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79" name="Freeform 40"/>
                <p:cNvSpPr>
                  <a:spLocks/>
                </p:cNvSpPr>
                <p:nvPr/>
              </p:nvSpPr>
              <p:spPr bwMode="auto">
                <a:xfrm>
                  <a:off x="647" y="1931"/>
                  <a:ext cx="48" cy="45"/>
                </a:xfrm>
                <a:custGeom>
                  <a:avLst/>
                  <a:gdLst>
                    <a:gd name="T0" fmla="*/ 10 w 38"/>
                    <a:gd name="T1" fmla="*/ 0 h 35"/>
                    <a:gd name="T2" fmla="*/ 33 w 38"/>
                    <a:gd name="T3" fmla="*/ 5 h 35"/>
                    <a:gd name="T4" fmla="*/ 37 w 38"/>
                    <a:gd name="T5" fmla="*/ 11 h 35"/>
                    <a:gd name="T6" fmla="*/ 34 w 38"/>
                    <a:gd name="T7" fmla="*/ 31 h 35"/>
                    <a:gd name="T8" fmla="*/ 27 w 38"/>
                    <a:gd name="T9" fmla="*/ 35 h 35"/>
                    <a:gd name="T10" fmla="*/ 5 w 38"/>
                    <a:gd name="T11" fmla="*/ 31 h 35"/>
                    <a:gd name="T12" fmla="*/ 0 w 38"/>
                    <a:gd name="T13" fmla="*/ 24 h 35"/>
                    <a:gd name="T14" fmla="*/ 4 w 38"/>
                    <a:gd name="T15" fmla="*/ 5 h 35"/>
                    <a:gd name="T16" fmla="*/ 10 w 38"/>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5">
                      <a:moveTo>
                        <a:pt x="10" y="0"/>
                      </a:moveTo>
                      <a:cubicBezTo>
                        <a:pt x="33" y="5"/>
                        <a:pt x="33" y="5"/>
                        <a:pt x="33" y="5"/>
                      </a:cubicBezTo>
                      <a:cubicBezTo>
                        <a:pt x="36" y="5"/>
                        <a:pt x="38" y="8"/>
                        <a:pt x="37" y="11"/>
                      </a:cubicBezTo>
                      <a:cubicBezTo>
                        <a:pt x="34" y="31"/>
                        <a:pt x="34" y="31"/>
                        <a:pt x="34" y="31"/>
                      </a:cubicBezTo>
                      <a:cubicBezTo>
                        <a:pt x="33" y="33"/>
                        <a:pt x="30" y="35"/>
                        <a:pt x="27" y="35"/>
                      </a:cubicBezTo>
                      <a:cubicBezTo>
                        <a:pt x="5" y="31"/>
                        <a:pt x="5" y="31"/>
                        <a:pt x="5" y="31"/>
                      </a:cubicBezTo>
                      <a:cubicBezTo>
                        <a:pt x="2" y="30"/>
                        <a:pt x="0" y="27"/>
                        <a:pt x="0" y="24"/>
                      </a:cubicBezTo>
                      <a:cubicBezTo>
                        <a:pt x="4" y="5"/>
                        <a:pt x="4" y="5"/>
                        <a:pt x="4" y="5"/>
                      </a:cubicBezTo>
                      <a:cubicBezTo>
                        <a:pt x="5" y="2"/>
                        <a:pt x="7" y="0"/>
                        <a:pt x="10"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80" name="Freeform 41"/>
                <p:cNvSpPr>
                  <a:spLocks/>
                </p:cNvSpPr>
                <p:nvPr/>
              </p:nvSpPr>
              <p:spPr bwMode="auto">
                <a:xfrm>
                  <a:off x="592" y="1920"/>
                  <a:ext cx="49" cy="46"/>
                </a:xfrm>
                <a:custGeom>
                  <a:avLst/>
                  <a:gdLst>
                    <a:gd name="T0" fmla="*/ 11 w 39"/>
                    <a:gd name="T1" fmla="*/ 1 h 36"/>
                    <a:gd name="T2" fmla="*/ 34 w 39"/>
                    <a:gd name="T3" fmla="*/ 5 h 36"/>
                    <a:gd name="T4" fmla="*/ 38 w 39"/>
                    <a:gd name="T5" fmla="*/ 12 h 36"/>
                    <a:gd name="T6" fmla="*/ 34 w 39"/>
                    <a:gd name="T7" fmla="*/ 31 h 36"/>
                    <a:gd name="T8" fmla="*/ 28 w 39"/>
                    <a:gd name="T9" fmla="*/ 36 h 36"/>
                    <a:gd name="T10" fmla="*/ 5 w 39"/>
                    <a:gd name="T11" fmla="*/ 31 h 36"/>
                    <a:gd name="T12" fmla="*/ 1 w 39"/>
                    <a:gd name="T13" fmla="*/ 25 h 36"/>
                    <a:gd name="T14" fmla="*/ 4 w 39"/>
                    <a:gd name="T15" fmla="*/ 5 h 36"/>
                    <a:gd name="T16" fmla="*/ 11 w 39"/>
                    <a:gd name="T1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6">
                      <a:moveTo>
                        <a:pt x="11" y="1"/>
                      </a:moveTo>
                      <a:cubicBezTo>
                        <a:pt x="34" y="5"/>
                        <a:pt x="34" y="5"/>
                        <a:pt x="34" y="5"/>
                      </a:cubicBezTo>
                      <a:cubicBezTo>
                        <a:pt x="37" y="6"/>
                        <a:pt x="39" y="9"/>
                        <a:pt x="38" y="12"/>
                      </a:cubicBezTo>
                      <a:cubicBezTo>
                        <a:pt x="34" y="31"/>
                        <a:pt x="34" y="31"/>
                        <a:pt x="34" y="31"/>
                      </a:cubicBezTo>
                      <a:cubicBezTo>
                        <a:pt x="34" y="34"/>
                        <a:pt x="31" y="36"/>
                        <a:pt x="28" y="36"/>
                      </a:cubicBezTo>
                      <a:cubicBezTo>
                        <a:pt x="5" y="31"/>
                        <a:pt x="5" y="31"/>
                        <a:pt x="5" y="31"/>
                      </a:cubicBezTo>
                      <a:cubicBezTo>
                        <a:pt x="2" y="31"/>
                        <a:pt x="0" y="28"/>
                        <a:pt x="1" y="25"/>
                      </a:cubicBezTo>
                      <a:cubicBezTo>
                        <a:pt x="4" y="5"/>
                        <a:pt x="4" y="5"/>
                        <a:pt x="4" y="5"/>
                      </a:cubicBezTo>
                      <a:cubicBezTo>
                        <a:pt x="5" y="2"/>
                        <a:pt x="8" y="0"/>
                        <a:pt x="11"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81" name="Freeform 42"/>
                <p:cNvSpPr>
                  <a:spLocks/>
                </p:cNvSpPr>
                <p:nvPr/>
              </p:nvSpPr>
              <p:spPr bwMode="auto">
                <a:xfrm>
                  <a:off x="537" y="1910"/>
                  <a:ext cx="48" cy="45"/>
                </a:xfrm>
                <a:custGeom>
                  <a:avLst/>
                  <a:gdLst>
                    <a:gd name="T0" fmla="*/ 10 w 38"/>
                    <a:gd name="T1" fmla="*/ 0 h 36"/>
                    <a:gd name="T2" fmla="*/ 33 w 38"/>
                    <a:gd name="T3" fmla="*/ 5 h 36"/>
                    <a:gd name="T4" fmla="*/ 37 w 38"/>
                    <a:gd name="T5" fmla="*/ 11 h 36"/>
                    <a:gd name="T6" fmla="*/ 34 w 38"/>
                    <a:gd name="T7" fmla="*/ 31 h 36"/>
                    <a:gd name="T8" fmla="*/ 27 w 38"/>
                    <a:gd name="T9" fmla="*/ 35 h 36"/>
                    <a:gd name="T10" fmla="*/ 5 w 38"/>
                    <a:gd name="T11" fmla="*/ 31 h 36"/>
                    <a:gd name="T12" fmla="*/ 0 w 38"/>
                    <a:gd name="T13" fmla="*/ 24 h 36"/>
                    <a:gd name="T14" fmla="*/ 4 w 38"/>
                    <a:gd name="T15" fmla="*/ 5 h 36"/>
                    <a:gd name="T16" fmla="*/ 10 w 38"/>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6">
                      <a:moveTo>
                        <a:pt x="10" y="0"/>
                      </a:moveTo>
                      <a:cubicBezTo>
                        <a:pt x="33" y="5"/>
                        <a:pt x="33" y="5"/>
                        <a:pt x="33" y="5"/>
                      </a:cubicBezTo>
                      <a:cubicBezTo>
                        <a:pt x="36" y="5"/>
                        <a:pt x="38" y="8"/>
                        <a:pt x="37" y="11"/>
                      </a:cubicBezTo>
                      <a:cubicBezTo>
                        <a:pt x="34" y="31"/>
                        <a:pt x="34" y="31"/>
                        <a:pt x="34" y="31"/>
                      </a:cubicBezTo>
                      <a:cubicBezTo>
                        <a:pt x="33" y="34"/>
                        <a:pt x="30" y="36"/>
                        <a:pt x="27" y="35"/>
                      </a:cubicBezTo>
                      <a:cubicBezTo>
                        <a:pt x="5" y="31"/>
                        <a:pt x="5" y="31"/>
                        <a:pt x="5" y="31"/>
                      </a:cubicBezTo>
                      <a:cubicBezTo>
                        <a:pt x="2" y="30"/>
                        <a:pt x="0" y="27"/>
                        <a:pt x="0" y="24"/>
                      </a:cubicBezTo>
                      <a:cubicBezTo>
                        <a:pt x="4" y="5"/>
                        <a:pt x="4" y="5"/>
                        <a:pt x="4" y="5"/>
                      </a:cubicBezTo>
                      <a:cubicBezTo>
                        <a:pt x="5" y="2"/>
                        <a:pt x="7" y="0"/>
                        <a:pt x="10"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82" name="Freeform 43"/>
                <p:cNvSpPr>
                  <a:spLocks/>
                </p:cNvSpPr>
                <p:nvPr/>
              </p:nvSpPr>
              <p:spPr bwMode="auto">
                <a:xfrm>
                  <a:off x="482" y="1900"/>
                  <a:ext cx="49" cy="44"/>
                </a:xfrm>
                <a:custGeom>
                  <a:avLst/>
                  <a:gdLst>
                    <a:gd name="T0" fmla="*/ 11 w 39"/>
                    <a:gd name="T1" fmla="*/ 0 h 35"/>
                    <a:gd name="T2" fmla="*/ 34 w 39"/>
                    <a:gd name="T3" fmla="*/ 5 h 35"/>
                    <a:gd name="T4" fmla="*/ 38 w 39"/>
                    <a:gd name="T5" fmla="*/ 11 h 35"/>
                    <a:gd name="T6" fmla="*/ 34 w 39"/>
                    <a:gd name="T7" fmla="*/ 30 h 35"/>
                    <a:gd name="T8" fmla="*/ 28 w 39"/>
                    <a:gd name="T9" fmla="*/ 35 h 35"/>
                    <a:gd name="T10" fmla="*/ 5 w 39"/>
                    <a:gd name="T11" fmla="*/ 30 h 35"/>
                    <a:gd name="T12" fmla="*/ 1 w 39"/>
                    <a:gd name="T13" fmla="*/ 24 h 35"/>
                    <a:gd name="T14" fmla="*/ 4 w 39"/>
                    <a:gd name="T15" fmla="*/ 5 h 35"/>
                    <a:gd name="T16" fmla="*/ 11 w 39"/>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5">
                      <a:moveTo>
                        <a:pt x="11" y="0"/>
                      </a:moveTo>
                      <a:cubicBezTo>
                        <a:pt x="34" y="5"/>
                        <a:pt x="34" y="5"/>
                        <a:pt x="34" y="5"/>
                      </a:cubicBezTo>
                      <a:cubicBezTo>
                        <a:pt x="37" y="5"/>
                        <a:pt x="39" y="8"/>
                        <a:pt x="38" y="11"/>
                      </a:cubicBezTo>
                      <a:cubicBezTo>
                        <a:pt x="34" y="30"/>
                        <a:pt x="34" y="30"/>
                        <a:pt x="34" y="30"/>
                      </a:cubicBezTo>
                      <a:cubicBezTo>
                        <a:pt x="34" y="33"/>
                        <a:pt x="31" y="35"/>
                        <a:pt x="28" y="35"/>
                      </a:cubicBezTo>
                      <a:cubicBezTo>
                        <a:pt x="5" y="30"/>
                        <a:pt x="5" y="30"/>
                        <a:pt x="5" y="30"/>
                      </a:cubicBezTo>
                      <a:cubicBezTo>
                        <a:pt x="2" y="30"/>
                        <a:pt x="0" y="27"/>
                        <a:pt x="1" y="24"/>
                      </a:cubicBezTo>
                      <a:cubicBezTo>
                        <a:pt x="4" y="5"/>
                        <a:pt x="4" y="5"/>
                        <a:pt x="4" y="5"/>
                      </a:cubicBezTo>
                      <a:cubicBezTo>
                        <a:pt x="5" y="2"/>
                        <a:pt x="8" y="0"/>
                        <a:pt x="11"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83" name="Freeform 44"/>
                <p:cNvSpPr>
                  <a:spLocks/>
                </p:cNvSpPr>
                <p:nvPr/>
              </p:nvSpPr>
              <p:spPr bwMode="auto">
                <a:xfrm>
                  <a:off x="427" y="1888"/>
                  <a:ext cx="48" cy="46"/>
                </a:xfrm>
                <a:custGeom>
                  <a:avLst/>
                  <a:gdLst>
                    <a:gd name="T0" fmla="*/ 10 w 38"/>
                    <a:gd name="T1" fmla="*/ 1 h 36"/>
                    <a:gd name="T2" fmla="*/ 33 w 38"/>
                    <a:gd name="T3" fmla="*/ 5 h 36"/>
                    <a:gd name="T4" fmla="*/ 37 w 38"/>
                    <a:gd name="T5" fmla="*/ 12 h 36"/>
                    <a:gd name="T6" fmla="*/ 34 w 38"/>
                    <a:gd name="T7" fmla="*/ 31 h 36"/>
                    <a:gd name="T8" fmla="*/ 27 w 38"/>
                    <a:gd name="T9" fmla="*/ 35 h 36"/>
                    <a:gd name="T10" fmla="*/ 5 w 38"/>
                    <a:gd name="T11" fmla="*/ 31 h 36"/>
                    <a:gd name="T12" fmla="*/ 0 w 38"/>
                    <a:gd name="T13" fmla="*/ 25 h 36"/>
                    <a:gd name="T14" fmla="*/ 4 w 38"/>
                    <a:gd name="T15" fmla="*/ 5 h 36"/>
                    <a:gd name="T16" fmla="*/ 10 w 38"/>
                    <a:gd name="T1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6">
                      <a:moveTo>
                        <a:pt x="10" y="1"/>
                      </a:moveTo>
                      <a:cubicBezTo>
                        <a:pt x="33" y="5"/>
                        <a:pt x="33" y="5"/>
                        <a:pt x="33" y="5"/>
                      </a:cubicBezTo>
                      <a:cubicBezTo>
                        <a:pt x="36" y="6"/>
                        <a:pt x="38" y="9"/>
                        <a:pt x="37" y="12"/>
                      </a:cubicBezTo>
                      <a:cubicBezTo>
                        <a:pt x="34" y="31"/>
                        <a:pt x="34" y="31"/>
                        <a:pt x="34" y="31"/>
                      </a:cubicBezTo>
                      <a:cubicBezTo>
                        <a:pt x="33" y="34"/>
                        <a:pt x="30" y="36"/>
                        <a:pt x="27" y="35"/>
                      </a:cubicBezTo>
                      <a:cubicBezTo>
                        <a:pt x="5" y="31"/>
                        <a:pt x="5" y="31"/>
                        <a:pt x="5" y="31"/>
                      </a:cubicBezTo>
                      <a:cubicBezTo>
                        <a:pt x="2" y="31"/>
                        <a:pt x="0" y="28"/>
                        <a:pt x="0" y="25"/>
                      </a:cubicBezTo>
                      <a:cubicBezTo>
                        <a:pt x="4" y="5"/>
                        <a:pt x="4" y="5"/>
                        <a:pt x="4" y="5"/>
                      </a:cubicBezTo>
                      <a:cubicBezTo>
                        <a:pt x="5" y="2"/>
                        <a:pt x="7" y="0"/>
                        <a:pt x="10"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84" name="Freeform 45"/>
                <p:cNvSpPr>
                  <a:spLocks/>
                </p:cNvSpPr>
                <p:nvPr/>
              </p:nvSpPr>
              <p:spPr bwMode="auto">
                <a:xfrm>
                  <a:off x="372" y="1878"/>
                  <a:ext cx="49" cy="46"/>
                </a:xfrm>
                <a:custGeom>
                  <a:avLst/>
                  <a:gdLst>
                    <a:gd name="T0" fmla="*/ 11 w 39"/>
                    <a:gd name="T1" fmla="*/ 0 h 36"/>
                    <a:gd name="T2" fmla="*/ 34 w 39"/>
                    <a:gd name="T3" fmla="*/ 5 h 36"/>
                    <a:gd name="T4" fmla="*/ 38 w 39"/>
                    <a:gd name="T5" fmla="*/ 11 h 36"/>
                    <a:gd name="T6" fmla="*/ 34 w 39"/>
                    <a:gd name="T7" fmla="*/ 31 h 36"/>
                    <a:gd name="T8" fmla="*/ 28 w 39"/>
                    <a:gd name="T9" fmla="*/ 35 h 36"/>
                    <a:gd name="T10" fmla="*/ 5 w 39"/>
                    <a:gd name="T11" fmla="*/ 31 h 36"/>
                    <a:gd name="T12" fmla="*/ 1 w 39"/>
                    <a:gd name="T13" fmla="*/ 24 h 36"/>
                    <a:gd name="T14" fmla="*/ 4 w 39"/>
                    <a:gd name="T15" fmla="*/ 5 h 36"/>
                    <a:gd name="T16" fmla="*/ 11 w 39"/>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6">
                      <a:moveTo>
                        <a:pt x="11" y="0"/>
                      </a:moveTo>
                      <a:cubicBezTo>
                        <a:pt x="34" y="5"/>
                        <a:pt x="34" y="5"/>
                        <a:pt x="34" y="5"/>
                      </a:cubicBezTo>
                      <a:cubicBezTo>
                        <a:pt x="37" y="5"/>
                        <a:pt x="39" y="8"/>
                        <a:pt x="38" y="11"/>
                      </a:cubicBezTo>
                      <a:cubicBezTo>
                        <a:pt x="34" y="31"/>
                        <a:pt x="34" y="31"/>
                        <a:pt x="34" y="31"/>
                      </a:cubicBezTo>
                      <a:cubicBezTo>
                        <a:pt x="34" y="34"/>
                        <a:pt x="31" y="36"/>
                        <a:pt x="28" y="35"/>
                      </a:cubicBezTo>
                      <a:cubicBezTo>
                        <a:pt x="5" y="31"/>
                        <a:pt x="5" y="31"/>
                        <a:pt x="5" y="31"/>
                      </a:cubicBezTo>
                      <a:cubicBezTo>
                        <a:pt x="2" y="30"/>
                        <a:pt x="0" y="27"/>
                        <a:pt x="1" y="24"/>
                      </a:cubicBezTo>
                      <a:cubicBezTo>
                        <a:pt x="4" y="5"/>
                        <a:pt x="4" y="5"/>
                        <a:pt x="4" y="5"/>
                      </a:cubicBezTo>
                      <a:cubicBezTo>
                        <a:pt x="5" y="2"/>
                        <a:pt x="8" y="0"/>
                        <a:pt x="11"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85" name="Freeform 46"/>
                <p:cNvSpPr>
                  <a:spLocks/>
                </p:cNvSpPr>
                <p:nvPr/>
              </p:nvSpPr>
              <p:spPr bwMode="auto">
                <a:xfrm>
                  <a:off x="317" y="1868"/>
                  <a:ext cx="48" cy="45"/>
                </a:xfrm>
                <a:custGeom>
                  <a:avLst/>
                  <a:gdLst>
                    <a:gd name="T0" fmla="*/ 10 w 38"/>
                    <a:gd name="T1" fmla="*/ 0 h 35"/>
                    <a:gd name="T2" fmla="*/ 33 w 38"/>
                    <a:gd name="T3" fmla="*/ 4 h 35"/>
                    <a:gd name="T4" fmla="*/ 37 w 38"/>
                    <a:gd name="T5" fmla="*/ 11 h 35"/>
                    <a:gd name="T6" fmla="*/ 34 w 38"/>
                    <a:gd name="T7" fmla="*/ 30 h 35"/>
                    <a:gd name="T8" fmla="*/ 27 w 38"/>
                    <a:gd name="T9" fmla="*/ 35 h 35"/>
                    <a:gd name="T10" fmla="*/ 5 w 38"/>
                    <a:gd name="T11" fmla="*/ 30 h 35"/>
                    <a:gd name="T12" fmla="*/ 0 w 38"/>
                    <a:gd name="T13" fmla="*/ 24 h 35"/>
                    <a:gd name="T14" fmla="*/ 4 w 38"/>
                    <a:gd name="T15" fmla="*/ 4 h 35"/>
                    <a:gd name="T16" fmla="*/ 10 w 38"/>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5">
                      <a:moveTo>
                        <a:pt x="10" y="0"/>
                      </a:moveTo>
                      <a:cubicBezTo>
                        <a:pt x="33" y="4"/>
                        <a:pt x="33" y="4"/>
                        <a:pt x="33" y="4"/>
                      </a:cubicBezTo>
                      <a:cubicBezTo>
                        <a:pt x="36" y="5"/>
                        <a:pt x="38" y="8"/>
                        <a:pt x="37" y="11"/>
                      </a:cubicBezTo>
                      <a:cubicBezTo>
                        <a:pt x="34" y="30"/>
                        <a:pt x="34" y="30"/>
                        <a:pt x="34" y="30"/>
                      </a:cubicBezTo>
                      <a:cubicBezTo>
                        <a:pt x="33" y="33"/>
                        <a:pt x="30" y="35"/>
                        <a:pt x="27" y="35"/>
                      </a:cubicBezTo>
                      <a:cubicBezTo>
                        <a:pt x="5" y="30"/>
                        <a:pt x="5" y="30"/>
                        <a:pt x="5" y="30"/>
                      </a:cubicBezTo>
                      <a:cubicBezTo>
                        <a:pt x="2" y="30"/>
                        <a:pt x="0" y="27"/>
                        <a:pt x="0" y="24"/>
                      </a:cubicBezTo>
                      <a:cubicBezTo>
                        <a:pt x="4" y="4"/>
                        <a:pt x="4" y="4"/>
                        <a:pt x="4" y="4"/>
                      </a:cubicBezTo>
                      <a:cubicBezTo>
                        <a:pt x="5" y="1"/>
                        <a:pt x="7" y="0"/>
                        <a:pt x="10"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86" name="Freeform 47"/>
                <p:cNvSpPr>
                  <a:spLocks/>
                </p:cNvSpPr>
                <p:nvPr/>
              </p:nvSpPr>
              <p:spPr bwMode="auto">
                <a:xfrm>
                  <a:off x="255" y="1856"/>
                  <a:ext cx="53" cy="46"/>
                </a:xfrm>
                <a:custGeom>
                  <a:avLst/>
                  <a:gdLst>
                    <a:gd name="T0" fmla="*/ 11 w 42"/>
                    <a:gd name="T1" fmla="*/ 1 h 37"/>
                    <a:gd name="T2" fmla="*/ 37 w 42"/>
                    <a:gd name="T3" fmla="*/ 6 h 37"/>
                    <a:gd name="T4" fmla="*/ 41 w 42"/>
                    <a:gd name="T5" fmla="*/ 12 h 37"/>
                    <a:gd name="T6" fmla="*/ 37 w 42"/>
                    <a:gd name="T7" fmla="*/ 32 h 37"/>
                    <a:gd name="T8" fmla="*/ 31 w 42"/>
                    <a:gd name="T9" fmla="*/ 36 h 37"/>
                    <a:gd name="T10" fmla="*/ 5 w 42"/>
                    <a:gd name="T11" fmla="*/ 31 h 37"/>
                    <a:gd name="T12" fmla="*/ 0 w 42"/>
                    <a:gd name="T13" fmla="*/ 25 h 37"/>
                    <a:gd name="T14" fmla="*/ 4 w 42"/>
                    <a:gd name="T15" fmla="*/ 5 h 37"/>
                    <a:gd name="T16" fmla="*/ 11 w 42"/>
                    <a:gd name="T1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7">
                      <a:moveTo>
                        <a:pt x="11" y="1"/>
                      </a:moveTo>
                      <a:cubicBezTo>
                        <a:pt x="37" y="6"/>
                        <a:pt x="37" y="6"/>
                        <a:pt x="37" y="6"/>
                      </a:cubicBezTo>
                      <a:cubicBezTo>
                        <a:pt x="40" y="6"/>
                        <a:pt x="42" y="9"/>
                        <a:pt x="41" y="12"/>
                      </a:cubicBezTo>
                      <a:cubicBezTo>
                        <a:pt x="37" y="32"/>
                        <a:pt x="37" y="32"/>
                        <a:pt x="37" y="32"/>
                      </a:cubicBezTo>
                      <a:cubicBezTo>
                        <a:pt x="37" y="35"/>
                        <a:pt x="34" y="37"/>
                        <a:pt x="31" y="36"/>
                      </a:cubicBezTo>
                      <a:cubicBezTo>
                        <a:pt x="5" y="31"/>
                        <a:pt x="5" y="31"/>
                        <a:pt x="5" y="31"/>
                      </a:cubicBezTo>
                      <a:cubicBezTo>
                        <a:pt x="2" y="30"/>
                        <a:pt x="0" y="28"/>
                        <a:pt x="0" y="25"/>
                      </a:cubicBezTo>
                      <a:cubicBezTo>
                        <a:pt x="4" y="5"/>
                        <a:pt x="4" y="5"/>
                        <a:pt x="4" y="5"/>
                      </a:cubicBezTo>
                      <a:cubicBezTo>
                        <a:pt x="5" y="2"/>
                        <a:pt x="8" y="0"/>
                        <a:pt x="11"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87" name="Freeform 48"/>
                <p:cNvSpPr>
                  <a:spLocks/>
                </p:cNvSpPr>
                <p:nvPr/>
              </p:nvSpPr>
              <p:spPr bwMode="auto">
                <a:xfrm>
                  <a:off x="962" y="2040"/>
                  <a:ext cx="54" cy="58"/>
                </a:xfrm>
                <a:custGeom>
                  <a:avLst/>
                  <a:gdLst>
                    <a:gd name="T0" fmla="*/ 13 w 43"/>
                    <a:gd name="T1" fmla="*/ 1 h 46"/>
                    <a:gd name="T2" fmla="*/ 37 w 43"/>
                    <a:gd name="T3" fmla="*/ 6 h 46"/>
                    <a:gd name="T4" fmla="*/ 42 w 43"/>
                    <a:gd name="T5" fmla="*/ 13 h 46"/>
                    <a:gd name="T6" fmla="*/ 37 w 43"/>
                    <a:gd name="T7" fmla="*/ 40 h 46"/>
                    <a:gd name="T8" fmla="*/ 29 w 43"/>
                    <a:gd name="T9" fmla="*/ 45 h 46"/>
                    <a:gd name="T10" fmla="*/ 6 w 43"/>
                    <a:gd name="T11" fmla="*/ 41 h 46"/>
                    <a:gd name="T12" fmla="*/ 1 w 43"/>
                    <a:gd name="T13" fmla="*/ 33 h 46"/>
                    <a:gd name="T14" fmla="*/ 6 w 43"/>
                    <a:gd name="T15" fmla="*/ 6 h 46"/>
                    <a:gd name="T16" fmla="*/ 13 w 43"/>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6">
                      <a:moveTo>
                        <a:pt x="13" y="1"/>
                      </a:moveTo>
                      <a:cubicBezTo>
                        <a:pt x="37" y="6"/>
                        <a:pt x="37" y="6"/>
                        <a:pt x="37" y="6"/>
                      </a:cubicBezTo>
                      <a:cubicBezTo>
                        <a:pt x="40" y="6"/>
                        <a:pt x="43" y="10"/>
                        <a:pt x="42" y="13"/>
                      </a:cubicBezTo>
                      <a:cubicBezTo>
                        <a:pt x="37" y="40"/>
                        <a:pt x="37" y="40"/>
                        <a:pt x="37" y="40"/>
                      </a:cubicBezTo>
                      <a:cubicBezTo>
                        <a:pt x="36" y="44"/>
                        <a:pt x="33" y="46"/>
                        <a:pt x="29" y="45"/>
                      </a:cubicBezTo>
                      <a:cubicBezTo>
                        <a:pt x="6" y="41"/>
                        <a:pt x="6" y="41"/>
                        <a:pt x="6" y="41"/>
                      </a:cubicBezTo>
                      <a:cubicBezTo>
                        <a:pt x="2" y="40"/>
                        <a:pt x="0" y="37"/>
                        <a:pt x="1" y="33"/>
                      </a:cubicBezTo>
                      <a:cubicBezTo>
                        <a:pt x="6" y="6"/>
                        <a:pt x="6" y="6"/>
                        <a:pt x="6" y="6"/>
                      </a:cubicBezTo>
                      <a:cubicBezTo>
                        <a:pt x="6" y="3"/>
                        <a:pt x="10" y="0"/>
                        <a:pt x="13"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88" name="Freeform 49"/>
                <p:cNvSpPr>
                  <a:spLocks/>
                </p:cNvSpPr>
                <p:nvPr/>
              </p:nvSpPr>
              <p:spPr bwMode="auto">
                <a:xfrm>
                  <a:off x="903" y="2029"/>
                  <a:ext cx="54" cy="58"/>
                </a:xfrm>
                <a:custGeom>
                  <a:avLst/>
                  <a:gdLst>
                    <a:gd name="T0" fmla="*/ 13 w 43"/>
                    <a:gd name="T1" fmla="*/ 1 h 46"/>
                    <a:gd name="T2" fmla="*/ 37 w 43"/>
                    <a:gd name="T3" fmla="*/ 6 h 46"/>
                    <a:gd name="T4" fmla="*/ 42 w 43"/>
                    <a:gd name="T5" fmla="*/ 13 h 46"/>
                    <a:gd name="T6" fmla="*/ 37 w 43"/>
                    <a:gd name="T7" fmla="*/ 40 h 46"/>
                    <a:gd name="T8" fmla="*/ 29 w 43"/>
                    <a:gd name="T9" fmla="*/ 45 h 46"/>
                    <a:gd name="T10" fmla="*/ 6 w 43"/>
                    <a:gd name="T11" fmla="*/ 41 h 46"/>
                    <a:gd name="T12" fmla="*/ 0 w 43"/>
                    <a:gd name="T13" fmla="*/ 33 h 46"/>
                    <a:gd name="T14" fmla="*/ 6 w 43"/>
                    <a:gd name="T15" fmla="*/ 6 h 46"/>
                    <a:gd name="T16" fmla="*/ 13 w 43"/>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6">
                      <a:moveTo>
                        <a:pt x="13" y="1"/>
                      </a:moveTo>
                      <a:cubicBezTo>
                        <a:pt x="37" y="6"/>
                        <a:pt x="37" y="6"/>
                        <a:pt x="37" y="6"/>
                      </a:cubicBezTo>
                      <a:cubicBezTo>
                        <a:pt x="40" y="6"/>
                        <a:pt x="43" y="10"/>
                        <a:pt x="42" y="13"/>
                      </a:cubicBezTo>
                      <a:cubicBezTo>
                        <a:pt x="37" y="40"/>
                        <a:pt x="37" y="40"/>
                        <a:pt x="37" y="40"/>
                      </a:cubicBezTo>
                      <a:cubicBezTo>
                        <a:pt x="36" y="44"/>
                        <a:pt x="33" y="46"/>
                        <a:pt x="29" y="45"/>
                      </a:cubicBezTo>
                      <a:cubicBezTo>
                        <a:pt x="6" y="41"/>
                        <a:pt x="6" y="41"/>
                        <a:pt x="6" y="41"/>
                      </a:cubicBezTo>
                      <a:cubicBezTo>
                        <a:pt x="2" y="40"/>
                        <a:pt x="0" y="37"/>
                        <a:pt x="0" y="33"/>
                      </a:cubicBezTo>
                      <a:cubicBezTo>
                        <a:pt x="6" y="6"/>
                        <a:pt x="6" y="6"/>
                        <a:pt x="6" y="6"/>
                      </a:cubicBezTo>
                      <a:cubicBezTo>
                        <a:pt x="6" y="3"/>
                        <a:pt x="10" y="0"/>
                        <a:pt x="13"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89" name="Freeform 50"/>
                <p:cNvSpPr>
                  <a:spLocks/>
                </p:cNvSpPr>
                <p:nvPr/>
              </p:nvSpPr>
              <p:spPr bwMode="auto">
                <a:xfrm>
                  <a:off x="843" y="2017"/>
                  <a:ext cx="53" cy="59"/>
                </a:xfrm>
                <a:custGeom>
                  <a:avLst/>
                  <a:gdLst>
                    <a:gd name="T0" fmla="*/ 13 w 42"/>
                    <a:gd name="T1" fmla="*/ 1 h 46"/>
                    <a:gd name="T2" fmla="*/ 36 w 42"/>
                    <a:gd name="T3" fmla="*/ 6 h 46"/>
                    <a:gd name="T4" fmla="*/ 42 w 42"/>
                    <a:gd name="T5" fmla="*/ 13 h 46"/>
                    <a:gd name="T6" fmla="*/ 37 w 42"/>
                    <a:gd name="T7" fmla="*/ 40 h 46"/>
                    <a:gd name="T8" fmla="*/ 29 w 42"/>
                    <a:gd name="T9" fmla="*/ 45 h 46"/>
                    <a:gd name="T10" fmla="*/ 5 w 42"/>
                    <a:gd name="T11" fmla="*/ 41 h 46"/>
                    <a:gd name="T12" fmla="*/ 0 w 42"/>
                    <a:gd name="T13" fmla="*/ 33 h 46"/>
                    <a:gd name="T14" fmla="*/ 5 w 42"/>
                    <a:gd name="T15" fmla="*/ 6 h 46"/>
                    <a:gd name="T16" fmla="*/ 13 w 42"/>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6">
                      <a:moveTo>
                        <a:pt x="13" y="1"/>
                      </a:moveTo>
                      <a:cubicBezTo>
                        <a:pt x="36" y="6"/>
                        <a:pt x="36" y="6"/>
                        <a:pt x="36" y="6"/>
                      </a:cubicBezTo>
                      <a:cubicBezTo>
                        <a:pt x="40" y="6"/>
                        <a:pt x="42" y="10"/>
                        <a:pt x="42" y="13"/>
                      </a:cubicBezTo>
                      <a:cubicBezTo>
                        <a:pt x="37" y="40"/>
                        <a:pt x="37" y="40"/>
                        <a:pt x="37" y="40"/>
                      </a:cubicBezTo>
                      <a:cubicBezTo>
                        <a:pt x="36" y="43"/>
                        <a:pt x="32" y="46"/>
                        <a:pt x="29" y="45"/>
                      </a:cubicBezTo>
                      <a:cubicBezTo>
                        <a:pt x="5" y="41"/>
                        <a:pt x="5" y="41"/>
                        <a:pt x="5" y="41"/>
                      </a:cubicBezTo>
                      <a:cubicBezTo>
                        <a:pt x="2" y="40"/>
                        <a:pt x="0" y="37"/>
                        <a:pt x="0" y="33"/>
                      </a:cubicBezTo>
                      <a:cubicBezTo>
                        <a:pt x="5" y="6"/>
                        <a:pt x="5" y="6"/>
                        <a:pt x="5" y="6"/>
                      </a:cubicBezTo>
                      <a:cubicBezTo>
                        <a:pt x="6" y="3"/>
                        <a:pt x="9" y="0"/>
                        <a:pt x="13"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90" name="Freeform 51"/>
                <p:cNvSpPr>
                  <a:spLocks/>
                </p:cNvSpPr>
                <p:nvPr/>
              </p:nvSpPr>
              <p:spPr bwMode="auto">
                <a:xfrm>
                  <a:off x="783" y="2006"/>
                  <a:ext cx="54" cy="58"/>
                </a:xfrm>
                <a:custGeom>
                  <a:avLst/>
                  <a:gdLst>
                    <a:gd name="T0" fmla="*/ 14 w 43"/>
                    <a:gd name="T1" fmla="*/ 1 h 46"/>
                    <a:gd name="T2" fmla="*/ 37 w 43"/>
                    <a:gd name="T3" fmla="*/ 5 h 46"/>
                    <a:gd name="T4" fmla="*/ 42 w 43"/>
                    <a:gd name="T5" fmla="*/ 13 h 46"/>
                    <a:gd name="T6" fmla="*/ 37 w 43"/>
                    <a:gd name="T7" fmla="*/ 40 h 46"/>
                    <a:gd name="T8" fmla="*/ 30 w 43"/>
                    <a:gd name="T9" fmla="*/ 45 h 46"/>
                    <a:gd name="T10" fmla="*/ 6 w 43"/>
                    <a:gd name="T11" fmla="*/ 41 h 46"/>
                    <a:gd name="T12" fmla="*/ 1 w 43"/>
                    <a:gd name="T13" fmla="*/ 33 h 46"/>
                    <a:gd name="T14" fmla="*/ 6 w 43"/>
                    <a:gd name="T15" fmla="*/ 6 h 46"/>
                    <a:gd name="T16" fmla="*/ 14 w 43"/>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6">
                      <a:moveTo>
                        <a:pt x="14" y="1"/>
                      </a:moveTo>
                      <a:cubicBezTo>
                        <a:pt x="37" y="5"/>
                        <a:pt x="37" y="5"/>
                        <a:pt x="37" y="5"/>
                      </a:cubicBezTo>
                      <a:cubicBezTo>
                        <a:pt x="41" y="6"/>
                        <a:pt x="43" y="10"/>
                        <a:pt x="42" y="13"/>
                      </a:cubicBezTo>
                      <a:cubicBezTo>
                        <a:pt x="37" y="40"/>
                        <a:pt x="37" y="40"/>
                        <a:pt x="37" y="40"/>
                      </a:cubicBezTo>
                      <a:cubicBezTo>
                        <a:pt x="37" y="43"/>
                        <a:pt x="33" y="46"/>
                        <a:pt x="30" y="45"/>
                      </a:cubicBezTo>
                      <a:cubicBezTo>
                        <a:pt x="6" y="41"/>
                        <a:pt x="6" y="41"/>
                        <a:pt x="6" y="41"/>
                      </a:cubicBezTo>
                      <a:cubicBezTo>
                        <a:pt x="3" y="40"/>
                        <a:pt x="0" y="36"/>
                        <a:pt x="1" y="33"/>
                      </a:cubicBezTo>
                      <a:cubicBezTo>
                        <a:pt x="6" y="6"/>
                        <a:pt x="6" y="6"/>
                        <a:pt x="6" y="6"/>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91" name="Freeform 52"/>
                <p:cNvSpPr>
                  <a:spLocks/>
                </p:cNvSpPr>
                <p:nvPr/>
              </p:nvSpPr>
              <p:spPr bwMode="auto">
                <a:xfrm>
                  <a:off x="723" y="1995"/>
                  <a:ext cx="55" cy="58"/>
                </a:xfrm>
                <a:custGeom>
                  <a:avLst/>
                  <a:gdLst>
                    <a:gd name="T0" fmla="*/ 14 w 43"/>
                    <a:gd name="T1" fmla="*/ 1 h 46"/>
                    <a:gd name="T2" fmla="*/ 37 w 43"/>
                    <a:gd name="T3" fmla="*/ 5 h 46"/>
                    <a:gd name="T4" fmla="*/ 42 w 43"/>
                    <a:gd name="T5" fmla="*/ 13 h 46"/>
                    <a:gd name="T6" fmla="*/ 37 w 43"/>
                    <a:gd name="T7" fmla="*/ 40 h 46"/>
                    <a:gd name="T8" fmla="*/ 29 w 43"/>
                    <a:gd name="T9" fmla="*/ 45 h 46"/>
                    <a:gd name="T10" fmla="*/ 6 w 43"/>
                    <a:gd name="T11" fmla="*/ 41 h 46"/>
                    <a:gd name="T12" fmla="*/ 1 w 43"/>
                    <a:gd name="T13" fmla="*/ 33 h 46"/>
                    <a:gd name="T14" fmla="*/ 6 w 43"/>
                    <a:gd name="T15" fmla="*/ 6 h 46"/>
                    <a:gd name="T16" fmla="*/ 14 w 43"/>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6">
                      <a:moveTo>
                        <a:pt x="14" y="1"/>
                      </a:moveTo>
                      <a:cubicBezTo>
                        <a:pt x="37" y="5"/>
                        <a:pt x="37" y="5"/>
                        <a:pt x="37" y="5"/>
                      </a:cubicBezTo>
                      <a:cubicBezTo>
                        <a:pt x="41" y="6"/>
                        <a:pt x="43" y="10"/>
                        <a:pt x="42" y="13"/>
                      </a:cubicBezTo>
                      <a:cubicBezTo>
                        <a:pt x="37" y="40"/>
                        <a:pt x="37" y="40"/>
                        <a:pt x="37" y="40"/>
                      </a:cubicBezTo>
                      <a:cubicBezTo>
                        <a:pt x="37" y="43"/>
                        <a:pt x="33" y="46"/>
                        <a:pt x="29" y="45"/>
                      </a:cubicBezTo>
                      <a:cubicBezTo>
                        <a:pt x="6" y="41"/>
                        <a:pt x="6" y="41"/>
                        <a:pt x="6" y="41"/>
                      </a:cubicBezTo>
                      <a:cubicBezTo>
                        <a:pt x="3" y="40"/>
                        <a:pt x="0" y="36"/>
                        <a:pt x="1" y="33"/>
                      </a:cubicBezTo>
                      <a:cubicBezTo>
                        <a:pt x="6" y="6"/>
                        <a:pt x="6" y="6"/>
                        <a:pt x="6" y="6"/>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92" name="Freeform 53"/>
                <p:cNvSpPr>
                  <a:spLocks/>
                </p:cNvSpPr>
                <p:nvPr/>
              </p:nvSpPr>
              <p:spPr bwMode="auto">
                <a:xfrm>
                  <a:off x="664" y="1983"/>
                  <a:ext cx="54" cy="58"/>
                </a:xfrm>
                <a:custGeom>
                  <a:avLst/>
                  <a:gdLst>
                    <a:gd name="T0" fmla="*/ 13 w 43"/>
                    <a:gd name="T1" fmla="*/ 1 h 46"/>
                    <a:gd name="T2" fmla="*/ 37 w 43"/>
                    <a:gd name="T3" fmla="*/ 5 h 46"/>
                    <a:gd name="T4" fmla="*/ 42 w 43"/>
                    <a:gd name="T5" fmla="*/ 13 h 46"/>
                    <a:gd name="T6" fmla="*/ 37 w 43"/>
                    <a:gd name="T7" fmla="*/ 40 h 46"/>
                    <a:gd name="T8" fmla="*/ 29 w 43"/>
                    <a:gd name="T9" fmla="*/ 45 h 46"/>
                    <a:gd name="T10" fmla="*/ 6 w 43"/>
                    <a:gd name="T11" fmla="*/ 40 h 46"/>
                    <a:gd name="T12" fmla="*/ 1 w 43"/>
                    <a:gd name="T13" fmla="*/ 33 h 46"/>
                    <a:gd name="T14" fmla="*/ 6 w 43"/>
                    <a:gd name="T15" fmla="*/ 6 h 46"/>
                    <a:gd name="T16" fmla="*/ 13 w 43"/>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6">
                      <a:moveTo>
                        <a:pt x="13" y="1"/>
                      </a:moveTo>
                      <a:cubicBezTo>
                        <a:pt x="37" y="5"/>
                        <a:pt x="37" y="5"/>
                        <a:pt x="37" y="5"/>
                      </a:cubicBezTo>
                      <a:cubicBezTo>
                        <a:pt x="40" y="6"/>
                        <a:pt x="43" y="10"/>
                        <a:pt x="42" y="13"/>
                      </a:cubicBezTo>
                      <a:cubicBezTo>
                        <a:pt x="37" y="40"/>
                        <a:pt x="37" y="40"/>
                        <a:pt x="37" y="40"/>
                      </a:cubicBezTo>
                      <a:cubicBezTo>
                        <a:pt x="36" y="43"/>
                        <a:pt x="33" y="46"/>
                        <a:pt x="29" y="45"/>
                      </a:cubicBezTo>
                      <a:cubicBezTo>
                        <a:pt x="6" y="40"/>
                        <a:pt x="6" y="40"/>
                        <a:pt x="6" y="40"/>
                      </a:cubicBezTo>
                      <a:cubicBezTo>
                        <a:pt x="2" y="40"/>
                        <a:pt x="0" y="36"/>
                        <a:pt x="1" y="33"/>
                      </a:cubicBezTo>
                      <a:cubicBezTo>
                        <a:pt x="6" y="6"/>
                        <a:pt x="6" y="6"/>
                        <a:pt x="6" y="6"/>
                      </a:cubicBezTo>
                      <a:cubicBezTo>
                        <a:pt x="6" y="3"/>
                        <a:pt x="10" y="0"/>
                        <a:pt x="13"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93" name="Freeform 54"/>
                <p:cNvSpPr>
                  <a:spLocks/>
                </p:cNvSpPr>
                <p:nvPr/>
              </p:nvSpPr>
              <p:spPr bwMode="auto">
                <a:xfrm>
                  <a:off x="604" y="1972"/>
                  <a:ext cx="55" cy="58"/>
                </a:xfrm>
                <a:custGeom>
                  <a:avLst/>
                  <a:gdLst>
                    <a:gd name="T0" fmla="*/ 13 w 43"/>
                    <a:gd name="T1" fmla="*/ 1 h 46"/>
                    <a:gd name="T2" fmla="*/ 37 w 43"/>
                    <a:gd name="T3" fmla="*/ 5 h 46"/>
                    <a:gd name="T4" fmla="*/ 42 w 43"/>
                    <a:gd name="T5" fmla="*/ 13 h 46"/>
                    <a:gd name="T6" fmla="*/ 37 w 43"/>
                    <a:gd name="T7" fmla="*/ 40 h 46"/>
                    <a:gd name="T8" fmla="*/ 29 w 43"/>
                    <a:gd name="T9" fmla="*/ 45 h 46"/>
                    <a:gd name="T10" fmla="*/ 6 w 43"/>
                    <a:gd name="T11" fmla="*/ 40 h 46"/>
                    <a:gd name="T12" fmla="*/ 0 w 43"/>
                    <a:gd name="T13" fmla="*/ 33 h 46"/>
                    <a:gd name="T14" fmla="*/ 6 w 43"/>
                    <a:gd name="T15" fmla="*/ 6 h 46"/>
                    <a:gd name="T16" fmla="*/ 13 w 43"/>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6">
                      <a:moveTo>
                        <a:pt x="13" y="1"/>
                      </a:moveTo>
                      <a:cubicBezTo>
                        <a:pt x="37" y="5"/>
                        <a:pt x="37" y="5"/>
                        <a:pt x="37" y="5"/>
                      </a:cubicBezTo>
                      <a:cubicBezTo>
                        <a:pt x="40" y="6"/>
                        <a:pt x="43" y="9"/>
                        <a:pt x="42" y="13"/>
                      </a:cubicBezTo>
                      <a:cubicBezTo>
                        <a:pt x="37" y="40"/>
                        <a:pt x="37" y="40"/>
                        <a:pt x="37" y="40"/>
                      </a:cubicBezTo>
                      <a:cubicBezTo>
                        <a:pt x="36" y="43"/>
                        <a:pt x="33" y="46"/>
                        <a:pt x="29" y="45"/>
                      </a:cubicBezTo>
                      <a:cubicBezTo>
                        <a:pt x="6" y="40"/>
                        <a:pt x="6" y="40"/>
                        <a:pt x="6" y="40"/>
                      </a:cubicBezTo>
                      <a:cubicBezTo>
                        <a:pt x="2" y="40"/>
                        <a:pt x="0" y="36"/>
                        <a:pt x="0" y="33"/>
                      </a:cubicBezTo>
                      <a:cubicBezTo>
                        <a:pt x="6" y="6"/>
                        <a:pt x="6" y="6"/>
                        <a:pt x="6" y="6"/>
                      </a:cubicBezTo>
                      <a:cubicBezTo>
                        <a:pt x="6" y="2"/>
                        <a:pt x="10" y="0"/>
                        <a:pt x="13"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94" name="Freeform 55"/>
                <p:cNvSpPr>
                  <a:spLocks/>
                </p:cNvSpPr>
                <p:nvPr/>
              </p:nvSpPr>
              <p:spPr bwMode="auto">
                <a:xfrm>
                  <a:off x="545" y="1961"/>
                  <a:ext cx="53" cy="58"/>
                </a:xfrm>
                <a:custGeom>
                  <a:avLst/>
                  <a:gdLst>
                    <a:gd name="T0" fmla="*/ 13 w 42"/>
                    <a:gd name="T1" fmla="*/ 1 h 46"/>
                    <a:gd name="T2" fmla="*/ 36 w 42"/>
                    <a:gd name="T3" fmla="*/ 5 h 46"/>
                    <a:gd name="T4" fmla="*/ 42 w 42"/>
                    <a:gd name="T5" fmla="*/ 13 h 46"/>
                    <a:gd name="T6" fmla="*/ 37 w 42"/>
                    <a:gd name="T7" fmla="*/ 40 h 46"/>
                    <a:gd name="T8" fmla="*/ 29 w 42"/>
                    <a:gd name="T9" fmla="*/ 45 h 46"/>
                    <a:gd name="T10" fmla="*/ 5 w 42"/>
                    <a:gd name="T11" fmla="*/ 40 h 46"/>
                    <a:gd name="T12" fmla="*/ 0 w 42"/>
                    <a:gd name="T13" fmla="*/ 33 h 46"/>
                    <a:gd name="T14" fmla="*/ 5 w 42"/>
                    <a:gd name="T15" fmla="*/ 6 h 46"/>
                    <a:gd name="T16" fmla="*/ 13 w 42"/>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6">
                      <a:moveTo>
                        <a:pt x="13" y="1"/>
                      </a:moveTo>
                      <a:cubicBezTo>
                        <a:pt x="36" y="5"/>
                        <a:pt x="36" y="5"/>
                        <a:pt x="36" y="5"/>
                      </a:cubicBezTo>
                      <a:cubicBezTo>
                        <a:pt x="40" y="6"/>
                        <a:pt x="42" y="9"/>
                        <a:pt x="42" y="13"/>
                      </a:cubicBezTo>
                      <a:cubicBezTo>
                        <a:pt x="37" y="40"/>
                        <a:pt x="37" y="40"/>
                        <a:pt x="37" y="40"/>
                      </a:cubicBezTo>
                      <a:cubicBezTo>
                        <a:pt x="36" y="43"/>
                        <a:pt x="32" y="46"/>
                        <a:pt x="29" y="45"/>
                      </a:cubicBezTo>
                      <a:cubicBezTo>
                        <a:pt x="5" y="40"/>
                        <a:pt x="5" y="40"/>
                        <a:pt x="5" y="40"/>
                      </a:cubicBezTo>
                      <a:cubicBezTo>
                        <a:pt x="2" y="40"/>
                        <a:pt x="0" y="36"/>
                        <a:pt x="0" y="33"/>
                      </a:cubicBezTo>
                      <a:cubicBezTo>
                        <a:pt x="5" y="6"/>
                        <a:pt x="5" y="6"/>
                        <a:pt x="5" y="6"/>
                      </a:cubicBezTo>
                      <a:cubicBezTo>
                        <a:pt x="6" y="2"/>
                        <a:pt x="10" y="0"/>
                        <a:pt x="13"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95" name="Freeform 56"/>
                <p:cNvSpPr>
                  <a:spLocks/>
                </p:cNvSpPr>
                <p:nvPr/>
              </p:nvSpPr>
              <p:spPr bwMode="auto">
                <a:xfrm>
                  <a:off x="484" y="1949"/>
                  <a:ext cx="55" cy="57"/>
                </a:xfrm>
                <a:custGeom>
                  <a:avLst/>
                  <a:gdLst>
                    <a:gd name="T0" fmla="*/ 14 w 43"/>
                    <a:gd name="T1" fmla="*/ 1 h 45"/>
                    <a:gd name="T2" fmla="*/ 37 w 43"/>
                    <a:gd name="T3" fmla="*/ 5 h 45"/>
                    <a:gd name="T4" fmla="*/ 43 w 43"/>
                    <a:gd name="T5" fmla="*/ 13 h 45"/>
                    <a:gd name="T6" fmla="*/ 37 w 43"/>
                    <a:gd name="T7" fmla="*/ 40 h 45"/>
                    <a:gd name="T8" fmla="*/ 30 w 43"/>
                    <a:gd name="T9" fmla="*/ 45 h 45"/>
                    <a:gd name="T10" fmla="*/ 6 w 43"/>
                    <a:gd name="T11" fmla="*/ 40 h 45"/>
                    <a:gd name="T12" fmla="*/ 1 w 43"/>
                    <a:gd name="T13" fmla="*/ 33 h 45"/>
                    <a:gd name="T14" fmla="*/ 6 w 43"/>
                    <a:gd name="T15" fmla="*/ 6 h 45"/>
                    <a:gd name="T16" fmla="*/ 14 w 43"/>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5">
                      <a:moveTo>
                        <a:pt x="14" y="1"/>
                      </a:moveTo>
                      <a:cubicBezTo>
                        <a:pt x="37" y="5"/>
                        <a:pt x="37" y="5"/>
                        <a:pt x="37" y="5"/>
                      </a:cubicBezTo>
                      <a:cubicBezTo>
                        <a:pt x="41" y="6"/>
                        <a:pt x="43" y="9"/>
                        <a:pt x="43" y="13"/>
                      </a:cubicBezTo>
                      <a:cubicBezTo>
                        <a:pt x="37" y="40"/>
                        <a:pt x="37" y="40"/>
                        <a:pt x="37" y="40"/>
                      </a:cubicBezTo>
                      <a:cubicBezTo>
                        <a:pt x="37" y="43"/>
                        <a:pt x="33" y="45"/>
                        <a:pt x="30" y="45"/>
                      </a:cubicBezTo>
                      <a:cubicBezTo>
                        <a:pt x="6" y="40"/>
                        <a:pt x="6" y="40"/>
                        <a:pt x="6" y="40"/>
                      </a:cubicBezTo>
                      <a:cubicBezTo>
                        <a:pt x="3" y="40"/>
                        <a:pt x="0" y="36"/>
                        <a:pt x="1" y="33"/>
                      </a:cubicBezTo>
                      <a:cubicBezTo>
                        <a:pt x="6" y="6"/>
                        <a:pt x="6" y="6"/>
                        <a:pt x="6" y="6"/>
                      </a:cubicBezTo>
                      <a:cubicBezTo>
                        <a:pt x="7" y="2"/>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96" name="Freeform 57"/>
                <p:cNvSpPr>
                  <a:spLocks/>
                </p:cNvSpPr>
                <p:nvPr/>
              </p:nvSpPr>
              <p:spPr bwMode="auto">
                <a:xfrm>
                  <a:off x="425" y="1938"/>
                  <a:ext cx="54" cy="57"/>
                </a:xfrm>
                <a:custGeom>
                  <a:avLst/>
                  <a:gdLst>
                    <a:gd name="T0" fmla="*/ 14 w 43"/>
                    <a:gd name="T1" fmla="*/ 1 h 45"/>
                    <a:gd name="T2" fmla="*/ 37 w 43"/>
                    <a:gd name="T3" fmla="*/ 5 h 45"/>
                    <a:gd name="T4" fmla="*/ 42 w 43"/>
                    <a:gd name="T5" fmla="*/ 13 h 45"/>
                    <a:gd name="T6" fmla="*/ 37 w 43"/>
                    <a:gd name="T7" fmla="*/ 39 h 45"/>
                    <a:gd name="T8" fmla="*/ 30 w 43"/>
                    <a:gd name="T9" fmla="*/ 45 h 45"/>
                    <a:gd name="T10" fmla="*/ 6 w 43"/>
                    <a:gd name="T11" fmla="*/ 40 h 45"/>
                    <a:gd name="T12" fmla="*/ 1 w 43"/>
                    <a:gd name="T13" fmla="*/ 33 h 45"/>
                    <a:gd name="T14" fmla="*/ 6 w 43"/>
                    <a:gd name="T15" fmla="*/ 6 h 45"/>
                    <a:gd name="T16" fmla="*/ 14 w 43"/>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5">
                      <a:moveTo>
                        <a:pt x="14" y="1"/>
                      </a:moveTo>
                      <a:cubicBezTo>
                        <a:pt x="37" y="5"/>
                        <a:pt x="37" y="5"/>
                        <a:pt x="37" y="5"/>
                      </a:cubicBezTo>
                      <a:cubicBezTo>
                        <a:pt x="41" y="6"/>
                        <a:pt x="43" y="9"/>
                        <a:pt x="42" y="13"/>
                      </a:cubicBezTo>
                      <a:cubicBezTo>
                        <a:pt x="37" y="39"/>
                        <a:pt x="37" y="39"/>
                        <a:pt x="37" y="39"/>
                      </a:cubicBezTo>
                      <a:cubicBezTo>
                        <a:pt x="37" y="43"/>
                        <a:pt x="33" y="45"/>
                        <a:pt x="30" y="45"/>
                      </a:cubicBezTo>
                      <a:cubicBezTo>
                        <a:pt x="6" y="40"/>
                        <a:pt x="6" y="40"/>
                        <a:pt x="6" y="40"/>
                      </a:cubicBezTo>
                      <a:cubicBezTo>
                        <a:pt x="3" y="40"/>
                        <a:pt x="0" y="36"/>
                        <a:pt x="1" y="33"/>
                      </a:cubicBezTo>
                      <a:cubicBezTo>
                        <a:pt x="6" y="6"/>
                        <a:pt x="6" y="6"/>
                        <a:pt x="6" y="6"/>
                      </a:cubicBezTo>
                      <a:cubicBezTo>
                        <a:pt x="7" y="2"/>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97" name="Freeform 58"/>
                <p:cNvSpPr>
                  <a:spLocks/>
                </p:cNvSpPr>
                <p:nvPr/>
              </p:nvSpPr>
              <p:spPr bwMode="auto">
                <a:xfrm>
                  <a:off x="365" y="1926"/>
                  <a:ext cx="55" cy="57"/>
                </a:xfrm>
                <a:custGeom>
                  <a:avLst/>
                  <a:gdLst>
                    <a:gd name="T0" fmla="*/ 14 w 43"/>
                    <a:gd name="T1" fmla="*/ 1 h 45"/>
                    <a:gd name="T2" fmla="*/ 37 w 43"/>
                    <a:gd name="T3" fmla="*/ 5 h 45"/>
                    <a:gd name="T4" fmla="*/ 42 w 43"/>
                    <a:gd name="T5" fmla="*/ 13 h 45"/>
                    <a:gd name="T6" fmla="*/ 37 w 43"/>
                    <a:gd name="T7" fmla="*/ 39 h 45"/>
                    <a:gd name="T8" fmla="*/ 29 w 43"/>
                    <a:gd name="T9" fmla="*/ 45 h 45"/>
                    <a:gd name="T10" fmla="*/ 6 w 43"/>
                    <a:gd name="T11" fmla="*/ 40 h 45"/>
                    <a:gd name="T12" fmla="*/ 1 w 43"/>
                    <a:gd name="T13" fmla="*/ 32 h 45"/>
                    <a:gd name="T14" fmla="*/ 6 w 43"/>
                    <a:gd name="T15" fmla="*/ 6 h 45"/>
                    <a:gd name="T16" fmla="*/ 14 w 43"/>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5">
                      <a:moveTo>
                        <a:pt x="14" y="1"/>
                      </a:moveTo>
                      <a:cubicBezTo>
                        <a:pt x="37" y="5"/>
                        <a:pt x="37" y="5"/>
                        <a:pt x="37" y="5"/>
                      </a:cubicBezTo>
                      <a:cubicBezTo>
                        <a:pt x="40" y="6"/>
                        <a:pt x="43" y="9"/>
                        <a:pt x="42" y="13"/>
                      </a:cubicBezTo>
                      <a:cubicBezTo>
                        <a:pt x="37" y="39"/>
                        <a:pt x="37" y="39"/>
                        <a:pt x="37" y="39"/>
                      </a:cubicBezTo>
                      <a:cubicBezTo>
                        <a:pt x="36" y="43"/>
                        <a:pt x="33" y="45"/>
                        <a:pt x="29" y="45"/>
                      </a:cubicBezTo>
                      <a:cubicBezTo>
                        <a:pt x="6" y="40"/>
                        <a:pt x="6" y="40"/>
                        <a:pt x="6" y="40"/>
                      </a:cubicBezTo>
                      <a:cubicBezTo>
                        <a:pt x="2" y="40"/>
                        <a:pt x="0" y="36"/>
                        <a:pt x="1" y="32"/>
                      </a:cubicBezTo>
                      <a:cubicBezTo>
                        <a:pt x="6" y="6"/>
                        <a:pt x="6" y="6"/>
                        <a:pt x="6" y="6"/>
                      </a:cubicBezTo>
                      <a:cubicBezTo>
                        <a:pt x="6" y="2"/>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98" name="Freeform 59"/>
                <p:cNvSpPr>
                  <a:spLocks/>
                </p:cNvSpPr>
                <p:nvPr/>
              </p:nvSpPr>
              <p:spPr bwMode="auto">
                <a:xfrm>
                  <a:off x="306" y="1915"/>
                  <a:ext cx="54" cy="57"/>
                </a:xfrm>
                <a:custGeom>
                  <a:avLst/>
                  <a:gdLst>
                    <a:gd name="T0" fmla="*/ 13 w 43"/>
                    <a:gd name="T1" fmla="*/ 0 h 45"/>
                    <a:gd name="T2" fmla="*/ 37 w 43"/>
                    <a:gd name="T3" fmla="*/ 5 h 45"/>
                    <a:gd name="T4" fmla="*/ 42 w 43"/>
                    <a:gd name="T5" fmla="*/ 13 h 45"/>
                    <a:gd name="T6" fmla="*/ 37 w 43"/>
                    <a:gd name="T7" fmla="*/ 39 h 45"/>
                    <a:gd name="T8" fmla="*/ 29 w 43"/>
                    <a:gd name="T9" fmla="*/ 45 h 45"/>
                    <a:gd name="T10" fmla="*/ 6 w 43"/>
                    <a:gd name="T11" fmla="*/ 40 h 45"/>
                    <a:gd name="T12" fmla="*/ 0 w 43"/>
                    <a:gd name="T13" fmla="*/ 32 h 45"/>
                    <a:gd name="T14" fmla="*/ 6 w 43"/>
                    <a:gd name="T15" fmla="*/ 6 h 45"/>
                    <a:gd name="T16" fmla="*/ 13 w 4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5">
                      <a:moveTo>
                        <a:pt x="13" y="0"/>
                      </a:moveTo>
                      <a:cubicBezTo>
                        <a:pt x="37" y="5"/>
                        <a:pt x="37" y="5"/>
                        <a:pt x="37" y="5"/>
                      </a:cubicBezTo>
                      <a:cubicBezTo>
                        <a:pt x="40" y="6"/>
                        <a:pt x="43" y="9"/>
                        <a:pt x="42" y="13"/>
                      </a:cubicBezTo>
                      <a:cubicBezTo>
                        <a:pt x="37" y="39"/>
                        <a:pt x="37" y="39"/>
                        <a:pt x="37" y="39"/>
                      </a:cubicBezTo>
                      <a:cubicBezTo>
                        <a:pt x="36" y="43"/>
                        <a:pt x="33" y="45"/>
                        <a:pt x="29" y="45"/>
                      </a:cubicBezTo>
                      <a:cubicBezTo>
                        <a:pt x="6" y="40"/>
                        <a:pt x="6" y="40"/>
                        <a:pt x="6" y="40"/>
                      </a:cubicBezTo>
                      <a:cubicBezTo>
                        <a:pt x="2" y="39"/>
                        <a:pt x="0" y="36"/>
                        <a:pt x="0" y="32"/>
                      </a:cubicBezTo>
                      <a:cubicBezTo>
                        <a:pt x="6" y="6"/>
                        <a:pt x="6" y="6"/>
                        <a:pt x="6" y="6"/>
                      </a:cubicBezTo>
                      <a:cubicBezTo>
                        <a:pt x="6" y="2"/>
                        <a:pt x="10" y="0"/>
                        <a:pt x="1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99" name="Freeform 60"/>
                <p:cNvSpPr>
                  <a:spLocks/>
                </p:cNvSpPr>
                <p:nvPr/>
              </p:nvSpPr>
              <p:spPr bwMode="auto">
                <a:xfrm>
                  <a:off x="244" y="1902"/>
                  <a:ext cx="54" cy="59"/>
                </a:xfrm>
                <a:custGeom>
                  <a:avLst/>
                  <a:gdLst>
                    <a:gd name="T0" fmla="*/ 14 w 43"/>
                    <a:gd name="T1" fmla="*/ 1 h 46"/>
                    <a:gd name="T2" fmla="*/ 37 w 43"/>
                    <a:gd name="T3" fmla="*/ 6 h 46"/>
                    <a:gd name="T4" fmla="*/ 43 w 43"/>
                    <a:gd name="T5" fmla="*/ 14 h 46"/>
                    <a:gd name="T6" fmla="*/ 38 w 43"/>
                    <a:gd name="T7" fmla="*/ 40 h 46"/>
                    <a:gd name="T8" fmla="*/ 30 w 43"/>
                    <a:gd name="T9" fmla="*/ 45 h 46"/>
                    <a:gd name="T10" fmla="*/ 6 w 43"/>
                    <a:gd name="T11" fmla="*/ 41 h 46"/>
                    <a:gd name="T12" fmla="*/ 1 w 43"/>
                    <a:gd name="T13" fmla="*/ 33 h 46"/>
                    <a:gd name="T14" fmla="*/ 6 w 43"/>
                    <a:gd name="T15" fmla="*/ 6 h 46"/>
                    <a:gd name="T16" fmla="*/ 14 w 43"/>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6">
                      <a:moveTo>
                        <a:pt x="14" y="1"/>
                      </a:moveTo>
                      <a:cubicBezTo>
                        <a:pt x="37" y="6"/>
                        <a:pt x="37" y="6"/>
                        <a:pt x="37" y="6"/>
                      </a:cubicBezTo>
                      <a:cubicBezTo>
                        <a:pt x="41" y="6"/>
                        <a:pt x="43" y="10"/>
                        <a:pt x="43" y="14"/>
                      </a:cubicBezTo>
                      <a:cubicBezTo>
                        <a:pt x="38" y="40"/>
                        <a:pt x="38" y="40"/>
                        <a:pt x="38" y="40"/>
                      </a:cubicBezTo>
                      <a:cubicBezTo>
                        <a:pt x="37" y="44"/>
                        <a:pt x="33" y="46"/>
                        <a:pt x="30" y="45"/>
                      </a:cubicBezTo>
                      <a:cubicBezTo>
                        <a:pt x="6" y="41"/>
                        <a:pt x="6" y="41"/>
                        <a:pt x="6" y="41"/>
                      </a:cubicBezTo>
                      <a:cubicBezTo>
                        <a:pt x="2" y="40"/>
                        <a:pt x="0" y="37"/>
                        <a:pt x="1" y="33"/>
                      </a:cubicBezTo>
                      <a:cubicBezTo>
                        <a:pt x="6" y="6"/>
                        <a:pt x="6" y="6"/>
                        <a:pt x="6" y="6"/>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00" name="Freeform 61"/>
                <p:cNvSpPr>
                  <a:spLocks/>
                </p:cNvSpPr>
                <p:nvPr/>
              </p:nvSpPr>
              <p:spPr bwMode="auto">
                <a:xfrm>
                  <a:off x="233" y="1962"/>
                  <a:ext cx="88" cy="64"/>
                </a:xfrm>
                <a:custGeom>
                  <a:avLst/>
                  <a:gdLst>
                    <a:gd name="T0" fmla="*/ 14 w 70"/>
                    <a:gd name="T1" fmla="*/ 1 h 51"/>
                    <a:gd name="T2" fmla="*/ 63 w 70"/>
                    <a:gd name="T3" fmla="*/ 10 h 51"/>
                    <a:gd name="T4" fmla="*/ 69 w 70"/>
                    <a:gd name="T5" fmla="*/ 19 h 51"/>
                    <a:gd name="T6" fmla="*/ 64 w 70"/>
                    <a:gd name="T7" fmla="*/ 44 h 51"/>
                    <a:gd name="T8" fmla="*/ 56 w 70"/>
                    <a:gd name="T9" fmla="*/ 50 h 51"/>
                    <a:gd name="T10" fmla="*/ 7 w 70"/>
                    <a:gd name="T11" fmla="*/ 40 h 51"/>
                    <a:gd name="T12" fmla="*/ 1 w 70"/>
                    <a:gd name="T13" fmla="*/ 32 h 51"/>
                    <a:gd name="T14" fmla="*/ 6 w 70"/>
                    <a:gd name="T15" fmla="*/ 6 h 51"/>
                    <a:gd name="T16" fmla="*/ 14 w 70"/>
                    <a:gd name="T17"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51">
                      <a:moveTo>
                        <a:pt x="14" y="1"/>
                      </a:moveTo>
                      <a:cubicBezTo>
                        <a:pt x="63" y="10"/>
                        <a:pt x="63" y="10"/>
                        <a:pt x="63" y="10"/>
                      </a:cubicBezTo>
                      <a:cubicBezTo>
                        <a:pt x="67" y="11"/>
                        <a:pt x="70" y="15"/>
                        <a:pt x="69" y="19"/>
                      </a:cubicBezTo>
                      <a:cubicBezTo>
                        <a:pt x="64" y="44"/>
                        <a:pt x="64" y="44"/>
                        <a:pt x="64" y="44"/>
                      </a:cubicBezTo>
                      <a:cubicBezTo>
                        <a:pt x="63" y="48"/>
                        <a:pt x="59" y="51"/>
                        <a:pt x="56" y="50"/>
                      </a:cubicBezTo>
                      <a:cubicBezTo>
                        <a:pt x="7" y="40"/>
                        <a:pt x="7" y="40"/>
                        <a:pt x="7" y="40"/>
                      </a:cubicBezTo>
                      <a:cubicBezTo>
                        <a:pt x="3" y="40"/>
                        <a:pt x="0" y="36"/>
                        <a:pt x="1" y="32"/>
                      </a:cubicBezTo>
                      <a:cubicBezTo>
                        <a:pt x="6" y="6"/>
                        <a:pt x="6" y="6"/>
                        <a:pt x="6" y="6"/>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01" name="Freeform 62"/>
                <p:cNvSpPr>
                  <a:spLocks/>
                </p:cNvSpPr>
                <p:nvPr/>
              </p:nvSpPr>
              <p:spPr bwMode="auto">
                <a:xfrm>
                  <a:off x="221" y="2020"/>
                  <a:ext cx="100" cy="67"/>
                </a:xfrm>
                <a:custGeom>
                  <a:avLst/>
                  <a:gdLst>
                    <a:gd name="T0" fmla="*/ 14 w 79"/>
                    <a:gd name="T1" fmla="*/ 1 h 53"/>
                    <a:gd name="T2" fmla="*/ 73 w 79"/>
                    <a:gd name="T3" fmla="*/ 12 h 53"/>
                    <a:gd name="T4" fmla="*/ 78 w 79"/>
                    <a:gd name="T5" fmla="*/ 21 h 53"/>
                    <a:gd name="T6" fmla="*/ 73 w 79"/>
                    <a:gd name="T7" fmla="*/ 46 h 53"/>
                    <a:gd name="T8" fmla="*/ 65 w 79"/>
                    <a:gd name="T9" fmla="*/ 52 h 53"/>
                    <a:gd name="T10" fmla="*/ 7 w 79"/>
                    <a:gd name="T11" fmla="*/ 41 h 53"/>
                    <a:gd name="T12" fmla="*/ 1 w 79"/>
                    <a:gd name="T13" fmla="*/ 32 h 53"/>
                    <a:gd name="T14" fmla="*/ 6 w 79"/>
                    <a:gd name="T15" fmla="*/ 7 h 53"/>
                    <a:gd name="T16" fmla="*/ 14 w 79"/>
                    <a:gd name="T17"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53">
                      <a:moveTo>
                        <a:pt x="14" y="1"/>
                      </a:moveTo>
                      <a:cubicBezTo>
                        <a:pt x="73" y="12"/>
                        <a:pt x="73" y="12"/>
                        <a:pt x="73" y="12"/>
                      </a:cubicBezTo>
                      <a:cubicBezTo>
                        <a:pt x="76" y="13"/>
                        <a:pt x="79" y="17"/>
                        <a:pt x="78" y="21"/>
                      </a:cubicBezTo>
                      <a:cubicBezTo>
                        <a:pt x="73" y="46"/>
                        <a:pt x="73" y="46"/>
                        <a:pt x="73" y="46"/>
                      </a:cubicBezTo>
                      <a:cubicBezTo>
                        <a:pt x="73" y="50"/>
                        <a:pt x="69" y="53"/>
                        <a:pt x="65" y="52"/>
                      </a:cubicBezTo>
                      <a:cubicBezTo>
                        <a:pt x="7" y="41"/>
                        <a:pt x="7" y="41"/>
                        <a:pt x="7" y="41"/>
                      </a:cubicBezTo>
                      <a:cubicBezTo>
                        <a:pt x="3" y="40"/>
                        <a:pt x="0" y="36"/>
                        <a:pt x="1" y="32"/>
                      </a:cubicBezTo>
                      <a:cubicBezTo>
                        <a:pt x="6" y="7"/>
                        <a:pt x="6" y="7"/>
                        <a:pt x="6" y="7"/>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02" name="Freeform 63"/>
                <p:cNvSpPr>
                  <a:spLocks/>
                </p:cNvSpPr>
                <p:nvPr/>
              </p:nvSpPr>
              <p:spPr bwMode="auto">
                <a:xfrm>
                  <a:off x="210" y="2079"/>
                  <a:ext cx="131" cy="72"/>
                </a:xfrm>
                <a:custGeom>
                  <a:avLst/>
                  <a:gdLst>
                    <a:gd name="T0" fmla="*/ 14 w 104"/>
                    <a:gd name="T1" fmla="*/ 1 h 57"/>
                    <a:gd name="T2" fmla="*/ 98 w 104"/>
                    <a:gd name="T3" fmla="*/ 17 h 57"/>
                    <a:gd name="T4" fmla="*/ 104 w 104"/>
                    <a:gd name="T5" fmla="*/ 25 h 57"/>
                    <a:gd name="T6" fmla="*/ 99 w 104"/>
                    <a:gd name="T7" fmla="*/ 51 h 57"/>
                    <a:gd name="T8" fmla="*/ 90 w 104"/>
                    <a:gd name="T9" fmla="*/ 56 h 57"/>
                    <a:gd name="T10" fmla="*/ 7 w 104"/>
                    <a:gd name="T11" fmla="*/ 40 h 57"/>
                    <a:gd name="T12" fmla="*/ 1 w 104"/>
                    <a:gd name="T13" fmla="*/ 32 h 57"/>
                    <a:gd name="T14" fmla="*/ 6 w 104"/>
                    <a:gd name="T15" fmla="*/ 6 h 57"/>
                    <a:gd name="T16" fmla="*/ 14 w 104"/>
                    <a:gd name="T17"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57">
                      <a:moveTo>
                        <a:pt x="14" y="1"/>
                      </a:moveTo>
                      <a:cubicBezTo>
                        <a:pt x="98" y="17"/>
                        <a:pt x="98" y="17"/>
                        <a:pt x="98" y="17"/>
                      </a:cubicBezTo>
                      <a:cubicBezTo>
                        <a:pt x="102" y="18"/>
                        <a:pt x="104" y="21"/>
                        <a:pt x="104" y="25"/>
                      </a:cubicBezTo>
                      <a:cubicBezTo>
                        <a:pt x="99" y="51"/>
                        <a:pt x="99" y="51"/>
                        <a:pt x="99" y="51"/>
                      </a:cubicBezTo>
                      <a:cubicBezTo>
                        <a:pt x="98" y="55"/>
                        <a:pt x="94" y="57"/>
                        <a:pt x="90" y="56"/>
                      </a:cubicBezTo>
                      <a:cubicBezTo>
                        <a:pt x="7" y="40"/>
                        <a:pt x="7" y="40"/>
                        <a:pt x="7" y="40"/>
                      </a:cubicBezTo>
                      <a:cubicBezTo>
                        <a:pt x="3" y="40"/>
                        <a:pt x="0" y="36"/>
                        <a:pt x="1" y="32"/>
                      </a:cubicBezTo>
                      <a:cubicBezTo>
                        <a:pt x="6" y="6"/>
                        <a:pt x="6" y="6"/>
                        <a:pt x="6" y="6"/>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03" name="Freeform 64"/>
                <p:cNvSpPr>
                  <a:spLocks/>
                </p:cNvSpPr>
                <p:nvPr/>
              </p:nvSpPr>
              <p:spPr bwMode="auto">
                <a:xfrm>
                  <a:off x="199" y="2137"/>
                  <a:ext cx="70" cy="61"/>
                </a:xfrm>
                <a:custGeom>
                  <a:avLst/>
                  <a:gdLst>
                    <a:gd name="T0" fmla="*/ 14 w 56"/>
                    <a:gd name="T1" fmla="*/ 1 h 48"/>
                    <a:gd name="T2" fmla="*/ 49 w 56"/>
                    <a:gd name="T3" fmla="*/ 8 h 48"/>
                    <a:gd name="T4" fmla="*/ 55 w 56"/>
                    <a:gd name="T5" fmla="*/ 16 h 48"/>
                    <a:gd name="T6" fmla="*/ 50 w 56"/>
                    <a:gd name="T7" fmla="*/ 42 h 48"/>
                    <a:gd name="T8" fmla="*/ 41 w 56"/>
                    <a:gd name="T9" fmla="*/ 48 h 48"/>
                    <a:gd name="T10" fmla="*/ 7 w 56"/>
                    <a:gd name="T11" fmla="*/ 41 h 48"/>
                    <a:gd name="T12" fmla="*/ 1 w 56"/>
                    <a:gd name="T13" fmla="*/ 32 h 48"/>
                    <a:gd name="T14" fmla="*/ 6 w 56"/>
                    <a:gd name="T15" fmla="*/ 7 h 48"/>
                    <a:gd name="T16" fmla="*/ 14 w 56"/>
                    <a:gd name="T17"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8">
                      <a:moveTo>
                        <a:pt x="14" y="1"/>
                      </a:moveTo>
                      <a:cubicBezTo>
                        <a:pt x="49" y="8"/>
                        <a:pt x="49" y="8"/>
                        <a:pt x="49" y="8"/>
                      </a:cubicBezTo>
                      <a:cubicBezTo>
                        <a:pt x="53" y="9"/>
                        <a:pt x="56" y="12"/>
                        <a:pt x="55" y="16"/>
                      </a:cubicBezTo>
                      <a:cubicBezTo>
                        <a:pt x="50" y="42"/>
                        <a:pt x="50" y="42"/>
                        <a:pt x="50" y="42"/>
                      </a:cubicBezTo>
                      <a:cubicBezTo>
                        <a:pt x="49" y="46"/>
                        <a:pt x="45" y="48"/>
                        <a:pt x="41" y="48"/>
                      </a:cubicBezTo>
                      <a:cubicBezTo>
                        <a:pt x="7" y="41"/>
                        <a:pt x="7" y="41"/>
                        <a:pt x="7" y="41"/>
                      </a:cubicBezTo>
                      <a:cubicBezTo>
                        <a:pt x="3" y="40"/>
                        <a:pt x="0" y="36"/>
                        <a:pt x="1" y="32"/>
                      </a:cubicBezTo>
                      <a:cubicBezTo>
                        <a:pt x="6" y="7"/>
                        <a:pt x="6" y="7"/>
                        <a:pt x="6" y="7"/>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04" name="Freeform 65"/>
                <p:cNvSpPr>
                  <a:spLocks/>
                </p:cNvSpPr>
                <p:nvPr/>
              </p:nvSpPr>
              <p:spPr bwMode="auto">
                <a:xfrm>
                  <a:off x="320" y="1978"/>
                  <a:ext cx="57" cy="58"/>
                </a:xfrm>
                <a:custGeom>
                  <a:avLst/>
                  <a:gdLst>
                    <a:gd name="T0" fmla="*/ 14 w 45"/>
                    <a:gd name="T1" fmla="*/ 1 h 46"/>
                    <a:gd name="T2" fmla="*/ 39 w 45"/>
                    <a:gd name="T3" fmla="*/ 6 h 46"/>
                    <a:gd name="T4" fmla="*/ 45 w 45"/>
                    <a:gd name="T5" fmla="*/ 14 h 46"/>
                    <a:gd name="T6" fmla="*/ 40 w 45"/>
                    <a:gd name="T7" fmla="*/ 40 h 46"/>
                    <a:gd name="T8" fmla="*/ 32 w 45"/>
                    <a:gd name="T9" fmla="*/ 45 h 46"/>
                    <a:gd name="T10" fmla="*/ 6 w 45"/>
                    <a:gd name="T11" fmla="*/ 41 h 46"/>
                    <a:gd name="T12" fmla="*/ 1 w 45"/>
                    <a:gd name="T13" fmla="*/ 32 h 46"/>
                    <a:gd name="T14" fmla="*/ 6 w 45"/>
                    <a:gd name="T15" fmla="*/ 7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6"/>
                        <a:pt x="39" y="6"/>
                        <a:pt x="39" y="6"/>
                      </a:cubicBezTo>
                      <a:cubicBezTo>
                        <a:pt x="43" y="6"/>
                        <a:pt x="45" y="10"/>
                        <a:pt x="45" y="14"/>
                      </a:cubicBezTo>
                      <a:cubicBezTo>
                        <a:pt x="40" y="40"/>
                        <a:pt x="40" y="40"/>
                        <a:pt x="40" y="40"/>
                      </a:cubicBezTo>
                      <a:cubicBezTo>
                        <a:pt x="39" y="44"/>
                        <a:pt x="35" y="46"/>
                        <a:pt x="32" y="45"/>
                      </a:cubicBezTo>
                      <a:cubicBezTo>
                        <a:pt x="6" y="41"/>
                        <a:pt x="6" y="41"/>
                        <a:pt x="6" y="41"/>
                      </a:cubicBezTo>
                      <a:cubicBezTo>
                        <a:pt x="3" y="40"/>
                        <a:pt x="0" y="36"/>
                        <a:pt x="1" y="32"/>
                      </a:cubicBezTo>
                      <a:cubicBezTo>
                        <a:pt x="6" y="7"/>
                        <a:pt x="6" y="7"/>
                        <a:pt x="6" y="7"/>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05" name="Freeform 66"/>
                <p:cNvSpPr>
                  <a:spLocks/>
                </p:cNvSpPr>
                <p:nvPr/>
              </p:nvSpPr>
              <p:spPr bwMode="auto">
                <a:xfrm>
                  <a:off x="381" y="1990"/>
                  <a:ext cx="58" cy="58"/>
                </a:xfrm>
                <a:custGeom>
                  <a:avLst/>
                  <a:gdLst>
                    <a:gd name="T0" fmla="*/ 14 w 46"/>
                    <a:gd name="T1" fmla="*/ 1 h 46"/>
                    <a:gd name="T2" fmla="*/ 39 w 46"/>
                    <a:gd name="T3" fmla="*/ 6 h 46"/>
                    <a:gd name="T4" fmla="*/ 45 w 46"/>
                    <a:gd name="T5" fmla="*/ 14 h 46"/>
                    <a:gd name="T6" fmla="*/ 40 w 46"/>
                    <a:gd name="T7" fmla="*/ 40 h 46"/>
                    <a:gd name="T8" fmla="*/ 32 w 46"/>
                    <a:gd name="T9" fmla="*/ 46 h 46"/>
                    <a:gd name="T10" fmla="*/ 7 w 46"/>
                    <a:gd name="T11" fmla="*/ 41 h 46"/>
                    <a:gd name="T12" fmla="*/ 1 w 46"/>
                    <a:gd name="T13" fmla="*/ 33 h 46"/>
                    <a:gd name="T14" fmla="*/ 6 w 46"/>
                    <a:gd name="T15" fmla="*/ 7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6"/>
                        <a:pt x="39" y="6"/>
                        <a:pt x="39" y="6"/>
                      </a:cubicBezTo>
                      <a:cubicBezTo>
                        <a:pt x="43" y="7"/>
                        <a:pt x="46" y="10"/>
                        <a:pt x="45" y="14"/>
                      </a:cubicBezTo>
                      <a:cubicBezTo>
                        <a:pt x="40" y="40"/>
                        <a:pt x="40" y="40"/>
                        <a:pt x="40" y="40"/>
                      </a:cubicBezTo>
                      <a:cubicBezTo>
                        <a:pt x="39" y="44"/>
                        <a:pt x="35" y="46"/>
                        <a:pt x="32" y="46"/>
                      </a:cubicBezTo>
                      <a:cubicBezTo>
                        <a:pt x="7" y="41"/>
                        <a:pt x="7" y="41"/>
                        <a:pt x="7" y="41"/>
                      </a:cubicBezTo>
                      <a:cubicBezTo>
                        <a:pt x="3" y="40"/>
                        <a:pt x="0" y="36"/>
                        <a:pt x="1" y="33"/>
                      </a:cubicBezTo>
                      <a:cubicBezTo>
                        <a:pt x="6" y="7"/>
                        <a:pt x="6" y="7"/>
                        <a:pt x="6" y="7"/>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06" name="Freeform 67"/>
                <p:cNvSpPr>
                  <a:spLocks/>
                </p:cNvSpPr>
                <p:nvPr/>
              </p:nvSpPr>
              <p:spPr bwMode="auto">
                <a:xfrm>
                  <a:off x="441" y="2002"/>
                  <a:ext cx="58" cy="58"/>
                </a:xfrm>
                <a:custGeom>
                  <a:avLst/>
                  <a:gdLst>
                    <a:gd name="T0" fmla="*/ 14 w 46"/>
                    <a:gd name="T1" fmla="*/ 0 h 46"/>
                    <a:gd name="T2" fmla="*/ 39 w 46"/>
                    <a:gd name="T3" fmla="*/ 5 h 46"/>
                    <a:gd name="T4" fmla="*/ 45 w 46"/>
                    <a:gd name="T5" fmla="*/ 14 h 46"/>
                    <a:gd name="T6" fmla="*/ 40 w 46"/>
                    <a:gd name="T7" fmla="*/ 39 h 46"/>
                    <a:gd name="T8" fmla="*/ 32 w 46"/>
                    <a:gd name="T9" fmla="*/ 45 h 46"/>
                    <a:gd name="T10" fmla="*/ 7 w 46"/>
                    <a:gd name="T11" fmla="*/ 40 h 46"/>
                    <a:gd name="T12" fmla="*/ 1 w 46"/>
                    <a:gd name="T13" fmla="*/ 32 h 46"/>
                    <a:gd name="T14" fmla="*/ 6 w 46"/>
                    <a:gd name="T15" fmla="*/ 6 h 46"/>
                    <a:gd name="T16" fmla="*/ 14 w 46"/>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0"/>
                      </a:moveTo>
                      <a:cubicBezTo>
                        <a:pt x="39" y="5"/>
                        <a:pt x="39" y="5"/>
                        <a:pt x="39" y="5"/>
                      </a:cubicBezTo>
                      <a:cubicBezTo>
                        <a:pt x="43" y="6"/>
                        <a:pt x="46" y="10"/>
                        <a:pt x="45" y="14"/>
                      </a:cubicBezTo>
                      <a:cubicBezTo>
                        <a:pt x="40" y="39"/>
                        <a:pt x="40" y="39"/>
                        <a:pt x="40" y="39"/>
                      </a:cubicBezTo>
                      <a:cubicBezTo>
                        <a:pt x="39" y="43"/>
                        <a:pt x="36" y="46"/>
                        <a:pt x="32" y="45"/>
                      </a:cubicBezTo>
                      <a:cubicBezTo>
                        <a:pt x="7" y="40"/>
                        <a:pt x="7" y="40"/>
                        <a:pt x="7" y="40"/>
                      </a:cubicBezTo>
                      <a:cubicBezTo>
                        <a:pt x="3" y="39"/>
                        <a:pt x="0" y="36"/>
                        <a:pt x="1" y="32"/>
                      </a:cubicBezTo>
                      <a:cubicBezTo>
                        <a:pt x="6" y="6"/>
                        <a:pt x="6" y="6"/>
                        <a:pt x="6" y="6"/>
                      </a:cubicBezTo>
                      <a:cubicBezTo>
                        <a:pt x="7"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07" name="Freeform 68"/>
                <p:cNvSpPr>
                  <a:spLocks/>
                </p:cNvSpPr>
                <p:nvPr/>
              </p:nvSpPr>
              <p:spPr bwMode="auto">
                <a:xfrm>
                  <a:off x="502" y="2014"/>
                  <a:ext cx="58" cy="58"/>
                </a:xfrm>
                <a:custGeom>
                  <a:avLst/>
                  <a:gdLst>
                    <a:gd name="T0" fmla="*/ 14 w 46"/>
                    <a:gd name="T1" fmla="*/ 1 h 46"/>
                    <a:gd name="T2" fmla="*/ 39 w 46"/>
                    <a:gd name="T3" fmla="*/ 5 h 46"/>
                    <a:gd name="T4" fmla="*/ 45 w 46"/>
                    <a:gd name="T5" fmla="*/ 14 h 46"/>
                    <a:gd name="T6" fmla="*/ 40 w 46"/>
                    <a:gd name="T7" fmla="*/ 39 h 46"/>
                    <a:gd name="T8" fmla="*/ 32 w 46"/>
                    <a:gd name="T9" fmla="*/ 45 h 46"/>
                    <a:gd name="T10" fmla="*/ 7 w 46"/>
                    <a:gd name="T11" fmla="*/ 40 h 46"/>
                    <a:gd name="T12" fmla="*/ 1 w 46"/>
                    <a:gd name="T13" fmla="*/ 32 h 46"/>
                    <a:gd name="T14" fmla="*/ 6 w 46"/>
                    <a:gd name="T15" fmla="*/ 6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5"/>
                        <a:pt x="39" y="5"/>
                        <a:pt x="39" y="5"/>
                      </a:cubicBezTo>
                      <a:cubicBezTo>
                        <a:pt x="43" y="6"/>
                        <a:pt x="46" y="10"/>
                        <a:pt x="45" y="14"/>
                      </a:cubicBezTo>
                      <a:cubicBezTo>
                        <a:pt x="40" y="39"/>
                        <a:pt x="40" y="39"/>
                        <a:pt x="40" y="39"/>
                      </a:cubicBezTo>
                      <a:cubicBezTo>
                        <a:pt x="39" y="43"/>
                        <a:pt x="36" y="46"/>
                        <a:pt x="32" y="45"/>
                      </a:cubicBezTo>
                      <a:cubicBezTo>
                        <a:pt x="7" y="40"/>
                        <a:pt x="7" y="40"/>
                        <a:pt x="7" y="40"/>
                      </a:cubicBezTo>
                      <a:cubicBezTo>
                        <a:pt x="3" y="40"/>
                        <a:pt x="0" y="36"/>
                        <a:pt x="1" y="32"/>
                      </a:cubicBezTo>
                      <a:cubicBezTo>
                        <a:pt x="6" y="6"/>
                        <a:pt x="6" y="6"/>
                        <a:pt x="6" y="6"/>
                      </a:cubicBezTo>
                      <a:cubicBezTo>
                        <a:pt x="7" y="2"/>
                        <a:pt x="11"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08" name="Freeform 69"/>
                <p:cNvSpPr>
                  <a:spLocks/>
                </p:cNvSpPr>
                <p:nvPr/>
              </p:nvSpPr>
              <p:spPr bwMode="auto">
                <a:xfrm>
                  <a:off x="563" y="2025"/>
                  <a:ext cx="58" cy="58"/>
                </a:xfrm>
                <a:custGeom>
                  <a:avLst/>
                  <a:gdLst>
                    <a:gd name="T0" fmla="*/ 14 w 46"/>
                    <a:gd name="T1" fmla="*/ 1 h 46"/>
                    <a:gd name="T2" fmla="*/ 39 w 46"/>
                    <a:gd name="T3" fmla="*/ 6 h 46"/>
                    <a:gd name="T4" fmla="*/ 45 w 46"/>
                    <a:gd name="T5" fmla="*/ 14 h 46"/>
                    <a:gd name="T6" fmla="*/ 40 w 46"/>
                    <a:gd name="T7" fmla="*/ 40 h 46"/>
                    <a:gd name="T8" fmla="*/ 32 w 46"/>
                    <a:gd name="T9" fmla="*/ 45 h 46"/>
                    <a:gd name="T10" fmla="*/ 7 w 46"/>
                    <a:gd name="T11" fmla="*/ 41 h 46"/>
                    <a:gd name="T12" fmla="*/ 1 w 46"/>
                    <a:gd name="T13" fmla="*/ 32 h 46"/>
                    <a:gd name="T14" fmla="*/ 6 w 46"/>
                    <a:gd name="T15" fmla="*/ 7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6"/>
                        <a:pt x="39" y="6"/>
                        <a:pt x="39" y="6"/>
                      </a:cubicBezTo>
                      <a:cubicBezTo>
                        <a:pt x="43" y="6"/>
                        <a:pt x="46" y="10"/>
                        <a:pt x="45" y="14"/>
                      </a:cubicBezTo>
                      <a:cubicBezTo>
                        <a:pt x="40" y="40"/>
                        <a:pt x="40" y="40"/>
                        <a:pt x="40" y="40"/>
                      </a:cubicBezTo>
                      <a:cubicBezTo>
                        <a:pt x="39" y="44"/>
                        <a:pt x="36" y="46"/>
                        <a:pt x="32" y="45"/>
                      </a:cubicBezTo>
                      <a:cubicBezTo>
                        <a:pt x="7" y="41"/>
                        <a:pt x="7" y="41"/>
                        <a:pt x="7" y="41"/>
                      </a:cubicBezTo>
                      <a:cubicBezTo>
                        <a:pt x="3" y="40"/>
                        <a:pt x="0" y="36"/>
                        <a:pt x="1" y="32"/>
                      </a:cubicBezTo>
                      <a:cubicBezTo>
                        <a:pt x="6" y="7"/>
                        <a:pt x="6" y="7"/>
                        <a:pt x="6" y="7"/>
                      </a:cubicBezTo>
                      <a:cubicBezTo>
                        <a:pt x="7" y="3"/>
                        <a:pt x="11"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09" name="Freeform 70"/>
                <p:cNvSpPr>
                  <a:spLocks/>
                </p:cNvSpPr>
                <p:nvPr/>
              </p:nvSpPr>
              <p:spPr bwMode="auto">
                <a:xfrm>
                  <a:off x="625" y="2036"/>
                  <a:ext cx="56" cy="59"/>
                </a:xfrm>
                <a:custGeom>
                  <a:avLst/>
                  <a:gdLst>
                    <a:gd name="T0" fmla="*/ 13 w 45"/>
                    <a:gd name="T1" fmla="*/ 1 h 46"/>
                    <a:gd name="T2" fmla="*/ 39 w 45"/>
                    <a:gd name="T3" fmla="*/ 6 h 46"/>
                    <a:gd name="T4" fmla="*/ 44 w 45"/>
                    <a:gd name="T5" fmla="*/ 14 h 46"/>
                    <a:gd name="T6" fmla="*/ 39 w 45"/>
                    <a:gd name="T7" fmla="*/ 40 h 46"/>
                    <a:gd name="T8" fmla="*/ 31 w 45"/>
                    <a:gd name="T9" fmla="*/ 46 h 46"/>
                    <a:gd name="T10" fmla="*/ 6 w 45"/>
                    <a:gd name="T11" fmla="*/ 41 h 46"/>
                    <a:gd name="T12" fmla="*/ 0 w 45"/>
                    <a:gd name="T13" fmla="*/ 32 h 46"/>
                    <a:gd name="T14" fmla="*/ 5 w 45"/>
                    <a:gd name="T15" fmla="*/ 7 h 46"/>
                    <a:gd name="T16" fmla="*/ 13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3" y="1"/>
                      </a:moveTo>
                      <a:cubicBezTo>
                        <a:pt x="39" y="6"/>
                        <a:pt x="39" y="6"/>
                        <a:pt x="39" y="6"/>
                      </a:cubicBezTo>
                      <a:cubicBezTo>
                        <a:pt x="42" y="7"/>
                        <a:pt x="45" y="10"/>
                        <a:pt x="44" y="14"/>
                      </a:cubicBezTo>
                      <a:cubicBezTo>
                        <a:pt x="39" y="40"/>
                        <a:pt x="39" y="40"/>
                        <a:pt x="39" y="40"/>
                      </a:cubicBezTo>
                      <a:cubicBezTo>
                        <a:pt x="38" y="44"/>
                        <a:pt x="35" y="46"/>
                        <a:pt x="31" y="46"/>
                      </a:cubicBezTo>
                      <a:cubicBezTo>
                        <a:pt x="6" y="41"/>
                        <a:pt x="6" y="41"/>
                        <a:pt x="6" y="41"/>
                      </a:cubicBezTo>
                      <a:cubicBezTo>
                        <a:pt x="2" y="40"/>
                        <a:pt x="0" y="36"/>
                        <a:pt x="0" y="32"/>
                      </a:cubicBezTo>
                      <a:cubicBezTo>
                        <a:pt x="5" y="7"/>
                        <a:pt x="5" y="7"/>
                        <a:pt x="5" y="7"/>
                      </a:cubicBezTo>
                      <a:cubicBezTo>
                        <a:pt x="6" y="3"/>
                        <a:pt x="10" y="0"/>
                        <a:pt x="13"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10" name="Freeform 71"/>
                <p:cNvSpPr>
                  <a:spLocks/>
                </p:cNvSpPr>
                <p:nvPr/>
              </p:nvSpPr>
              <p:spPr bwMode="auto">
                <a:xfrm>
                  <a:off x="685" y="2049"/>
                  <a:ext cx="57" cy="58"/>
                </a:xfrm>
                <a:custGeom>
                  <a:avLst/>
                  <a:gdLst>
                    <a:gd name="T0" fmla="*/ 14 w 45"/>
                    <a:gd name="T1" fmla="*/ 0 h 46"/>
                    <a:gd name="T2" fmla="*/ 39 w 45"/>
                    <a:gd name="T3" fmla="*/ 5 h 46"/>
                    <a:gd name="T4" fmla="*/ 44 w 45"/>
                    <a:gd name="T5" fmla="*/ 13 h 46"/>
                    <a:gd name="T6" fmla="*/ 39 w 45"/>
                    <a:gd name="T7" fmla="*/ 39 h 46"/>
                    <a:gd name="T8" fmla="*/ 31 w 45"/>
                    <a:gd name="T9" fmla="*/ 45 h 46"/>
                    <a:gd name="T10" fmla="*/ 6 w 45"/>
                    <a:gd name="T11" fmla="*/ 40 h 46"/>
                    <a:gd name="T12" fmla="*/ 0 w 45"/>
                    <a:gd name="T13" fmla="*/ 32 h 46"/>
                    <a:gd name="T14" fmla="*/ 5 w 45"/>
                    <a:gd name="T15" fmla="*/ 6 h 46"/>
                    <a:gd name="T16" fmla="*/ 14 w 45"/>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0"/>
                      </a:moveTo>
                      <a:cubicBezTo>
                        <a:pt x="39" y="5"/>
                        <a:pt x="39" y="5"/>
                        <a:pt x="39" y="5"/>
                      </a:cubicBezTo>
                      <a:cubicBezTo>
                        <a:pt x="42" y="6"/>
                        <a:pt x="45" y="10"/>
                        <a:pt x="44" y="13"/>
                      </a:cubicBezTo>
                      <a:cubicBezTo>
                        <a:pt x="39" y="39"/>
                        <a:pt x="39" y="39"/>
                        <a:pt x="39" y="39"/>
                      </a:cubicBezTo>
                      <a:cubicBezTo>
                        <a:pt x="39" y="43"/>
                        <a:pt x="35" y="46"/>
                        <a:pt x="31" y="45"/>
                      </a:cubicBezTo>
                      <a:cubicBezTo>
                        <a:pt x="6" y="40"/>
                        <a:pt x="6" y="40"/>
                        <a:pt x="6" y="40"/>
                      </a:cubicBezTo>
                      <a:cubicBezTo>
                        <a:pt x="2" y="39"/>
                        <a:pt x="0" y="36"/>
                        <a:pt x="0" y="32"/>
                      </a:cubicBezTo>
                      <a:cubicBezTo>
                        <a:pt x="5" y="6"/>
                        <a:pt x="5" y="6"/>
                        <a:pt x="5" y="6"/>
                      </a:cubicBezTo>
                      <a:cubicBezTo>
                        <a:pt x="6"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11" name="Freeform 72"/>
                <p:cNvSpPr>
                  <a:spLocks/>
                </p:cNvSpPr>
                <p:nvPr/>
              </p:nvSpPr>
              <p:spPr bwMode="auto">
                <a:xfrm>
                  <a:off x="746" y="2060"/>
                  <a:ext cx="57" cy="59"/>
                </a:xfrm>
                <a:custGeom>
                  <a:avLst/>
                  <a:gdLst>
                    <a:gd name="T0" fmla="*/ 14 w 45"/>
                    <a:gd name="T1" fmla="*/ 1 h 46"/>
                    <a:gd name="T2" fmla="*/ 39 w 45"/>
                    <a:gd name="T3" fmla="*/ 5 h 46"/>
                    <a:gd name="T4" fmla="*/ 44 w 45"/>
                    <a:gd name="T5" fmla="*/ 14 h 46"/>
                    <a:gd name="T6" fmla="*/ 39 w 45"/>
                    <a:gd name="T7" fmla="*/ 39 h 46"/>
                    <a:gd name="T8" fmla="*/ 31 w 45"/>
                    <a:gd name="T9" fmla="*/ 45 h 46"/>
                    <a:gd name="T10" fmla="*/ 6 w 45"/>
                    <a:gd name="T11" fmla="*/ 40 h 46"/>
                    <a:gd name="T12" fmla="*/ 0 w 45"/>
                    <a:gd name="T13" fmla="*/ 32 h 46"/>
                    <a:gd name="T14" fmla="*/ 5 w 45"/>
                    <a:gd name="T15" fmla="*/ 6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5"/>
                        <a:pt x="39" y="5"/>
                        <a:pt x="39" y="5"/>
                      </a:cubicBezTo>
                      <a:cubicBezTo>
                        <a:pt x="42" y="6"/>
                        <a:pt x="45" y="10"/>
                        <a:pt x="44" y="14"/>
                      </a:cubicBezTo>
                      <a:cubicBezTo>
                        <a:pt x="39" y="39"/>
                        <a:pt x="39" y="39"/>
                        <a:pt x="39" y="39"/>
                      </a:cubicBezTo>
                      <a:cubicBezTo>
                        <a:pt x="39" y="43"/>
                        <a:pt x="35" y="46"/>
                        <a:pt x="31" y="45"/>
                      </a:cubicBezTo>
                      <a:cubicBezTo>
                        <a:pt x="6" y="40"/>
                        <a:pt x="6" y="40"/>
                        <a:pt x="6" y="40"/>
                      </a:cubicBezTo>
                      <a:cubicBezTo>
                        <a:pt x="2" y="39"/>
                        <a:pt x="0" y="36"/>
                        <a:pt x="0" y="32"/>
                      </a:cubicBezTo>
                      <a:cubicBezTo>
                        <a:pt x="5" y="6"/>
                        <a:pt x="5" y="6"/>
                        <a:pt x="5" y="6"/>
                      </a:cubicBezTo>
                      <a:cubicBezTo>
                        <a:pt x="6" y="2"/>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12" name="Freeform 73"/>
                <p:cNvSpPr>
                  <a:spLocks/>
                </p:cNvSpPr>
                <p:nvPr/>
              </p:nvSpPr>
              <p:spPr bwMode="auto">
                <a:xfrm>
                  <a:off x="807" y="2072"/>
                  <a:ext cx="56" cy="58"/>
                </a:xfrm>
                <a:custGeom>
                  <a:avLst/>
                  <a:gdLst>
                    <a:gd name="T0" fmla="*/ 14 w 45"/>
                    <a:gd name="T1" fmla="*/ 1 h 46"/>
                    <a:gd name="T2" fmla="*/ 39 w 45"/>
                    <a:gd name="T3" fmla="*/ 6 h 46"/>
                    <a:gd name="T4" fmla="*/ 44 w 45"/>
                    <a:gd name="T5" fmla="*/ 14 h 46"/>
                    <a:gd name="T6" fmla="*/ 39 w 45"/>
                    <a:gd name="T7" fmla="*/ 40 h 46"/>
                    <a:gd name="T8" fmla="*/ 31 w 45"/>
                    <a:gd name="T9" fmla="*/ 45 h 46"/>
                    <a:gd name="T10" fmla="*/ 6 w 45"/>
                    <a:gd name="T11" fmla="*/ 40 h 46"/>
                    <a:gd name="T12" fmla="*/ 0 w 45"/>
                    <a:gd name="T13" fmla="*/ 32 h 46"/>
                    <a:gd name="T14" fmla="*/ 5 w 45"/>
                    <a:gd name="T15" fmla="*/ 6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6"/>
                        <a:pt x="39" y="6"/>
                        <a:pt x="39" y="6"/>
                      </a:cubicBezTo>
                      <a:cubicBezTo>
                        <a:pt x="43" y="6"/>
                        <a:pt x="45" y="10"/>
                        <a:pt x="44" y="14"/>
                      </a:cubicBezTo>
                      <a:cubicBezTo>
                        <a:pt x="39" y="40"/>
                        <a:pt x="39" y="40"/>
                        <a:pt x="39" y="40"/>
                      </a:cubicBezTo>
                      <a:cubicBezTo>
                        <a:pt x="39" y="43"/>
                        <a:pt x="35" y="46"/>
                        <a:pt x="31" y="45"/>
                      </a:cubicBezTo>
                      <a:cubicBezTo>
                        <a:pt x="6" y="40"/>
                        <a:pt x="6" y="40"/>
                        <a:pt x="6" y="40"/>
                      </a:cubicBezTo>
                      <a:cubicBezTo>
                        <a:pt x="2" y="40"/>
                        <a:pt x="0" y="36"/>
                        <a:pt x="0" y="32"/>
                      </a:cubicBezTo>
                      <a:cubicBezTo>
                        <a:pt x="5" y="6"/>
                        <a:pt x="5" y="6"/>
                        <a:pt x="5" y="6"/>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13" name="Freeform 74"/>
                <p:cNvSpPr>
                  <a:spLocks/>
                </p:cNvSpPr>
                <p:nvPr/>
              </p:nvSpPr>
              <p:spPr bwMode="auto">
                <a:xfrm>
                  <a:off x="867" y="2083"/>
                  <a:ext cx="57" cy="58"/>
                </a:xfrm>
                <a:custGeom>
                  <a:avLst/>
                  <a:gdLst>
                    <a:gd name="T0" fmla="*/ 14 w 45"/>
                    <a:gd name="T1" fmla="*/ 1 h 46"/>
                    <a:gd name="T2" fmla="*/ 39 w 45"/>
                    <a:gd name="T3" fmla="*/ 6 h 46"/>
                    <a:gd name="T4" fmla="*/ 44 w 45"/>
                    <a:gd name="T5" fmla="*/ 14 h 46"/>
                    <a:gd name="T6" fmla="*/ 39 w 45"/>
                    <a:gd name="T7" fmla="*/ 40 h 46"/>
                    <a:gd name="T8" fmla="*/ 31 w 45"/>
                    <a:gd name="T9" fmla="*/ 46 h 46"/>
                    <a:gd name="T10" fmla="*/ 6 w 45"/>
                    <a:gd name="T11" fmla="*/ 41 h 46"/>
                    <a:gd name="T12" fmla="*/ 1 w 45"/>
                    <a:gd name="T13" fmla="*/ 32 h 46"/>
                    <a:gd name="T14" fmla="*/ 5 w 45"/>
                    <a:gd name="T15" fmla="*/ 7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6"/>
                        <a:pt x="39" y="6"/>
                        <a:pt x="39" y="6"/>
                      </a:cubicBezTo>
                      <a:cubicBezTo>
                        <a:pt x="43" y="7"/>
                        <a:pt x="45" y="10"/>
                        <a:pt x="44" y="14"/>
                      </a:cubicBezTo>
                      <a:cubicBezTo>
                        <a:pt x="39" y="40"/>
                        <a:pt x="39" y="40"/>
                        <a:pt x="39" y="40"/>
                      </a:cubicBezTo>
                      <a:cubicBezTo>
                        <a:pt x="39" y="44"/>
                        <a:pt x="35" y="46"/>
                        <a:pt x="31" y="46"/>
                      </a:cubicBezTo>
                      <a:cubicBezTo>
                        <a:pt x="6" y="41"/>
                        <a:pt x="6" y="41"/>
                        <a:pt x="6" y="41"/>
                      </a:cubicBezTo>
                      <a:cubicBezTo>
                        <a:pt x="2" y="40"/>
                        <a:pt x="0" y="36"/>
                        <a:pt x="1" y="32"/>
                      </a:cubicBezTo>
                      <a:cubicBezTo>
                        <a:pt x="5" y="7"/>
                        <a:pt x="5" y="7"/>
                        <a:pt x="5" y="7"/>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14" name="Freeform 75"/>
                <p:cNvSpPr>
                  <a:spLocks/>
                </p:cNvSpPr>
                <p:nvPr/>
              </p:nvSpPr>
              <p:spPr bwMode="auto">
                <a:xfrm>
                  <a:off x="928" y="2096"/>
                  <a:ext cx="57" cy="57"/>
                </a:xfrm>
                <a:custGeom>
                  <a:avLst/>
                  <a:gdLst>
                    <a:gd name="T0" fmla="*/ 14 w 45"/>
                    <a:gd name="T1" fmla="*/ 0 h 45"/>
                    <a:gd name="T2" fmla="*/ 39 w 45"/>
                    <a:gd name="T3" fmla="*/ 5 h 45"/>
                    <a:gd name="T4" fmla="*/ 45 w 45"/>
                    <a:gd name="T5" fmla="*/ 13 h 45"/>
                    <a:gd name="T6" fmla="*/ 40 w 45"/>
                    <a:gd name="T7" fmla="*/ 39 h 45"/>
                    <a:gd name="T8" fmla="*/ 31 w 45"/>
                    <a:gd name="T9" fmla="*/ 45 h 45"/>
                    <a:gd name="T10" fmla="*/ 6 w 45"/>
                    <a:gd name="T11" fmla="*/ 40 h 45"/>
                    <a:gd name="T12" fmla="*/ 1 w 45"/>
                    <a:gd name="T13" fmla="*/ 32 h 45"/>
                    <a:gd name="T14" fmla="*/ 6 w 45"/>
                    <a:gd name="T15" fmla="*/ 6 h 45"/>
                    <a:gd name="T16" fmla="*/ 14 w 45"/>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14" y="0"/>
                      </a:moveTo>
                      <a:cubicBezTo>
                        <a:pt x="39" y="5"/>
                        <a:pt x="39" y="5"/>
                        <a:pt x="39" y="5"/>
                      </a:cubicBezTo>
                      <a:cubicBezTo>
                        <a:pt x="43" y="6"/>
                        <a:pt x="45" y="10"/>
                        <a:pt x="45" y="13"/>
                      </a:cubicBezTo>
                      <a:cubicBezTo>
                        <a:pt x="40" y="39"/>
                        <a:pt x="40" y="39"/>
                        <a:pt x="40" y="39"/>
                      </a:cubicBezTo>
                      <a:cubicBezTo>
                        <a:pt x="39" y="43"/>
                        <a:pt x="35" y="45"/>
                        <a:pt x="31" y="45"/>
                      </a:cubicBezTo>
                      <a:cubicBezTo>
                        <a:pt x="6" y="40"/>
                        <a:pt x="6" y="40"/>
                        <a:pt x="6" y="40"/>
                      </a:cubicBezTo>
                      <a:cubicBezTo>
                        <a:pt x="2" y="39"/>
                        <a:pt x="0" y="35"/>
                        <a:pt x="1" y="32"/>
                      </a:cubicBezTo>
                      <a:cubicBezTo>
                        <a:pt x="6" y="6"/>
                        <a:pt x="6" y="6"/>
                        <a:pt x="6" y="6"/>
                      </a:cubicBezTo>
                      <a:cubicBezTo>
                        <a:pt x="6"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15" name="Freeform 76"/>
                <p:cNvSpPr>
                  <a:spLocks/>
                </p:cNvSpPr>
                <p:nvPr/>
              </p:nvSpPr>
              <p:spPr bwMode="auto">
                <a:xfrm>
                  <a:off x="989" y="2107"/>
                  <a:ext cx="57" cy="58"/>
                </a:xfrm>
                <a:custGeom>
                  <a:avLst/>
                  <a:gdLst>
                    <a:gd name="T0" fmla="*/ 14 w 45"/>
                    <a:gd name="T1" fmla="*/ 1 h 46"/>
                    <a:gd name="T2" fmla="*/ 39 w 45"/>
                    <a:gd name="T3" fmla="*/ 5 h 46"/>
                    <a:gd name="T4" fmla="*/ 45 w 45"/>
                    <a:gd name="T5" fmla="*/ 14 h 46"/>
                    <a:gd name="T6" fmla="*/ 40 w 45"/>
                    <a:gd name="T7" fmla="*/ 39 h 46"/>
                    <a:gd name="T8" fmla="*/ 31 w 45"/>
                    <a:gd name="T9" fmla="*/ 45 h 46"/>
                    <a:gd name="T10" fmla="*/ 6 w 45"/>
                    <a:gd name="T11" fmla="*/ 40 h 46"/>
                    <a:gd name="T12" fmla="*/ 1 w 45"/>
                    <a:gd name="T13" fmla="*/ 32 h 46"/>
                    <a:gd name="T14" fmla="*/ 6 w 45"/>
                    <a:gd name="T15" fmla="*/ 6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5"/>
                        <a:pt x="39" y="5"/>
                        <a:pt x="39" y="5"/>
                      </a:cubicBezTo>
                      <a:cubicBezTo>
                        <a:pt x="43" y="6"/>
                        <a:pt x="45" y="10"/>
                        <a:pt x="45" y="14"/>
                      </a:cubicBezTo>
                      <a:cubicBezTo>
                        <a:pt x="40" y="39"/>
                        <a:pt x="40" y="39"/>
                        <a:pt x="40" y="39"/>
                      </a:cubicBezTo>
                      <a:cubicBezTo>
                        <a:pt x="39" y="43"/>
                        <a:pt x="35" y="46"/>
                        <a:pt x="31" y="45"/>
                      </a:cubicBezTo>
                      <a:cubicBezTo>
                        <a:pt x="6" y="40"/>
                        <a:pt x="6" y="40"/>
                        <a:pt x="6" y="40"/>
                      </a:cubicBezTo>
                      <a:cubicBezTo>
                        <a:pt x="2" y="39"/>
                        <a:pt x="0" y="36"/>
                        <a:pt x="1" y="32"/>
                      </a:cubicBezTo>
                      <a:cubicBezTo>
                        <a:pt x="6" y="6"/>
                        <a:pt x="6" y="6"/>
                        <a:pt x="6" y="6"/>
                      </a:cubicBezTo>
                      <a:cubicBezTo>
                        <a:pt x="6" y="2"/>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16" name="Freeform 77"/>
                <p:cNvSpPr>
                  <a:spLocks/>
                </p:cNvSpPr>
                <p:nvPr/>
              </p:nvSpPr>
              <p:spPr bwMode="auto">
                <a:xfrm>
                  <a:off x="326" y="2040"/>
                  <a:ext cx="57" cy="58"/>
                </a:xfrm>
                <a:custGeom>
                  <a:avLst/>
                  <a:gdLst>
                    <a:gd name="T0" fmla="*/ 14 w 45"/>
                    <a:gd name="T1" fmla="*/ 1 h 46"/>
                    <a:gd name="T2" fmla="*/ 39 w 45"/>
                    <a:gd name="T3" fmla="*/ 6 h 46"/>
                    <a:gd name="T4" fmla="*/ 44 w 45"/>
                    <a:gd name="T5" fmla="*/ 14 h 46"/>
                    <a:gd name="T6" fmla="*/ 39 w 45"/>
                    <a:gd name="T7" fmla="*/ 40 h 46"/>
                    <a:gd name="T8" fmla="*/ 31 w 45"/>
                    <a:gd name="T9" fmla="*/ 45 h 46"/>
                    <a:gd name="T10" fmla="*/ 6 w 45"/>
                    <a:gd name="T11" fmla="*/ 41 h 46"/>
                    <a:gd name="T12" fmla="*/ 0 w 45"/>
                    <a:gd name="T13" fmla="*/ 32 h 46"/>
                    <a:gd name="T14" fmla="*/ 5 w 45"/>
                    <a:gd name="T15" fmla="*/ 7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6"/>
                        <a:pt x="39" y="6"/>
                        <a:pt x="39" y="6"/>
                      </a:cubicBezTo>
                      <a:cubicBezTo>
                        <a:pt x="42" y="7"/>
                        <a:pt x="45" y="10"/>
                        <a:pt x="44" y="14"/>
                      </a:cubicBezTo>
                      <a:cubicBezTo>
                        <a:pt x="39" y="40"/>
                        <a:pt x="39" y="40"/>
                        <a:pt x="39" y="40"/>
                      </a:cubicBezTo>
                      <a:cubicBezTo>
                        <a:pt x="39" y="44"/>
                        <a:pt x="35" y="46"/>
                        <a:pt x="31" y="45"/>
                      </a:cubicBezTo>
                      <a:cubicBezTo>
                        <a:pt x="6" y="41"/>
                        <a:pt x="6" y="41"/>
                        <a:pt x="6" y="41"/>
                      </a:cubicBezTo>
                      <a:cubicBezTo>
                        <a:pt x="2" y="40"/>
                        <a:pt x="0" y="36"/>
                        <a:pt x="0" y="32"/>
                      </a:cubicBezTo>
                      <a:cubicBezTo>
                        <a:pt x="5" y="7"/>
                        <a:pt x="5" y="7"/>
                        <a:pt x="5" y="7"/>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17" name="Freeform 78"/>
                <p:cNvSpPr>
                  <a:spLocks/>
                </p:cNvSpPr>
                <p:nvPr/>
              </p:nvSpPr>
              <p:spPr bwMode="auto">
                <a:xfrm>
                  <a:off x="387" y="2053"/>
                  <a:ext cx="57" cy="57"/>
                </a:xfrm>
                <a:custGeom>
                  <a:avLst/>
                  <a:gdLst>
                    <a:gd name="T0" fmla="*/ 14 w 45"/>
                    <a:gd name="T1" fmla="*/ 0 h 45"/>
                    <a:gd name="T2" fmla="*/ 39 w 45"/>
                    <a:gd name="T3" fmla="*/ 5 h 45"/>
                    <a:gd name="T4" fmla="*/ 44 w 45"/>
                    <a:gd name="T5" fmla="*/ 13 h 45"/>
                    <a:gd name="T6" fmla="*/ 39 w 45"/>
                    <a:gd name="T7" fmla="*/ 39 h 45"/>
                    <a:gd name="T8" fmla="*/ 31 w 45"/>
                    <a:gd name="T9" fmla="*/ 45 h 45"/>
                    <a:gd name="T10" fmla="*/ 6 w 45"/>
                    <a:gd name="T11" fmla="*/ 40 h 45"/>
                    <a:gd name="T12" fmla="*/ 0 w 45"/>
                    <a:gd name="T13" fmla="*/ 32 h 45"/>
                    <a:gd name="T14" fmla="*/ 5 w 45"/>
                    <a:gd name="T15" fmla="*/ 6 h 45"/>
                    <a:gd name="T16" fmla="*/ 14 w 45"/>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14" y="0"/>
                      </a:moveTo>
                      <a:cubicBezTo>
                        <a:pt x="39" y="5"/>
                        <a:pt x="39" y="5"/>
                        <a:pt x="39" y="5"/>
                      </a:cubicBezTo>
                      <a:cubicBezTo>
                        <a:pt x="42" y="6"/>
                        <a:pt x="45" y="10"/>
                        <a:pt x="44" y="13"/>
                      </a:cubicBezTo>
                      <a:cubicBezTo>
                        <a:pt x="39" y="39"/>
                        <a:pt x="39" y="39"/>
                        <a:pt x="39" y="39"/>
                      </a:cubicBezTo>
                      <a:cubicBezTo>
                        <a:pt x="39" y="43"/>
                        <a:pt x="35" y="45"/>
                        <a:pt x="31" y="45"/>
                      </a:cubicBezTo>
                      <a:cubicBezTo>
                        <a:pt x="6" y="40"/>
                        <a:pt x="6" y="40"/>
                        <a:pt x="6" y="40"/>
                      </a:cubicBezTo>
                      <a:cubicBezTo>
                        <a:pt x="2" y="39"/>
                        <a:pt x="0" y="35"/>
                        <a:pt x="0" y="32"/>
                      </a:cubicBezTo>
                      <a:cubicBezTo>
                        <a:pt x="5" y="6"/>
                        <a:pt x="5" y="6"/>
                        <a:pt x="5" y="6"/>
                      </a:cubicBezTo>
                      <a:cubicBezTo>
                        <a:pt x="6"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18" name="Freeform 79"/>
                <p:cNvSpPr>
                  <a:spLocks/>
                </p:cNvSpPr>
                <p:nvPr/>
              </p:nvSpPr>
              <p:spPr bwMode="auto">
                <a:xfrm>
                  <a:off x="448" y="2064"/>
                  <a:ext cx="56" cy="58"/>
                </a:xfrm>
                <a:custGeom>
                  <a:avLst/>
                  <a:gdLst>
                    <a:gd name="T0" fmla="*/ 14 w 45"/>
                    <a:gd name="T1" fmla="*/ 0 h 46"/>
                    <a:gd name="T2" fmla="*/ 39 w 45"/>
                    <a:gd name="T3" fmla="*/ 5 h 46"/>
                    <a:gd name="T4" fmla="*/ 44 w 45"/>
                    <a:gd name="T5" fmla="*/ 14 h 46"/>
                    <a:gd name="T6" fmla="*/ 39 w 45"/>
                    <a:gd name="T7" fmla="*/ 39 h 46"/>
                    <a:gd name="T8" fmla="*/ 31 w 45"/>
                    <a:gd name="T9" fmla="*/ 45 h 46"/>
                    <a:gd name="T10" fmla="*/ 6 w 45"/>
                    <a:gd name="T11" fmla="*/ 40 h 46"/>
                    <a:gd name="T12" fmla="*/ 0 w 45"/>
                    <a:gd name="T13" fmla="*/ 32 h 46"/>
                    <a:gd name="T14" fmla="*/ 5 w 45"/>
                    <a:gd name="T15" fmla="*/ 6 h 46"/>
                    <a:gd name="T16" fmla="*/ 14 w 45"/>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0"/>
                      </a:moveTo>
                      <a:cubicBezTo>
                        <a:pt x="39" y="5"/>
                        <a:pt x="39" y="5"/>
                        <a:pt x="39" y="5"/>
                      </a:cubicBezTo>
                      <a:cubicBezTo>
                        <a:pt x="43" y="6"/>
                        <a:pt x="45" y="10"/>
                        <a:pt x="44" y="14"/>
                      </a:cubicBezTo>
                      <a:cubicBezTo>
                        <a:pt x="39" y="39"/>
                        <a:pt x="39" y="39"/>
                        <a:pt x="39" y="39"/>
                      </a:cubicBezTo>
                      <a:cubicBezTo>
                        <a:pt x="39" y="43"/>
                        <a:pt x="35" y="46"/>
                        <a:pt x="31" y="45"/>
                      </a:cubicBezTo>
                      <a:cubicBezTo>
                        <a:pt x="6" y="40"/>
                        <a:pt x="6" y="40"/>
                        <a:pt x="6" y="40"/>
                      </a:cubicBezTo>
                      <a:cubicBezTo>
                        <a:pt x="2" y="39"/>
                        <a:pt x="0" y="36"/>
                        <a:pt x="0" y="32"/>
                      </a:cubicBezTo>
                      <a:cubicBezTo>
                        <a:pt x="5" y="6"/>
                        <a:pt x="5" y="6"/>
                        <a:pt x="5" y="6"/>
                      </a:cubicBezTo>
                      <a:cubicBezTo>
                        <a:pt x="6"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19" name="Freeform 80"/>
                <p:cNvSpPr>
                  <a:spLocks/>
                </p:cNvSpPr>
                <p:nvPr/>
              </p:nvSpPr>
              <p:spPr bwMode="auto">
                <a:xfrm>
                  <a:off x="508" y="2076"/>
                  <a:ext cx="57" cy="58"/>
                </a:xfrm>
                <a:custGeom>
                  <a:avLst/>
                  <a:gdLst>
                    <a:gd name="T0" fmla="*/ 14 w 45"/>
                    <a:gd name="T1" fmla="*/ 1 h 46"/>
                    <a:gd name="T2" fmla="*/ 39 w 45"/>
                    <a:gd name="T3" fmla="*/ 6 h 46"/>
                    <a:gd name="T4" fmla="*/ 44 w 45"/>
                    <a:gd name="T5" fmla="*/ 14 h 46"/>
                    <a:gd name="T6" fmla="*/ 40 w 45"/>
                    <a:gd name="T7" fmla="*/ 40 h 46"/>
                    <a:gd name="T8" fmla="*/ 31 w 45"/>
                    <a:gd name="T9" fmla="*/ 45 h 46"/>
                    <a:gd name="T10" fmla="*/ 6 w 45"/>
                    <a:gd name="T11" fmla="*/ 40 h 46"/>
                    <a:gd name="T12" fmla="*/ 1 w 45"/>
                    <a:gd name="T13" fmla="*/ 32 h 46"/>
                    <a:gd name="T14" fmla="*/ 5 w 45"/>
                    <a:gd name="T15" fmla="*/ 6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6"/>
                        <a:pt x="39" y="6"/>
                        <a:pt x="39" y="6"/>
                      </a:cubicBezTo>
                      <a:cubicBezTo>
                        <a:pt x="43" y="6"/>
                        <a:pt x="45" y="10"/>
                        <a:pt x="44" y="14"/>
                      </a:cubicBezTo>
                      <a:cubicBezTo>
                        <a:pt x="40" y="40"/>
                        <a:pt x="40" y="40"/>
                        <a:pt x="40" y="40"/>
                      </a:cubicBezTo>
                      <a:cubicBezTo>
                        <a:pt x="39" y="43"/>
                        <a:pt x="35" y="46"/>
                        <a:pt x="31" y="45"/>
                      </a:cubicBezTo>
                      <a:cubicBezTo>
                        <a:pt x="6" y="40"/>
                        <a:pt x="6" y="40"/>
                        <a:pt x="6" y="40"/>
                      </a:cubicBezTo>
                      <a:cubicBezTo>
                        <a:pt x="2" y="40"/>
                        <a:pt x="0" y="36"/>
                        <a:pt x="1" y="32"/>
                      </a:cubicBezTo>
                      <a:cubicBezTo>
                        <a:pt x="5" y="6"/>
                        <a:pt x="5" y="6"/>
                        <a:pt x="5" y="6"/>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20" name="Freeform 81"/>
                <p:cNvSpPr>
                  <a:spLocks/>
                </p:cNvSpPr>
                <p:nvPr/>
              </p:nvSpPr>
              <p:spPr bwMode="auto">
                <a:xfrm>
                  <a:off x="569" y="2087"/>
                  <a:ext cx="57" cy="58"/>
                </a:xfrm>
                <a:custGeom>
                  <a:avLst/>
                  <a:gdLst>
                    <a:gd name="T0" fmla="*/ 14 w 45"/>
                    <a:gd name="T1" fmla="*/ 1 h 46"/>
                    <a:gd name="T2" fmla="*/ 39 w 45"/>
                    <a:gd name="T3" fmla="*/ 6 h 46"/>
                    <a:gd name="T4" fmla="*/ 45 w 45"/>
                    <a:gd name="T5" fmla="*/ 14 h 46"/>
                    <a:gd name="T6" fmla="*/ 40 w 45"/>
                    <a:gd name="T7" fmla="*/ 40 h 46"/>
                    <a:gd name="T8" fmla="*/ 31 w 45"/>
                    <a:gd name="T9" fmla="*/ 45 h 46"/>
                    <a:gd name="T10" fmla="*/ 6 w 45"/>
                    <a:gd name="T11" fmla="*/ 41 h 46"/>
                    <a:gd name="T12" fmla="*/ 1 w 45"/>
                    <a:gd name="T13" fmla="*/ 32 h 46"/>
                    <a:gd name="T14" fmla="*/ 6 w 45"/>
                    <a:gd name="T15" fmla="*/ 7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6"/>
                        <a:pt x="39" y="6"/>
                        <a:pt x="39" y="6"/>
                      </a:cubicBezTo>
                      <a:cubicBezTo>
                        <a:pt x="43" y="6"/>
                        <a:pt x="45" y="10"/>
                        <a:pt x="45" y="14"/>
                      </a:cubicBezTo>
                      <a:cubicBezTo>
                        <a:pt x="40" y="40"/>
                        <a:pt x="40" y="40"/>
                        <a:pt x="40" y="40"/>
                      </a:cubicBezTo>
                      <a:cubicBezTo>
                        <a:pt x="39" y="44"/>
                        <a:pt x="35" y="46"/>
                        <a:pt x="31" y="45"/>
                      </a:cubicBezTo>
                      <a:cubicBezTo>
                        <a:pt x="6" y="41"/>
                        <a:pt x="6" y="41"/>
                        <a:pt x="6" y="41"/>
                      </a:cubicBezTo>
                      <a:cubicBezTo>
                        <a:pt x="2" y="40"/>
                        <a:pt x="0" y="36"/>
                        <a:pt x="1" y="32"/>
                      </a:cubicBezTo>
                      <a:cubicBezTo>
                        <a:pt x="6" y="7"/>
                        <a:pt x="6" y="7"/>
                        <a:pt x="6" y="7"/>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21" name="Freeform 82"/>
                <p:cNvSpPr>
                  <a:spLocks/>
                </p:cNvSpPr>
                <p:nvPr/>
              </p:nvSpPr>
              <p:spPr bwMode="auto">
                <a:xfrm>
                  <a:off x="630" y="2098"/>
                  <a:ext cx="56" cy="58"/>
                </a:xfrm>
                <a:custGeom>
                  <a:avLst/>
                  <a:gdLst>
                    <a:gd name="T0" fmla="*/ 14 w 45"/>
                    <a:gd name="T1" fmla="*/ 1 h 46"/>
                    <a:gd name="T2" fmla="*/ 39 w 45"/>
                    <a:gd name="T3" fmla="*/ 6 h 46"/>
                    <a:gd name="T4" fmla="*/ 45 w 45"/>
                    <a:gd name="T5" fmla="*/ 14 h 46"/>
                    <a:gd name="T6" fmla="*/ 40 w 45"/>
                    <a:gd name="T7" fmla="*/ 40 h 46"/>
                    <a:gd name="T8" fmla="*/ 31 w 45"/>
                    <a:gd name="T9" fmla="*/ 46 h 46"/>
                    <a:gd name="T10" fmla="*/ 6 w 45"/>
                    <a:gd name="T11" fmla="*/ 41 h 46"/>
                    <a:gd name="T12" fmla="*/ 1 w 45"/>
                    <a:gd name="T13" fmla="*/ 33 h 46"/>
                    <a:gd name="T14" fmla="*/ 6 w 45"/>
                    <a:gd name="T15" fmla="*/ 7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6"/>
                        <a:pt x="39" y="6"/>
                        <a:pt x="39" y="6"/>
                      </a:cubicBezTo>
                      <a:cubicBezTo>
                        <a:pt x="43" y="7"/>
                        <a:pt x="45" y="10"/>
                        <a:pt x="45" y="14"/>
                      </a:cubicBezTo>
                      <a:cubicBezTo>
                        <a:pt x="40" y="40"/>
                        <a:pt x="40" y="40"/>
                        <a:pt x="40" y="40"/>
                      </a:cubicBezTo>
                      <a:cubicBezTo>
                        <a:pt x="39" y="44"/>
                        <a:pt x="35" y="46"/>
                        <a:pt x="31" y="46"/>
                      </a:cubicBezTo>
                      <a:cubicBezTo>
                        <a:pt x="6" y="41"/>
                        <a:pt x="6" y="41"/>
                        <a:pt x="6" y="41"/>
                      </a:cubicBezTo>
                      <a:cubicBezTo>
                        <a:pt x="2" y="40"/>
                        <a:pt x="0" y="36"/>
                        <a:pt x="1" y="33"/>
                      </a:cubicBezTo>
                      <a:cubicBezTo>
                        <a:pt x="6" y="7"/>
                        <a:pt x="6" y="7"/>
                        <a:pt x="6" y="7"/>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22" name="Freeform 83"/>
                <p:cNvSpPr>
                  <a:spLocks/>
                </p:cNvSpPr>
                <p:nvPr/>
              </p:nvSpPr>
              <p:spPr bwMode="auto">
                <a:xfrm>
                  <a:off x="690" y="2111"/>
                  <a:ext cx="57" cy="58"/>
                </a:xfrm>
                <a:custGeom>
                  <a:avLst/>
                  <a:gdLst>
                    <a:gd name="T0" fmla="*/ 14 w 45"/>
                    <a:gd name="T1" fmla="*/ 0 h 46"/>
                    <a:gd name="T2" fmla="*/ 39 w 45"/>
                    <a:gd name="T3" fmla="*/ 5 h 46"/>
                    <a:gd name="T4" fmla="*/ 45 w 45"/>
                    <a:gd name="T5" fmla="*/ 14 h 46"/>
                    <a:gd name="T6" fmla="*/ 40 w 45"/>
                    <a:gd name="T7" fmla="*/ 39 h 46"/>
                    <a:gd name="T8" fmla="*/ 31 w 45"/>
                    <a:gd name="T9" fmla="*/ 45 h 46"/>
                    <a:gd name="T10" fmla="*/ 6 w 45"/>
                    <a:gd name="T11" fmla="*/ 40 h 46"/>
                    <a:gd name="T12" fmla="*/ 1 w 45"/>
                    <a:gd name="T13" fmla="*/ 32 h 46"/>
                    <a:gd name="T14" fmla="*/ 6 w 45"/>
                    <a:gd name="T15" fmla="*/ 6 h 46"/>
                    <a:gd name="T16" fmla="*/ 14 w 45"/>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0"/>
                      </a:moveTo>
                      <a:cubicBezTo>
                        <a:pt x="39" y="5"/>
                        <a:pt x="39" y="5"/>
                        <a:pt x="39" y="5"/>
                      </a:cubicBezTo>
                      <a:cubicBezTo>
                        <a:pt x="43" y="6"/>
                        <a:pt x="45" y="10"/>
                        <a:pt x="45" y="14"/>
                      </a:cubicBezTo>
                      <a:cubicBezTo>
                        <a:pt x="40" y="39"/>
                        <a:pt x="40" y="39"/>
                        <a:pt x="40" y="39"/>
                      </a:cubicBezTo>
                      <a:cubicBezTo>
                        <a:pt x="39" y="43"/>
                        <a:pt x="35" y="46"/>
                        <a:pt x="31" y="45"/>
                      </a:cubicBezTo>
                      <a:cubicBezTo>
                        <a:pt x="6" y="40"/>
                        <a:pt x="6" y="40"/>
                        <a:pt x="6" y="40"/>
                      </a:cubicBezTo>
                      <a:cubicBezTo>
                        <a:pt x="3" y="39"/>
                        <a:pt x="0" y="36"/>
                        <a:pt x="1" y="32"/>
                      </a:cubicBezTo>
                      <a:cubicBezTo>
                        <a:pt x="6" y="6"/>
                        <a:pt x="6" y="6"/>
                        <a:pt x="6" y="6"/>
                      </a:cubicBezTo>
                      <a:cubicBezTo>
                        <a:pt x="6"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23" name="Freeform 84"/>
                <p:cNvSpPr>
                  <a:spLocks/>
                </p:cNvSpPr>
                <p:nvPr/>
              </p:nvSpPr>
              <p:spPr bwMode="auto">
                <a:xfrm>
                  <a:off x="751" y="2122"/>
                  <a:ext cx="57" cy="58"/>
                </a:xfrm>
                <a:custGeom>
                  <a:avLst/>
                  <a:gdLst>
                    <a:gd name="T0" fmla="*/ 14 w 45"/>
                    <a:gd name="T1" fmla="*/ 1 h 46"/>
                    <a:gd name="T2" fmla="*/ 39 w 45"/>
                    <a:gd name="T3" fmla="*/ 5 h 46"/>
                    <a:gd name="T4" fmla="*/ 45 w 45"/>
                    <a:gd name="T5" fmla="*/ 14 h 46"/>
                    <a:gd name="T6" fmla="*/ 40 w 45"/>
                    <a:gd name="T7" fmla="*/ 39 h 46"/>
                    <a:gd name="T8" fmla="*/ 31 w 45"/>
                    <a:gd name="T9" fmla="*/ 45 h 46"/>
                    <a:gd name="T10" fmla="*/ 6 w 45"/>
                    <a:gd name="T11" fmla="*/ 40 h 46"/>
                    <a:gd name="T12" fmla="*/ 1 w 45"/>
                    <a:gd name="T13" fmla="*/ 32 h 46"/>
                    <a:gd name="T14" fmla="*/ 6 w 45"/>
                    <a:gd name="T15" fmla="*/ 6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5"/>
                        <a:pt x="39" y="5"/>
                        <a:pt x="39" y="5"/>
                      </a:cubicBezTo>
                      <a:cubicBezTo>
                        <a:pt x="43" y="6"/>
                        <a:pt x="45" y="10"/>
                        <a:pt x="45" y="14"/>
                      </a:cubicBezTo>
                      <a:cubicBezTo>
                        <a:pt x="40" y="39"/>
                        <a:pt x="40" y="39"/>
                        <a:pt x="40" y="39"/>
                      </a:cubicBezTo>
                      <a:cubicBezTo>
                        <a:pt x="39" y="43"/>
                        <a:pt x="35" y="46"/>
                        <a:pt x="31" y="45"/>
                      </a:cubicBezTo>
                      <a:cubicBezTo>
                        <a:pt x="6" y="40"/>
                        <a:pt x="6" y="40"/>
                        <a:pt x="6" y="40"/>
                      </a:cubicBezTo>
                      <a:cubicBezTo>
                        <a:pt x="3" y="40"/>
                        <a:pt x="0" y="36"/>
                        <a:pt x="1" y="32"/>
                      </a:cubicBezTo>
                      <a:cubicBezTo>
                        <a:pt x="6" y="6"/>
                        <a:pt x="6" y="6"/>
                        <a:pt x="6" y="6"/>
                      </a:cubicBezTo>
                      <a:cubicBezTo>
                        <a:pt x="7" y="2"/>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24" name="Freeform 85"/>
                <p:cNvSpPr>
                  <a:spLocks/>
                </p:cNvSpPr>
                <p:nvPr/>
              </p:nvSpPr>
              <p:spPr bwMode="auto">
                <a:xfrm>
                  <a:off x="812" y="2134"/>
                  <a:ext cx="58" cy="58"/>
                </a:xfrm>
                <a:custGeom>
                  <a:avLst/>
                  <a:gdLst>
                    <a:gd name="T0" fmla="*/ 14 w 46"/>
                    <a:gd name="T1" fmla="*/ 1 h 46"/>
                    <a:gd name="T2" fmla="*/ 39 w 46"/>
                    <a:gd name="T3" fmla="*/ 6 h 46"/>
                    <a:gd name="T4" fmla="*/ 45 w 46"/>
                    <a:gd name="T5" fmla="*/ 14 h 46"/>
                    <a:gd name="T6" fmla="*/ 40 w 46"/>
                    <a:gd name="T7" fmla="*/ 40 h 46"/>
                    <a:gd name="T8" fmla="*/ 32 w 46"/>
                    <a:gd name="T9" fmla="*/ 45 h 46"/>
                    <a:gd name="T10" fmla="*/ 7 w 46"/>
                    <a:gd name="T11" fmla="*/ 41 h 46"/>
                    <a:gd name="T12" fmla="*/ 1 w 46"/>
                    <a:gd name="T13" fmla="*/ 32 h 46"/>
                    <a:gd name="T14" fmla="*/ 6 w 46"/>
                    <a:gd name="T15" fmla="*/ 7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6"/>
                        <a:pt x="39" y="6"/>
                        <a:pt x="39" y="6"/>
                      </a:cubicBezTo>
                      <a:cubicBezTo>
                        <a:pt x="43" y="6"/>
                        <a:pt x="46" y="10"/>
                        <a:pt x="45" y="14"/>
                      </a:cubicBezTo>
                      <a:cubicBezTo>
                        <a:pt x="40" y="40"/>
                        <a:pt x="40" y="40"/>
                        <a:pt x="40" y="40"/>
                      </a:cubicBezTo>
                      <a:cubicBezTo>
                        <a:pt x="39" y="44"/>
                        <a:pt x="35" y="46"/>
                        <a:pt x="32" y="45"/>
                      </a:cubicBezTo>
                      <a:cubicBezTo>
                        <a:pt x="7" y="41"/>
                        <a:pt x="7" y="41"/>
                        <a:pt x="7" y="41"/>
                      </a:cubicBezTo>
                      <a:cubicBezTo>
                        <a:pt x="3" y="40"/>
                        <a:pt x="0" y="36"/>
                        <a:pt x="1" y="32"/>
                      </a:cubicBezTo>
                      <a:cubicBezTo>
                        <a:pt x="6" y="7"/>
                        <a:pt x="6" y="7"/>
                        <a:pt x="6" y="7"/>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25" name="Freeform 86"/>
                <p:cNvSpPr>
                  <a:spLocks/>
                </p:cNvSpPr>
                <p:nvPr/>
              </p:nvSpPr>
              <p:spPr bwMode="auto">
                <a:xfrm>
                  <a:off x="872" y="2145"/>
                  <a:ext cx="58" cy="58"/>
                </a:xfrm>
                <a:custGeom>
                  <a:avLst/>
                  <a:gdLst>
                    <a:gd name="T0" fmla="*/ 14 w 46"/>
                    <a:gd name="T1" fmla="*/ 1 h 46"/>
                    <a:gd name="T2" fmla="*/ 39 w 46"/>
                    <a:gd name="T3" fmla="*/ 6 h 46"/>
                    <a:gd name="T4" fmla="*/ 45 w 46"/>
                    <a:gd name="T5" fmla="*/ 14 h 46"/>
                    <a:gd name="T6" fmla="*/ 40 w 46"/>
                    <a:gd name="T7" fmla="*/ 40 h 46"/>
                    <a:gd name="T8" fmla="*/ 32 w 46"/>
                    <a:gd name="T9" fmla="*/ 46 h 46"/>
                    <a:gd name="T10" fmla="*/ 7 w 46"/>
                    <a:gd name="T11" fmla="*/ 41 h 46"/>
                    <a:gd name="T12" fmla="*/ 1 w 46"/>
                    <a:gd name="T13" fmla="*/ 32 h 46"/>
                    <a:gd name="T14" fmla="*/ 6 w 46"/>
                    <a:gd name="T15" fmla="*/ 7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6"/>
                        <a:pt x="39" y="6"/>
                        <a:pt x="39" y="6"/>
                      </a:cubicBezTo>
                      <a:cubicBezTo>
                        <a:pt x="43" y="7"/>
                        <a:pt x="46" y="10"/>
                        <a:pt x="45" y="14"/>
                      </a:cubicBezTo>
                      <a:cubicBezTo>
                        <a:pt x="40" y="40"/>
                        <a:pt x="40" y="40"/>
                        <a:pt x="40" y="40"/>
                      </a:cubicBezTo>
                      <a:cubicBezTo>
                        <a:pt x="39" y="44"/>
                        <a:pt x="35" y="46"/>
                        <a:pt x="32" y="46"/>
                      </a:cubicBezTo>
                      <a:cubicBezTo>
                        <a:pt x="7" y="41"/>
                        <a:pt x="7" y="41"/>
                        <a:pt x="7" y="41"/>
                      </a:cubicBezTo>
                      <a:cubicBezTo>
                        <a:pt x="3" y="40"/>
                        <a:pt x="0" y="36"/>
                        <a:pt x="1" y="32"/>
                      </a:cubicBezTo>
                      <a:cubicBezTo>
                        <a:pt x="6" y="7"/>
                        <a:pt x="6" y="7"/>
                        <a:pt x="6" y="7"/>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26" name="Freeform 87"/>
                <p:cNvSpPr>
                  <a:spLocks/>
                </p:cNvSpPr>
                <p:nvPr/>
              </p:nvSpPr>
              <p:spPr bwMode="auto">
                <a:xfrm>
                  <a:off x="933" y="2158"/>
                  <a:ext cx="58" cy="58"/>
                </a:xfrm>
                <a:custGeom>
                  <a:avLst/>
                  <a:gdLst>
                    <a:gd name="T0" fmla="*/ 14 w 46"/>
                    <a:gd name="T1" fmla="*/ 0 h 46"/>
                    <a:gd name="T2" fmla="*/ 39 w 46"/>
                    <a:gd name="T3" fmla="*/ 5 h 46"/>
                    <a:gd name="T4" fmla="*/ 45 w 46"/>
                    <a:gd name="T5" fmla="*/ 13 h 46"/>
                    <a:gd name="T6" fmla="*/ 40 w 46"/>
                    <a:gd name="T7" fmla="*/ 39 h 46"/>
                    <a:gd name="T8" fmla="*/ 32 w 46"/>
                    <a:gd name="T9" fmla="*/ 45 h 46"/>
                    <a:gd name="T10" fmla="*/ 7 w 46"/>
                    <a:gd name="T11" fmla="*/ 40 h 46"/>
                    <a:gd name="T12" fmla="*/ 1 w 46"/>
                    <a:gd name="T13" fmla="*/ 32 h 46"/>
                    <a:gd name="T14" fmla="*/ 6 w 46"/>
                    <a:gd name="T15" fmla="*/ 6 h 46"/>
                    <a:gd name="T16" fmla="*/ 14 w 46"/>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0"/>
                      </a:moveTo>
                      <a:cubicBezTo>
                        <a:pt x="39" y="5"/>
                        <a:pt x="39" y="5"/>
                        <a:pt x="39" y="5"/>
                      </a:cubicBezTo>
                      <a:cubicBezTo>
                        <a:pt x="43" y="6"/>
                        <a:pt x="46" y="10"/>
                        <a:pt x="45" y="13"/>
                      </a:cubicBezTo>
                      <a:cubicBezTo>
                        <a:pt x="40" y="39"/>
                        <a:pt x="40" y="39"/>
                        <a:pt x="40" y="39"/>
                      </a:cubicBezTo>
                      <a:cubicBezTo>
                        <a:pt x="39" y="43"/>
                        <a:pt x="36" y="46"/>
                        <a:pt x="32" y="45"/>
                      </a:cubicBezTo>
                      <a:cubicBezTo>
                        <a:pt x="7" y="40"/>
                        <a:pt x="7" y="40"/>
                        <a:pt x="7" y="40"/>
                      </a:cubicBezTo>
                      <a:cubicBezTo>
                        <a:pt x="3" y="39"/>
                        <a:pt x="0" y="36"/>
                        <a:pt x="1" y="32"/>
                      </a:cubicBezTo>
                      <a:cubicBezTo>
                        <a:pt x="6" y="6"/>
                        <a:pt x="6" y="6"/>
                        <a:pt x="6" y="6"/>
                      </a:cubicBezTo>
                      <a:cubicBezTo>
                        <a:pt x="7"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27" name="Freeform 88"/>
                <p:cNvSpPr>
                  <a:spLocks/>
                </p:cNvSpPr>
                <p:nvPr/>
              </p:nvSpPr>
              <p:spPr bwMode="auto">
                <a:xfrm>
                  <a:off x="346" y="2106"/>
                  <a:ext cx="57" cy="58"/>
                </a:xfrm>
                <a:custGeom>
                  <a:avLst/>
                  <a:gdLst>
                    <a:gd name="T0" fmla="*/ 14 w 45"/>
                    <a:gd name="T1" fmla="*/ 0 h 46"/>
                    <a:gd name="T2" fmla="*/ 39 w 45"/>
                    <a:gd name="T3" fmla="*/ 5 h 46"/>
                    <a:gd name="T4" fmla="*/ 44 w 45"/>
                    <a:gd name="T5" fmla="*/ 13 h 46"/>
                    <a:gd name="T6" fmla="*/ 40 w 45"/>
                    <a:gd name="T7" fmla="*/ 39 h 46"/>
                    <a:gd name="T8" fmla="*/ 31 w 45"/>
                    <a:gd name="T9" fmla="*/ 45 h 46"/>
                    <a:gd name="T10" fmla="*/ 6 w 45"/>
                    <a:gd name="T11" fmla="*/ 40 h 46"/>
                    <a:gd name="T12" fmla="*/ 1 w 45"/>
                    <a:gd name="T13" fmla="*/ 32 h 46"/>
                    <a:gd name="T14" fmla="*/ 5 w 45"/>
                    <a:gd name="T15" fmla="*/ 6 h 46"/>
                    <a:gd name="T16" fmla="*/ 14 w 45"/>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0"/>
                      </a:moveTo>
                      <a:cubicBezTo>
                        <a:pt x="39" y="5"/>
                        <a:pt x="39" y="5"/>
                        <a:pt x="39" y="5"/>
                      </a:cubicBezTo>
                      <a:cubicBezTo>
                        <a:pt x="43" y="6"/>
                        <a:pt x="45" y="10"/>
                        <a:pt x="44" y="13"/>
                      </a:cubicBezTo>
                      <a:cubicBezTo>
                        <a:pt x="40" y="39"/>
                        <a:pt x="40" y="39"/>
                        <a:pt x="40" y="39"/>
                      </a:cubicBezTo>
                      <a:cubicBezTo>
                        <a:pt x="39" y="43"/>
                        <a:pt x="35" y="46"/>
                        <a:pt x="31" y="45"/>
                      </a:cubicBezTo>
                      <a:cubicBezTo>
                        <a:pt x="6" y="40"/>
                        <a:pt x="6" y="40"/>
                        <a:pt x="6" y="40"/>
                      </a:cubicBezTo>
                      <a:cubicBezTo>
                        <a:pt x="2" y="39"/>
                        <a:pt x="0" y="36"/>
                        <a:pt x="1" y="32"/>
                      </a:cubicBezTo>
                      <a:cubicBezTo>
                        <a:pt x="5" y="6"/>
                        <a:pt x="5" y="6"/>
                        <a:pt x="5" y="6"/>
                      </a:cubicBezTo>
                      <a:cubicBezTo>
                        <a:pt x="6"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28" name="Freeform 89"/>
                <p:cNvSpPr>
                  <a:spLocks/>
                </p:cNvSpPr>
                <p:nvPr/>
              </p:nvSpPr>
              <p:spPr bwMode="auto">
                <a:xfrm>
                  <a:off x="407" y="2117"/>
                  <a:ext cx="57" cy="58"/>
                </a:xfrm>
                <a:custGeom>
                  <a:avLst/>
                  <a:gdLst>
                    <a:gd name="T0" fmla="*/ 14 w 45"/>
                    <a:gd name="T1" fmla="*/ 1 h 46"/>
                    <a:gd name="T2" fmla="*/ 39 w 45"/>
                    <a:gd name="T3" fmla="*/ 5 h 46"/>
                    <a:gd name="T4" fmla="*/ 45 w 45"/>
                    <a:gd name="T5" fmla="*/ 14 h 46"/>
                    <a:gd name="T6" fmla="*/ 40 w 45"/>
                    <a:gd name="T7" fmla="*/ 39 h 46"/>
                    <a:gd name="T8" fmla="*/ 31 w 45"/>
                    <a:gd name="T9" fmla="*/ 45 h 46"/>
                    <a:gd name="T10" fmla="*/ 6 w 45"/>
                    <a:gd name="T11" fmla="*/ 40 h 46"/>
                    <a:gd name="T12" fmla="*/ 1 w 45"/>
                    <a:gd name="T13" fmla="*/ 32 h 46"/>
                    <a:gd name="T14" fmla="*/ 6 w 45"/>
                    <a:gd name="T15" fmla="*/ 6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5"/>
                        <a:pt x="39" y="5"/>
                        <a:pt x="39" y="5"/>
                      </a:cubicBezTo>
                      <a:cubicBezTo>
                        <a:pt x="43" y="6"/>
                        <a:pt x="45" y="10"/>
                        <a:pt x="45" y="14"/>
                      </a:cubicBezTo>
                      <a:cubicBezTo>
                        <a:pt x="40" y="39"/>
                        <a:pt x="40" y="39"/>
                        <a:pt x="40" y="39"/>
                      </a:cubicBezTo>
                      <a:cubicBezTo>
                        <a:pt x="39" y="43"/>
                        <a:pt x="35" y="46"/>
                        <a:pt x="31" y="45"/>
                      </a:cubicBezTo>
                      <a:cubicBezTo>
                        <a:pt x="6" y="40"/>
                        <a:pt x="6" y="40"/>
                        <a:pt x="6" y="40"/>
                      </a:cubicBezTo>
                      <a:cubicBezTo>
                        <a:pt x="2" y="39"/>
                        <a:pt x="0" y="36"/>
                        <a:pt x="1" y="32"/>
                      </a:cubicBezTo>
                      <a:cubicBezTo>
                        <a:pt x="6" y="6"/>
                        <a:pt x="6" y="6"/>
                        <a:pt x="6" y="6"/>
                      </a:cubicBezTo>
                      <a:cubicBezTo>
                        <a:pt x="6" y="2"/>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29" name="Freeform 90"/>
                <p:cNvSpPr>
                  <a:spLocks/>
                </p:cNvSpPr>
                <p:nvPr/>
              </p:nvSpPr>
              <p:spPr bwMode="auto">
                <a:xfrm>
                  <a:off x="468" y="2129"/>
                  <a:ext cx="57" cy="58"/>
                </a:xfrm>
                <a:custGeom>
                  <a:avLst/>
                  <a:gdLst>
                    <a:gd name="T0" fmla="*/ 14 w 45"/>
                    <a:gd name="T1" fmla="*/ 1 h 46"/>
                    <a:gd name="T2" fmla="*/ 39 w 45"/>
                    <a:gd name="T3" fmla="*/ 6 h 46"/>
                    <a:gd name="T4" fmla="*/ 45 w 45"/>
                    <a:gd name="T5" fmla="*/ 14 h 46"/>
                    <a:gd name="T6" fmla="*/ 40 w 45"/>
                    <a:gd name="T7" fmla="*/ 40 h 46"/>
                    <a:gd name="T8" fmla="*/ 31 w 45"/>
                    <a:gd name="T9" fmla="*/ 45 h 46"/>
                    <a:gd name="T10" fmla="*/ 6 w 45"/>
                    <a:gd name="T11" fmla="*/ 40 h 46"/>
                    <a:gd name="T12" fmla="*/ 1 w 45"/>
                    <a:gd name="T13" fmla="*/ 32 h 46"/>
                    <a:gd name="T14" fmla="*/ 6 w 45"/>
                    <a:gd name="T15" fmla="*/ 6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6"/>
                        <a:pt x="39" y="6"/>
                        <a:pt x="39" y="6"/>
                      </a:cubicBezTo>
                      <a:cubicBezTo>
                        <a:pt x="43" y="6"/>
                        <a:pt x="45" y="10"/>
                        <a:pt x="45" y="14"/>
                      </a:cubicBezTo>
                      <a:cubicBezTo>
                        <a:pt x="40" y="40"/>
                        <a:pt x="40" y="40"/>
                        <a:pt x="40" y="40"/>
                      </a:cubicBezTo>
                      <a:cubicBezTo>
                        <a:pt x="39" y="43"/>
                        <a:pt x="35" y="46"/>
                        <a:pt x="31" y="45"/>
                      </a:cubicBezTo>
                      <a:cubicBezTo>
                        <a:pt x="6" y="40"/>
                        <a:pt x="6" y="40"/>
                        <a:pt x="6" y="40"/>
                      </a:cubicBezTo>
                      <a:cubicBezTo>
                        <a:pt x="3" y="40"/>
                        <a:pt x="0" y="36"/>
                        <a:pt x="1" y="32"/>
                      </a:cubicBezTo>
                      <a:cubicBezTo>
                        <a:pt x="6" y="6"/>
                        <a:pt x="6" y="6"/>
                        <a:pt x="6" y="6"/>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30" name="Freeform 91"/>
                <p:cNvSpPr>
                  <a:spLocks/>
                </p:cNvSpPr>
                <p:nvPr/>
              </p:nvSpPr>
              <p:spPr bwMode="auto">
                <a:xfrm>
                  <a:off x="528" y="2140"/>
                  <a:ext cx="57" cy="58"/>
                </a:xfrm>
                <a:custGeom>
                  <a:avLst/>
                  <a:gdLst>
                    <a:gd name="T0" fmla="*/ 14 w 45"/>
                    <a:gd name="T1" fmla="*/ 1 h 46"/>
                    <a:gd name="T2" fmla="*/ 39 w 45"/>
                    <a:gd name="T3" fmla="*/ 6 h 46"/>
                    <a:gd name="T4" fmla="*/ 45 w 45"/>
                    <a:gd name="T5" fmla="*/ 14 h 46"/>
                    <a:gd name="T6" fmla="*/ 40 w 45"/>
                    <a:gd name="T7" fmla="*/ 40 h 46"/>
                    <a:gd name="T8" fmla="*/ 31 w 45"/>
                    <a:gd name="T9" fmla="*/ 46 h 46"/>
                    <a:gd name="T10" fmla="*/ 6 w 45"/>
                    <a:gd name="T11" fmla="*/ 41 h 46"/>
                    <a:gd name="T12" fmla="*/ 1 w 45"/>
                    <a:gd name="T13" fmla="*/ 32 h 46"/>
                    <a:gd name="T14" fmla="*/ 6 w 45"/>
                    <a:gd name="T15" fmla="*/ 7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6"/>
                        <a:pt x="39" y="6"/>
                        <a:pt x="39" y="6"/>
                      </a:cubicBezTo>
                      <a:cubicBezTo>
                        <a:pt x="43" y="7"/>
                        <a:pt x="45" y="10"/>
                        <a:pt x="45" y="14"/>
                      </a:cubicBezTo>
                      <a:cubicBezTo>
                        <a:pt x="40" y="40"/>
                        <a:pt x="40" y="40"/>
                        <a:pt x="40" y="40"/>
                      </a:cubicBezTo>
                      <a:cubicBezTo>
                        <a:pt x="39" y="44"/>
                        <a:pt x="35" y="46"/>
                        <a:pt x="31" y="46"/>
                      </a:cubicBezTo>
                      <a:cubicBezTo>
                        <a:pt x="6" y="41"/>
                        <a:pt x="6" y="41"/>
                        <a:pt x="6" y="41"/>
                      </a:cubicBezTo>
                      <a:cubicBezTo>
                        <a:pt x="3" y="40"/>
                        <a:pt x="0" y="36"/>
                        <a:pt x="1" y="32"/>
                      </a:cubicBezTo>
                      <a:cubicBezTo>
                        <a:pt x="6" y="7"/>
                        <a:pt x="6" y="7"/>
                        <a:pt x="6" y="7"/>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31" name="Freeform 92"/>
                <p:cNvSpPr>
                  <a:spLocks/>
                </p:cNvSpPr>
                <p:nvPr/>
              </p:nvSpPr>
              <p:spPr bwMode="auto">
                <a:xfrm>
                  <a:off x="589" y="2153"/>
                  <a:ext cx="57" cy="57"/>
                </a:xfrm>
                <a:custGeom>
                  <a:avLst/>
                  <a:gdLst>
                    <a:gd name="T0" fmla="*/ 14 w 45"/>
                    <a:gd name="T1" fmla="*/ 0 h 45"/>
                    <a:gd name="T2" fmla="*/ 39 w 45"/>
                    <a:gd name="T3" fmla="*/ 5 h 45"/>
                    <a:gd name="T4" fmla="*/ 45 w 45"/>
                    <a:gd name="T5" fmla="*/ 13 h 45"/>
                    <a:gd name="T6" fmla="*/ 40 w 45"/>
                    <a:gd name="T7" fmla="*/ 39 h 45"/>
                    <a:gd name="T8" fmla="*/ 32 w 45"/>
                    <a:gd name="T9" fmla="*/ 45 h 45"/>
                    <a:gd name="T10" fmla="*/ 6 w 45"/>
                    <a:gd name="T11" fmla="*/ 40 h 45"/>
                    <a:gd name="T12" fmla="*/ 1 w 45"/>
                    <a:gd name="T13" fmla="*/ 32 h 45"/>
                    <a:gd name="T14" fmla="*/ 6 w 45"/>
                    <a:gd name="T15" fmla="*/ 6 h 45"/>
                    <a:gd name="T16" fmla="*/ 14 w 45"/>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14" y="0"/>
                      </a:moveTo>
                      <a:cubicBezTo>
                        <a:pt x="39" y="5"/>
                        <a:pt x="39" y="5"/>
                        <a:pt x="39" y="5"/>
                      </a:cubicBezTo>
                      <a:cubicBezTo>
                        <a:pt x="43" y="6"/>
                        <a:pt x="45" y="10"/>
                        <a:pt x="45" y="13"/>
                      </a:cubicBezTo>
                      <a:cubicBezTo>
                        <a:pt x="40" y="39"/>
                        <a:pt x="40" y="39"/>
                        <a:pt x="40" y="39"/>
                      </a:cubicBezTo>
                      <a:cubicBezTo>
                        <a:pt x="39" y="43"/>
                        <a:pt x="35" y="45"/>
                        <a:pt x="32" y="45"/>
                      </a:cubicBezTo>
                      <a:cubicBezTo>
                        <a:pt x="6" y="40"/>
                        <a:pt x="6" y="40"/>
                        <a:pt x="6" y="40"/>
                      </a:cubicBezTo>
                      <a:cubicBezTo>
                        <a:pt x="3" y="39"/>
                        <a:pt x="0" y="35"/>
                        <a:pt x="1" y="32"/>
                      </a:cubicBezTo>
                      <a:cubicBezTo>
                        <a:pt x="6" y="6"/>
                        <a:pt x="6" y="6"/>
                        <a:pt x="6" y="6"/>
                      </a:cubicBezTo>
                      <a:cubicBezTo>
                        <a:pt x="7"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32" name="Freeform 93"/>
                <p:cNvSpPr>
                  <a:spLocks/>
                </p:cNvSpPr>
                <p:nvPr/>
              </p:nvSpPr>
              <p:spPr bwMode="auto">
                <a:xfrm>
                  <a:off x="650" y="2164"/>
                  <a:ext cx="58" cy="58"/>
                </a:xfrm>
                <a:custGeom>
                  <a:avLst/>
                  <a:gdLst>
                    <a:gd name="T0" fmla="*/ 14 w 46"/>
                    <a:gd name="T1" fmla="*/ 1 h 46"/>
                    <a:gd name="T2" fmla="*/ 39 w 46"/>
                    <a:gd name="T3" fmla="*/ 5 h 46"/>
                    <a:gd name="T4" fmla="*/ 45 w 46"/>
                    <a:gd name="T5" fmla="*/ 14 h 46"/>
                    <a:gd name="T6" fmla="*/ 40 w 46"/>
                    <a:gd name="T7" fmla="*/ 39 h 46"/>
                    <a:gd name="T8" fmla="*/ 32 w 46"/>
                    <a:gd name="T9" fmla="*/ 45 h 46"/>
                    <a:gd name="T10" fmla="*/ 7 w 46"/>
                    <a:gd name="T11" fmla="*/ 40 h 46"/>
                    <a:gd name="T12" fmla="*/ 1 w 46"/>
                    <a:gd name="T13" fmla="*/ 32 h 46"/>
                    <a:gd name="T14" fmla="*/ 6 w 46"/>
                    <a:gd name="T15" fmla="*/ 6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5"/>
                        <a:pt x="39" y="5"/>
                        <a:pt x="39" y="5"/>
                      </a:cubicBezTo>
                      <a:cubicBezTo>
                        <a:pt x="43" y="6"/>
                        <a:pt x="46" y="10"/>
                        <a:pt x="45" y="14"/>
                      </a:cubicBezTo>
                      <a:cubicBezTo>
                        <a:pt x="40" y="39"/>
                        <a:pt x="40" y="39"/>
                        <a:pt x="40" y="39"/>
                      </a:cubicBezTo>
                      <a:cubicBezTo>
                        <a:pt x="39" y="43"/>
                        <a:pt x="35" y="46"/>
                        <a:pt x="32" y="45"/>
                      </a:cubicBezTo>
                      <a:cubicBezTo>
                        <a:pt x="7" y="40"/>
                        <a:pt x="7" y="40"/>
                        <a:pt x="7" y="40"/>
                      </a:cubicBezTo>
                      <a:cubicBezTo>
                        <a:pt x="3" y="39"/>
                        <a:pt x="0" y="36"/>
                        <a:pt x="1" y="32"/>
                      </a:cubicBezTo>
                      <a:cubicBezTo>
                        <a:pt x="6" y="6"/>
                        <a:pt x="6" y="6"/>
                        <a:pt x="6" y="6"/>
                      </a:cubicBezTo>
                      <a:cubicBezTo>
                        <a:pt x="7" y="2"/>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33" name="Freeform 94"/>
                <p:cNvSpPr>
                  <a:spLocks/>
                </p:cNvSpPr>
                <p:nvPr/>
              </p:nvSpPr>
              <p:spPr bwMode="auto">
                <a:xfrm>
                  <a:off x="711" y="2175"/>
                  <a:ext cx="58" cy="59"/>
                </a:xfrm>
                <a:custGeom>
                  <a:avLst/>
                  <a:gdLst>
                    <a:gd name="T0" fmla="*/ 14 w 46"/>
                    <a:gd name="T1" fmla="*/ 1 h 46"/>
                    <a:gd name="T2" fmla="*/ 39 w 46"/>
                    <a:gd name="T3" fmla="*/ 6 h 46"/>
                    <a:gd name="T4" fmla="*/ 45 w 46"/>
                    <a:gd name="T5" fmla="*/ 14 h 46"/>
                    <a:gd name="T6" fmla="*/ 40 w 46"/>
                    <a:gd name="T7" fmla="*/ 40 h 46"/>
                    <a:gd name="T8" fmla="*/ 32 w 46"/>
                    <a:gd name="T9" fmla="*/ 45 h 46"/>
                    <a:gd name="T10" fmla="*/ 7 w 46"/>
                    <a:gd name="T11" fmla="*/ 40 h 46"/>
                    <a:gd name="T12" fmla="*/ 1 w 46"/>
                    <a:gd name="T13" fmla="*/ 32 h 46"/>
                    <a:gd name="T14" fmla="*/ 6 w 46"/>
                    <a:gd name="T15" fmla="*/ 6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6"/>
                        <a:pt x="39" y="6"/>
                        <a:pt x="39" y="6"/>
                      </a:cubicBezTo>
                      <a:cubicBezTo>
                        <a:pt x="43" y="6"/>
                        <a:pt x="46" y="10"/>
                        <a:pt x="45" y="14"/>
                      </a:cubicBezTo>
                      <a:cubicBezTo>
                        <a:pt x="40" y="40"/>
                        <a:pt x="40" y="40"/>
                        <a:pt x="40" y="40"/>
                      </a:cubicBezTo>
                      <a:cubicBezTo>
                        <a:pt x="39" y="43"/>
                        <a:pt x="35" y="46"/>
                        <a:pt x="32" y="45"/>
                      </a:cubicBezTo>
                      <a:cubicBezTo>
                        <a:pt x="7" y="40"/>
                        <a:pt x="7" y="40"/>
                        <a:pt x="7" y="40"/>
                      </a:cubicBezTo>
                      <a:cubicBezTo>
                        <a:pt x="3" y="40"/>
                        <a:pt x="0" y="36"/>
                        <a:pt x="1" y="32"/>
                      </a:cubicBezTo>
                      <a:cubicBezTo>
                        <a:pt x="6" y="6"/>
                        <a:pt x="6" y="6"/>
                        <a:pt x="6" y="6"/>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34" name="Freeform 95"/>
                <p:cNvSpPr>
                  <a:spLocks/>
                </p:cNvSpPr>
                <p:nvPr/>
              </p:nvSpPr>
              <p:spPr bwMode="auto">
                <a:xfrm>
                  <a:off x="771" y="2187"/>
                  <a:ext cx="58" cy="58"/>
                </a:xfrm>
                <a:custGeom>
                  <a:avLst/>
                  <a:gdLst>
                    <a:gd name="T0" fmla="*/ 14 w 46"/>
                    <a:gd name="T1" fmla="*/ 1 h 46"/>
                    <a:gd name="T2" fmla="*/ 39 w 46"/>
                    <a:gd name="T3" fmla="*/ 6 h 46"/>
                    <a:gd name="T4" fmla="*/ 45 w 46"/>
                    <a:gd name="T5" fmla="*/ 14 h 46"/>
                    <a:gd name="T6" fmla="*/ 40 w 46"/>
                    <a:gd name="T7" fmla="*/ 40 h 46"/>
                    <a:gd name="T8" fmla="*/ 32 w 46"/>
                    <a:gd name="T9" fmla="*/ 45 h 46"/>
                    <a:gd name="T10" fmla="*/ 7 w 46"/>
                    <a:gd name="T11" fmla="*/ 41 h 46"/>
                    <a:gd name="T12" fmla="*/ 1 w 46"/>
                    <a:gd name="T13" fmla="*/ 32 h 46"/>
                    <a:gd name="T14" fmla="*/ 6 w 46"/>
                    <a:gd name="T15" fmla="*/ 7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6"/>
                        <a:pt x="39" y="6"/>
                        <a:pt x="39" y="6"/>
                      </a:cubicBezTo>
                      <a:cubicBezTo>
                        <a:pt x="43" y="7"/>
                        <a:pt x="46" y="10"/>
                        <a:pt x="45" y="14"/>
                      </a:cubicBezTo>
                      <a:cubicBezTo>
                        <a:pt x="40" y="40"/>
                        <a:pt x="40" y="40"/>
                        <a:pt x="40" y="40"/>
                      </a:cubicBezTo>
                      <a:cubicBezTo>
                        <a:pt x="39" y="44"/>
                        <a:pt x="36" y="46"/>
                        <a:pt x="32" y="45"/>
                      </a:cubicBezTo>
                      <a:cubicBezTo>
                        <a:pt x="7" y="41"/>
                        <a:pt x="7" y="41"/>
                        <a:pt x="7" y="41"/>
                      </a:cubicBezTo>
                      <a:cubicBezTo>
                        <a:pt x="3" y="40"/>
                        <a:pt x="0" y="36"/>
                        <a:pt x="1" y="32"/>
                      </a:cubicBezTo>
                      <a:cubicBezTo>
                        <a:pt x="6" y="7"/>
                        <a:pt x="6" y="7"/>
                        <a:pt x="6" y="7"/>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35" name="Freeform 96"/>
                <p:cNvSpPr>
                  <a:spLocks/>
                </p:cNvSpPr>
                <p:nvPr/>
              </p:nvSpPr>
              <p:spPr bwMode="auto">
                <a:xfrm>
                  <a:off x="832" y="2198"/>
                  <a:ext cx="58" cy="58"/>
                </a:xfrm>
                <a:custGeom>
                  <a:avLst/>
                  <a:gdLst>
                    <a:gd name="T0" fmla="*/ 14 w 46"/>
                    <a:gd name="T1" fmla="*/ 1 h 46"/>
                    <a:gd name="T2" fmla="*/ 39 w 46"/>
                    <a:gd name="T3" fmla="*/ 6 h 46"/>
                    <a:gd name="T4" fmla="*/ 45 w 46"/>
                    <a:gd name="T5" fmla="*/ 14 h 46"/>
                    <a:gd name="T6" fmla="*/ 40 w 46"/>
                    <a:gd name="T7" fmla="*/ 40 h 46"/>
                    <a:gd name="T8" fmla="*/ 32 w 46"/>
                    <a:gd name="T9" fmla="*/ 46 h 46"/>
                    <a:gd name="T10" fmla="*/ 7 w 46"/>
                    <a:gd name="T11" fmla="*/ 41 h 46"/>
                    <a:gd name="T12" fmla="*/ 1 w 46"/>
                    <a:gd name="T13" fmla="*/ 33 h 46"/>
                    <a:gd name="T14" fmla="*/ 6 w 46"/>
                    <a:gd name="T15" fmla="*/ 7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6"/>
                        <a:pt x="39" y="6"/>
                        <a:pt x="39" y="6"/>
                      </a:cubicBezTo>
                      <a:cubicBezTo>
                        <a:pt x="43" y="7"/>
                        <a:pt x="46" y="10"/>
                        <a:pt x="45" y="14"/>
                      </a:cubicBezTo>
                      <a:cubicBezTo>
                        <a:pt x="40" y="40"/>
                        <a:pt x="40" y="40"/>
                        <a:pt x="40" y="40"/>
                      </a:cubicBezTo>
                      <a:cubicBezTo>
                        <a:pt x="39" y="44"/>
                        <a:pt x="36" y="46"/>
                        <a:pt x="32" y="46"/>
                      </a:cubicBezTo>
                      <a:cubicBezTo>
                        <a:pt x="7" y="41"/>
                        <a:pt x="7" y="41"/>
                        <a:pt x="7" y="41"/>
                      </a:cubicBezTo>
                      <a:cubicBezTo>
                        <a:pt x="3" y="40"/>
                        <a:pt x="0" y="36"/>
                        <a:pt x="1" y="33"/>
                      </a:cubicBezTo>
                      <a:cubicBezTo>
                        <a:pt x="6" y="7"/>
                        <a:pt x="6" y="7"/>
                        <a:pt x="6" y="7"/>
                      </a:cubicBezTo>
                      <a:cubicBezTo>
                        <a:pt x="7" y="3"/>
                        <a:pt x="11"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36" name="Freeform 97"/>
                <p:cNvSpPr>
                  <a:spLocks/>
                </p:cNvSpPr>
                <p:nvPr/>
              </p:nvSpPr>
              <p:spPr bwMode="auto">
                <a:xfrm>
                  <a:off x="893" y="2211"/>
                  <a:ext cx="58" cy="58"/>
                </a:xfrm>
                <a:custGeom>
                  <a:avLst/>
                  <a:gdLst>
                    <a:gd name="T0" fmla="*/ 14 w 46"/>
                    <a:gd name="T1" fmla="*/ 0 h 46"/>
                    <a:gd name="T2" fmla="*/ 39 w 46"/>
                    <a:gd name="T3" fmla="*/ 5 h 46"/>
                    <a:gd name="T4" fmla="*/ 45 w 46"/>
                    <a:gd name="T5" fmla="*/ 14 h 46"/>
                    <a:gd name="T6" fmla="*/ 40 w 46"/>
                    <a:gd name="T7" fmla="*/ 39 h 46"/>
                    <a:gd name="T8" fmla="*/ 32 w 46"/>
                    <a:gd name="T9" fmla="*/ 45 h 46"/>
                    <a:gd name="T10" fmla="*/ 7 w 46"/>
                    <a:gd name="T11" fmla="*/ 40 h 46"/>
                    <a:gd name="T12" fmla="*/ 1 w 46"/>
                    <a:gd name="T13" fmla="*/ 32 h 46"/>
                    <a:gd name="T14" fmla="*/ 6 w 46"/>
                    <a:gd name="T15" fmla="*/ 6 h 46"/>
                    <a:gd name="T16" fmla="*/ 14 w 46"/>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0"/>
                      </a:moveTo>
                      <a:cubicBezTo>
                        <a:pt x="39" y="5"/>
                        <a:pt x="39" y="5"/>
                        <a:pt x="39" y="5"/>
                      </a:cubicBezTo>
                      <a:cubicBezTo>
                        <a:pt x="43" y="6"/>
                        <a:pt x="46" y="10"/>
                        <a:pt x="45" y="14"/>
                      </a:cubicBezTo>
                      <a:cubicBezTo>
                        <a:pt x="40" y="39"/>
                        <a:pt x="40" y="39"/>
                        <a:pt x="40" y="39"/>
                      </a:cubicBezTo>
                      <a:cubicBezTo>
                        <a:pt x="39" y="43"/>
                        <a:pt x="36" y="46"/>
                        <a:pt x="32" y="45"/>
                      </a:cubicBezTo>
                      <a:cubicBezTo>
                        <a:pt x="7" y="40"/>
                        <a:pt x="7" y="40"/>
                        <a:pt x="7" y="40"/>
                      </a:cubicBezTo>
                      <a:cubicBezTo>
                        <a:pt x="3" y="39"/>
                        <a:pt x="0" y="36"/>
                        <a:pt x="1" y="32"/>
                      </a:cubicBezTo>
                      <a:cubicBezTo>
                        <a:pt x="6" y="6"/>
                        <a:pt x="6" y="6"/>
                        <a:pt x="6" y="6"/>
                      </a:cubicBezTo>
                      <a:cubicBezTo>
                        <a:pt x="7" y="2"/>
                        <a:pt x="11"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37" name="Freeform 98"/>
                <p:cNvSpPr>
                  <a:spLocks/>
                </p:cNvSpPr>
                <p:nvPr/>
              </p:nvSpPr>
              <p:spPr bwMode="auto">
                <a:xfrm>
                  <a:off x="955" y="2222"/>
                  <a:ext cx="82" cy="63"/>
                </a:xfrm>
                <a:custGeom>
                  <a:avLst/>
                  <a:gdLst>
                    <a:gd name="T0" fmla="*/ 14 w 65"/>
                    <a:gd name="T1" fmla="*/ 1 h 50"/>
                    <a:gd name="T2" fmla="*/ 59 w 65"/>
                    <a:gd name="T3" fmla="*/ 9 h 50"/>
                    <a:gd name="T4" fmla="*/ 65 w 65"/>
                    <a:gd name="T5" fmla="*/ 18 h 50"/>
                    <a:gd name="T6" fmla="*/ 60 w 65"/>
                    <a:gd name="T7" fmla="*/ 43 h 50"/>
                    <a:gd name="T8" fmla="*/ 51 w 65"/>
                    <a:gd name="T9" fmla="*/ 49 h 50"/>
                    <a:gd name="T10" fmla="*/ 6 w 65"/>
                    <a:gd name="T11" fmla="*/ 40 h 50"/>
                    <a:gd name="T12" fmla="*/ 0 w 65"/>
                    <a:gd name="T13" fmla="*/ 32 h 50"/>
                    <a:gd name="T14" fmla="*/ 5 w 65"/>
                    <a:gd name="T15" fmla="*/ 6 h 50"/>
                    <a:gd name="T16" fmla="*/ 14 w 65"/>
                    <a:gd name="T17" fmla="*/ 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50">
                      <a:moveTo>
                        <a:pt x="14" y="1"/>
                      </a:moveTo>
                      <a:cubicBezTo>
                        <a:pt x="59" y="9"/>
                        <a:pt x="59" y="9"/>
                        <a:pt x="59" y="9"/>
                      </a:cubicBezTo>
                      <a:cubicBezTo>
                        <a:pt x="63" y="10"/>
                        <a:pt x="65" y="14"/>
                        <a:pt x="65" y="18"/>
                      </a:cubicBezTo>
                      <a:cubicBezTo>
                        <a:pt x="60" y="43"/>
                        <a:pt x="60" y="43"/>
                        <a:pt x="60" y="43"/>
                      </a:cubicBezTo>
                      <a:cubicBezTo>
                        <a:pt x="59" y="47"/>
                        <a:pt x="55" y="50"/>
                        <a:pt x="51" y="49"/>
                      </a:cubicBezTo>
                      <a:cubicBezTo>
                        <a:pt x="6" y="40"/>
                        <a:pt x="6" y="40"/>
                        <a:pt x="6" y="40"/>
                      </a:cubicBezTo>
                      <a:cubicBezTo>
                        <a:pt x="2" y="40"/>
                        <a:pt x="0" y="36"/>
                        <a:pt x="0" y="32"/>
                      </a:cubicBezTo>
                      <a:cubicBezTo>
                        <a:pt x="5" y="6"/>
                        <a:pt x="5" y="6"/>
                        <a:pt x="5" y="6"/>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38" name="Freeform 99"/>
                <p:cNvSpPr>
                  <a:spLocks/>
                </p:cNvSpPr>
                <p:nvPr/>
              </p:nvSpPr>
              <p:spPr bwMode="auto">
                <a:xfrm>
                  <a:off x="273" y="2153"/>
                  <a:ext cx="57" cy="58"/>
                </a:xfrm>
                <a:custGeom>
                  <a:avLst/>
                  <a:gdLst>
                    <a:gd name="T0" fmla="*/ 14 w 45"/>
                    <a:gd name="T1" fmla="*/ 0 h 46"/>
                    <a:gd name="T2" fmla="*/ 39 w 45"/>
                    <a:gd name="T3" fmla="*/ 5 h 46"/>
                    <a:gd name="T4" fmla="*/ 45 w 45"/>
                    <a:gd name="T5" fmla="*/ 14 h 46"/>
                    <a:gd name="T6" fmla="*/ 40 w 45"/>
                    <a:gd name="T7" fmla="*/ 39 h 46"/>
                    <a:gd name="T8" fmla="*/ 31 w 45"/>
                    <a:gd name="T9" fmla="*/ 45 h 46"/>
                    <a:gd name="T10" fmla="*/ 6 w 45"/>
                    <a:gd name="T11" fmla="*/ 40 h 46"/>
                    <a:gd name="T12" fmla="*/ 1 w 45"/>
                    <a:gd name="T13" fmla="*/ 32 h 46"/>
                    <a:gd name="T14" fmla="*/ 6 w 45"/>
                    <a:gd name="T15" fmla="*/ 6 h 46"/>
                    <a:gd name="T16" fmla="*/ 14 w 45"/>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0"/>
                      </a:moveTo>
                      <a:cubicBezTo>
                        <a:pt x="39" y="5"/>
                        <a:pt x="39" y="5"/>
                        <a:pt x="39" y="5"/>
                      </a:cubicBezTo>
                      <a:cubicBezTo>
                        <a:pt x="43" y="6"/>
                        <a:pt x="45" y="10"/>
                        <a:pt x="45" y="14"/>
                      </a:cubicBezTo>
                      <a:cubicBezTo>
                        <a:pt x="40" y="39"/>
                        <a:pt x="40" y="39"/>
                        <a:pt x="40" y="39"/>
                      </a:cubicBezTo>
                      <a:cubicBezTo>
                        <a:pt x="39" y="43"/>
                        <a:pt x="35" y="46"/>
                        <a:pt x="31" y="45"/>
                      </a:cubicBezTo>
                      <a:cubicBezTo>
                        <a:pt x="6" y="40"/>
                        <a:pt x="6" y="40"/>
                        <a:pt x="6" y="40"/>
                      </a:cubicBezTo>
                      <a:cubicBezTo>
                        <a:pt x="3" y="39"/>
                        <a:pt x="0" y="36"/>
                        <a:pt x="1" y="32"/>
                      </a:cubicBezTo>
                      <a:cubicBezTo>
                        <a:pt x="6" y="6"/>
                        <a:pt x="6" y="6"/>
                        <a:pt x="6" y="6"/>
                      </a:cubicBezTo>
                      <a:cubicBezTo>
                        <a:pt x="6"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39" name="Freeform 100"/>
                <p:cNvSpPr>
                  <a:spLocks/>
                </p:cNvSpPr>
                <p:nvPr/>
              </p:nvSpPr>
              <p:spPr bwMode="auto">
                <a:xfrm>
                  <a:off x="334" y="2164"/>
                  <a:ext cx="57" cy="58"/>
                </a:xfrm>
                <a:custGeom>
                  <a:avLst/>
                  <a:gdLst>
                    <a:gd name="T0" fmla="*/ 14 w 45"/>
                    <a:gd name="T1" fmla="*/ 1 h 46"/>
                    <a:gd name="T2" fmla="*/ 39 w 45"/>
                    <a:gd name="T3" fmla="*/ 6 h 46"/>
                    <a:gd name="T4" fmla="*/ 45 w 45"/>
                    <a:gd name="T5" fmla="*/ 14 h 46"/>
                    <a:gd name="T6" fmla="*/ 40 w 45"/>
                    <a:gd name="T7" fmla="*/ 40 h 46"/>
                    <a:gd name="T8" fmla="*/ 32 w 45"/>
                    <a:gd name="T9" fmla="*/ 45 h 46"/>
                    <a:gd name="T10" fmla="*/ 6 w 45"/>
                    <a:gd name="T11" fmla="*/ 40 h 46"/>
                    <a:gd name="T12" fmla="*/ 1 w 45"/>
                    <a:gd name="T13" fmla="*/ 32 h 46"/>
                    <a:gd name="T14" fmla="*/ 6 w 45"/>
                    <a:gd name="T15" fmla="*/ 6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6"/>
                        <a:pt x="39" y="6"/>
                        <a:pt x="39" y="6"/>
                      </a:cubicBezTo>
                      <a:cubicBezTo>
                        <a:pt x="43" y="6"/>
                        <a:pt x="45" y="10"/>
                        <a:pt x="45" y="14"/>
                      </a:cubicBezTo>
                      <a:cubicBezTo>
                        <a:pt x="40" y="40"/>
                        <a:pt x="40" y="40"/>
                        <a:pt x="40" y="40"/>
                      </a:cubicBezTo>
                      <a:cubicBezTo>
                        <a:pt x="39" y="43"/>
                        <a:pt x="35" y="46"/>
                        <a:pt x="32" y="45"/>
                      </a:cubicBezTo>
                      <a:cubicBezTo>
                        <a:pt x="6" y="40"/>
                        <a:pt x="6" y="40"/>
                        <a:pt x="6" y="40"/>
                      </a:cubicBezTo>
                      <a:cubicBezTo>
                        <a:pt x="3" y="40"/>
                        <a:pt x="0" y="36"/>
                        <a:pt x="1" y="32"/>
                      </a:cubicBezTo>
                      <a:cubicBezTo>
                        <a:pt x="6" y="6"/>
                        <a:pt x="6" y="6"/>
                        <a:pt x="6" y="6"/>
                      </a:cubicBezTo>
                      <a:cubicBezTo>
                        <a:pt x="7" y="2"/>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40" name="Freeform 101"/>
                <p:cNvSpPr>
                  <a:spLocks/>
                </p:cNvSpPr>
                <p:nvPr/>
              </p:nvSpPr>
              <p:spPr bwMode="auto">
                <a:xfrm>
                  <a:off x="394" y="2175"/>
                  <a:ext cx="59" cy="59"/>
                </a:xfrm>
                <a:custGeom>
                  <a:avLst/>
                  <a:gdLst>
                    <a:gd name="T0" fmla="*/ 14 w 46"/>
                    <a:gd name="T1" fmla="*/ 1 h 46"/>
                    <a:gd name="T2" fmla="*/ 39 w 46"/>
                    <a:gd name="T3" fmla="*/ 6 h 46"/>
                    <a:gd name="T4" fmla="*/ 45 w 46"/>
                    <a:gd name="T5" fmla="*/ 14 h 46"/>
                    <a:gd name="T6" fmla="*/ 40 w 46"/>
                    <a:gd name="T7" fmla="*/ 40 h 46"/>
                    <a:gd name="T8" fmla="*/ 32 w 46"/>
                    <a:gd name="T9" fmla="*/ 45 h 46"/>
                    <a:gd name="T10" fmla="*/ 7 w 46"/>
                    <a:gd name="T11" fmla="*/ 41 h 46"/>
                    <a:gd name="T12" fmla="*/ 1 w 46"/>
                    <a:gd name="T13" fmla="*/ 32 h 46"/>
                    <a:gd name="T14" fmla="*/ 6 w 46"/>
                    <a:gd name="T15" fmla="*/ 7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6"/>
                        <a:pt x="39" y="6"/>
                        <a:pt x="39" y="6"/>
                      </a:cubicBezTo>
                      <a:cubicBezTo>
                        <a:pt x="43" y="6"/>
                        <a:pt x="46" y="10"/>
                        <a:pt x="45" y="14"/>
                      </a:cubicBezTo>
                      <a:cubicBezTo>
                        <a:pt x="40" y="40"/>
                        <a:pt x="40" y="40"/>
                        <a:pt x="40" y="40"/>
                      </a:cubicBezTo>
                      <a:cubicBezTo>
                        <a:pt x="39" y="44"/>
                        <a:pt x="35" y="46"/>
                        <a:pt x="32" y="45"/>
                      </a:cubicBezTo>
                      <a:cubicBezTo>
                        <a:pt x="7" y="41"/>
                        <a:pt x="7" y="41"/>
                        <a:pt x="7" y="41"/>
                      </a:cubicBezTo>
                      <a:cubicBezTo>
                        <a:pt x="3" y="40"/>
                        <a:pt x="0" y="36"/>
                        <a:pt x="1" y="32"/>
                      </a:cubicBezTo>
                      <a:cubicBezTo>
                        <a:pt x="6" y="7"/>
                        <a:pt x="6" y="7"/>
                        <a:pt x="6" y="7"/>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41" name="Freeform 102"/>
                <p:cNvSpPr>
                  <a:spLocks/>
                </p:cNvSpPr>
                <p:nvPr/>
              </p:nvSpPr>
              <p:spPr bwMode="auto">
                <a:xfrm>
                  <a:off x="455" y="2187"/>
                  <a:ext cx="58" cy="58"/>
                </a:xfrm>
                <a:custGeom>
                  <a:avLst/>
                  <a:gdLst>
                    <a:gd name="T0" fmla="*/ 14 w 46"/>
                    <a:gd name="T1" fmla="*/ 1 h 46"/>
                    <a:gd name="T2" fmla="*/ 39 w 46"/>
                    <a:gd name="T3" fmla="*/ 6 h 46"/>
                    <a:gd name="T4" fmla="*/ 45 w 46"/>
                    <a:gd name="T5" fmla="*/ 14 h 46"/>
                    <a:gd name="T6" fmla="*/ 40 w 46"/>
                    <a:gd name="T7" fmla="*/ 40 h 46"/>
                    <a:gd name="T8" fmla="*/ 32 w 46"/>
                    <a:gd name="T9" fmla="*/ 46 h 46"/>
                    <a:gd name="T10" fmla="*/ 7 w 46"/>
                    <a:gd name="T11" fmla="*/ 41 h 46"/>
                    <a:gd name="T12" fmla="*/ 1 w 46"/>
                    <a:gd name="T13" fmla="*/ 33 h 46"/>
                    <a:gd name="T14" fmla="*/ 6 w 46"/>
                    <a:gd name="T15" fmla="*/ 7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6"/>
                        <a:pt x="39" y="6"/>
                        <a:pt x="39" y="6"/>
                      </a:cubicBezTo>
                      <a:cubicBezTo>
                        <a:pt x="43" y="7"/>
                        <a:pt x="46" y="10"/>
                        <a:pt x="45" y="14"/>
                      </a:cubicBezTo>
                      <a:cubicBezTo>
                        <a:pt x="40" y="40"/>
                        <a:pt x="40" y="40"/>
                        <a:pt x="40" y="40"/>
                      </a:cubicBezTo>
                      <a:cubicBezTo>
                        <a:pt x="39" y="44"/>
                        <a:pt x="35" y="46"/>
                        <a:pt x="32" y="46"/>
                      </a:cubicBezTo>
                      <a:cubicBezTo>
                        <a:pt x="7" y="41"/>
                        <a:pt x="7" y="41"/>
                        <a:pt x="7" y="41"/>
                      </a:cubicBezTo>
                      <a:cubicBezTo>
                        <a:pt x="3" y="40"/>
                        <a:pt x="0" y="36"/>
                        <a:pt x="1" y="33"/>
                      </a:cubicBezTo>
                      <a:cubicBezTo>
                        <a:pt x="6" y="7"/>
                        <a:pt x="6" y="7"/>
                        <a:pt x="6" y="7"/>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42" name="Freeform 103"/>
                <p:cNvSpPr>
                  <a:spLocks/>
                </p:cNvSpPr>
                <p:nvPr/>
              </p:nvSpPr>
              <p:spPr bwMode="auto">
                <a:xfrm>
                  <a:off x="516" y="2199"/>
                  <a:ext cx="58" cy="59"/>
                </a:xfrm>
                <a:custGeom>
                  <a:avLst/>
                  <a:gdLst>
                    <a:gd name="T0" fmla="*/ 14 w 46"/>
                    <a:gd name="T1" fmla="*/ 0 h 46"/>
                    <a:gd name="T2" fmla="*/ 39 w 46"/>
                    <a:gd name="T3" fmla="*/ 5 h 46"/>
                    <a:gd name="T4" fmla="*/ 45 w 46"/>
                    <a:gd name="T5" fmla="*/ 14 h 46"/>
                    <a:gd name="T6" fmla="*/ 40 w 46"/>
                    <a:gd name="T7" fmla="*/ 39 h 46"/>
                    <a:gd name="T8" fmla="*/ 32 w 46"/>
                    <a:gd name="T9" fmla="*/ 45 h 46"/>
                    <a:gd name="T10" fmla="*/ 7 w 46"/>
                    <a:gd name="T11" fmla="*/ 40 h 46"/>
                    <a:gd name="T12" fmla="*/ 1 w 46"/>
                    <a:gd name="T13" fmla="*/ 32 h 46"/>
                    <a:gd name="T14" fmla="*/ 6 w 46"/>
                    <a:gd name="T15" fmla="*/ 6 h 46"/>
                    <a:gd name="T16" fmla="*/ 14 w 46"/>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0"/>
                      </a:moveTo>
                      <a:cubicBezTo>
                        <a:pt x="39" y="5"/>
                        <a:pt x="39" y="5"/>
                        <a:pt x="39" y="5"/>
                      </a:cubicBezTo>
                      <a:cubicBezTo>
                        <a:pt x="43" y="6"/>
                        <a:pt x="46" y="10"/>
                        <a:pt x="45" y="14"/>
                      </a:cubicBezTo>
                      <a:cubicBezTo>
                        <a:pt x="40" y="39"/>
                        <a:pt x="40" y="39"/>
                        <a:pt x="40" y="39"/>
                      </a:cubicBezTo>
                      <a:cubicBezTo>
                        <a:pt x="39" y="43"/>
                        <a:pt x="36" y="46"/>
                        <a:pt x="32" y="45"/>
                      </a:cubicBezTo>
                      <a:cubicBezTo>
                        <a:pt x="7" y="40"/>
                        <a:pt x="7" y="40"/>
                        <a:pt x="7" y="40"/>
                      </a:cubicBezTo>
                      <a:cubicBezTo>
                        <a:pt x="3" y="39"/>
                        <a:pt x="0" y="36"/>
                        <a:pt x="1" y="32"/>
                      </a:cubicBezTo>
                      <a:cubicBezTo>
                        <a:pt x="6" y="6"/>
                        <a:pt x="6" y="6"/>
                        <a:pt x="6" y="6"/>
                      </a:cubicBezTo>
                      <a:cubicBezTo>
                        <a:pt x="7"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43" name="Freeform 104"/>
                <p:cNvSpPr>
                  <a:spLocks/>
                </p:cNvSpPr>
                <p:nvPr/>
              </p:nvSpPr>
              <p:spPr bwMode="auto">
                <a:xfrm>
                  <a:off x="577" y="2211"/>
                  <a:ext cx="58" cy="58"/>
                </a:xfrm>
                <a:custGeom>
                  <a:avLst/>
                  <a:gdLst>
                    <a:gd name="T0" fmla="*/ 14 w 46"/>
                    <a:gd name="T1" fmla="*/ 1 h 46"/>
                    <a:gd name="T2" fmla="*/ 39 w 46"/>
                    <a:gd name="T3" fmla="*/ 5 h 46"/>
                    <a:gd name="T4" fmla="*/ 45 w 46"/>
                    <a:gd name="T5" fmla="*/ 14 h 46"/>
                    <a:gd name="T6" fmla="*/ 40 w 46"/>
                    <a:gd name="T7" fmla="*/ 39 h 46"/>
                    <a:gd name="T8" fmla="*/ 32 w 46"/>
                    <a:gd name="T9" fmla="*/ 45 h 46"/>
                    <a:gd name="T10" fmla="*/ 7 w 46"/>
                    <a:gd name="T11" fmla="*/ 40 h 46"/>
                    <a:gd name="T12" fmla="*/ 1 w 46"/>
                    <a:gd name="T13" fmla="*/ 32 h 46"/>
                    <a:gd name="T14" fmla="*/ 6 w 46"/>
                    <a:gd name="T15" fmla="*/ 6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5"/>
                        <a:pt x="39" y="5"/>
                        <a:pt x="39" y="5"/>
                      </a:cubicBezTo>
                      <a:cubicBezTo>
                        <a:pt x="43" y="6"/>
                        <a:pt x="46" y="10"/>
                        <a:pt x="45" y="14"/>
                      </a:cubicBezTo>
                      <a:cubicBezTo>
                        <a:pt x="40" y="39"/>
                        <a:pt x="40" y="39"/>
                        <a:pt x="40" y="39"/>
                      </a:cubicBezTo>
                      <a:cubicBezTo>
                        <a:pt x="39" y="43"/>
                        <a:pt x="36" y="46"/>
                        <a:pt x="32" y="45"/>
                      </a:cubicBezTo>
                      <a:cubicBezTo>
                        <a:pt x="7" y="40"/>
                        <a:pt x="7" y="40"/>
                        <a:pt x="7" y="40"/>
                      </a:cubicBezTo>
                      <a:cubicBezTo>
                        <a:pt x="3" y="40"/>
                        <a:pt x="0" y="36"/>
                        <a:pt x="1" y="32"/>
                      </a:cubicBezTo>
                      <a:cubicBezTo>
                        <a:pt x="6" y="6"/>
                        <a:pt x="6" y="6"/>
                        <a:pt x="6" y="6"/>
                      </a:cubicBezTo>
                      <a:cubicBezTo>
                        <a:pt x="7" y="2"/>
                        <a:pt x="11"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44" name="Freeform 105"/>
                <p:cNvSpPr>
                  <a:spLocks/>
                </p:cNvSpPr>
                <p:nvPr/>
              </p:nvSpPr>
              <p:spPr bwMode="auto">
                <a:xfrm>
                  <a:off x="637" y="2222"/>
                  <a:ext cx="58" cy="58"/>
                </a:xfrm>
                <a:custGeom>
                  <a:avLst/>
                  <a:gdLst>
                    <a:gd name="T0" fmla="*/ 14 w 46"/>
                    <a:gd name="T1" fmla="*/ 1 h 46"/>
                    <a:gd name="T2" fmla="*/ 39 w 46"/>
                    <a:gd name="T3" fmla="*/ 6 h 46"/>
                    <a:gd name="T4" fmla="*/ 45 w 46"/>
                    <a:gd name="T5" fmla="*/ 14 h 46"/>
                    <a:gd name="T6" fmla="*/ 40 w 46"/>
                    <a:gd name="T7" fmla="*/ 40 h 46"/>
                    <a:gd name="T8" fmla="*/ 32 w 46"/>
                    <a:gd name="T9" fmla="*/ 45 h 46"/>
                    <a:gd name="T10" fmla="*/ 7 w 46"/>
                    <a:gd name="T11" fmla="*/ 41 h 46"/>
                    <a:gd name="T12" fmla="*/ 1 w 46"/>
                    <a:gd name="T13" fmla="*/ 32 h 46"/>
                    <a:gd name="T14" fmla="*/ 6 w 46"/>
                    <a:gd name="T15" fmla="*/ 6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6"/>
                        <a:pt x="39" y="6"/>
                        <a:pt x="39" y="6"/>
                      </a:cubicBezTo>
                      <a:cubicBezTo>
                        <a:pt x="43" y="6"/>
                        <a:pt x="46" y="10"/>
                        <a:pt x="45" y="14"/>
                      </a:cubicBezTo>
                      <a:cubicBezTo>
                        <a:pt x="40" y="40"/>
                        <a:pt x="40" y="40"/>
                        <a:pt x="40" y="40"/>
                      </a:cubicBezTo>
                      <a:cubicBezTo>
                        <a:pt x="39" y="44"/>
                        <a:pt x="36" y="46"/>
                        <a:pt x="32" y="45"/>
                      </a:cubicBezTo>
                      <a:cubicBezTo>
                        <a:pt x="7" y="41"/>
                        <a:pt x="7" y="41"/>
                        <a:pt x="7" y="41"/>
                      </a:cubicBezTo>
                      <a:cubicBezTo>
                        <a:pt x="3" y="40"/>
                        <a:pt x="0" y="36"/>
                        <a:pt x="1" y="32"/>
                      </a:cubicBezTo>
                      <a:cubicBezTo>
                        <a:pt x="6" y="6"/>
                        <a:pt x="6" y="6"/>
                        <a:pt x="6" y="6"/>
                      </a:cubicBezTo>
                      <a:cubicBezTo>
                        <a:pt x="7" y="3"/>
                        <a:pt x="11"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45" name="Freeform 106"/>
                <p:cNvSpPr>
                  <a:spLocks/>
                </p:cNvSpPr>
                <p:nvPr/>
              </p:nvSpPr>
              <p:spPr bwMode="auto">
                <a:xfrm>
                  <a:off x="699" y="2234"/>
                  <a:ext cx="57" cy="58"/>
                </a:xfrm>
                <a:custGeom>
                  <a:avLst/>
                  <a:gdLst>
                    <a:gd name="T0" fmla="*/ 14 w 45"/>
                    <a:gd name="T1" fmla="*/ 1 h 46"/>
                    <a:gd name="T2" fmla="*/ 39 w 45"/>
                    <a:gd name="T3" fmla="*/ 6 h 46"/>
                    <a:gd name="T4" fmla="*/ 44 w 45"/>
                    <a:gd name="T5" fmla="*/ 14 h 46"/>
                    <a:gd name="T6" fmla="*/ 39 w 45"/>
                    <a:gd name="T7" fmla="*/ 40 h 46"/>
                    <a:gd name="T8" fmla="*/ 31 w 45"/>
                    <a:gd name="T9" fmla="*/ 46 h 46"/>
                    <a:gd name="T10" fmla="*/ 6 w 45"/>
                    <a:gd name="T11" fmla="*/ 41 h 46"/>
                    <a:gd name="T12" fmla="*/ 0 w 45"/>
                    <a:gd name="T13" fmla="*/ 32 h 46"/>
                    <a:gd name="T14" fmla="*/ 5 w 45"/>
                    <a:gd name="T15" fmla="*/ 7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6"/>
                        <a:pt x="39" y="6"/>
                        <a:pt x="39" y="6"/>
                      </a:cubicBezTo>
                      <a:cubicBezTo>
                        <a:pt x="42" y="7"/>
                        <a:pt x="45" y="10"/>
                        <a:pt x="44" y="14"/>
                      </a:cubicBezTo>
                      <a:cubicBezTo>
                        <a:pt x="39" y="40"/>
                        <a:pt x="39" y="40"/>
                        <a:pt x="39" y="40"/>
                      </a:cubicBezTo>
                      <a:cubicBezTo>
                        <a:pt x="39" y="44"/>
                        <a:pt x="35" y="46"/>
                        <a:pt x="31" y="46"/>
                      </a:cubicBezTo>
                      <a:cubicBezTo>
                        <a:pt x="6" y="41"/>
                        <a:pt x="6" y="41"/>
                        <a:pt x="6" y="41"/>
                      </a:cubicBezTo>
                      <a:cubicBezTo>
                        <a:pt x="2" y="40"/>
                        <a:pt x="0" y="36"/>
                        <a:pt x="0" y="32"/>
                      </a:cubicBezTo>
                      <a:cubicBezTo>
                        <a:pt x="5" y="7"/>
                        <a:pt x="5" y="7"/>
                        <a:pt x="5" y="7"/>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46" name="Freeform 107"/>
                <p:cNvSpPr>
                  <a:spLocks/>
                </p:cNvSpPr>
                <p:nvPr/>
              </p:nvSpPr>
              <p:spPr bwMode="auto">
                <a:xfrm>
                  <a:off x="760" y="2246"/>
                  <a:ext cx="57" cy="58"/>
                </a:xfrm>
                <a:custGeom>
                  <a:avLst/>
                  <a:gdLst>
                    <a:gd name="T0" fmla="*/ 14 w 45"/>
                    <a:gd name="T1" fmla="*/ 0 h 46"/>
                    <a:gd name="T2" fmla="*/ 39 w 45"/>
                    <a:gd name="T3" fmla="*/ 5 h 46"/>
                    <a:gd name="T4" fmla="*/ 44 w 45"/>
                    <a:gd name="T5" fmla="*/ 13 h 46"/>
                    <a:gd name="T6" fmla="*/ 39 w 45"/>
                    <a:gd name="T7" fmla="*/ 39 h 46"/>
                    <a:gd name="T8" fmla="*/ 31 w 45"/>
                    <a:gd name="T9" fmla="*/ 45 h 46"/>
                    <a:gd name="T10" fmla="*/ 6 w 45"/>
                    <a:gd name="T11" fmla="*/ 40 h 46"/>
                    <a:gd name="T12" fmla="*/ 0 w 45"/>
                    <a:gd name="T13" fmla="*/ 32 h 46"/>
                    <a:gd name="T14" fmla="*/ 5 w 45"/>
                    <a:gd name="T15" fmla="*/ 6 h 46"/>
                    <a:gd name="T16" fmla="*/ 14 w 45"/>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0"/>
                      </a:moveTo>
                      <a:cubicBezTo>
                        <a:pt x="39" y="5"/>
                        <a:pt x="39" y="5"/>
                        <a:pt x="39" y="5"/>
                      </a:cubicBezTo>
                      <a:cubicBezTo>
                        <a:pt x="42" y="6"/>
                        <a:pt x="45" y="10"/>
                        <a:pt x="44" y="13"/>
                      </a:cubicBezTo>
                      <a:cubicBezTo>
                        <a:pt x="39" y="39"/>
                        <a:pt x="39" y="39"/>
                        <a:pt x="39" y="39"/>
                      </a:cubicBezTo>
                      <a:cubicBezTo>
                        <a:pt x="39" y="43"/>
                        <a:pt x="35" y="46"/>
                        <a:pt x="31" y="45"/>
                      </a:cubicBezTo>
                      <a:cubicBezTo>
                        <a:pt x="6" y="40"/>
                        <a:pt x="6" y="40"/>
                        <a:pt x="6" y="40"/>
                      </a:cubicBezTo>
                      <a:cubicBezTo>
                        <a:pt x="2" y="39"/>
                        <a:pt x="0" y="36"/>
                        <a:pt x="0" y="32"/>
                      </a:cubicBezTo>
                      <a:cubicBezTo>
                        <a:pt x="5" y="6"/>
                        <a:pt x="5" y="6"/>
                        <a:pt x="5" y="6"/>
                      </a:cubicBezTo>
                      <a:cubicBezTo>
                        <a:pt x="6"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47" name="Freeform 108"/>
                <p:cNvSpPr>
                  <a:spLocks/>
                </p:cNvSpPr>
                <p:nvPr/>
              </p:nvSpPr>
              <p:spPr bwMode="auto">
                <a:xfrm>
                  <a:off x="821" y="2258"/>
                  <a:ext cx="56" cy="58"/>
                </a:xfrm>
                <a:custGeom>
                  <a:avLst/>
                  <a:gdLst>
                    <a:gd name="T0" fmla="*/ 14 w 45"/>
                    <a:gd name="T1" fmla="*/ 1 h 46"/>
                    <a:gd name="T2" fmla="*/ 39 w 45"/>
                    <a:gd name="T3" fmla="*/ 5 h 46"/>
                    <a:gd name="T4" fmla="*/ 44 w 45"/>
                    <a:gd name="T5" fmla="*/ 14 h 46"/>
                    <a:gd name="T6" fmla="*/ 39 w 45"/>
                    <a:gd name="T7" fmla="*/ 39 h 46"/>
                    <a:gd name="T8" fmla="*/ 31 w 45"/>
                    <a:gd name="T9" fmla="*/ 45 h 46"/>
                    <a:gd name="T10" fmla="*/ 6 w 45"/>
                    <a:gd name="T11" fmla="*/ 40 h 46"/>
                    <a:gd name="T12" fmla="*/ 0 w 45"/>
                    <a:gd name="T13" fmla="*/ 32 h 46"/>
                    <a:gd name="T14" fmla="*/ 5 w 45"/>
                    <a:gd name="T15" fmla="*/ 6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5"/>
                        <a:pt x="39" y="5"/>
                        <a:pt x="39" y="5"/>
                      </a:cubicBezTo>
                      <a:cubicBezTo>
                        <a:pt x="43" y="6"/>
                        <a:pt x="45" y="10"/>
                        <a:pt x="44" y="14"/>
                      </a:cubicBezTo>
                      <a:cubicBezTo>
                        <a:pt x="39" y="39"/>
                        <a:pt x="39" y="39"/>
                        <a:pt x="39" y="39"/>
                      </a:cubicBezTo>
                      <a:cubicBezTo>
                        <a:pt x="39" y="43"/>
                        <a:pt x="35" y="46"/>
                        <a:pt x="31" y="45"/>
                      </a:cubicBezTo>
                      <a:cubicBezTo>
                        <a:pt x="6" y="40"/>
                        <a:pt x="6" y="40"/>
                        <a:pt x="6" y="40"/>
                      </a:cubicBezTo>
                      <a:cubicBezTo>
                        <a:pt x="2" y="39"/>
                        <a:pt x="0" y="36"/>
                        <a:pt x="0" y="32"/>
                      </a:cubicBezTo>
                      <a:cubicBezTo>
                        <a:pt x="5" y="6"/>
                        <a:pt x="5" y="6"/>
                        <a:pt x="5" y="6"/>
                      </a:cubicBezTo>
                      <a:cubicBezTo>
                        <a:pt x="6" y="2"/>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48" name="Freeform 109"/>
                <p:cNvSpPr>
                  <a:spLocks/>
                </p:cNvSpPr>
                <p:nvPr/>
              </p:nvSpPr>
              <p:spPr bwMode="auto">
                <a:xfrm>
                  <a:off x="881" y="2269"/>
                  <a:ext cx="84" cy="63"/>
                </a:xfrm>
                <a:custGeom>
                  <a:avLst/>
                  <a:gdLst>
                    <a:gd name="T0" fmla="*/ 14 w 66"/>
                    <a:gd name="T1" fmla="*/ 1 h 50"/>
                    <a:gd name="T2" fmla="*/ 59 w 66"/>
                    <a:gd name="T3" fmla="*/ 10 h 50"/>
                    <a:gd name="T4" fmla="*/ 65 w 66"/>
                    <a:gd name="T5" fmla="*/ 18 h 50"/>
                    <a:gd name="T6" fmla="*/ 60 w 66"/>
                    <a:gd name="T7" fmla="*/ 43 h 50"/>
                    <a:gd name="T8" fmla="*/ 52 w 66"/>
                    <a:gd name="T9" fmla="*/ 49 h 50"/>
                    <a:gd name="T10" fmla="*/ 6 w 66"/>
                    <a:gd name="T11" fmla="*/ 40 h 50"/>
                    <a:gd name="T12" fmla="*/ 1 w 66"/>
                    <a:gd name="T13" fmla="*/ 32 h 50"/>
                    <a:gd name="T14" fmla="*/ 5 w 66"/>
                    <a:gd name="T15" fmla="*/ 7 h 50"/>
                    <a:gd name="T16" fmla="*/ 14 w 66"/>
                    <a:gd name="T17" fmla="*/ 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50">
                      <a:moveTo>
                        <a:pt x="14" y="1"/>
                      </a:moveTo>
                      <a:cubicBezTo>
                        <a:pt x="59" y="10"/>
                        <a:pt x="59" y="10"/>
                        <a:pt x="59" y="10"/>
                      </a:cubicBezTo>
                      <a:cubicBezTo>
                        <a:pt x="63" y="10"/>
                        <a:pt x="66" y="14"/>
                        <a:pt x="65" y="18"/>
                      </a:cubicBezTo>
                      <a:cubicBezTo>
                        <a:pt x="60" y="43"/>
                        <a:pt x="60" y="43"/>
                        <a:pt x="60" y="43"/>
                      </a:cubicBezTo>
                      <a:cubicBezTo>
                        <a:pt x="59" y="47"/>
                        <a:pt x="55" y="50"/>
                        <a:pt x="52" y="49"/>
                      </a:cubicBezTo>
                      <a:cubicBezTo>
                        <a:pt x="6" y="40"/>
                        <a:pt x="6" y="40"/>
                        <a:pt x="6" y="40"/>
                      </a:cubicBezTo>
                      <a:cubicBezTo>
                        <a:pt x="2" y="40"/>
                        <a:pt x="0" y="36"/>
                        <a:pt x="1" y="32"/>
                      </a:cubicBezTo>
                      <a:cubicBezTo>
                        <a:pt x="5" y="7"/>
                        <a:pt x="5" y="7"/>
                        <a:pt x="5" y="7"/>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49" name="Freeform 110"/>
                <p:cNvSpPr>
                  <a:spLocks/>
                </p:cNvSpPr>
                <p:nvPr/>
              </p:nvSpPr>
              <p:spPr bwMode="auto">
                <a:xfrm>
                  <a:off x="971" y="2287"/>
                  <a:ext cx="56" cy="57"/>
                </a:xfrm>
                <a:custGeom>
                  <a:avLst/>
                  <a:gdLst>
                    <a:gd name="T0" fmla="*/ 14 w 44"/>
                    <a:gd name="T1" fmla="*/ 0 h 45"/>
                    <a:gd name="T2" fmla="*/ 37 w 44"/>
                    <a:gd name="T3" fmla="*/ 5 h 45"/>
                    <a:gd name="T4" fmla="*/ 43 w 44"/>
                    <a:gd name="T5" fmla="*/ 13 h 45"/>
                    <a:gd name="T6" fmla="*/ 38 w 44"/>
                    <a:gd name="T7" fmla="*/ 39 h 45"/>
                    <a:gd name="T8" fmla="*/ 30 w 44"/>
                    <a:gd name="T9" fmla="*/ 45 h 45"/>
                    <a:gd name="T10" fmla="*/ 6 w 44"/>
                    <a:gd name="T11" fmla="*/ 40 h 45"/>
                    <a:gd name="T12" fmla="*/ 1 w 44"/>
                    <a:gd name="T13" fmla="*/ 32 h 45"/>
                    <a:gd name="T14" fmla="*/ 6 w 44"/>
                    <a:gd name="T15" fmla="*/ 6 h 45"/>
                    <a:gd name="T16" fmla="*/ 14 w 44"/>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5">
                      <a:moveTo>
                        <a:pt x="14" y="0"/>
                      </a:moveTo>
                      <a:cubicBezTo>
                        <a:pt x="37" y="5"/>
                        <a:pt x="37" y="5"/>
                        <a:pt x="37" y="5"/>
                      </a:cubicBezTo>
                      <a:cubicBezTo>
                        <a:pt x="41" y="6"/>
                        <a:pt x="44" y="9"/>
                        <a:pt x="43" y="13"/>
                      </a:cubicBezTo>
                      <a:cubicBezTo>
                        <a:pt x="38" y="39"/>
                        <a:pt x="38" y="39"/>
                        <a:pt x="38" y="39"/>
                      </a:cubicBezTo>
                      <a:cubicBezTo>
                        <a:pt x="37" y="43"/>
                        <a:pt x="33" y="45"/>
                        <a:pt x="30" y="45"/>
                      </a:cubicBezTo>
                      <a:cubicBezTo>
                        <a:pt x="6" y="40"/>
                        <a:pt x="6" y="40"/>
                        <a:pt x="6" y="40"/>
                      </a:cubicBezTo>
                      <a:cubicBezTo>
                        <a:pt x="2" y="39"/>
                        <a:pt x="0" y="36"/>
                        <a:pt x="1" y="32"/>
                      </a:cubicBezTo>
                      <a:cubicBezTo>
                        <a:pt x="6" y="6"/>
                        <a:pt x="6" y="6"/>
                        <a:pt x="6" y="6"/>
                      </a:cubicBezTo>
                      <a:cubicBezTo>
                        <a:pt x="6"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50" name="Freeform 111"/>
                <p:cNvSpPr>
                  <a:spLocks/>
                </p:cNvSpPr>
                <p:nvPr/>
              </p:nvSpPr>
              <p:spPr bwMode="auto">
                <a:xfrm>
                  <a:off x="455" y="2288"/>
                  <a:ext cx="364" cy="231"/>
                </a:xfrm>
                <a:custGeom>
                  <a:avLst/>
                  <a:gdLst>
                    <a:gd name="T0" fmla="*/ 32 w 288"/>
                    <a:gd name="T1" fmla="*/ 0 h 183"/>
                    <a:gd name="T2" fmla="*/ 282 w 288"/>
                    <a:gd name="T3" fmla="*/ 48 h 183"/>
                    <a:gd name="T4" fmla="*/ 287 w 288"/>
                    <a:gd name="T5" fmla="*/ 56 h 183"/>
                    <a:gd name="T6" fmla="*/ 264 w 288"/>
                    <a:gd name="T7" fmla="*/ 177 h 183"/>
                    <a:gd name="T8" fmla="*/ 256 w 288"/>
                    <a:gd name="T9" fmla="*/ 182 h 183"/>
                    <a:gd name="T10" fmla="*/ 6 w 288"/>
                    <a:gd name="T11" fmla="*/ 134 h 183"/>
                    <a:gd name="T12" fmla="*/ 1 w 288"/>
                    <a:gd name="T13" fmla="*/ 126 h 183"/>
                    <a:gd name="T14" fmla="*/ 24 w 288"/>
                    <a:gd name="T15" fmla="*/ 6 h 183"/>
                    <a:gd name="T16" fmla="*/ 32 w 288"/>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183">
                      <a:moveTo>
                        <a:pt x="32" y="0"/>
                      </a:moveTo>
                      <a:cubicBezTo>
                        <a:pt x="282" y="48"/>
                        <a:pt x="282" y="48"/>
                        <a:pt x="282" y="48"/>
                      </a:cubicBezTo>
                      <a:cubicBezTo>
                        <a:pt x="286" y="49"/>
                        <a:pt x="288" y="53"/>
                        <a:pt x="287" y="56"/>
                      </a:cubicBezTo>
                      <a:cubicBezTo>
                        <a:pt x="264" y="177"/>
                        <a:pt x="264" y="177"/>
                        <a:pt x="264" y="177"/>
                      </a:cubicBezTo>
                      <a:cubicBezTo>
                        <a:pt x="264" y="180"/>
                        <a:pt x="260" y="183"/>
                        <a:pt x="256" y="182"/>
                      </a:cubicBezTo>
                      <a:cubicBezTo>
                        <a:pt x="6" y="134"/>
                        <a:pt x="6" y="134"/>
                        <a:pt x="6" y="134"/>
                      </a:cubicBezTo>
                      <a:cubicBezTo>
                        <a:pt x="2" y="133"/>
                        <a:pt x="0" y="130"/>
                        <a:pt x="1" y="126"/>
                      </a:cubicBezTo>
                      <a:cubicBezTo>
                        <a:pt x="24" y="6"/>
                        <a:pt x="24" y="6"/>
                        <a:pt x="24" y="6"/>
                      </a:cubicBezTo>
                      <a:cubicBezTo>
                        <a:pt x="24" y="2"/>
                        <a:pt x="28" y="0"/>
                        <a:pt x="32"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51" name="Freeform 112"/>
                <p:cNvSpPr>
                  <a:spLocks/>
                </p:cNvSpPr>
                <p:nvPr/>
              </p:nvSpPr>
              <p:spPr bwMode="auto">
                <a:xfrm>
                  <a:off x="445" y="2467"/>
                  <a:ext cx="168" cy="66"/>
                </a:xfrm>
                <a:custGeom>
                  <a:avLst/>
                  <a:gdLst>
                    <a:gd name="T0" fmla="*/ 7 w 133"/>
                    <a:gd name="T1" fmla="*/ 0 h 52"/>
                    <a:gd name="T2" fmla="*/ 131 w 133"/>
                    <a:gd name="T3" fmla="*/ 24 h 52"/>
                    <a:gd name="T4" fmla="*/ 132 w 133"/>
                    <a:gd name="T5" fmla="*/ 26 h 52"/>
                    <a:gd name="T6" fmla="*/ 128 w 133"/>
                    <a:gd name="T7" fmla="*/ 51 h 52"/>
                    <a:gd name="T8" fmla="*/ 126 w 133"/>
                    <a:gd name="T9" fmla="*/ 52 h 52"/>
                    <a:gd name="T10" fmla="*/ 2 w 133"/>
                    <a:gd name="T11" fmla="*/ 28 h 52"/>
                    <a:gd name="T12" fmla="*/ 0 w 133"/>
                    <a:gd name="T13" fmla="*/ 26 h 52"/>
                    <a:gd name="T14" fmla="*/ 5 w 133"/>
                    <a:gd name="T15" fmla="*/ 1 h 52"/>
                    <a:gd name="T16" fmla="*/ 7 w 133"/>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52">
                      <a:moveTo>
                        <a:pt x="7" y="0"/>
                      </a:moveTo>
                      <a:cubicBezTo>
                        <a:pt x="131" y="24"/>
                        <a:pt x="131" y="24"/>
                        <a:pt x="131" y="24"/>
                      </a:cubicBezTo>
                      <a:cubicBezTo>
                        <a:pt x="132" y="24"/>
                        <a:pt x="133" y="25"/>
                        <a:pt x="132" y="26"/>
                      </a:cubicBezTo>
                      <a:cubicBezTo>
                        <a:pt x="128" y="51"/>
                        <a:pt x="128" y="51"/>
                        <a:pt x="128" y="51"/>
                      </a:cubicBezTo>
                      <a:cubicBezTo>
                        <a:pt x="127" y="51"/>
                        <a:pt x="127" y="52"/>
                        <a:pt x="126" y="52"/>
                      </a:cubicBezTo>
                      <a:cubicBezTo>
                        <a:pt x="2" y="28"/>
                        <a:pt x="2" y="28"/>
                        <a:pt x="2" y="28"/>
                      </a:cubicBezTo>
                      <a:cubicBezTo>
                        <a:pt x="1" y="28"/>
                        <a:pt x="0" y="27"/>
                        <a:pt x="0" y="26"/>
                      </a:cubicBezTo>
                      <a:cubicBezTo>
                        <a:pt x="5" y="1"/>
                        <a:pt x="5" y="1"/>
                        <a:pt x="5" y="1"/>
                      </a:cubicBezTo>
                      <a:cubicBezTo>
                        <a:pt x="5" y="1"/>
                        <a:pt x="6" y="0"/>
                        <a:pt x="7"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52" name="Freeform 113"/>
                <p:cNvSpPr>
                  <a:spLocks/>
                </p:cNvSpPr>
                <p:nvPr/>
              </p:nvSpPr>
              <p:spPr bwMode="auto">
                <a:xfrm>
                  <a:off x="618" y="2500"/>
                  <a:ext cx="167" cy="66"/>
                </a:xfrm>
                <a:custGeom>
                  <a:avLst/>
                  <a:gdLst>
                    <a:gd name="T0" fmla="*/ 7 w 132"/>
                    <a:gd name="T1" fmla="*/ 0 h 52"/>
                    <a:gd name="T2" fmla="*/ 131 w 132"/>
                    <a:gd name="T3" fmla="*/ 24 h 52"/>
                    <a:gd name="T4" fmla="*/ 132 w 132"/>
                    <a:gd name="T5" fmla="*/ 26 h 52"/>
                    <a:gd name="T6" fmla="*/ 127 w 132"/>
                    <a:gd name="T7" fmla="*/ 51 h 52"/>
                    <a:gd name="T8" fmla="*/ 125 w 132"/>
                    <a:gd name="T9" fmla="*/ 52 h 52"/>
                    <a:gd name="T10" fmla="*/ 1 w 132"/>
                    <a:gd name="T11" fmla="*/ 28 h 52"/>
                    <a:gd name="T12" fmla="*/ 0 w 132"/>
                    <a:gd name="T13" fmla="*/ 26 h 52"/>
                    <a:gd name="T14" fmla="*/ 5 w 132"/>
                    <a:gd name="T15" fmla="*/ 2 h 52"/>
                    <a:gd name="T16" fmla="*/ 7 w 132"/>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52">
                      <a:moveTo>
                        <a:pt x="7" y="0"/>
                      </a:moveTo>
                      <a:cubicBezTo>
                        <a:pt x="131" y="24"/>
                        <a:pt x="131" y="24"/>
                        <a:pt x="131" y="24"/>
                      </a:cubicBezTo>
                      <a:cubicBezTo>
                        <a:pt x="132" y="24"/>
                        <a:pt x="132" y="25"/>
                        <a:pt x="132" y="26"/>
                      </a:cubicBezTo>
                      <a:cubicBezTo>
                        <a:pt x="127" y="51"/>
                        <a:pt x="127" y="51"/>
                        <a:pt x="127" y="51"/>
                      </a:cubicBezTo>
                      <a:cubicBezTo>
                        <a:pt x="127" y="52"/>
                        <a:pt x="126" y="52"/>
                        <a:pt x="125" y="52"/>
                      </a:cubicBezTo>
                      <a:cubicBezTo>
                        <a:pt x="1" y="28"/>
                        <a:pt x="1" y="28"/>
                        <a:pt x="1" y="28"/>
                      </a:cubicBezTo>
                      <a:cubicBezTo>
                        <a:pt x="0" y="28"/>
                        <a:pt x="0" y="27"/>
                        <a:pt x="0" y="26"/>
                      </a:cubicBezTo>
                      <a:cubicBezTo>
                        <a:pt x="5" y="2"/>
                        <a:pt x="5" y="2"/>
                        <a:pt x="5" y="2"/>
                      </a:cubicBezTo>
                      <a:cubicBezTo>
                        <a:pt x="5" y="1"/>
                        <a:pt x="6" y="0"/>
                        <a:pt x="7"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53" name="Freeform 114"/>
                <p:cNvSpPr>
                  <a:spLocks/>
                </p:cNvSpPr>
                <p:nvPr/>
              </p:nvSpPr>
              <p:spPr bwMode="auto">
                <a:xfrm>
                  <a:off x="186" y="1710"/>
                  <a:ext cx="1119" cy="245"/>
                </a:xfrm>
                <a:custGeom>
                  <a:avLst/>
                  <a:gdLst>
                    <a:gd name="T0" fmla="*/ 860 w 885"/>
                    <a:gd name="T1" fmla="*/ 162 h 194"/>
                    <a:gd name="T2" fmla="*/ 32 w 885"/>
                    <a:gd name="T3" fmla="*/ 3 h 194"/>
                    <a:gd name="T4" fmla="*/ 0 w 885"/>
                    <a:gd name="T5" fmla="*/ 25 h 194"/>
                    <a:gd name="T6" fmla="*/ 882 w 885"/>
                    <a:gd name="T7" fmla="*/ 194 h 194"/>
                    <a:gd name="T8" fmla="*/ 860 w 885"/>
                    <a:gd name="T9" fmla="*/ 162 h 194"/>
                  </a:gdLst>
                  <a:ahLst/>
                  <a:cxnLst>
                    <a:cxn ang="0">
                      <a:pos x="T0" y="T1"/>
                    </a:cxn>
                    <a:cxn ang="0">
                      <a:pos x="T2" y="T3"/>
                    </a:cxn>
                    <a:cxn ang="0">
                      <a:pos x="T4" y="T5"/>
                    </a:cxn>
                    <a:cxn ang="0">
                      <a:pos x="T6" y="T7"/>
                    </a:cxn>
                    <a:cxn ang="0">
                      <a:pos x="T8" y="T9"/>
                    </a:cxn>
                  </a:cxnLst>
                  <a:rect l="0" t="0" r="r" b="b"/>
                  <a:pathLst>
                    <a:path w="885" h="194">
                      <a:moveTo>
                        <a:pt x="860" y="162"/>
                      </a:moveTo>
                      <a:cubicBezTo>
                        <a:pt x="32" y="3"/>
                        <a:pt x="32" y="3"/>
                        <a:pt x="32" y="3"/>
                      </a:cubicBezTo>
                      <a:cubicBezTo>
                        <a:pt x="17" y="0"/>
                        <a:pt x="3" y="10"/>
                        <a:pt x="0" y="25"/>
                      </a:cubicBezTo>
                      <a:cubicBezTo>
                        <a:pt x="882" y="194"/>
                        <a:pt x="882" y="194"/>
                        <a:pt x="882" y="194"/>
                      </a:cubicBezTo>
                      <a:cubicBezTo>
                        <a:pt x="885" y="179"/>
                        <a:pt x="875" y="165"/>
                        <a:pt x="860" y="162"/>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54" name="Freeform 115"/>
                <p:cNvSpPr>
                  <a:spLocks/>
                </p:cNvSpPr>
                <p:nvPr/>
              </p:nvSpPr>
              <p:spPr bwMode="auto">
                <a:xfrm>
                  <a:off x="1129" y="949"/>
                  <a:ext cx="1291" cy="1248"/>
                </a:xfrm>
                <a:custGeom>
                  <a:avLst/>
                  <a:gdLst>
                    <a:gd name="T0" fmla="*/ 9 w 1021"/>
                    <a:gd name="T1" fmla="*/ 541 h 987"/>
                    <a:gd name="T2" fmla="*/ 640 w 1021"/>
                    <a:gd name="T3" fmla="*/ 6 h 987"/>
                    <a:gd name="T4" fmla="*/ 667 w 1021"/>
                    <a:gd name="T5" fmla="*/ 9 h 987"/>
                    <a:gd name="T6" fmla="*/ 1014 w 1021"/>
                    <a:gd name="T7" fmla="*/ 418 h 987"/>
                    <a:gd name="T8" fmla="*/ 1012 w 1021"/>
                    <a:gd name="T9" fmla="*/ 445 h 987"/>
                    <a:gd name="T10" fmla="*/ 381 w 1021"/>
                    <a:gd name="T11" fmla="*/ 980 h 987"/>
                    <a:gd name="T12" fmla="*/ 354 w 1021"/>
                    <a:gd name="T13" fmla="*/ 978 h 987"/>
                    <a:gd name="T14" fmla="*/ 7 w 1021"/>
                    <a:gd name="T15" fmla="*/ 569 h 987"/>
                    <a:gd name="T16" fmla="*/ 9 w 1021"/>
                    <a:gd name="T17" fmla="*/ 541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1" h="987">
                      <a:moveTo>
                        <a:pt x="9" y="541"/>
                      </a:moveTo>
                      <a:cubicBezTo>
                        <a:pt x="640" y="6"/>
                        <a:pt x="640" y="6"/>
                        <a:pt x="640" y="6"/>
                      </a:cubicBezTo>
                      <a:cubicBezTo>
                        <a:pt x="648" y="0"/>
                        <a:pt x="660" y="1"/>
                        <a:pt x="667" y="9"/>
                      </a:cubicBezTo>
                      <a:cubicBezTo>
                        <a:pt x="1014" y="418"/>
                        <a:pt x="1014" y="418"/>
                        <a:pt x="1014" y="418"/>
                      </a:cubicBezTo>
                      <a:cubicBezTo>
                        <a:pt x="1021" y="426"/>
                        <a:pt x="1020" y="438"/>
                        <a:pt x="1012" y="445"/>
                      </a:cubicBezTo>
                      <a:cubicBezTo>
                        <a:pt x="381" y="980"/>
                        <a:pt x="381" y="980"/>
                        <a:pt x="381" y="980"/>
                      </a:cubicBezTo>
                      <a:cubicBezTo>
                        <a:pt x="373" y="987"/>
                        <a:pt x="361" y="986"/>
                        <a:pt x="354" y="978"/>
                      </a:cubicBezTo>
                      <a:cubicBezTo>
                        <a:pt x="7" y="569"/>
                        <a:pt x="7" y="569"/>
                        <a:pt x="7" y="569"/>
                      </a:cubicBezTo>
                      <a:cubicBezTo>
                        <a:pt x="0" y="560"/>
                        <a:pt x="1" y="548"/>
                        <a:pt x="9" y="5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55" name="Freeform 116"/>
                <p:cNvSpPr>
                  <a:spLocks/>
                </p:cNvSpPr>
                <p:nvPr/>
              </p:nvSpPr>
              <p:spPr bwMode="auto">
                <a:xfrm>
                  <a:off x="1934" y="1061"/>
                  <a:ext cx="58" cy="55"/>
                </a:xfrm>
                <a:custGeom>
                  <a:avLst/>
                  <a:gdLst>
                    <a:gd name="T0" fmla="*/ 3 w 46"/>
                    <a:gd name="T1" fmla="*/ 19 h 44"/>
                    <a:gd name="T2" fmla="*/ 23 w 46"/>
                    <a:gd name="T3" fmla="*/ 2 h 44"/>
                    <a:gd name="T4" fmla="*/ 31 w 46"/>
                    <a:gd name="T5" fmla="*/ 2 h 44"/>
                    <a:gd name="T6" fmla="*/ 44 w 46"/>
                    <a:gd name="T7" fmla="*/ 17 h 44"/>
                    <a:gd name="T8" fmla="*/ 43 w 46"/>
                    <a:gd name="T9" fmla="*/ 25 h 44"/>
                    <a:gd name="T10" fmla="*/ 23 w 46"/>
                    <a:gd name="T11" fmla="*/ 42 h 44"/>
                    <a:gd name="T12" fmla="*/ 15 w 46"/>
                    <a:gd name="T13" fmla="*/ 42 h 44"/>
                    <a:gd name="T14" fmla="*/ 2 w 46"/>
                    <a:gd name="T15" fmla="*/ 27 h 44"/>
                    <a:gd name="T16" fmla="*/ 3 w 46"/>
                    <a:gd name="T17"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4">
                      <a:moveTo>
                        <a:pt x="3" y="19"/>
                      </a:moveTo>
                      <a:cubicBezTo>
                        <a:pt x="23" y="2"/>
                        <a:pt x="23" y="2"/>
                        <a:pt x="23" y="2"/>
                      </a:cubicBezTo>
                      <a:cubicBezTo>
                        <a:pt x="26" y="0"/>
                        <a:pt x="29" y="0"/>
                        <a:pt x="31" y="2"/>
                      </a:cubicBezTo>
                      <a:cubicBezTo>
                        <a:pt x="44" y="17"/>
                        <a:pt x="44" y="17"/>
                        <a:pt x="44" y="17"/>
                      </a:cubicBezTo>
                      <a:cubicBezTo>
                        <a:pt x="46" y="20"/>
                        <a:pt x="46" y="23"/>
                        <a:pt x="43" y="25"/>
                      </a:cubicBezTo>
                      <a:cubicBezTo>
                        <a:pt x="23" y="42"/>
                        <a:pt x="23" y="42"/>
                        <a:pt x="23" y="42"/>
                      </a:cubicBezTo>
                      <a:cubicBezTo>
                        <a:pt x="21" y="44"/>
                        <a:pt x="17" y="44"/>
                        <a:pt x="15" y="42"/>
                      </a:cubicBezTo>
                      <a:cubicBezTo>
                        <a:pt x="2" y="27"/>
                        <a:pt x="2" y="27"/>
                        <a:pt x="2" y="27"/>
                      </a:cubicBezTo>
                      <a:cubicBezTo>
                        <a:pt x="0" y="24"/>
                        <a:pt x="1"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56" name="Freeform 117"/>
                <p:cNvSpPr>
                  <a:spLocks/>
                </p:cNvSpPr>
                <p:nvPr/>
              </p:nvSpPr>
              <p:spPr bwMode="auto">
                <a:xfrm>
                  <a:off x="1966" y="1097"/>
                  <a:ext cx="64" cy="65"/>
                </a:xfrm>
                <a:custGeom>
                  <a:avLst/>
                  <a:gdLst>
                    <a:gd name="T0" fmla="*/ 3 w 51"/>
                    <a:gd name="T1" fmla="*/ 18 h 51"/>
                    <a:gd name="T2" fmla="*/ 22 w 51"/>
                    <a:gd name="T3" fmla="*/ 2 h 51"/>
                    <a:gd name="T4" fmla="*/ 31 w 51"/>
                    <a:gd name="T5" fmla="*/ 3 h 51"/>
                    <a:gd name="T6" fmla="*/ 49 w 51"/>
                    <a:gd name="T7" fmla="*/ 23 h 51"/>
                    <a:gd name="T8" fmla="*/ 48 w 51"/>
                    <a:gd name="T9" fmla="*/ 33 h 51"/>
                    <a:gd name="T10" fmla="*/ 30 w 51"/>
                    <a:gd name="T11" fmla="*/ 49 h 51"/>
                    <a:gd name="T12" fmla="*/ 20 w 51"/>
                    <a:gd name="T13" fmla="*/ 48 h 51"/>
                    <a:gd name="T14" fmla="*/ 3 w 51"/>
                    <a:gd name="T15" fmla="*/ 27 h 51"/>
                    <a:gd name="T16" fmla="*/ 3 w 51"/>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8"/>
                      </a:moveTo>
                      <a:cubicBezTo>
                        <a:pt x="22" y="2"/>
                        <a:pt x="22" y="2"/>
                        <a:pt x="22" y="2"/>
                      </a:cubicBezTo>
                      <a:cubicBezTo>
                        <a:pt x="25" y="0"/>
                        <a:pt x="29" y="0"/>
                        <a:pt x="31" y="3"/>
                      </a:cubicBezTo>
                      <a:cubicBezTo>
                        <a:pt x="49" y="23"/>
                        <a:pt x="49" y="23"/>
                        <a:pt x="49" y="23"/>
                      </a:cubicBezTo>
                      <a:cubicBezTo>
                        <a:pt x="51" y="26"/>
                        <a:pt x="51" y="31"/>
                        <a:pt x="48" y="33"/>
                      </a:cubicBezTo>
                      <a:cubicBezTo>
                        <a:pt x="30" y="49"/>
                        <a:pt x="30" y="49"/>
                        <a:pt x="30" y="49"/>
                      </a:cubicBezTo>
                      <a:cubicBezTo>
                        <a:pt x="27" y="51"/>
                        <a:pt x="22" y="51"/>
                        <a:pt x="20" y="48"/>
                      </a:cubicBezTo>
                      <a:cubicBezTo>
                        <a:pt x="3" y="27"/>
                        <a:pt x="3" y="27"/>
                        <a:pt x="3" y="27"/>
                      </a:cubicBezTo>
                      <a:cubicBezTo>
                        <a:pt x="0" y="25"/>
                        <a:pt x="1" y="20"/>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57" name="Freeform 118"/>
                <p:cNvSpPr>
                  <a:spLocks/>
                </p:cNvSpPr>
                <p:nvPr/>
              </p:nvSpPr>
              <p:spPr bwMode="auto">
                <a:xfrm>
                  <a:off x="2005" y="1143"/>
                  <a:ext cx="65" cy="64"/>
                </a:xfrm>
                <a:custGeom>
                  <a:avLst/>
                  <a:gdLst>
                    <a:gd name="T0" fmla="*/ 3 w 51"/>
                    <a:gd name="T1" fmla="*/ 18 h 51"/>
                    <a:gd name="T2" fmla="*/ 22 w 51"/>
                    <a:gd name="T3" fmla="*/ 2 h 51"/>
                    <a:gd name="T4" fmla="*/ 31 w 51"/>
                    <a:gd name="T5" fmla="*/ 3 h 51"/>
                    <a:gd name="T6" fmla="*/ 49 w 51"/>
                    <a:gd name="T7" fmla="*/ 24 h 51"/>
                    <a:gd name="T8" fmla="*/ 48 w 51"/>
                    <a:gd name="T9" fmla="*/ 33 h 51"/>
                    <a:gd name="T10" fmla="*/ 29 w 51"/>
                    <a:gd name="T11" fmla="*/ 49 h 51"/>
                    <a:gd name="T12" fmla="*/ 20 w 51"/>
                    <a:gd name="T13" fmla="*/ 48 h 51"/>
                    <a:gd name="T14" fmla="*/ 2 w 51"/>
                    <a:gd name="T15" fmla="*/ 27 h 51"/>
                    <a:gd name="T16" fmla="*/ 3 w 51"/>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8"/>
                      </a:moveTo>
                      <a:cubicBezTo>
                        <a:pt x="22" y="2"/>
                        <a:pt x="22" y="2"/>
                        <a:pt x="22" y="2"/>
                      </a:cubicBezTo>
                      <a:cubicBezTo>
                        <a:pt x="24" y="0"/>
                        <a:pt x="29" y="0"/>
                        <a:pt x="31" y="3"/>
                      </a:cubicBezTo>
                      <a:cubicBezTo>
                        <a:pt x="49" y="24"/>
                        <a:pt x="49" y="24"/>
                        <a:pt x="49" y="24"/>
                      </a:cubicBezTo>
                      <a:cubicBezTo>
                        <a:pt x="51" y="26"/>
                        <a:pt x="51" y="31"/>
                        <a:pt x="48" y="33"/>
                      </a:cubicBezTo>
                      <a:cubicBezTo>
                        <a:pt x="29" y="49"/>
                        <a:pt x="29" y="49"/>
                        <a:pt x="29" y="49"/>
                      </a:cubicBezTo>
                      <a:cubicBezTo>
                        <a:pt x="26" y="51"/>
                        <a:pt x="22" y="51"/>
                        <a:pt x="20" y="48"/>
                      </a:cubicBezTo>
                      <a:cubicBezTo>
                        <a:pt x="2" y="27"/>
                        <a:pt x="2" y="27"/>
                        <a:pt x="2" y="27"/>
                      </a:cubicBezTo>
                      <a:cubicBezTo>
                        <a:pt x="0" y="25"/>
                        <a:pt x="0" y="20"/>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58" name="Freeform 119"/>
                <p:cNvSpPr>
                  <a:spLocks/>
                </p:cNvSpPr>
                <p:nvPr/>
              </p:nvSpPr>
              <p:spPr bwMode="auto">
                <a:xfrm>
                  <a:off x="2044" y="1188"/>
                  <a:ext cx="65" cy="65"/>
                </a:xfrm>
                <a:custGeom>
                  <a:avLst/>
                  <a:gdLst>
                    <a:gd name="T0" fmla="*/ 3 w 51"/>
                    <a:gd name="T1" fmla="*/ 18 h 51"/>
                    <a:gd name="T2" fmla="*/ 21 w 51"/>
                    <a:gd name="T3" fmla="*/ 2 h 51"/>
                    <a:gd name="T4" fmla="*/ 31 w 51"/>
                    <a:gd name="T5" fmla="*/ 3 h 51"/>
                    <a:gd name="T6" fmla="*/ 48 w 51"/>
                    <a:gd name="T7" fmla="*/ 24 h 51"/>
                    <a:gd name="T8" fmla="*/ 47 w 51"/>
                    <a:gd name="T9" fmla="*/ 33 h 51"/>
                    <a:gd name="T10" fmla="*/ 29 w 51"/>
                    <a:gd name="T11" fmla="*/ 49 h 51"/>
                    <a:gd name="T12" fmla="*/ 19 w 51"/>
                    <a:gd name="T13" fmla="*/ 48 h 51"/>
                    <a:gd name="T14" fmla="*/ 2 w 51"/>
                    <a:gd name="T15" fmla="*/ 28 h 51"/>
                    <a:gd name="T16" fmla="*/ 3 w 51"/>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8"/>
                      </a:moveTo>
                      <a:cubicBezTo>
                        <a:pt x="21" y="2"/>
                        <a:pt x="21" y="2"/>
                        <a:pt x="21" y="2"/>
                      </a:cubicBezTo>
                      <a:cubicBezTo>
                        <a:pt x="24" y="0"/>
                        <a:pt x="28" y="0"/>
                        <a:pt x="31" y="3"/>
                      </a:cubicBezTo>
                      <a:cubicBezTo>
                        <a:pt x="48" y="24"/>
                        <a:pt x="48" y="24"/>
                        <a:pt x="48" y="24"/>
                      </a:cubicBezTo>
                      <a:cubicBezTo>
                        <a:pt x="51" y="27"/>
                        <a:pt x="50" y="31"/>
                        <a:pt x="47" y="33"/>
                      </a:cubicBezTo>
                      <a:cubicBezTo>
                        <a:pt x="29" y="49"/>
                        <a:pt x="29" y="49"/>
                        <a:pt x="29" y="49"/>
                      </a:cubicBezTo>
                      <a:cubicBezTo>
                        <a:pt x="26" y="51"/>
                        <a:pt x="22" y="51"/>
                        <a:pt x="19" y="48"/>
                      </a:cubicBezTo>
                      <a:cubicBezTo>
                        <a:pt x="2" y="28"/>
                        <a:pt x="2" y="28"/>
                        <a:pt x="2" y="28"/>
                      </a:cubicBezTo>
                      <a:cubicBezTo>
                        <a:pt x="0" y="25"/>
                        <a:pt x="0" y="21"/>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59" name="Freeform 120"/>
                <p:cNvSpPr>
                  <a:spLocks/>
                </p:cNvSpPr>
                <p:nvPr/>
              </p:nvSpPr>
              <p:spPr bwMode="auto">
                <a:xfrm>
                  <a:off x="2082" y="1234"/>
                  <a:ext cx="65" cy="64"/>
                </a:xfrm>
                <a:custGeom>
                  <a:avLst/>
                  <a:gdLst>
                    <a:gd name="T0" fmla="*/ 3 w 51"/>
                    <a:gd name="T1" fmla="*/ 18 h 51"/>
                    <a:gd name="T2" fmla="*/ 22 w 51"/>
                    <a:gd name="T3" fmla="*/ 3 h 51"/>
                    <a:gd name="T4" fmla="*/ 31 w 51"/>
                    <a:gd name="T5" fmla="*/ 3 h 51"/>
                    <a:gd name="T6" fmla="*/ 49 w 51"/>
                    <a:gd name="T7" fmla="*/ 24 h 51"/>
                    <a:gd name="T8" fmla="*/ 48 w 51"/>
                    <a:gd name="T9" fmla="*/ 33 h 51"/>
                    <a:gd name="T10" fmla="*/ 30 w 51"/>
                    <a:gd name="T11" fmla="*/ 49 h 51"/>
                    <a:gd name="T12" fmla="*/ 20 w 51"/>
                    <a:gd name="T13" fmla="*/ 48 h 51"/>
                    <a:gd name="T14" fmla="*/ 3 w 51"/>
                    <a:gd name="T15" fmla="*/ 28 h 51"/>
                    <a:gd name="T16" fmla="*/ 3 w 51"/>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8"/>
                      </a:moveTo>
                      <a:cubicBezTo>
                        <a:pt x="22" y="3"/>
                        <a:pt x="22" y="3"/>
                        <a:pt x="22" y="3"/>
                      </a:cubicBezTo>
                      <a:cubicBezTo>
                        <a:pt x="25" y="0"/>
                        <a:pt x="29" y="0"/>
                        <a:pt x="31" y="3"/>
                      </a:cubicBezTo>
                      <a:cubicBezTo>
                        <a:pt x="49" y="24"/>
                        <a:pt x="49" y="24"/>
                        <a:pt x="49" y="24"/>
                      </a:cubicBezTo>
                      <a:cubicBezTo>
                        <a:pt x="51" y="27"/>
                        <a:pt x="51" y="31"/>
                        <a:pt x="48" y="33"/>
                      </a:cubicBezTo>
                      <a:cubicBezTo>
                        <a:pt x="30" y="49"/>
                        <a:pt x="30" y="49"/>
                        <a:pt x="30" y="49"/>
                      </a:cubicBezTo>
                      <a:cubicBezTo>
                        <a:pt x="27" y="51"/>
                        <a:pt x="22" y="51"/>
                        <a:pt x="20" y="48"/>
                      </a:cubicBezTo>
                      <a:cubicBezTo>
                        <a:pt x="3" y="28"/>
                        <a:pt x="3" y="28"/>
                        <a:pt x="3" y="28"/>
                      </a:cubicBezTo>
                      <a:cubicBezTo>
                        <a:pt x="0" y="25"/>
                        <a:pt x="1" y="21"/>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60" name="Freeform 121"/>
                <p:cNvSpPr>
                  <a:spLocks/>
                </p:cNvSpPr>
                <p:nvPr/>
              </p:nvSpPr>
              <p:spPr bwMode="auto">
                <a:xfrm>
                  <a:off x="2121" y="1279"/>
                  <a:ext cx="65" cy="66"/>
                </a:xfrm>
                <a:custGeom>
                  <a:avLst/>
                  <a:gdLst>
                    <a:gd name="T0" fmla="*/ 3 w 51"/>
                    <a:gd name="T1" fmla="*/ 18 h 52"/>
                    <a:gd name="T2" fmla="*/ 22 w 51"/>
                    <a:gd name="T3" fmla="*/ 3 h 52"/>
                    <a:gd name="T4" fmla="*/ 31 w 51"/>
                    <a:gd name="T5" fmla="*/ 3 h 52"/>
                    <a:gd name="T6" fmla="*/ 48 w 51"/>
                    <a:gd name="T7" fmla="*/ 24 h 52"/>
                    <a:gd name="T8" fmla="*/ 48 w 51"/>
                    <a:gd name="T9" fmla="*/ 33 h 52"/>
                    <a:gd name="T10" fmla="*/ 29 w 51"/>
                    <a:gd name="T11" fmla="*/ 49 h 52"/>
                    <a:gd name="T12" fmla="*/ 20 w 51"/>
                    <a:gd name="T13" fmla="*/ 48 h 52"/>
                    <a:gd name="T14" fmla="*/ 2 w 51"/>
                    <a:gd name="T15" fmla="*/ 28 h 52"/>
                    <a:gd name="T16" fmla="*/ 3 w 51"/>
                    <a:gd name="T17" fmla="*/ 1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2">
                      <a:moveTo>
                        <a:pt x="3" y="18"/>
                      </a:moveTo>
                      <a:cubicBezTo>
                        <a:pt x="22" y="3"/>
                        <a:pt x="22" y="3"/>
                        <a:pt x="22" y="3"/>
                      </a:cubicBezTo>
                      <a:cubicBezTo>
                        <a:pt x="24" y="0"/>
                        <a:pt x="29" y="1"/>
                        <a:pt x="31" y="3"/>
                      </a:cubicBezTo>
                      <a:cubicBezTo>
                        <a:pt x="48" y="24"/>
                        <a:pt x="48" y="24"/>
                        <a:pt x="48" y="24"/>
                      </a:cubicBezTo>
                      <a:cubicBezTo>
                        <a:pt x="51" y="27"/>
                        <a:pt x="50" y="31"/>
                        <a:pt x="48" y="33"/>
                      </a:cubicBezTo>
                      <a:cubicBezTo>
                        <a:pt x="29" y="49"/>
                        <a:pt x="29" y="49"/>
                        <a:pt x="29" y="49"/>
                      </a:cubicBezTo>
                      <a:cubicBezTo>
                        <a:pt x="26" y="52"/>
                        <a:pt x="22" y="51"/>
                        <a:pt x="20" y="48"/>
                      </a:cubicBezTo>
                      <a:cubicBezTo>
                        <a:pt x="2" y="28"/>
                        <a:pt x="2" y="28"/>
                        <a:pt x="2" y="28"/>
                      </a:cubicBezTo>
                      <a:cubicBezTo>
                        <a:pt x="0" y="25"/>
                        <a:pt x="0" y="21"/>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61" name="Freeform 122"/>
                <p:cNvSpPr>
                  <a:spLocks/>
                </p:cNvSpPr>
                <p:nvPr/>
              </p:nvSpPr>
              <p:spPr bwMode="auto">
                <a:xfrm>
                  <a:off x="1889" y="1098"/>
                  <a:ext cx="58" cy="57"/>
                </a:xfrm>
                <a:custGeom>
                  <a:avLst/>
                  <a:gdLst>
                    <a:gd name="T0" fmla="*/ 3 w 46"/>
                    <a:gd name="T1" fmla="*/ 19 h 45"/>
                    <a:gd name="T2" fmla="*/ 23 w 46"/>
                    <a:gd name="T3" fmla="*/ 2 h 45"/>
                    <a:gd name="T4" fmla="*/ 31 w 46"/>
                    <a:gd name="T5" fmla="*/ 3 h 45"/>
                    <a:gd name="T6" fmla="*/ 44 w 46"/>
                    <a:gd name="T7" fmla="*/ 18 h 45"/>
                    <a:gd name="T8" fmla="*/ 43 w 46"/>
                    <a:gd name="T9" fmla="*/ 26 h 45"/>
                    <a:gd name="T10" fmla="*/ 23 w 46"/>
                    <a:gd name="T11" fmla="*/ 43 h 45"/>
                    <a:gd name="T12" fmla="*/ 15 w 46"/>
                    <a:gd name="T13" fmla="*/ 42 h 45"/>
                    <a:gd name="T14" fmla="*/ 2 w 46"/>
                    <a:gd name="T15" fmla="*/ 27 h 45"/>
                    <a:gd name="T16" fmla="*/ 3 w 46"/>
                    <a:gd name="T17" fmla="*/ 1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 y="19"/>
                      </a:moveTo>
                      <a:cubicBezTo>
                        <a:pt x="23" y="2"/>
                        <a:pt x="23" y="2"/>
                        <a:pt x="23" y="2"/>
                      </a:cubicBezTo>
                      <a:cubicBezTo>
                        <a:pt x="26" y="0"/>
                        <a:pt x="29" y="0"/>
                        <a:pt x="31" y="3"/>
                      </a:cubicBezTo>
                      <a:cubicBezTo>
                        <a:pt x="44" y="18"/>
                        <a:pt x="44" y="18"/>
                        <a:pt x="44" y="18"/>
                      </a:cubicBezTo>
                      <a:cubicBezTo>
                        <a:pt x="46" y="20"/>
                        <a:pt x="46" y="24"/>
                        <a:pt x="43" y="26"/>
                      </a:cubicBezTo>
                      <a:cubicBezTo>
                        <a:pt x="23" y="43"/>
                        <a:pt x="23" y="43"/>
                        <a:pt x="23" y="43"/>
                      </a:cubicBezTo>
                      <a:cubicBezTo>
                        <a:pt x="21" y="45"/>
                        <a:pt x="17" y="45"/>
                        <a:pt x="15" y="42"/>
                      </a:cubicBezTo>
                      <a:cubicBezTo>
                        <a:pt x="2" y="27"/>
                        <a:pt x="2" y="27"/>
                        <a:pt x="2" y="27"/>
                      </a:cubicBezTo>
                      <a:cubicBezTo>
                        <a:pt x="0" y="25"/>
                        <a:pt x="1"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62" name="Freeform 123"/>
                <p:cNvSpPr>
                  <a:spLocks/>
                </p:cNvSpPr>
                <p:nvPr/>
              </p:nvSpPr>
              <p:spPr bwMode="auto">
                <a:xfrm>
                  <a:off x="1879" y="1135"/>
                  <a:ext cx="106" cy="101"/>
                </a:xfrm>
                <a:custGeom>
                  <a:avLst/>
                  <a:gdLst>
                    <a:gd name="T0" fmla="*/ 4 w 84"/>
                    <a:gd name="T1" fmla="*/ 46 h 80"/>
                    <a:gd name="T2" fmla="*/ 55 w 84"/>
                    <a:gd name="T3" fmla="*/ 3 h 80"/>
                    <a:gd name="T4" fmla="*/ 65 w 84"/>
                    <a:gd name="T5" fmla="*/ 4 h 80"/>
                    <a:gd name="T6" fmla="*/ 82 w 84"/>
                    <a:gd name="T7" fmla="*/ 24 h 80"/>
                    <a:gd name="T8" fmla="*/ 81 w 84"/>
                    <a:gd name="T9" fmla="*/ 34 h 80"/>
                    <a:gd name="T10" fmla="*/ 30 w 84"/>
                    <a:gd name="T11" fmla="*/ 77 h 80"/>
                    <a:gd name="T12" fmla="*/ 20 w 84"/>
                    <a:gd name="T13" fmla="*/ 76 h 80"/>
                    <a:gd name="T14" fmla="*/ 3 w 84"/>
                    <a:gd name="T15" fmla="*/ 56 h 80"/>
                    <a:gd name="T16" fmla="*/ 4 w 84"/>
                    <a:gd name="T17"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0">
                      <a:moveTo>
                        <a:pt x="4" y="46"/>
                      </a:moveTo>
                      <a:cubicBezTo>
                        <a:pt x="55" y="3"/>
                        <a:pt x="55" y="3"/>
                        <a:pt x="55" y="3"/>
                      </a:cubicBezTo>
                      <a:cubicBezTo>
                        <a:pt x="58" y="0"/>
                        <a:pt x="62" y="1"/>
                        <a:pt x="65" y="4"/>
                      </a:cubicBezTo>
                      <a:cubicBezTo>
                        <a:pt x="82" y="24"/>
                        <a:pt x="82" y="24"/>
                        <a:pt x="82" y="24"/>
                      </a:cubicBezTo>
                      <a:cubicBezTo>
                        <a:pt x="84" y="27"/>
                        <a:pt x="84" y="31"/>
                        <a:pt x="81" y="34"/>
                      </a:cubicBezTo>
                      <a:cubicBezTo>
                        <a:pt x="30" y="77"/>
                        <a:pt x="30" y="77"/>
                        <a:pt x="30" y="77"/>
                      </a:cubicBezTo>
                      <a:cubicBezTo>
                        <a:pt x="27" y="80"/>
                        <a:pt x="22" y="79"/>
                        <a:pt x="20" y="76"/>
                      </a:cubicBezTo>
                      <a:cubicBezTo>
                        <a:pt x="3" y="56"/>
                        <a:pt x="3" y="56"/>
                        <a:pt x="3" y="56"/>
                      </a:cubicBezTo>
                      <a:cubicBezTo>
                        <a:pt x="0" y="53"/>
                        <a:pt x="1" y="49"/>
                        <a:pt x="4"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63" name="Freeform 124"/>
                <p:cNvSpPr>
                  <a:spLocks/>
                </p:cNvSpPr>
                <p:nvPr/>
              </p:nvSpPr>
              <p:spPr bwMode="auto">
                <a:xfrm>
                  <a:off x="1947" y="1182"/>
                  <a:ext cx="77" cy="74"/>
                </a:xfrm>
                <a:custGeom>
                  <a:avLst/>
                  <a:gdLst>
                    <a:gd name="T0" fmla="*/ 4 w 61"/>
                    <a:gd name="T1" fmla="*/ 26 h 59"/>
                    <a:gd name="T2" fmla="*/ 31 w 61"/>
                    <a:gd name="T3" fmla="*/ 2 h 59"/>
                    <a:gd name="T4" fmla="*/ 41 w 61"/>
                    <a:gd name="T5" fmla="*/ 3 h 59"/>
                    <a:gd name="T6" fmla="*/ 58 w 61"/>
                    <a:gd name="T7" fmla="*/ 23 h 59"/>
                    <a:gd name="T8" fmla="*/ 57 w 61"/>
                    <a:gd name="T9" fmla="*/ 33 h 59"/>
                    <a:gd name="T10" fmla="*/ 30 w 61"/>
                    <a:gd name="T11" fmla="*/ 56 h 59"/>
                    <a:gd name="T12" fmla="*/ 20 w 61"/>
                    <a:gd name="T13" fmla="*/ 55 h 59"/>
                    <a:gd name="T14" fmla="*/ 3 w 61"/>
                    <a:gd name="T15" fmla="*/ 36 h 59"/>
                    <a:gd name="T16" fmla="*/ 4 w 61"/>
                    <a:gd name="T17" fmla="*/ 2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9">
                      <a:moveTo>
                        <a:pt x="4" y="26"/>
                      </a:moveTo>
                      <a:cubicBezTo>
                        <a:pt x="31" y="2"/>
                        <a:pt x="31" y="2"/>
                        <a:pt x="31" y="2"/>
                      </a:cubicBezTo>
                      <a:cubicBezTo>
                        <a:pt x="34" y="0"/>
                        <a:pt x="39" y="0"/>
                        <a:pt x="41" y="3"/>
                      </a:cubicBezTo>
                      <a:cubicBezTo>
                        <a:pt x="58" y="23"/>
                        <a:pt x="58" y="23"/>
                        <a:pt x="58" y="23"/>
                      </a:cubicBezTo>
                      <a:cubicBezTo>
                        <a:pt x="61" y="26"/>
                        <a:pt x="60" y="30"/>
                        <a:pt x="57" y="33"/>
                      </a:cubicBezTo>
                      <a:cubicBezTo>
                        <a:pt x="30" y="56"/>
                        <a:pt x="30" y="56"/>
                        <a:pt x="30" y="56"/>
                      </a:cubicBezTo>
                      <a:cubicBezTo>
                        <a:pt x="27" y="59"/>
                        <a:pt x="22" y="59"/>
                        <a:pt x="20" y="55"/>
                      </a:cubicBezTo>
                      <a:cubicBezTo>
                        <a:pt x="3" y="36"/>
                        <a:pt x="3" y="36"/>
                        <a:pt x="3" y="36"/>
                      </a:cubicBezTo>
                      <a:cubicBezTo>
                        <a:pt x="0" y="33"/>
                        <a:pt x="1" y="28"/>
                        <a:pt x="4" y="2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64" name="Freeform 125"/>
                <p:cNvSpPr>
                  <a:spLocks/>
                </p:cNvSpPr>
                <p:nvPr/>
              </p:nvSpPr>
              <p:spPr bwMode="auto">
                <a:xfrm>
                  <a:off x="1951" y="1227"/>
                  <a:ext cx="111" cy="104"/>
                </a:xfrm>
                <a:custGeom>
                  <a:avLst/>
                  <a:gdLst>
                    <a:gd name="T0" fmla="*/ 4 w 88"/>
                    <a:gd name="T1" fmla="*/ 49 h 82"/>
                    <a:gd name="T2" fmla="*/ 59 w 88"/>
                    <a:gd name="T3" fmla="*/ 2 h 82"/>
                    <a:gd name="T4" fmla="*/ 69 w 88"/>
                    <a:gd name="T5" fmla="*/ 3 h 82"/>
                    <a:gd name="T6" fmla="*/ 86 w 88"/>
                    <a:gd name="T7" fmla="*/ 23 h 82"/>
                    <a:gd name="T8" fmla="*/ 85 w 88"/>
                    <a:gd name="T9" fmla="*/ 33 h 82"/>
                    <a:gd name="T10" fmla="*/ 30 w 88"/>
                    <a:gd name="T11" fmla="*/ 80 h 82"/>
                    <a:gd name="T12" fmla="*/ 20 w 88"/>
                    <a:gd name="T13" fmla="*/ 79 h 82"/>
                    <a:gd name="T14" fmla="*/ 3 w 88"/>
                    <a:gd name="T15" fmla="*/ 59 h 82"/>
                    <a:gd name="T16" fmla="*/ 4 w 88"/>
                    <a:gd name="T17" fmla="*/ 4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82">
                      <a:moveTo>
                        <a:pt x="4" y="49"/>
                      </a:moveTo>
                      <a:cubicBezTo>
                        <a:pt x="59" y="2"/>
                        <a:pt x="59" y="2"/>
                        <a:pt x="59" y="2"/>
                      </a:cubicBezTo>
                      <a:cubicBezTo>
                        <a:pt x="62" y="0"/>
                        <a:pt x="67" y="0"/>
                        <a:pt x="69" y="3"/>
                      </a:cubicBezTo>
                      <a:cubicBezTo>
                        <a:pt x="86" y="23"/>
                        <a:pt x="86" y="23"/>
                        <a:pt x="86" y="23"/>
                      </a:cubicBezTo>
                      <a:cubicBezTo>
                        <a:pt x="88" y="26"/>
                        <a:pt x="88" y="30"/>
                        <a:pt x="85" y="33"/>
                      </a:cubicBezTo>
                      <a:cubicBezTo>
                        <a:pt x="30" y="80"/>
                        <a:pt x="30" y="80"/>
                        <a:pt x="30" y="80"/>
                      </a:cubicBezTo>
                      <a:cubicBezTo>
                        <a:pt x="27" y="82"/>
                        <a:pt x="22" y="82"/>
                        <a:pt x="20" y="79"/>
                      </a:cubicBezTo>
                      <a:cubicBezTo>
                        <a:pt x="3" y="59"/>
                        <a:pt x="3" y="59"/>
                        <a:pt x="3" y="59"/>
                      </a:cubicBezTo>
                      <a:cubicBezTo>
                        <a:pt x="0" y="56"/>
                        <a:pt x="1" y="52"/>
                        <a:pt x="4" y="4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65" name="Freeform 126"/>
                <p:cNvSpPr>
                  <a:spLocks/>
                </p:cNvSpPr>
                <p:nvPr/>
              </p:nvSpPr>
              <p:spPr bwMode="auto">
                <a:xfrm>
                  <a:off x="2037" y="1273"/>
                  <a:ext cx="64" cy="64"/>
                </a:xfrm>
                <a:custGeom>
                  <a:avLst/>
                  <a:gdLst>
                    <a:gd name="T0" fmla="*/ 3 w 51"/>
                    <a:gd name="T1" fmla="*/ 18 h 51"/>
                    <a:gd name="T2" fmla="*/ 22 w 51"/>
                    <a:gd name="T3" fmla="*/ 2 h 51"/>
                    <a:gd name="T4" fmla="*/ 31 w 51"/>
                    <a:gd name="T5" fmla="*/ 3 h 51"/>
                    <a:gd name="T6" fmla="*/ 49 w 51"/>
                    <a:gd name="T7" fmla="*/ 23 h 51"/>
                    <a:gd name="T8" fmla="*/ 48 w 51"/>
                    <a:gd name="T9" fmla="*/ 33 h 51"/>
                    <a:gd name="T10" fmla="*/ 30 w 51"/>
                    <a:gd name="T11" fmla="*/ 49 h 51"/>
                    <a:gd name="T12" fmla="*/ 20 w 51"/>
                    <a:gd name="T13" fmla="*/ 48 h 51"/>
                    <a:gd name="T14" fmla="*/ 3 w 51"/>
                    <a:gd name="T15" fmla="*/ 27 h 51"/>
                    <a:gd name="T16" fmla="*/ 3 w 51"/>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8"/>
                      </a:moveTo>
                      <a:cubicBezTo>
                        <a:pt x="22" y="2"/>
                        <a:pt x="22" y="2"/>
                        <a:pt x="22" y="2"/>
                      </a:cubicBezTo>
                      <a:cubicBezTo>
                        <a:pt x="25" y="0"/>
                        <a:pt x="29" y="0"/>
                        <a:pt x="31" y="3"/>
                      </a:cubicBezTo>
                      <a:cubicBezTo>
                        <a:pt x="49" y="23"/>
                        <a:pt x="49" y="23"/>
                        <a:pt x="49" y="23"/>
                      </a:cubicBezTo>
                      <a:cubicBezTo>
                        <a:pt x="51" y="26"/>
                        <a:pt x="51" y="30"/>
                        <a:pt x="48" y="33"/>
                      </a:cubicBezTo>
                      <a:cubicBezTo>
                        <a:pt x="30" y="49"/>
                        <a:pt x="30" y="49"/>
                        <a:pt x="30" y="49"/>
                      </a:cubicBezTo>
                      <a:cubicBezTo>
                        <a:pt x="27" y="51"/>
                        <a:pt x="22" y="51"/>
                        <a:pt x="20" y="48"/>
                      </a:cubicBezTo>
                      <a:cubicBezTo>
                        <a:pt x="3" y="27"/>
                        <a:pt x="3" y="27"/>
                        <a:pt x="3" y="27"/>
                      </a:cubicBezTo>
                      <a:cubicBezTo>
                        <a:pt x="0" y="24"/>
                        <a:pt x="1" y="20"/>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66" name="Freeform 127"/>
                <p:cNvSpPr>
                  <a:spLocks/>
                </p:cNvSpPr>
                <p:nvPr/>
              </p:nvSpPr>
              <p:spPr bwMode="auto">
                <a:xfrm>
                  <a:off x="2076" y="1318"/>
                  <a:ext cx="64" cy="65"/>
                </a:xfrm>
                <a:custGeom>
                  <a:avLst/>
                  <a:gdLst>
                    <a:gd name="T0" fmla="*/ 3 w 51"/>
                    <a:gd name="T1" fmla="*/ 18 h 51"/>
                    <a:gd name="T2" fmla="*/ 22 w 51"/>
                    <a:gd name="T3" fmla="*/ 2 h 51"/>
                    <a:gd name="T4" fmla="*/ 31 w 51"/>
                    <a:gd name="T5" fmla="*/ 3 h 51"/>
                    <a:gd name="T6" fmla="*/ 48 w 51"/>
                    <a:gd name="T7" fmla="*/ 23 h 51"/>
                    <a:gd name="T8" fmla="*/ 48 w 51"/>
                    <a:gd name="T9" fmla="*/ 33 h 51"/>
                    <a:gd name="T10" fmla="*/ 29 w 51"/>
                    <a:gd name="T11" fmla="*/ 49 h 51"/>
                    <a:gd name="T12" fmla="*/ 20 w 51"/>
                    <a:gd name="T13" fmla="*/ 48 h 51"/>
                    <a:gd name="T14" fmla="*/ 2 w 51"/>
                    <a:gd name="T15" fmla="*/ 27 h 51"/>
                    <a:gd name="T16" fmla="*/ 3 w 51"/>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8"/>
                      </a:moveTo>
                      <a:cubicBezTo>
                        <a:pt x="22" y="2"/>
                        <a:pt x="22" y="2"/>
                        <a:pt x="22" y="2"/>
                      </a:cubicBezTo>
                      <a:cubicBezTo>
                        <a:pt x="24" y="0"/>
                        <a:pt x="29" y="0"/>
                        <a:pt x="31" y="3"/>
                      </a:cubicBezTo>
                      <a:cubicBezTo>
                        <a:pt x="48" y="23"/>
                        <a:pt x="48" y="23"/>
                        <a:pt x="48" y="23"/>
                      </a:cubicBezTo>
                      <a:cubicBezTo>
                        <a:pt x="51" y="26"/>
                        <a:pt x="50" y="31"/>
                        <a:pt x="48" y="33"/>
                      </a:cubicBezTo>
                      <a:cubicBezTo>
                        <a:pt x="29" y="49"/>
                        <a:pt x="29" y="49"/>
                        <a:pt x="29" y="49"/>
                      </a:cubicBezTo>
                      <a:cubicBezTo>
                        <a:pt x="26" y="51"/>
                        <a:pt x="22" y="51"/>
                        <a:pt x="20" y="48"/>
                      </a:cubicBezTo>
                      <a:cubicBezTo>
                        <a:pt x="2" y="27"/>
                        <a:pt x="2" y="27"/>
                        <a:pt x="2" y="27"/>
                      </a:cubicBezTo>
                      <a:cubicBezTo>
                        <a:pt x="0" y="25"/>
                        <a:pt x="0" y="20"/>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67" name="Freeform 128"/>
                <p:cNvSpPr>
                  <a:spLocks/>
                </p:cNvSpPr>
                <p:nvPr/>
              </p:nvSpPr>
              <p:spPr bwMode="auto">
                <a:xfrm>
                  <a:off x="1847" y="1138"/>
                  <a:ext cx="54" cy="53"/>
                </a:xfrm>
                <a:custGeom>
                  <a:avLst/>
                  <a:gdLst>
                    <a:gd name="T0" fmla="*/ 3 w 43"/>
                    <a:gd name="T1" fmla="*/ 17 h 42"/>
                    <a:gd name="T2" fmla="*/ 20 w 43"/>
                    <a:gd name="T3" fmla="*/ 2 h 42"/>
                    <a:gd name="T4" fmla="*/ 28 w 43"/>
                    <a:gd name="T5" fmla="*/ 2 h 42"/>
                    <a:gd name="T6" fmla="*/ 41 w 43"/>
                    <a:gd name="T7" fmla="*/ 17 h 42"/>
                    <a:gd name="T8" fmla="*/ 40 w 43"/>
                    <a:gd name="T9" fmla="*/ 25 h 42"/>
                    <a:gd name="T10" fmla="*/ 23 w 43"/>
                    <a:gd name="T11" fmla="*/ 40 h 42"/>
                    <a:gd name="T12" fmla="*/ 15 w 43"/>
                    <a:gd name="T13" fmla="*/ 39 h 42"/>
                    <a:gd name="T14" fmla="*/ 2 w 43"/>
                    <a:gd name="T15" fmla="*/ 24 h 42"/>
                    <a:gd name="T16" fmla="*/ 3 w 43"/>
                    <a:gd name="T17" fmla="*/ 1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2">
                      <a:moveTo>
                        <a:pt x="3" y="17"/>
                      </a:moveTo>
                      <a:cubicBezTo>
                        <a:pt x="20" y="2"/>
                        <a:pt x="20" y="2"/>
                        <a:pt x="20" y="2"/>
                      </a:cubicBezTo>
                      <a:cubicBezTo>
                        <a:pt x="23" y="0"/>
                        <a:pt x="26" y="0"/>
                        <a:pt x="28" y="2"/>
                      </a:cubicBezTo>
                      <a:cubicBezTo>
                        <a:pt x="41" y="17"/>
                        <a:pt x="41" y="17"/>
                        <a:pt x="41" y="17"/>
                      </a:cubicBezTo>
                      <a:cubicBezTo>
                        <a:pt x="43" y="20"/>
                        <a:pt x="43" y="23"/>
                        <a:pt x="40" y="25"/>
                      </a:cubicBezTo>
                      <a:cubicBezTo>
                        <a:pt x="23" y="40"/>
                        <a:pt x="23" y="40"/>
                        <a:pt x="23" y="40"/>
                      </a:cubicBezTo>
                      <a:cubicBezTo>
                        <a:pt x="21" y="42"/>
                        <a:pt x="17" y="42"/>
                        <a:pt x="15" y="39"/>
                      </a:cubicBezTo>
                      <a:cubicBezTo>
                        <a:pt x="2" y="24"/>
                        <a:pt x="2" y="24"/>
                        <a:pt x="2" y="24"/>
                      </a:cubicBezTo>
                      <a:cubicBezTo>
                        <a:pt x="0" y="22"/>
                        <a:pt x="1" y="18"/>
                        <a:pt x="3"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68" name="Freeform 129"/>
                <p:cNvSpPr>
                  <a:spLocks/>
                </p:cNvSpPr>
                <p:nvPr/>
              </p:nvSpPr>
              <p:spPr bwMode="auto">
                <a:xfrm>
                  <a:off x="1804" y="1173"/>
                  <a:ext cx="54" cy="54"/>
                </a:xfrm>
                <a:custGeom>
                  <a:avLst/>
                  <a:gdLst>
                    <a:gd name="T0" fmla="*/ 3 w 43"/>
                    <a:gd name="T1" fmla="*/ 17 h 43"/>
                    <a:gd name="T2" fmla="*/ 21 w 43"/>
                    <a:gd name="T3" fmla="*/ 2 h 43"/>
                    <a:gd name="T4" fmla="*/ 28 w 43"/>
                    <a:gd name="T5" fmla="*/ 3 h 43"/>
                    <a:gd name="T6" fmla="*/ 41 w 43"/>
                    <a:gd name="T7" fmla="*/ 18 h 43"/>
                    <a:gd name="T8" fmla="*/ 41 w 43"/>
                    <a:gd name="T9" fmla="*/ 26 h 43"/>
                    <a:gd name="T10" fmla="*/ 23 w 43"/>
                    <a:gd name="T11" fmla="*/ 41 h 43"/>
                    <a:gd name="T12" fmla="*/ 15 w 43"/>
                    <a:gd name="T13" fmla="*/ 40 h 43"/>
                    <a:gd name="T14" fmla="*/ 2 w 43"/>
                    <a:gd name="T15" fmla="*/ 25 h 43"/>
                    <a:gd name="T16" fmla="*/ 3 w 43"/>
                    <a:gd name="T17"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3">
                      <a:moveTo>
                        <a:pt x="3" y="17"/>
                      </a:moveTo>
                      <a:cubicBezTo>
                        <a:pt x="21" y="2"/>
                        <a:pt x="21" y="2"/>
                        <a:pt x="21" y="2"/>
                      </a:cubicBezTo>
                      <a:cubicBezTo>
                        <a:pt x="23" y="0"/>
                        <a:pt x="27" y="1"/>
                        <a:pt x="28" y="3"/>
                      </a:cubicBezTo>
                      <a:cubicBezTo>
                        <a:pt x="41" y="18"/>
                        <a:pt x="41" y="18"/>
                        <a:pt x="41" y="18"/>
                      </a:cubicBezTo>
                      <a:cubicBezTo>
                        <a:pt x="43" y="20"/>
                        <a:pt x="43" y="24"/>
                        <a:pt x="41" y="26"/>
                      </a:cubicBezTo>
                      <a:cubicBezTo>
                        <a:pt x="23" y="41"/>
                        <a:pt x="23" y="41"/>
                        <a:pt x="23" y="41"/>
                      </a:cubicBezTo>
                      <a:cubicBezTo>
                        <a:pt x="21" y="43"/>
                        <a:pt x="17" y="42"/>
                        <a:pt x="15" y="40"/>
                      </a:cubicBezTo>
                      <a:cubicBezTo>
                        <a:pt x="2" y="25"/>
                        <a:pt x="2" y="25"/>
                        <a:pt x="2" y="25"/>
                      </a:cubicBezTo>
                      <a:cubicBezTo>
                        <a:pt x="0" y="23"/>
                        <a:pt x="1" y="19"/>
                        <a:pt x="3"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69" name="Freeform 130"/>
                <p:cNvSpPr>
                  <a:spLocks/>
                </p:cNvSpPr>
                <p:nvPr/>
              </p:nvSpPr>
              <p:spPr bwMode="auto">
                <a:xfrm>
                  <a:off x="1762" y="1210"/>
                  <a:ext cx="55" cy="53"/>
                </a:xfrm>
                <a:custGeom>
                  <a:avLst/>
                  <a:gdLst>
                    <a:gd name="T0" fmla="*/ 2 w 43"/>
                    <a:gd name="T1" fmla="*/ 17 h 42"/>
                    <a:gd name="T2" fmla="*/ 20 w 43"/>
                    <a:gd name="T3" fmla="*/ 2 h 42"/>
                    <a:gd name="T4" fmla="*/ 28 w 43"/>
                    <a:gd name="T5" fmla="*/ 3 h 42"/>
                    <a:gd name="T6" fmla="*/ 41 w 43"/>
                    <a:gd name="T7" fmla="*/ 18 h 42"/>
                    <a:gd name="T8" fmla="*/ 40 w 43"/>
                    <a:gd name="T9" fmla="*/ 25 h 42"/>
                    <a:gd name="T10" fmla="*/ 22 w 43"/>
                    <a:gd name="T11" fmla="*/ 40 h 42"/>
                    <a:gd name="T12" fmla="*/ 15 w 43"/>
                    <a:gd name="T13" fmla="*/ 40 h 42"/>
                    <a:gd name="T14" fmla="*/ 2 w 43"/>
                    <a:gd name="T15" fmla="*/ 25 h 42"/>
                    <a:gd name="T16" fmla="*/ 2 w 43"/>
                    <a:gd name="T17" fmla="*/ 1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2">
                      <a:moveTo>
                        <a:pt x="2" y="17"/>
                      </a:moveTo>
                      <a:cubicBezTo>
                        <a:pt x="20" y="2"/>
                        <a:pt x="20" y="2"/>
                        <a:pt x="20" y="2"/>
                      </a:cubicBezTo>
                      <a:cubicBezTo>
                        <a:pt x="22" y="0"/>
                        <a:pt x="26" y="0"/>
                        <a:pt x="28" y="3"/>
                      </a:cubicBezTo>
                      <a:cubicBezTo>
                        <a:pt x="41" y="18"/>
                        <a:pt x="41" y="18"/>
                        <a:pt x="41" y="18"/>
                      </a:cubicBezTo>
                      <a:cubicBezTo>
                        <a:pt x="43" y="20"/>
                        <a:pt x="42" y="23"/>
                        <a:pt x="40" y="25"/>
                      </a:cubicBezTo>
                      <a:cubicBezTo>
                        <a:pt x="22" y="40"/>
                        <a:pt x="22" y="40"/>
                        <a:pt x="22" y="40"/>
                      </a:cubicBezTo>
                      <a:cubicBezTo>
                        <a:pt x="20" y="42"/>
                        <a:pt x="16" y="42"/>
                        <a:pt x="15" y="40"/>
                      </a:cubicBezTo>
                      <a:cubicBezTo>
                        <a:pt x="2" y="25"/>
                        <a:pt x="2" y="25"/>
                        <a:pt x="2" y="25"/>
                      </a:cubicBezTo>
                      <a:cubicBezTo>
                        <a:pt x="0" y="22"/>
                        <a:pt x="0" y="19"/>
                        <a:pt x="2"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70" name="Freeform 131"/>
                <p:cNvSpPr>
                  <a:spLocks/>
                </p:cNvSpPr>
                <p:nvPr/>
              </p:nvSpPr>
              <p:spPr bwMode="auto">
                <a:xfrm>
                  <a:off x="1719" y="1246"/>
                  <a:ext cx="55" cy="53"/>
                </a:xfrm>
                <a:custGeom>
                  <a:avLst/>
                  <a:gdLst>
                    <a:gd name="T0" fmla="*/ 3 w 43"/>
                    <a:gd name="T1" fmla="*/ 16 h 42"/>
                    <a:gd name="T2" fmla="*/ 20 w 43"/>
                    <a:gd name="T3" fmla="*/ 2 h 42"/>
                    <a:gd name="T4" fmla="*/ 28 w 43"/>
                    <a:gd name="T5" fmla="*/ 2 h 42"/>
                    <a:gd name="T6" fmla="*/ 41 w 43"/>
                    <a:gd name="T7" fmla="*/ 17 h 42"/>
                    <a:gd name="T8" fmla="*/ 40 w 43"/>
                    <a:gd name="T9" fmla="*/ 25 h 42"/>
                    <a:gd name="T10" fmla="*/ 23 w 43"/>
                    <a:gd name="T11" fmla="*/ 40 h 42"/>
                    <a:gd name="T12" fmla="*/ 15 w 43"/>
                    <a:gd name="T13" fmla="*/ 39 h 42"/>
                    <a:gd name="T14" fmla="*/ 2 w 43"/>
                    <a:gd name="T15" fmla="*/ 24 h 42"/>
                    <a:gd name="T16" fmla="*/ 3 w 43"/>
                    <a:gd name="T17"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2">
                      <a:moveTo>
                        <a:pt x="3" y="16"/>
                      </a:moveTo>
                      <a:cubicBezTo>
                        <a:pt x="20" y="2"/>
                        <a:pt x="20" y="2"/>
                        <a:pt x="20" y="2"/>
                      </a:cubicBezTo>
                      <a:cubicBezTo>
                        <a:pt x="22" y="0"/>
                        <a:pt x="26" y="0"/>
                        <a:pt x="28" y="2"/>
                      </a:cubicBezTo>
                      <a:cubicBezTo>
                        <a:pt x="41" y="17"/>
                        <a:pt x="41" y="17"/>
                        <a:pt x="41" y="17"/>
                      </a:cubicBezTo>
                      <a:cubicBezTo>
                        <a:pt x="43" y="20"/>
                        <a:pt x="42" y="23"/>
                        <a:pt x="40" y="25"/>
                      </a:cubicBezTo>
                      <a:cubicBezTo>
                        <a:pt x="23" y="40"/>
                        <a:pt x="23" y="40"/>
                        <a:pt x="23" y="40"/>
                      </a:cubicBezTo>
                      <a:cubicBezTo>
                        <a:pt x="20" y="42"/>
                        <a:pt x="17" y="42"/>
                        <a:pt x="15" y="39"/>
                      </a:cubicBezTo>
                      <a:cubicBezTo>
                        <a:pt x="2" y="24"/>
                        <a:pt x="2" y="24"/>
                        <a:pt x="2" y="24"/>
                      </a:cubicBezTo>
                      <a:cubicBezTo>
                        <a:pt x="0" y="22"/>
                        <a:pt x="0" y="18"/>
                        <a:pt x="3" y="1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71" name="Freeform 132"/>
                <p:cNvSpPr>
                  <a:spLocks/>
                </p:cNvSpPr>
                <p:nvPr/>
              </p:nvSpPr>
              <p:spPr bwMode="auto">
                <a:xfrm>
                  <a:off x="1676" y="1282"/>
                  <a:ext cx="55" cy="54"/>
                </a:xfrm>
                <a:custGeom>
                  <a:avLst/>
                  <a:gdLst>
                    <a:gd name="T0" fmla="*/ 3 w 43"/>
                    <a:gd name="T1" fmla="*/ 17 h 43"/>
                    <a:gd name="T2" fmla="*/ 20 w 43"/>
                    <a:gd name="T3" fmla="*/ 2 h 43"/>
                    <a:gd name="T4" fmla="*/ 28 w 43"/>
                    <a:gd name="T5" fmla="*/ 3 h 43"/>
                    <a:gd name="T6" fmla="*/ 41 w 43"/>
                    <a:gd name="T7" fmla="*/ 18 h 43"/>
                    <a:gd name="T8" fmla="*/ 40 w 43"/>
                    <a:gd name="T9" fmla="*/ 26 h 43"/>
                    <a:gd name="T10" fmla="*/ 23 w 43"/>
                    <a:gd name="T11" fmla="*/ 41 h 43"/>
                    <a:gd name="T12" fmla="*/ 15 w 43"/>
                    <a:gd name="T13" fmla="*/ 40 h 43"/>
                    <a:gd name="T14" fmla="*/ 2 w 43"/>
                    <a:gd name="T15" fmla="*/ 25 h 43"/>
                    <a:gd name="T16" fmla="*/ 3 w 43"/>
                    <a:gd name="T17"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3">
                      <a:moveTo>
                        <a:pt x="3" y="17"/>
                      </a:moveTo>
                      <a:cubicBezTo>
                        <a:pt x="20" y="2"/>
                        <a:pt x="20" y="2"/>
                        <a:pt x="20" y="2"/>
                      </a:cubicBezTo>
                      <a:cubicBezTo>
                        <a:pt x="23" y="0"/>
                        <a:pt x="26" y="1"/>
                        <a:pt x="28" y="3"/>
                      </a:cubicBezTo>
                      <a:cubicBezTo>
                        <a:pt x="41" y="18"/>
                        <a:pt x="41" y="18"/>
                        <a:pt x="41" y="18"/>
                      </a:cubicBezTo>
                      <a:cubicBezTo>
                        <a:pt x="43" y="20"/>
                        <a:pt x="43" y="24"/>
                        <a:pt x="40" y="26"/>
                      </a:cubicBezTo>
                      <a:cubicBezTo>
                        <a:pt x="23" y="41"/>
                        <a:pt x="23" y="41"/>
                        <a:pt x="23" y="41"/>
                      </a:cubicBezTo>
                      <a:cubicBezTo>
                        <a:pt x="20" y="43"/>
                        <a:pt x="17" y="42"/>
                        <a:pt x="15" y="40"/>
                      </a:cubicBezTo>
                      <a:cubicBezTo>
                        <a:pt x="2" y="25"/>
                        <a:pt x="2" y="25"/>
                        <a:pt x="2" y="25"/>
                      </a:cubicBezTo>
                      <a:cubicBezTo>
                        <a:pt x="0" y="23"/>
                        <a:pt x="0" y="19"/>
                        <a:pt x="3"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72" name="Freeform 133"/>
                <p:cNvSpPr>
                  <a:spLocks/>
                </p:cNvSpPr>
                <p:nvPr/>
              </p:nvSpPr>
              <p:spPr bwMode="auto">
                <a:xfrm>
                  <a:off x="1633" y="1318"/>
                  <a:ext cx="55" cy="54"/>
                </a:xfrm>
                <a:custGeom>
                  <a:avLst/>
                  <a:gdLst>
                    <a:gd name="T0" fmla="*/ 3 w 43"/>
                    <a:gd name="T1" fmla="*/ 17 h 42"/>
                    <a:gd name="T2" fmla="*/ 21 w 43"/>
                    <a:gd name="T3" fmla="*/ 2 h 42"/>
                    <a:gd name="T4" fmla="*/ 28 w 43"/>
                    <a:gd name="T5" fmla="*/ 2 h 42"/>
                    <a:gd name="T6" fmla="*/ 41 w 43"/>
                    <a:gd name="T7" fmla="*/ 18 h 42"/>
                    <a:gd name="T8" fmla="*/ 41 w 43"/>
                    <a:gd name="T9" fmla="*/ 25 h 42"/>
                    <a:gd name="T10" fmla="*/ 23 w 43"/>
                    <a:gd name="T11" fmla="*/ 40 h 42"/>
                    <a:gd name="T12" fmla="*/ 15 w 43"/>
                    <a:gd name="T13" fmla="*/ 40 h 42"/>
                    <a:gd name="T14" fmla="*/ 2 w 43"/>
                    <a:gd name="T15" fmla="*/ 25 h 42"/>
                    <a:gd name="T16" fmla="*/ 3 w 43"/>
                    <a:gd name="T17" fmla="*/ 1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2">
                      <a:moveTo>
                        <a:pt x="3" y="17"/>
                      </a:moveTo>
                      <a:cubicBezTo>
                        <a:pt x="21" y="2"/>
                        <a:pt x="21" y="2"/>
                        <a:pt x="21" y="2"/>
                      </a:cubicBezTo>
                      <a:cubicBezTo>
                        <a:pt x="23" y="0"/>
                        <a:pt x="26" y="0"/>
                        <a:pt x="28" y="2"/>
                      </a:cubicBezTo>
                      <a:cubicBezTo>
                        <a:pt x="41" y="18"/>
                        <a:pt x="41" y="18"/>
                        <a:pt x="41" y="18"/>
                      </a:cubicBezTo>
                      <a:cubicBezTo>
                        <a:pt x="43" y="20"/>
                        <a:pt x="43" y="23"/>
                        <a:pt x="41" y="25"/>
                      </a:cubicBezTo>
                      <a:cubicBezTo>
                        <a:pt x="23" y="40"/>
                        <a:pt x="23" y="40"/>
                        <a:pt x="23" y="40"/>
                      </a:cubicBezTo>
                      <a:cubicBezTo>
                        <a:pt x="21" y="42"/>
                        <a:pt x="17" y="42"/>
                        <a:pt x="15" y="40"/>
                      </a:cubicBezTo>
                      <a:cubicBezTo>
                        <a:pt x="2" y="25"/>
                        <a:pt x="2" y="25"/>
                        <a:pt x="2" y="25"/>
                      </a:cubicBezTo>
                      <a:cubicBezTo>
                        <a:pt x="0" y="22"/>
                        <a:pt x="1" y="19"/>
                        <a:pt x="3"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73" name="Freeform 134"/>
                <p:cNvSpPr>
                  <a:spLocks/>
                </p:cNvSpPr>
                <p:nvPr/>
              </p:nvSpPr>
              <p:spPr bwMode="auto">
                <a:xfrm>
                  <a:off x="1592" y="1355"/>
                  <a:ext cx="53" cy="53"/>
                </a:xfrm>
                <a:custGeom>
                  <a:avLst/>
                  <a:gdLst>
                    <a:gd name="T0" fmla="*/ 2 w 42"/>
                    <a:gd name="T1" fmla="*/ 16 h 42"/>
                    <a:gd name="T2" fmla="*/ 20 w 42"/>
                    <a:gd name="T3" fmla="*/ 1 h 42"/>
                    <a:gd name="T4" fmla="*/ 28 w 42"/>
                    <a:gd name="T5" fmla="*/ 2 h 42"/>
                    <a:gd name="T6" fmla="*/ 40 w 42"/>
                    <a:gd name="T7" fmla="*/ 17 h 42"/>
                    <a:gd name="T8" fmla="*/ 40 w 42"/>
                    <a:gd name="T9" fmla="*/ 25 h 42"/>
                    <a:gd name="T10" fmla="*/ 22 w 42"/>
                    <a:gd name="T11" fmla="*/ 40 h 42"/>
                    <a:gd name="T12" fmla="*/ 14 w 42"/>
                    <a:gd name="T13" fmla="*/ 39 h 42"/>
                    <a:gd name="T14" fmla="*/ 2 w 42"/>
                    <a:gd name="T15" fmla="*/ 24 h 42"/>
                    <a:gd name="T16" fmla="*/ 2 w 42"/>
                    <a:gd name="T17"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2" y="16"/>
                      </a:moveTo>
                      <a:cubicBezTo>
                        <a:pt x="20" y="1"/>
                        <a:pt x="20" y="1"/>
                        <a:pt x="20" y="1"/>
                      </a:cubicBezTo>
                      <a:cubicBezTo>
                        <a:pt x="22" y="0"/>
                        <a:pt x="26" y="0"/>
                        <a:pt x="28" y="2"/>
                      </a:cubicBezTo>
                      <a:cubicBezTo>
                        <a:pt x="40" y="17"/>
                        <a:pt x="40" y="17"/>
                        <a:pt x="40" y="17"/>
                      </a:cubicBezTo>
                      <a:cubicBezTo>
                        <a:pt x="42" y="20"/>
                        <a:pt x="42" y="23"/>
                        <a:pt x="40" y="25"/>
                      </a:cubicBezTo>
                      <a:cubicBezTo>
                        <a:pt x="22" y="40"/>
                        <a:pt x="22" y="40"/>
                        <a:pt x="22" y="40"/>
                      </a:cubicBezTo>
                      <a:cubicBezTo>
                        <a:pt x="20" y="42"/>
                        <a:pt x="16" y="42"/>
                        <a:pt x="14" y="39"/>
                      </a:cubicBezTo>
                      <a:cubicBezTo>
                        <a:pt x="2" y="24"/>
                        <a:pt x="2" y="24"/>
                        <a:pt x="2" y="24"/>
                      </a:cubicBezTo>
                      <a:cubicBezTo>
                        <a:pt x="0" y="22"/>
                        <a:pt x="0" y="18"/>
                        <a:pt x="2" y="1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74" name="Freeform 135"/>
                <p:cNvSpPr>
                  <a:spLocks/>
                </p:cNvSpPr>
                <p:nvPr/>
              </p:nvSpPr>
              <p:spPr bwMode="auto">
                <a:xfrm>
                  <a:off x="1549" y="1390"/>
                  <a:ext cx="54" cy="55"/>
                </a:xfrm>
                <a:custGeom>
                  <a:avLst/>
                  <a:gdLst>
                    <a:gd name="T0" fmla="*/ 2 w 43"/>
                    <a:gd name="T1" fmla="*/ 17 h 43"/>
                    <a:gd name="T2" fmla="*/ 20 w 43"/>
                    <a:gd name="T3" fmla="*/ 2 h 43"/>
                    <a:gd name="T4" fmla="*/ 28 w 43"/>
                    <a:gd name="T5" fmla="*/ 3 h 43"/>
                    <a:gd name="T6" fmla="*/ 41 w 43"/>
                    <a:gd name="T7" fmla="*/ 18 h 43"/>
                    <a:gd name="T8" fmla="*/ 40 w 43"/>
                    <a:gd name="T9" fmla="*/ 26 h 43"/>
                    <a:gd name="T10" fmla="*/ 22 w 43"/>
                    <a:gd name="T11" fmla="*/ 41 h 43"/>
                    <a:gd name="T12" fmla="*/ 15 w 43"/>
                    <a:gd name="T13" fmla="*/ 40 h 43"/>
                    <a:gd name="T14" fmla="*/ 2 w 43"/>
                    <a:gd name="T15" fmla="*/ 25 h 43"/>
                    <a:gd name="T16" fmla="*/ 2 w 43"/>
                    <a:gd name="T17"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3">
                      <a:moveTo>
                        <a:pt x="2" y="17"/>
                      </a:moveTo>
                      <a:cubicBezTo>
                        <a:pt x="20" y="2"/>
                        <a:pt x="20" y="2"/>
                        <a:pt x="20" y="2"/>
                      </a:cubicBezTo>
                      <a:cubicBezTo>
                        <a:pt x="22" y="0"/>
                        <a:pt x="26" y="0"/>
                        <a:pt x="28" y="3"/>
                      </a:cubicBezTo>
                      <a:cubicBezTo>
                        <a:pt x="41" y="18"/>
                        <a:pt x="41" y="18"/>
                        <a:pt x="41" y="18"/>
                      </a:cubicBezTo>
                      <a:cubicBezTo>
                        <a:pt x="43" y="20"/>
                        <a:pt x="42" y="24"/>
                        <a:pt x="40" y="26"/>
                      </a:cubicBezTo>
                      <a:cubicBezTo>
                        <a:pt x="22" y="41"/>
                        <a:pt x="22" y="41"/>
                        <a:pt x="22" y="41"/>
                      </a:cubicBezTo>
                      <a:cubicBezTo>
                        <a:pt x="20" y="43"/>
                        <a:pt x="17" y="42"/>
                        <a:pt x="15" y="40"/>
                      </a:cubicBezTo>
                      <a:cubicBezTo>
                        <a:pt x="2" y="25"/>
                        <a:pt x="2" y="25"/>
                        <a:pt x="2" y="25"/>
                      </a:cubicBezTo>
                      <a:cubicBezTo>
                        <a:pt x="0" y="23"/>
                        <a:pt x="0" y="19"/>
                        <a:pt x="2"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75" name="Freeform 136"/>
                <p:cNvSpPr>
                  <a:spLocks/>
                </p:cNvSpPr>
                <p:nvPr/>
              </p:nvSpPr>
              <p:spPr bwMode="auto">
                <a:xfrm>
                  <a:off x="1506" y="1427"/>
                  <a:ext cx="54" cy="53"/>
                </a:xfrm>
                <a:custGeom>
                  <a:avLst/>
                  <a:gdLst>
                    <a:gd name="T0" fmla="*/ 3 w 43"/>
                    <a:gd name="T1" fmla="*/ 17 h 42"/>
                    <a:gd name="T2" fmla="*/ 20 w 43"/>
                    <a:gd name="T3" fmla="*/ 2 h 42"/>
                    <a:gd name="T4" fmla="*/ 28 w 43"/>
                    <a:gd name="T5" fmla="*/ 2 h 42"/>
                    <a:gd name="T6" fmla="*/ 41 w 43"/>
                    <a:gd name="T7" fmla="*/ 18 h 42"/>
                    <a:gd name="T8" fmla="*/ 40 w 43"/>
                    <a:gd name="T9" fmla="*/ 25 h 42"/>
                    <a:gd name="T10" fmla="*/ 23 w 43"/>
                    <a:gd name="T11" fmla="*/ 40 h 42"/>
                    <a:gd name="T12" fmla="*/ 15 w 43"/>
                    <a:gd name="T13" fmla="*/ 40 h 42"/>
                    <a:gd name="T14" fmla="*/ 2 w 43"/>
                    <a:gd name="T15" fmla="*/ 25 h 42"/>
                    <a:gd name="T16" fmla="*/ 3 w 43"/>
                    <a:gd name="T17" fmla="*/ 1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2">
                      <a:moveTo>
                        <a:pt x="3" y="17"/>
                      </a:moveTo>
                      <a:cubicBezTo>
                        <a:pt x="20" y="2"/>
                        <a:pt x="20" y="2"/>
                        <a:pt x="20" y="2"/>
                      </a:cubicBezTo>
                      <a:cubicBezTo>
                        <a:pt x="23" y="0"/>
                        <a:pt x="26" y="0"/>
                        <a:pt x="28" y="2"/>
                      </a:cubicBezTo>
                      <a:cubicBezTo>
                        <a:pt x="41" y="18"/>
                        <a:pt x="41" y="18"/>
                        <a:pt x="41" y="18"/>
                      </a:cubicBezTo>
                      <a:cubicBezTo>
                        <a:pt x="43" y="20"/>
                        <a:pt x="43" y="23"/>
                        <a:pt x="40" y="25"/>
                      </a:cubicBezTo>
                      <a:cubicBezTo>
                        <a:pt x="23" y="40"/>
                        <a:pt x="23" y="40"/>
                        <a:pt x="23" y="40"/>
                      </a:cubicBezTo>
                      <a:cubicBezTo>
                        <a:pt x="20" y="42"/>
                        <a:pt x="17" y="42"/>
                        <a:pt x="15" y="40"/>
                      </a:cubicBezTo>
                      <a:cubicBezTo>
                        <a:pt x="2" y="25"/>
                        <a:pt x="2" y="25"/>
                        <a:pt x="2" y="25"/>
                      </a:cubicBezTo>
                      <a:cubicBezTo>
                        <a:pt x="0" y="22"/>
                        <a:pt x="0" y="19"/>
                        <a:pt x="3"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76" name="Freeform 137"/>
                <p:cNvSpPr>
                  <a:spLocks/>
                </p:cNvSpPr>
                <p:nvPr/>
              </p:nvSpPr>
              <p:spPr bwMode="auto">
                <a:xfrm>
                  <a:off x="1463" y="1463"/>
                  <a:ext cx="54" cy="54"/>
                </a:xfrm>
                <a:custGeom>
                  <a:avLst/>
                  <a:gdLst>
                    <a:gd name="T0" fmla="*/ 3 w 43"/>
                    <a:gd name="T1" fmla="*/ 17 h 43"/>
                    <a:gd name="T2" fmla="*/ 21 w 43"/>
                    <a:gd name="T3" fmla="*/ 2 h 43"/>
                    <a:gd name="T4" fmla="*/ 28 w 43"/>
                    <a:gd name="T5" fmla="*/ 3 h 43"/>
                    <a:gd name="T6" fmla="*/ 41 w 43"/>
                    <a:gd name="T7" fmla="*/ 18 h 43"/>
                    <a:gd name="T8" fmla="*/ 41 w 43"/>
                    <a:gd name="T9" fmla="*/ 26 h 43"/>
                    <a:gd name="T10" fmla="*/ 23 w 43"/>
                    <a:gd name="T11" fmla="*/ 41 h 43"/>
                    <a:gd name="T12" fmla="*/ 15 w 43"/>
                    <a:gd name="T13" fmla="*/ 40 h 43"/>
                    <a:gd name="T14" fmla="*/ 2 w 43"/>
                    <a:gd name="T15" fmla="*/ 25 h 43"/>
                    <a:gd name="T16" fmla="*/ 3 w 43"/>
                    <a:gd name="T17"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3">
                      <a:moveTo>
                        <a:pt x="3" y="17"/>
                      </a:moveTo>
                      <a:cubicBezTo>
                        <a:pt x="21" y="2"/>
                        <a:pt x="21" y="2"/>
                        <a:pt x="21" y="2"/>
                      </a:cubicBezTo>
                      <a:cubicBezTo>
                        <a:pt x="23" y="0"/>
                        <a:pt x="26" y="1"/>
                        <a:pt x="28" y="3"/>
                      </a:cubicBezTo>
                      <a:cubicBezTo>
                        <a:pt x="41" y="18"/>
                        <a:pt x="41" y="18"/>
                        <a:pt x="41" y="18"/>
                      </a:cubicBezTo>
                      <a:cubicBezTo>
                        <a:pt x="43" y="21"/>
                        <a:pt x="43" y="24"/>
                        <a:pt x="41" y="26"/>
                      </a:cubicBezTo>
                      <a:cubicBezTo>
                        <a:pt x="23" y="41"/>
                        <a:pt x="23" y="41"/>
                        <a:pt x="23" y="41"/>
                      </a:cubicBezTo>
                      <a:cubicBezTo>
                        <a:pt x="21" y="43"/>
                        <a:pt x="17" y="43"/>
                        <a:pt x="15" y="40"/>
                      </a:cubicBezTo>
                      <a:cubicBezTo>
                        <a:pt x="2" y="25"/>
                        <a:pt x="2" y="25"/>
                        <a:pt x="2" y="25"/>
                      </a:cubicBezTo>
                      <a:cubicBezTo>
                        <a:pt x="0" y="23"/>
                        <a:pt x="1" y="19"/>
                        <a:pt x="3"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77" name="Freeform 138"/>
                <p:cNvSpPr>
                  <a:spLocks/>
                </p:cNvSpPr>
                <p:nvPr/>
              </p:nvSpPr>
              <p:spPr bwMode="auto">
                <a:xfrm>
                  <a:off x="1421" y="1499"/>
                  <a:ext cx="53" cy="55"/>
                </a:xfrm>
                <a:custGeom>
                  <a:avLst/>
                  <a:gdLst>
                    <a:gd name="T0" fmla="*/ 2 w 42"/>
                    <a:gd name="T1" fmla="*/ 17 h 43"/>
                    <a:gd name="T2" fmla="*/ 20 w 42"/>
                    <a:gd name="T3" fmla="*/ 2 h 43"/>
                    <a:gd name="T4" fmla="*/ 28 w 42"/>
                    <a:gd name="T5" fmla="*/ 3 h 43"/>
                    <a:gd name="T6" fmla="*/ 40 w 42"/>
                    <a:gd name="T7" fmla="*/ 18 h 43"/>
                    <a:gd name="T8" fmla="*/ 40 w 42"/>
                    <a:gd name="T9" fmla="*/ 26 h 43"/>
                    <a:gd name="T10" fmla="*/ 22 w 42"/>
                    <a:gd name="T11" fmla="*/ 41 h 43"/>
                    <a:gd name="T12" fmla="*/ 14 w 42"/>
                    <a:gd name="T13" fmla="*/ 40 h 43"/>
                    <a:gd name="T14" fmla="*/ 2 w 42"/>
                    <a:gd name="T15" fmla="*/ 25 h 43"/>
                    <a:gd name="T16" fmla="*/ 2 w 42"/>
                    <a:gd name="T17"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3">
                      <a:moveTo>
                        <a:pt x="2" y="17"/>
                      </a:moveTo>
                      <a:cubicBezTo>
                        <a:pt x="20" y="2"/>
                        <a:pt x="20" y="2"/>
                        <a:pt x="20" y="2"/>
                      </a:cubicBezTo>
                      <a:cubicBezTo>
                        <a:pt x="22" y="0"/>
                        <a:pt x="26" y="0"/>
                        <a:pt x="28" y="3"/>
                      </a:cubicBezTo>
                      <a:cubicBezTo>
                        <a:pt x="40" y="18"/>
                        <a:pt x="40" y="18"/>
                        <a:pt x="40" y="18"/>
                      </a:cubicBezTo>
                      <a:cubicBezTo>
                        <a:pt x="42" y="20"/>
                        <a:pt x="42" y="24"/>
                        <a:pt x="40" y="26"/>
                      </a:cubicBezTo>
                      <a:cubicBezTo>
                        <a:pt x="22" y="41"/>
                        <a:pt x="22" y="41"/>
                        <a:pt x="22" y="41"/>
                      </a:cubicBezTo>
                      <a:cubicBezTo>
                        <a:pt x="20" y="43"/>
                        <a:pt x="16" y="42"/>
                        <a:pt x="14" y="40"/>
                      </a:cubicBezTo>
                      <a:cubicBezTo>
                        <a:pt x="2" y="25"/>
                        <a:pt x="2" y="25"/>
                        <a:pt x="2" y="25"/>
                      </a:cubicBezTo>
                      <a:cubicBezTo>
                        <a:pt x="0" y="23"/>
                        <a:pt x="0" y="19"/>
                        <a:pt x="2"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78" name="Freeform 139"/>
                <p:cNvSpPr>
                  <a:spLocks/>
                </p:cNvSpPr>
                <p:nvPr/>
              </p:nvSpPr>
              <p:spPr bwMode="auto">
                <a:xfrm>
                  <a:off x="1378" y="1536"/>
                  <a:ext cx="54" cy="53"/>
                </a:xfrm>
                <a:custGeom>
                  <a:avLst/>
                  <a:gdLst>
                    <a:gd name="T0" fmla="*/ 2 w 43"/>
                    <a:gd name="T1" fmla="*/ 17 h 42"/>
                    <a:gd name="T2" fmla="*/ 20 w 43"/>
                    <a:gd name="T3" fmla="*/ 2 h 42"/>
                    <a:gd name="T4" fmla="*/ 28 w 43"/>
                    <a:gd name="T5" fmla="*/ 2 h 42"/>
                    <a:gd name="T6" fmla="*/ 41 w 43"/>
                    <a:gd name="T7" fmla="*/ 18 h 42"/>
                    <a:gd name="T8" fmla="*/ 40 w 43"/>
                    <a:gd name="T9" fmla="*/ 25 h 42"/>
                    <a:gd name="T10" fmla="*/ 22 w 43"/>
                    <a:gd name="T11" fmla="*/ 40 h 42"/>
                    <a:gd name="T12" fmla="*/ 15 w 43"/>
                    <a:gd name="T13" fmla="*/ 40 h 42"/>
                    <a:gd name="T14" fmla="*/ 2 w 43"/>
                    <a:gd name="T15" fmla="*/ 24 h 42"/>
                    <a:gd name="T16" fmla="*/ 2 w 43"/>
                    <a:gd name="T17" fmla="*/ 1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2">
                      <a:moveTo>
                        <a:pt x="2" y="17"/>
                      </a:moveTo>
                      <a:cubicBezTo>
                        <a:pt x="20" y="2"/>
                        <a:pt x="20" y="2"/>
                        <a:pt x="20" y="2"/>
                      </a:cubicBezTo>
                      <a:cubicBezTo>
                        <a:pt x="22" y="0"/>
                        <a:pt x="26" y="0"/>
                        <a:pt x="28" y="2"/>
                      </a:cubicBezTo>
                      <a:cubicBezTo>
                        <a:pt x="41" y="18"/>
                        <a:pt x="41" y="18"/>
                        <a:pt x="41" y="18"/>
                      </a:cubicBezTo>
                      <a:cubicBezTo>
                        <a:pt x="43" y="20"/>
                        <a:pt x="42" y="23"/>
                        <a:pt x="40" y="25"/>
                      </a:cubicBezTo>
                      <a:cubicBezTo>
                        <a:pt x="22" y="40"/>
                        <a:pt x="22" y="40"/>
                        <a:pt x="22" y="40"/>
                      </a:cubicBezTo>
                      <a:cubicBezTo>
                        <a:pt x="20" y="42"/>
                        <a:pt x="17" y="42"/>
                        <a:pt x="15" y="40"/>
                      </a:cubicBezTo>
                      <a:cubicBezTo>
                        <a:pt x="2" y="24"/>
                        <a:pt x="2" y="24"/>
                        <a:pt x="2" y="24"/>
                      </a:cubicBezTo>
                      <a:cubicBezTo>
                        <a:pt x="0" y="22"/>
                        <a:pt x="0" y="19"/>
                        <a:pt x="2"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79" name="Freeform 140"/>
                <p:cNvSpPr>
                  <a:spLocks/>
                </p:cNvSpPr>
                <p:nvPr/>
              </p:nvSpPr>
              <p:spPr bwMode="auto">
                <a:xfrm>
                  <a:off x="1335" y="1571"/>
                  <a:ext cx="54" cy="55"/>
                </a:xfrm>
                <a:custGeom>
                  <a:avLst/>
                  <a:gdLst>
                    <a:gd name="T0" fmla="*/ 3 w 43"/>
                    <a:gd name="T1" fmla="*/ 17 h 43"/>
                    <a:gd name="T2" fmla="*/ 20 w 43"/>
                    <a:gd name="T3" fmla="*/ 2 h 43"/>
                    <a:gd name="T4" fmla="*/ 28 w 43"/>
                    <a:gd name="T5" fmla="*/ 3 h 43"/>
                    <a:gd name="T6" fmla="*/ 41 w 43"/>
                    <a:gd name="T7" fmla="*/ 18 h 43"/>
                    <a:gd name="T8" fmla="*/ 40 w 43"/>
                    <a:gd name="T9" fmla="*/ 26 h 43"/>
                    <a:gd name="T10" fmla="*/ 23 w 43"/>
                    <a:gd name="T11" fmla="*/ 41 h 43"/>
                    <a:gd name="T12" fmla="*/ 15 w 43"/>
                    <a:gd name="T13" fmla="*/ 40 h 43"/>
                    <a:gd name="T14" fmla="*/ 2 w 43"/>
                    <a:gd name="T15" fmla="*/ 25 h 43"/>
                    <a:gd name="T16" fmla="*/ 3 w 43"/>
                    <a:gd name="T17"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3">
                      <a:moveTo>
                        <a:pt x="3" y="17"/>
                      </a:moveTo>
                      <a:cubicBezTo>
                        <a:pt x="20" y="2"/>
                        <a:pt x="20" y="2"/>
                        <a:pt x="20" y="2"/>
                      </a:cubicBezTo>
                      <a:cubicBezTo>
                        <a:pt x="23" y="0"/>
                        <a:pt x="26" y="1"/>
                        <a:pt x="28" y="3"/>
                      </a:cubicBezTo>
                      <a:cubicBezTo>
                        <a:pt x="41" y="18"/>
                        <a:pt x="41" y="18"/>
                        <a:pt x="41" y="18"/>
                      </a:cubicBezTo>
                      <a:cubicBezTo>
                        <a:pt x="43" y="20"/>
                        <a:pt x="43" y="24"/>
                        <a:pt x="40" y="26"/>
                      </a:cubicBezTo>
                      <a:cubicBezTo>
                        <a:pt x="23" y="41"/>
                        <a:pt x="23" y="41"/>
                        <a:pt x="23" y="41"/>
                      </a:cubicBezTo>
                      <a:cubicBezTo>
                        <a:pt x="20" y="43"/>
                        <a:pt x="17" y="43"/>
                        <a:pt x="15" y="40"/>
                      </a:cubicBezTo>
                      <a:cubicBezTo>
                        <a:pt x="2" y="25"/>
                        <a:pt x="2" y="25"/>
                        <a:pt x="2" y="25"/>
                      </a:cubicBezTo>
                      <a:cubicBezTo>
                        <a:pt x="0" y="23"/>
                        <a:pt x="0" y="19"/>
                        <a:pt x="3"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80" name="Freeform 141"/>
                <p:cNvSpPr>
                  <a:spLocks/>
                </p:cNvSpPr>
                <p:nvPr/>
              </p:nvSpPr>
              <p:spPr bwMode="auto">
                <a:xfrm>
                  <a:off x="1292" y="1608"/>
                  <a:ext cx="54" cy="54"/>
                </a:xfrm>
                <a:custGeom>
                  <a:avLst/>
                  <a:gdLst>
                    <a:gd name="T0" fmla="*/ 3 w 43"/>
                    <a:gd name="T1" fmla="*/ 17 h 43"/>
                    <a:gd name="T2" fmla="*/ 20 w 43"/>
                    <a:gd name="T3" fmla="*/ 2 h 43"/>
                    <a:gd name="T4" fmla="*/ 28 w 43"/>
                    <a:gd name="T5" fmla="*/ 3 h 43"/>
                    <a:gd name="T6" fmla="*/ 41 w 43"/>
                    <a:gd name="T7" fmla="*/ 18 h 43"/>
                    <a:gd name="T8" fmla="*/ 40 w 43"/>
                    <a:gd name="T9" fmla="*/ 26 h 43"/>
                    <a:gd name="T10" fmla="*/ 23 w 43"/>
                    <a:gd name="T11" fmla="*/ 41 h 43"/>
                    <a:gd name="T12" fmla="*/ 15 w 43"/>
                    <a:gd name="T13" fmla="*/ 40 h 43"/>
                    <a:gd name="T14" fmla="*/ 2 w 43"/>
                    <a:gd name="T15" fmla="*/ 25 h 43"/>
                    <a:gd name="T16" fmla="*/ 3 w 43"/>
                    <a:gd name="T17"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3">
                      <a:moveTo>
                        <a:pt x="3" y="17"/>
                      </a:moveTo>
                      <a:cubicBezTo>
                        <a:pt x="20" y="2"/>
                        <a:pt x="20" y="2"/>
                        <a:pt x="20" y="2"/>
                      </a:cubicBezTo>
                      <a:cubicBezTo>
                        <a:pt x="23" y="0"/>
                        <a:pt x="26" y="0"/>
                        <a:pt x="28" y="3"/>
                      </a:cubicBezTo>
                      <a:cubicBezTo>
                        <a:pt x="41" y="18"/>
                        <a:pt x="41" y="18"/>
                        <a:pt x="41" y="18"/>
                      </a:cubicBezTo>
                      <a:cubicBezTo>
                        <a:pt x="43" y="20"/>
                        <a:pt x="43" y="24"/>
                        <a:pt x="40" y="26"/>
                      </a:cubicBezTo>
                      <a:cubicBezTo>
                        <a:pt x="23" y="41"/>
                        <a:pt x="23" y="41"/>
                        <a:pt x="23" y="41"/>
                      </a:cubicBezTo>
                      <a:cubicBezTo>
                        <a:pt x="20" y="43"/>
                        <a:pt x="17" y="42"/>
                        <a:pt x="15" y="40"/>
                      </a:cubicBezTo>
                      <a:cubicBezTo>
                        <a:pt x="2" y="25"/>
                        <a:pt x="2" y="25"/>
                        <a:pt x="2" y="25"/>
                      </a:cubicBezTo>
                      <a:cubicBezTo>
                        <a:pt x="0" y="22"/>
                        <a:pt x="1" y="19"/>
                        <a:pt x="3"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81" name="Freeform 142"/>
                <p:cNvSpPr>
                  <a:spLocks/>
                </p:cNvSpPr>
                <p:nvPr/>
              </p:nvSpPr>
              <p:spPr bwMode="auto">
                <a:xfrm>
                  <a:off x="1244" y="1646"/>
                  <a:ext cx="58" cy="57"/>
                </a:xfrm>
                <a:custGeom>
                  <a:avLst/>
                  <a:gdLst>
                    <a:gd name="T0" fmla="*/ 3 w 46"/>
                    <a:gd name="T1" fmla="*/ 19 h 45"/>
                    <a:gd name="T2" fmla="*/ 23 w 46"/>
                    <a:gd name="T3" fmla="*/ 2 h 45"/>
                    <a:gd name="T4" fmla="*/ 31 w 46"/>
                    <a:gd name="T5" fmla="*/ 3 h 45"/>
                    <a:gd name="T6" fmla="*/ 44 w 46"/>
                    <a:gd name="T7" fmla="*/ 18 h 45"/>
                    <a:gd name="T8" fmla="*/ 43 w 46"/>
                    <a:gd name="T9" fmla="*/ 25 h 45"/>
                    <a:gd name="T10" fmla="*/ 23 w 46"/>
                    <a:gd name="T11" fmla="*/ 43 h 45"/>
                    <a:gd name="T12" fmla="*/ 15 w 46"/>
                    <a:gd name="T13" fmla="*/ 42 h 45"/>
                    <a:gd name="T14" fmla="*/ 2 w 46"/>
                    <a:gd name="T15" fmla="*/ 27 h 45"/>
                    <a:gd name="T16" fmla="*/ 3 w 46"/>
                    <a:gd name="T17" fmla="*/ 1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 y="19"/>
                      </a:moveTo>
                      <a:cubicBezTo>
                        <a:pt x="23" y="2"/>
                        <a:pt x="23" y="2"/>
                        <a:pt x="23" y="2"/>
                      </a:cubicBezTo>
                      <a:cubicBezTo>
                        <a:pt x="26" y="0"/>
                        <a:pt x="29" y="0"/>
                        <a:pt x="31" y="3"/>
                      </a:cubicBezTo>
                      <a:cubicBezTo>
                        <a:pt x="44" y="18"/>
                        <a:pt x="44" y="18"/>
                        <a:pt x="44" y="18"/>
                      </a:cubicBezTo>
                      <a:cubicBezTo>
                        <a:pt x="46" y="20"/>
                        <a:pt x="46" y="24"/>
                        <a:pt x="43" y="25"/>
                      </a:cubicBezTo>
                      <a:cubicBezTo>
                        <a:pt x="23" y="43"/>
                        <a:pt x="23" y="43"/>
                        <a:pt x="23" y="43"/>
                      </a:cubicBezTo>
                      <a:cubicBezTo>
                        <a:pt x="21" y="45"/>
                        <a:pt x="17" y="44"/>
                        <a:pt x="15" y="42"/>
                      </a:cubicBezTo>
                      <a:cubicBezTo>
                        <a:pt x="2" y="27"/>
                        <a:pt x="2" y="27"/>
                        <a:pt x="2" y="27"/>
                      </a:cubicBezTo>
                      <a:cubicBezTo>
                        <a:pt x="0" y="25"/>
                        <a:pt x="1"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82" name="Freeform 143"/>
                <p:cNvSpPr>
                  <a:spLocks/>
                </p:cNvSpPr>
                <p:nvPr/>
              </p:nvSpPr>
              <p:spPr bwMode="auto">
                <a:xfrm>
                  <a:off x="1833" y="1210"/>
                  <a:ext cx="65" cy="64"/>
                </a:xfrm>
                <a:custGeom>
                  <a:avLst/>
                  <a:gdLst>
                    <a:gd name="T0" fmla="*/ 3 w 51"/>
                    <a:gd name="T1" fmla="*/ 18 h 51"/>
                    <a:gd name="T2" fmla="*/ 21 w 51"/>
                    <a:gd name="T3" fmla="*/ 3 h 51"/>
                    <a:gd name="T4" fmla="*/ 31 w 51"/>
                    <a:gd name="T5" fmla="*/ 4 h 51"/>
                    <a:gd name="T6" fmla="*/ 48 w 51"/>
                    <a:gd name="T7" fmla="*/ 24 h 51"/>
                    <a:gd name="T8" fmla="*/ 47 w 51"/>
                    <a:gd name="T9" fmla="*/ 34 h 51"/>
                    <a:gd name="T10" fmla="*/ 29 w 51"/>
                    <a:gd name="T11" fmla="*/ 49 h 51"/>
                    <a:gd name="T12" fmla="*/ 20 w 51"/>
                    <a:gd name="T13" fmla="*/ 48 h 51"/>
                    <a:gd name="T14" fmla="*/ 2 w 51"/>
                    <a:gd name="T15" fmla="*/ 28 h 51"/>
                    <a:gd name="T16" fmla="*/ 3 w 51"/>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8"/>
                      </a:moveTo>
                      <a:cubicBezTo>
                        <a:pt x="21" y="3"/>
                        <a:pt x="21" y="3"/>
                        <a:pt x="21" y="3"/>
                      </a:cubicBezTo>
                      <a:cubicBezTo>
                        <a:pt x="24" y="0"/>
                        <a:pt x="28" y="1"/>
                        <a:pt x="31" y="4"/>
                      </a:cubicBezTo>
                      <a:cubicBezTo>
                        <a:pt x="48" y="24"/>
                        <a:pt x="48" y="24"/>
                        <a:pt x="48" y="24"/>
                      </a:cubicBezTo>
                      <a:cubicBezTo>
                        <a:pt x="51" y="27"/>
                        <a:pt x="50" y="31"/>
                        <a:pt x="47" y="34"/>
                      </a:cubicBezTo>
                      <a:cubicBezTo>
                        <a:pt x="29" y="49"/>
                        <a:pt x="29" y="49"/>
                        <a:pt x="29" y="49"/>
                      </a:cubicBezTo>
                      <a:cubicBezTo>
                        <a:pt x="27" y="51"/>
                        <a:pt x="22" y="51"/>
                        <a:pt x="20" y="48"/>
                      </a:cubicBezTo>
                      <a:cubicBezTo>
                        <a:pt x="2" y="28"/>
                        <a:pt x="2" y="28"/>
                        <a:pt x="2" y="28"/>
                      </a:cubicBezTo>
                      <a:cubicBezTo>
                        <a:pt x="0" y="25"/>
                        <a:pt x="0" y="21"/>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83" name="Freeform 144"/>
                <p:cNvSpPr>
                  <a:spLocks/>
                </p:cNvSpPr>
                <p:nvPr/>
              </p:nvSpPr>
              <p:spPr bwMode="auto">
                <a:xfrm>
                  <a:off x="1786" y="1250"/>
                  <a:ext cx="65" cy="63"/>
                </a:xfrm>
                <a:custGeom>
                  <a:avLst/>
                  <a:gdLst>
                    <a:gd name="T0" fmla="*/ 4 w 51"/>
                    <a:gd name="T1" fmla="*/ 17 h 50"/>
                    <a:gd name="T2" fmla="*/ 22 w 51"/>
                    <a:gd name="T3" fmla="*/ 2 h 50"/>
                    <a:gd name="T4" fmla="*/ 31 w 51"/>
                    <a:gd name="T5" fmla="*/ 3 h 50"/>
                    <a:gd name="T6" fmla="*/ 49 w 51"/>
                    <a:gd name="T7" fmla="*/ 23 h 50"/>
                    <a:gd name="T8" fmla="*/ 48 w 51"/>
                    <a:gd name="T9" fmla="*/ 33 h 50"/>
                    <a:gd name="T10" fmla="*/ 30 w 51"/>
                    <a:gd name="T11" fmla="*/ 48 h 50"/>
                    <a:gd name="T12" fmla="*/ 20 w 51"/>
                    <a:gd name="T13" fmla="*/ 47 h 50"/>
                    <a:gd name="T14" fmla="*/ 3 w 51"/>
                    <a:gd name="T15" fmla="*/ 27 h 50"/>
                    <a:gd name="T16" fmla="*/ 4 w 51"/>
                    <a:gd name="T17" fmla="*/ 1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0">
                      <a:moveTo>
                        <a:pt x="4" y="17"/>
                      </a:moveTo>
                      <a:cubicBezTo>
                        <a:pt x="22" y="2"/>
                        <a:pt x="22" y="2"/>
                        <a:pt x="22" y="2"/>
                      </a:cubicBezTo>
                      <a:cubicBezTo>
                        <a:pt x="24" y="0"/>
                        <a:pt x="29" y="0"/>
                        <a:pt x="31" y="3"/>
                      </a:cubicBezTo>
                      <a:cubicBezTo>
                        <a:pt x="49" y="23"/>
                        <a:pt x="49" y="23"/>
                        <a:pt x="49" y="23"/>
                      </a:cubicBezTo>
                      <a:cubicBezTo>
                        <a:pt x="51" y="26"/>
                        <a:pt x="51" y="30"/>
                        <a:pt x="48" y="33"/>
                      </a:cubicBezTo>
                      <a:cubicBezTo>
                        <a:pt x="30" y="48"/>
                        <a:pt x="30" y="48"/>
                        <a:pt x="30" y="48"/>
                      </a:cubicBezTo>
                      <a:cubicBezTo>
                        <a:pt x="27" y="50"/>
                        <a:pt x="23" y="50"/>
                        <a:pt x="20" y="47"/>
                      </a:cubicBezTo>
                      <a:cubicBezTo>
                        <a:pt x="3" y="27"/>
                        <a:pt x="3" y="27"/>
                        <a:pt x="3" y="27"/>
                      </a:cubicBezTo>
                      <a:cubicBezTo>
                        <a:pt x="0" y="24"/>
                        <a:pt x="1" y="20"/>
                        <a:pt x="4"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84" name="Freeform 145"/>
                <p:cNvSpPr>
                  <a:spLocks/>
                </p:cNvSpPr>
                <p:nvPr/>
              </p:nvSpPr>
              <p:spPr bwMode="auto">
                <a:xfrm>
                  <a:off x="1741" y="1289"/>
                  <a:ext cx="63" cy="65"/>
                </a:xfrm>
                <a:custGeom>
                  <a:avLst/>
                  <a:gdLst>
                    <a:gd name="T0" fmla="*/ 3 w 50"/>
                    <a:gd name="T1" fmla="*/ 17 h 51"/>
                    <a:gd name="T2" fmla="*/ 21 w 50"/>
                    <a:gd name="T3" fmla="*/ 2 h 51"/>
                    <a:gd name="T4" fmla="*/ 30 w 50"/>
                    <a:gd name="T5" fmla="*/ 3 h 51"/>
                    <a:gd name="T6" fmla="*/ 48 w 50"/>
                    <a:gd name="T7" fmla="*/ 23 h 51"/>
                    <a:gd name="T8" fmla="*/ 47 w 50"/>
                    <a:gd name="T9" fmla="*/ 33 h 51"/>
                    <a:gd name="T10" fmla="*/ 29 w 50"/>
                    <a:gd name="T11" fmla="*/ 48 h 51"/>
                    <a:gd name="T12" fmla="*/ 20 w 50"/>
                    <a:gd name="T13" fmla="*/ 47 h 51"/>
                    <a:gd name="T14" fmla="*/ 2 w 50"/>
                    <a:gd name="T15" fmla="*/ 27 h 51"/>
                    <a:gd name="T16" fmla="*/ 3 w 50"/>
                    <a:gd name="T17" fmla="*/ 1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1">
                      <a:moveTo>
                        <a:pt x="3" y="17"/>
                      </a:moveTo>
                      <a:cubicBezTo>
                        <a:pt x="21" y="2"/>
                        <a:pt x="21" y="2"/>
                        <a:pt x="21" y="2"/>
                      </a:cubicBezTo>
                      <a:cubicBezTo>
                        <a:pt x="24" y="0"/>
                        <a:pt x="28" y="0"/>
                        <a:pt x="30" y="3"/>
                      </a:cubicBezTo>
                      <a:cubicBezTo>
                        <a:pt x="48" y="23"/>
                        <a:pt x="48" y="23"/>
                        <a:pt x="48" y="23"/>
                      </a:cubicBezTo>
                      <a:cubicBezTo>
                        <a:pt x="50" y="26"/>
                        <a:pt x="50" y="30"/>
                        <a:pt x="47" y="33"/>
                      </a:cubicBezTo>
                      <a:cubicBezTo>
                        <a:pt x="29" y="48"/>
                        <a:pt x="29" y="48"/>
                        <a:pt x="29" y="48"/>
                      </a:cubicBezTo>
                      <a:cubicBezTo>
                        <a:pt x="26" y="51"/>
                        <a:pt x="22" y="50"/>
                        <a:pt x="20" y="47"/>
                      </a:cubicBezTo>
                      <a:cubicBezTo>
                        <a:pt x="2" y="27"/>
                        <a:pt x="2" y="27"/>
                        <a:pt x="2" y="27"/>
                      </a:cubicBezTo>
                      <a:cubicBezTo>
                        <a:pt x="0" y="24"/>
                        <a:pt x="0" y="20"/>
                        <a:pt x="3"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85" name="Freeform 146"/>
                <p:cNvSpPr>
                  <a:spLocks/>
                </p:cNvSpPr>
                <p:nvPr/>
              </p:nvSpPr>
              <p:spPr bwMode="auto">
                <a:xfrm>
                  <a:off x="1694" y="1329"/>
                  <a:ext cx="65" cy="64"/>
                </a:xfrm>
                <a:custGeom>
                  <a:avLst/>
                  <a:gdLst>
                    <a:gd name="T0" fmla="*/ 3 w 51"/>
                    <a:gd name="T1" fmla="*/ 17 h 51"/>
                    <a:gd name="T2" fmla="*/ 21 w 51"/>
                    <a:gd name="T3" fmla="*/ 2 h 51"/>
                    <a:gd name="T4" fmla="*/ 31 w 51"/>
                    <a:gd name="T5" fmla="*/ 3 h 51"/>
                    <a:gd name="T6" fmla="*/ 48 w 51"/>
                    <a:gd name="T7" fmla="*/ 24 h 51"/>
                    <a:gd name="T8" fmla="*/ 48 w 51"/>
                    <a:gd name="T9" fmla="*/ 33 h 51"/>
                    <a:gd name="T10" fmla="*/ 29 w 51"/>
                    <a:gd name="T11" fmla="*/ 48 h 51"/>
                    <a:gd name="T12" fmla="*/ 20 w 51"/>
                    <a:gd name="T13" fmla="*/ 47 h 51"/>
                    <a:gd name="T14" fmla="*/ 2 w 51"/>
                    <a:gd name="T15" fmla="*/ 27 h 51"/>
                    <a:gd name="T16" fmla="*/ 3 w 51"/>
                    <a:gd name="T17" fmla="*/ 1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7"/>
                      </a:moveTo>
                      <a:cubicBezTo>
                        <a:pt x="21" y="2"/>
                        <a:pt x="21" y="2"/>
                        <a:pt x="21" y="2"/>
                      </a:cubicBezTo>
                      <a:cubicBezTo>
                        <a:pt x="24" y="0"/>
                        <a:pt x="28" y="0"/>
                        <a:pt x="31" y="3"/>
                      </a:cubicBezTo>
                      <a:cubicBezTo>
                        <a:pt x="48" y="24"/>
                        <a:pt x="48" y="24"/>
                        <a:pt x="48" y="24"/>
                      </a:cubicBezTo>
                      <a:cubicBezTo>
                        <a:pt x="51" y="26"/>
                        <a:pt x="50" y="31"/>
                        <a:pt x="48" y="33"/>
                      </a:cubicBezTo>
                      <a:cubicBezTo>
                        <a:pt x="29" y="48"/>
                        <a:pt x="29" y="48"/>
                        <a:pt x="29" y="48"/>
                      </a:cubicBezTo>
                      <a:cubicBezTo>
                        <a:pt x="27" y="51"/>
                        <a:pt x="22" y="50"/>
                        <a:pt x="20" y="47"/>
                      </a:cubicBezTo>
                      <a:cubicBezTo>
                        <a:pt x="2" y="27"/>
                        <a:pt x="2" y="27"/>
                        <a:pt x="2" y="27"/>
                      </a:cubicBezTo>
                      <a:cubicBezTo>
                        <a:pt x="0" y="24"/>
                        <a:pt x="1" y="20"/>
                        <a:pt x="3"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86" name="Freeform 147"/>
                <p:cNvSpPr>
                  <a:spLocks/>
                </p:cNvSpPr>
                <p:nvPr/>
              </p:nvSpPr>
              <p:spPr bwMode="auto">
                <a:xfrm>
                  <a:off x="1649" y="1368"/>
                  <a:ext cx="63" cy="64"/>
                </a:xfrm>
                <a:custGeom>
                  <a:avLst/>
                  <a:gdLst>
                    <a:gd name="T0" fmla="*/ 3 w 50"/>
                    <a:gd name="T1" fmla="*/ 18 h 51"/>
                    <a:gd name="T2" fmla="*/ 21 w 50"/>
                    <a:gd name="T3" fmla="*/ 2 h 51"/>
                    <a:gd name="T4" fmla="*/ 30 w 50"/>
                    <a:gd name="T5" fmla="*/ 3 h 51"/>
                    <a:gd name="T6" fmla="*/ 48 w 50"/>
                    <a:gd name="T7" fmla="*/ 24 h 51"/>
                    <a:gd name="T8" fmla="*/ 47 w 50"/>
                    <a:gd name="T9" fmla="*/ 33 h 51"/>
                    <a:gd name="T10" fmla="*/ 29 w 50"/>
                    <a:gd name="T11" fmla="*/ 48 h 51"/>
                    <a:gd name="T12" fmla="*/ 19 w 50"/>
                    <a:gd name="T13" fmla="*/ 48 h 51"/>
                    <a:gd name="T14" fmla="*/ 2 w 50"/>
                    <a:gd name="T15" fmla="*/ 27 h 51"/>
                    <a:gd name="T16" fmla="*/ 3 w 50"/>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1">
                      <a:moveTo>
                        <a:pt x="3" y="18"/>
                      </a:moveTo>
                      <a:cubicBezTo>
                        <a:pt x="21" y="2"/>
                        <a:pt x="21" y="2"/>
                        <a:pt x="21" y="2"/>
                      </a:cubicBezTo>
                      <a:cubicBezTo>
                        <a:pt x="24" y="0"/>
                        <a:pt x="28" y="0"/>
                        <a:pt x="30" y="3"/>
                      </a:cubicBezTo>
                      <a:cubicBezTo>
                        <a:pt x="48" y="24"/>
                        <a:pt x="48" y="24"/>
                        <a:pt x="48" y="24"/>
                      </a:cubicBezTo>
                      <a:cubicBezTo>
                        <a:pt x="50" y="26"/>
                        <a:pt x="50" y="31"/>
                        <a:pt x="47" y="33"/>
                      </a:cubicBezTo>
                      <a:cubicBezTo>
                        <a:pt x="29" y="48"/>
                        <a:pt x="29" y="48"/>
                        <a:pt x="29" y="48"/>
                      </a:cubicBezTo>
                      <a:cubicBezTo>
                        <a:pt x="26" y="51"/>
                        <a:pt x="22" y="50"/>
                        <a:pt x="19" y="48"/>
                      </a:cubicBezTo>
                      <a:cubicBezTo>
                        <a:pt x="2" y="27"/>
                        <a:pt x="2" y="27"/>
                        <a:pt x="2" y="27"/>
                      </a:cubicBezTo>
                      <a:cubicBezTo>
                        <a:pt x="0" y="24"/>
                        <a:pt x="0" y="20"/>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87" name="Freeform 148"/>
                <p:cNvSpPr>
                  <a:spLocks/>
                </p:cNvSpPr>
                <p:nvPr/>
              </p:nvSpPr>
              <p:spPr bwMode="auto">
                <a:xfrm>
                  <a:off x="1602" y="1407"/>
                  <a:ext cx="63" cy="64"/>
                </a:xfrm>
                <a:custGeom>
                  <a:avLst/>
                  <a:gdLst>
                    <a:gd name="T0" fmla="*/ 3 w 50"/>
                    <a:gd name="T1" fmla="*/ 18 h 51"/>
                    <a:gd name="T2" fmla="*/ 21 w 50"/>
                    <a:gd name="T3" fmla="*/ 2 h 51"/>
                    <a:gd name="T4" fmla="*/ 30 w 50"/>
                    <a:gd name="T5" fmla="*/ 3 h 51"/>
                    <a:gd name="T6" fmla="*/ 48 w 50"/>
                    <a:gd name="T7" fmla="*/ 24 h 51"/>
                    <a:gd name="T8" fmla="*/ 47 w 50"/>
                    <a:gd name="T9" fmla="*/ 33 h 51"/>
                    <a:gd name="T10" fmla="*/ 29 w 50"/>
                    <a:gd name="T11" fmla="*/ 48 h 51"/>
                    <a:gd name="T12" fmla="*/ 20 w 50"/>
                    <a:gd name="T13" fmla="*/ 48 h 51"/>
                    <a:gd name="T14" fmla="*/ 2 w 50"/>
                    <a:gd name="T15" fmla="*/ 27 h 51"/>
                    <a:gd name="T16" fmla="*/ 3 w 50"/>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1">
                      <a:moveTo>
                        <a:pt x="3" y="18"/>
                      </a:moveTo>
                      <a:cubicBezTo>
                        <a:pt x="21" y="2"/>
                        <a:pt x="21" y="2"/>
                        <a:pt x="21" y="2"/>
                      </a:cubicBezTo>
                      <a:cubicBezTo>
                        <a:pt x="24" y="0"/>
                        <a:pt x="28" y="0"/>
                        <a:pt x="30" y="3"/>
                      </a:cubicBezTo>
                      <a:cubicBezTo>
                        <a:pt x="48" y="24"/>
                        <a:pt x="48" y="24"/>
                        <a:pt x="48" y="24"/>
                      </a:cubicBezTo>
                      <a:cubicBezTo>
                        <a:pt x="50" y="26"/>
                        <a:pt x="50" y="31"/>
                        <a:pt x="47" y="33"/>
                      </a:cubicBezTo>
                      <a:cubicBezTo>
                        <a:pt x="29" y="48"/>
                        <a:pt x="29" y="48"/>
                        <a:pt x="29" y="48"/>
                      </a:cubicBezTo>
                      <a:cubicBezTo>
                        <a:pt x="26" y="51"/>
                        <a:pt x="22" y="50"/>
                        <a:pt x="20" y="48"/>
                      </a:cubicBezTo>
                      <a:cubicBezTo>
                        <a:pt x="2" y="27"/>
                        <a:pt x="2" y="27"/>
                        <a:pt x="2" y="27"/>
                      </a:cubicBezTo>
                      <a:cubicBezTo>
                        <a:pt x="0" y="24"/>
                        <a:pt x="0" y="20"/>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88" name="Freeform 149"/>
                <p:cNvSpPr>
                  <a:spLocks/>
                </p:cNvSpPr>
                <p:nvPr/>
              </p:nvSpPr>
              <p:spPr bwMode="auto">
                <a:xfrm>
                  <a:off x="1555" y="1446"/>
                  <a:ext cx="64" cy="65"/>
                </a:xfrm>
                <a:custGeom>
                  <a:avLst/>
                  <a:gdLst>
                    <a:gd name="T0" fmla="*/ 3 w 51"/>
                    <a:gd name="T1" fmla="*/ 18 h 51"/>
                    <a:gd name="T2" fmla="*/ 22 w 51"/>
                    <a:gd name="T3" fmla="*/ 2 h 51"/>
                    <a:gd name="T4" fmla="*/ 31 w 51"/>
                    <a:gd name="T5" fmla="*/ 3 h 51"/>
                    <a:gd name="T6" fmla="*/ 48 w 51"/>
                    <a:gd name="T7" fmla="*/ 24 h 51"/>
                    <a:gd name="T8" fmla="*/ 48 w 51"/>
                    <a:gd name="T9" fmla="*/ 33 h 51"/>
                    <a:gd name="T10" fmla="*/ 29 w 51"/>
                    <a:gd name="T11" fmla="*/ 49 h 51"/>
                    <a:gd name="T12" fmla="*/ 20 w 51"/>
                    <a:gd name="T13" fmla="*/ 48 h 51"/>
                    <a:gd name="T14" fmla="*/ 3 w 51"/>
                    <a:gd name="T15" fmla="*/ 27 h 51"/>
                    <a:gd name="T16" fmla="*/ 3 w 51"/>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8"/>
                      </a:moveTo>
                      <a:cubicBezTo>
                        <a:pt x="22" y="2"/>
                        <a:pt x="22" y="2"/>
                        <a:pt x="22" y="2"/>
                      </a:cubicBezTo>
                      <a:cubicBezTo>
                        <a:pt x="24" y="0"/>
                        <a:pt x="28" y="0"/>
                        <a:pt x="31" y="3"/>
                      </a:cubicBezTo>
                      <a:cubicBezTo>
                        <a:pt x="48" y="24"/>
                        <a:pt x="48" y="24"/>
                        <a:pt x="48" y="24"/>
                      </a:cubicBezTo>
                      <a:cubicBezTo>
                        <a:pt x="51" y="27"/>
                        <a:pt x="50" y="31"/>
                        <a:pt x="48" y="33"/>
                      </a:cubicBezTo>
                      <a:cubicBezTo>
                        <a:pt x="29" y="49"/>
                        <a:pt x="29" y="49"/>
                        <a:pt x="29" y="49"/>
                      </a:cubicBezTo>
                      <a:cubicBezTo>
                        <a:pt x="27" y="51"/>
                        <a:pt x="23" y="51"/>
                        <a:pt x="20" y="48"/>
                      </a:cubicBezTo>
                      <a:cubicBezTo>
                        <a:pt x="3" y="27"/>
                        <a:pt x="3" y="27"/>
                        <a:pt x="3" y="27"/>
                      </a:cubicBezTo>
                      <a:cubicBezTo>
                        <a:pt x="0" y="24"/>
                        <a:pt x="1" y="20"/>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89" name="Freeform 150"/>
                <p:cNvSpPr>
                  <a:spLocks/>
                </p:cNvSpPr>
                <p:nvPr/>
              </p:nvSpPr>
              <p:spPr bwMode="auto">
                <a:xfrm>
                  <a:off x="1510" y="1485"/>
                  <a:ext cx="63" cy="65"/>
                </a:xfrm>
                <a:custGeom>
                  <a:avLst/>
                  <a:gdLst>
                    <a:gd name="T0" fmla="*/ 3 w 50"/>
                    <a:gd name="T1" fmla="*/ 18 h 51"/>
                    <a:gd name="T2" fmla="*/ 21 w 50"/>
                    <a:gd name="T3" fmla="*/ 2 h 51"/>
                    <a:gd name="T4" fmla="*/ 30 w 50"/>
                    <a:gd name="T5" fmla="*/ 3 h 51"/>
                    <a:gd name="T6" fmla="*/ 48 w 50"/>
                    <a:gd name="T7" fmla="*/ 24 h 51"/>
                    <a:gd name="T8" fmla="*/ 47 w 50"/>
                    <a:gd name="T9" fmla="*/ 33 h 51"/>
                    <a:gd name="T10" fmla="*/ 29 w 50"/>
                    <a:gd name="T11" fmla="*/ 49 h 51"/>
                    <a:gd name="T12" fmla="*/ 20 w 50"/>
                    <a:gd name="T13" fmla="*/ 48 h 51"/>
                    <a:gd name="T14" fmla="*/ 2 w 50"/>
                    <a:gd name="T15" fmla="*/ 27 h 51"/>
                    <a:gd name="T16" fmla="*/ 3 w 50"/>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1">
                      <a:moveTo>
                        <a:pt x="3" y="18"/>
                      </a:moveTo>
                      <a:cubicBezTo>
                        <a:pt x="21" y="2"/>
                        <a:pt x="21" y="2"/>
                        <a:pt x="21" y="2"/>
                      </a:cubicBezTo>
                      <a:cubicBezTo>
                        <a:pt x="24" y="0"/>
                        <a:pt x="28" y="0"/>
                        <a:pt x="30" y="3"/>
                      </a:cubicBezTo>
                      <a:cubicBezTo>
                        <a:pt x="48" y="24"/>
                        <a:pt x="48" y="24"/>
                        <a:pt x="48" y="24"/>
                      </a:cubicBezTo>
                      <a:cubicBezTo>
                        <a:pt x="50" y="27"/>
                        <a:pt x="50" y="31"/>
                        <a:pt x="47" y="33"/>
                      </a:cubicBezTo>
                      <a:cubicBezTo>
                        <a:pt x="29" y="49"/>
                        <a:pt x="29" y="49"/>
                        <a:pt x="29" y="49"/>
                      </a:cubicBezTo>
                      <a:cubicBezTo>
                        <a:pt x="26" y="51"/>
                        <a:pt x="22" y="51"/>
                        <a:pt x="20" y="48"/>
                      </a:cubicBezTo>
                      <a:cubicBezTo>
                        <a:pt x="2" y="27"/>
                        <a:pt x="2" y="27"/>
                        <a:pt x="2" y="27"/>
                      </a:cubicBezTo>
                      <a:cubicBezTo>
                        <a:pt x="0" y="24"/>
                        <a:pt x="0" y="20"/>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90" name="Freeform 151"/>
                <p:cNvSpPr>
                  <a:spLocks/>
                </p:cNvSpPr>
                <p:nvPr/>
              </p:nvSpPr>
              <p:spPr bwMode="auto">
                <a:xfrm>
                  <a:off x="1463" y="1524"/>
                  <a:ext cx="63" cy="65"/>
                </a:xfrm>
                <a:custGeom>
                  <a:avLst/>
                  <a:gdLst>
                    <a:gd name="T0" fmla="*/ 3 w 50"/>
                    <a:gd name="T1" fmla="*/ 18 h 51"/>
                    <a:gd name="T2" fmla="*/ 21 w 50"/>
                    <a:gd name="T3" fmla="*/ 2 h 51"/>
                    <a:gd name="T4" fmla="*/ 31 w 50"/>
                    <a:gd name="T5" fmla="*/ 3 h 51"/>
                    <a:gd name="T6" fmla="*/ 48 w 50"/>
                    <a:gd name="T7" fmla="*/ 24 h 51"/>
                    <a:gd name="T8" fmla="*/ 47 w 50"/>
                    <a:gd name="T9" fmla="*/ 33 h 51"/>
                    <a:gd name="T10" fmla="*/ 29 w 50"/>
                    <a:gd name="T11" fmla="*/ 49 h 51"/>
                    <a:gd name="T12" fmla="*/ 20 w 50"/>
                    <a:gd name="T13" fmla="*/ 48 h 51"/>
                    <a:gd name="T14" fmla="*/ 2 w 50"/>
                    <a:gd name="T15" fmla="*/ 27 h 51"/>
                    <a:gd name="T16" fmla="*/ 3 w 50"/>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1">
                      <a:moveTo>
                        <a:pt x="3" y="18"/>
                      </a:moveTo>
                      <a:cubicBezTo>
                        <a:pt x="21" y="2"/>
                        <a:pt x="21" y="2"/>
                        <a:pt x="21" y="2"/>
                      </a:cubicBezTo>
                      <a:cubicBezTo>
                        <a:pt x="24" y="0"/>
                        <a:pt x="28" y="0"/>
                        <a:pt x="31" y="3"/>
                      </a:cubicBezTo>
                      <a:cubicBezTo>
                        <a:pt x="48" y="24"/>
                        <a:pt x="48" y="24"/>
                        <a:pt x="48" y="24"/>
                      </a:cubicBezTo>
                      <a:cubicBezTo>
                        <a:pt x="50" y="27"/>
                        <a:pt x="50" y="31"/>
                        <a:pt x="47" y="33"/>
                      </a:cubicBezTo>
                      <a:cubicBezTo>
                        <a:pt x="29" y="49"/>
                        <a:pt x="29" y="49"/>
                        <a:pt x="29" y="49"/>
                      </a:cubicBezTo>
                      <a:cubicBezTo>
                        <a:pt x="26" y="51"/>
                        <a:pt x="22" y="51"/>
                        <a:pt x="20" y="48"/>
                      </a:cubicBezTo>
                      <a:cubicBezTo>
                        <a:pt x="2" y="27"/>
                        <a:pt x="2" y="27"/>
                        <a:pt x="2" y="27"/>
                      </a:cubicBezTo>
                      <a:cubicBezTo>
                        <a:pt x="0" y="24"/>
                        <a:pt x="0" y="20"/>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91" name="Freeform 152"/>
                <p:cNvSpPr>
                  <a:spLocks/>
                </p:cNvSpPr>
                <p:nvPr/>
              </p:nvSpPr>
              <p:spPr bwMode="auto">
                <a:xfrm>
                  <a:off x="1416" y="1564"/>
                  <a:ext cx="64" cy="64"/>
                </a:xfrm>
                <a:custGeom>
                  <a:avLst/>
                  <a:gdLst>
                    <a:gd name="T0" fmla="*/ 3 w 51"/>
                    <a:gd name="T1" fmla="*/ 18 h 51"/>
                    <a:gd name="T2" fmla="*/ 22 w 51"/>
                    <a:gd name="T3" fmla="*/ 3 h 51"/>
                    <a:gd name="T4" fmla="*/ 31 w 51"/>
                    <a:gd name="T5" fmla="*/ 3 h 51"/>
                    <a:gd name="T6" fmla="*/ 48 w 51"/>
                    <a:gd name="T7" fmla="*/ 24 h 51"/>
                    <a:gd name="T8" fmla="*/ 48 w 51"/>
                    <a:gd name="T9" fmla="*/ 33 h 51"/>
                    <a:gd name="T10" fmla="*/ 30 w 51"/>
                    <a:gd name="T11" fmla="*/ 49 h 51"/>
                    <a:gd name="T12" fmla="*/ 20 w 51"/>
                    <a:gd name="T13" fmla="*/ 48 h 51"/>
                    <a:gd name="T14" fmla="*/ 3 w 51"/>
                    <a:gd name="T15" fmla="*/ 27 h 51"/>
                    <a:gd name="T16" fmla="*/ 3 w 51"/>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8"/>
                      </a:moveTo>
                      <a:cubicBezTo>
                        <a:pt x="22" y="3"/>
                        <a:pt x="22" y="3"/>
                        <a:pt x="22" y="3"/>
                      </a:cubicBezTo>
                      <a:cubicBezTo>
                        <a:pt x="24" y="0"/>
                        <a:pt x="29" y="1"/>
                        <a:pt x="31" y="3"/>
                      </a:cubicBezTo>
                      <a:cubicBezTo>
                        <a:pt x="48" y="24"/>
                        <a:pt x="48" y="24"/>
                        <a:pt x="48" y="24"/>
                      </a:cubicBezTo>
                      <a:cubicBezTo>
                        <a:pt x="51" y="27"/>
                        <a:pt x="50" y="31"/>
                        <a:pt x="48" y="33"/>
                      </a:cubicBezTo>
                      <a:cubicBezTo>
                        <a:pt x="30" y="49"/>
                        <a:pt x="30" y="49"/>
                        <a:pt x="30" y="49"/>
                      </a:cubicBezTo>
                      <a:cubicBezTo>
                        <a:pt x="27" y="51"/>
                        <a:pt x="23" y="51"/>
                        <a:pt x="20" y="48"/>
                      </a:cubicBezTo>
                      <a:cubicBezTo>
                        <a:pt x="3" y="27"/>
                        <a:pt x="3" y="27"/>
                        <a:pt x="3" y="27"/>
                      </a:cubicBezTo>
                      <a:cubicBezTo>
                        <a:pt x="0" y="25"/>
                        <a:pt x="1" y="20"/>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92" name="Freeform 153"/>
                <p:cNvSpPr>
                  <a:spLocks/>
                </p:cNvSpPr>
                <p:nvPr/>
              </p:nvSpPr>
              <p:spPr bwMode="auto">
                <a:xfrm>
                  <a:off x="1370" y="1603"/>
                  <a:ext cx="64" cy="64"/>
                </a:xfrm>
                <a:custGeom>
                  <a:avLst/>
                  <a:gdLst>
                    <a:gd name="T0" fmla="*/ 3 w 50"/>
                    <a:gd name="T1" fmla="*/ 18 h 51"/>
                    <a:gd name="T2" fmla="*/ 21 w 50"/>
                    <a:gd name="T3" fmla="*/ 3 h 51"/>
                    <a:gd name="T4" fmla="*/ 30 w 50"/>
                    <a:gd name="T5" fmla="*/ 3 h 51"/>
                    <a:gd name="T6" fmla="*/ 48 w 50"/>
                    <a:gd name="T7" fmla="*/ 24 h 51"/>
                    <a:gd name="T8" fmla="*/ 47 w 50"/>
                    <a:gd name="T9" fmla="*/ 33 h 51"/>
                    <a:gd name="T10" fmla="*/ 29 w 50"/>
                    <a:gd name="T11" fmla="*/ 49 h 51"/>
                    <a:gd name="T12" fmla="*/ 20 w 50"/>
                    <a:gd name="T13" fmla="*/ 48 h 51"/>
                    <a:gd name="T14" fmla="*/ 2 w 50"/>
                    <a:gd name="T15" fmla="*/ 27 h 51"/>
                    <a:gd name="T16" fmla="*/ 3 w 50"/>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1">
                      <a:moveTo>
                        <a:pt x="3" y="18"/>
                      </a:moveTo>
                      <a:cubicBezTo>
                        <a:pt x="21" y="3"/>
                        <a:pt x="21" y="3"/>
                        <a:pt x="21" y="3"/>
                      </a:cubicBezTo>
                      <a:cubicBezTo>
                        <a:pt x="24" y="0"/>
                        <a:pt x="28" y="1"/>
                        <a:pt x="30" y="3"/>
                      </a:cubicBezTo>
                      <a:cubicBezTo>
                        <a:pt x="48" y="24"/>
                        <a:pt x="48" y="24"/>
                        <a:pt x="48" y="24"/>
                      </a:cubicBezTo>
                      <a:cubicBezTo>
                        <a:pt x="50" y="27"/>
                        <a:pt x="50" y="31"/>
                        <a:pt x="47" y="33"/>
                      </a:cubicBezTo>
                      <a:cubicBezTo>
                        <a:pt x="29" y="49"/>
                        <a:pt x="29" y="49"/>
                        <a:pt x="29" y="49"/>
                      </a:cubicBezTo>
                      <a:cubicBezTo>
                        <a:pt x="26" y="51"/>
                        <a:pt x="22" y="51"/>
                        <a:pt x="20" y="48"/>
                      </a:cubicBezTo>
                      <a:cubicBezTo>
                        <a:pt x="2" y="27"/>
                        <a:pt x="2" y="27"/>
                        <a:pt x="2" y="27"/>
                      </a:cubicBezTo>
                      <a:cubicBezTo>
                        <a:pt x="0" y="25"/>
                        <a:pt x="0" y="20"/>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93" name="Freeform 154"/>
                <p:cNvSpPr>
                  <a:spLocks/>
                </p:cNvSpPr>
                <p:nvPr/>
              </p:nvSpPr>
              <p:spPr bwMode="auto">
                <a:xfrm>
                  <a:off x="1324" y="1642"/>
                  <a:ext cx="64" cy="64"/>
                </a:xfrm>
                <a:custGeom>
                  <a:avLst/>
                  <a:gdLst>
                    <a:gd name="T0" fmla="*/ 3 w 51"/>
                    <a:gd name="T1" fmla="*/ 18 h 51"/>
                    <a:gd name="T2" fmla="*/ 21 w 51"/>
                    <a:gd name="T3" fmla="*/ 3 h 51"/>
                    <a:gd name="T4" fmla="*/ 31 w 51"/>
                    <a:gd name="T5" fmla="*/ 4 h 51"/>
                    <a:gd name="T6" fmla="*/ 48 w 51"/>
                    <a:gd name="T7" fmla="*/ 24 h 51"/>
                    <a:gd name="T8" fmla="*/ 47 w 51"/>
                    <a:gd name="T9" fmla="*/ 34 h 51"/>
                    <a:gd name="T10" fmla="*/ 29 w 51"/>
                    <a:gd name="T11" fmla="*/ 49 h 51"/>
                    <a:gd name="T12" fmla="*/ 20 w 51"/>
                    <a:gd name="T13" fmla="*/ 48 h 51"/>
                    <a:gd name="T14" fmla="*/ 2 w 51"/>
                    <a:gd name="T15" fmla="*/ 27 h 51"/>
                    <a:gd name="T16" fmla="*/ 3 w 51"/>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8"/>
                      </a:moveTo>
                      <a:cubicBezTo>
                        <a:pt x="21" y="3"/>
                        <a:pt x="21" y="3"/>
                        <a:pt x="21" y="3"/>
                      </a:cubicBezTo>
                      <a:cubicBezTo>
                        <a:pt x="24" y="0"/>
                        <a:pt x="28" y="1"/>
                        <a:pt x="31" y="4"/>
                      </a:cubicBezTo>
                      <a:cubicBezTo>
                        <a:pt x="48" y="24"/>
                        <a:pt x="48" y="24"/>
                        <a:pt x="48" y="24"/>
                      </a:cubicBezTo>
                      <a:cubicBezTo>
                        <a:pt x="51" y="27"/>
                        <a:pt x="50" y="31"/>
                        <a:pt x="47" y="34"/>
                      </a:cubicBezTo>
                      <a:cubicBezTo>
                        <a:pt x="29" y="49"/>
                        <a:pt x="29" y="49"/>
                        <a:pt x="29" y="49"/>
                      </a:cubicBezTo>
                      <a:cubicBezTo>
                        <a:pt x="27" y="51"/>
                        <a:pt x="22" y="51"/>
                        <a:pt x="20" y="48"/>
                      </a:cubicBezTo>
                      <a:cubicBezTo>
                        <a:pt x="2" y="27"/>
                        <a:pt x="2" y="27"/>
                        <a:pt x="2" y="27"/>
                      </a:cubicBezTo>
                      <a:cubicBezTo>
                        <a:pt x="0" y="25"/>
                        <a:pt x="0" y="21"/>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94" name="Freeform 155"/>
                <p:cNvSpPr>
                  <a:spLocks/>
                </p:cNvSpPr>
                <p:nvPr/>
              </p:nvSpPr>
              <p:spPr bwMode="auto">
                <a:xfrm>
                  <a:off x="1276" y="1682"/>
                  <a:ext cx="64" cy="65"/>
                </a:xfrm>
                <a:custGeom>
                  <a:avLst/>
                  <a:gdLst>
                    <a:gd name="T0" fmla="*/ 3 w 51"/>
                    <a:gd name="T1" fmla="*/ 18 h 51"/>
                    <a:gd name="T2" fmla="*/ 22 w 51"/>
                    <a:gd name="T3" fmla="*/ 3 h 51"/>
                    <a:gd name="T4" fmla="*/ 31 w 51"/>
                    <a:gd name="T5" fmla="*/ 3 h 51"/>
                    <a:gd name="T6" fmla="*/ 49 w 51"/>
                    <a:gd name="T7" fmla="*/ 24 h 51"/>
                    <a:gd name="T8" fmla="*/ 48 w 51"/>
                    <a:gd name="T9" fmla="*/ 33 h 51"/>
                    <a:gd name="T10" fmla="*/ 29 w 51"/>
                    <a:gd name="T11" fmla="*/ 49 h 51"/>
                    <a:gd name="T12" fmla="*/ 20 w 51"/>
                    <a:gd name="T13" fmla="*/ 48 h 51"/>
                    <a:gd name="T14" fmla="*/ 3 w 51"/>
                    <a:gd name="T15" fmla="*/ 28 h 51"/>
                    <a:gd name="T16" fmla="*/ 3 w 51"/>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8"/>
                      </a:moveTo>
                      <a:cubicBezTo>
                        <a:pt x="22" y="3"/>
                        <a:pt x="22" y="3"/>
                        <a:pt x="22" y="3"/>
                      </a:cubicBezTo>
                      <a:cubicBezTo>
                        <a:pt x="25" y="0"/>
                        <a:pt x="29" y="1"/>
                        <a:pt x="31" y="3"/>
                      </a:cubicBezTo>
                      <a:cubicBezTo>
                        <a:pt x="49" y="24"/>
                        <a:pt x="49" y="24"/>
                        <a:pt x="49" y="24"/>
                      </a:cubicBezTo>
                      <a:cubicBezTo>
                        <a:pt x="51" y="27"/>
                        <a:pt x="51" y="31"/>
                        <a:pt x="48" y="33"/>
                      </a:cubicBezTo>
                      <a:cubicBezTo>
                        <a:pt x="29" y="49"/>
                        <a:pt x="29" y="49"/>
                        <a:pt x="29" y="49"/>
                      </a:cubicBezTo>
                      <a:cubicBezTo>
                        <a:pt x="27" y="51"/>
                        <a:pt x="22" y="51"/>
                        <a:pt x="20" y="48"/>
                      </a:cubicBezTo>
                      <a:cubicBezTo>
                        <a:pt x="3" y="28"/>
                        <a:pt x="3" y="28"/>
                        <a:pt x="3" y="28"/>
                      </a:cubicBezTo>
                      <a:cubicBezTo>
                        <a:pt x="0" y="25"/>
                        <a:pt x="1" y="21"/>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95" name="Freeform 156"/>
                <p:cNvSpPr>
                  <a:spLocks/>
                </p:cNvSpPr>
                <p:nvPr/>
              </p:nvSpPr>
              <p:spPr bwMode="auto">
                <a:xfrm>
                  <a:off x="1315" y="1706"/>
                  <a:ext cx="90" cy="86"/>
                </a:xfrm>
                <a:custGeom>
                  <a:avLst/>
                  <a:gdLst>
                    <a:gd name="T0" fmla="*/ 3 w 71"/>
                    <a:gd name="T1" fmla="*/ 35 h 68"/>
                    <a:gd name="T2" fmla="*/ 41 w 71"/>
                    <a:gd name="T3" fmla="*/ 3 h 68"/>
                    <a:gd name="T4" fmla="*/ 52 w 71"/>
                    <a:gd name="T5" fmla="*/ 4 h 68"/>
                    <a:gd name="T6" fmla="*/ 68 w 71"/>
                    <a:gd name="T7" fmla="*/ 23 h 68"/>
                    <a:gd name="T8" fmla="*/ 67 w 71"/>
                    <a:gd name="T9" fmla="*/ 34 h 68"/>
                    <a:gd name="T10" fmla="*/ 29 w 71"/>
                    <a:gd name="T11" fmla="*/ 66 h 68"/>
                    <a:gd name="T12" fmla="*/ 19 w 71"/>
                    <a:gd name="T13" fmla="*/ 65 h 68"/>
                    <a:gd name="T14" fmla="*/ 2 w 71"/>
                    <a:gd name="T15" fmla="*/ 45 h 68"/>
                    <a:gd name="T16" fmla="*/ 3 w 71"/>
                    <a:gd name="T17" fmla="*/ 3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8">
                      <a:moveTo>
                        <a:pt x="3" y="35"/>
                      </a:moveTo>
                      <a:cubicBezTo>
                        <a:pt x="41" y="3"/>
                        <a:pt x="41" y="3"/>
                        <a:pt x="41" y="3"/>
                      </a:cubicBezTo>
                      <a:cubicBezTo>
                        <a:pt x="44" y="0"/>
                        <a:pt x="49" y="1"/>
                        <a:pt x="52" y="4"/>
                      </a:cubicBezTo>
                      <a:cubicBezTo>
                        <a:pt x="68" y="23"/>
                        <a:pt x="68" y="23"/>
                        <a:pt x="68" y="23"/>
                      </a:cubicBezTo>
                      <a:cubicBezTo>
                        <a:pt x="71" y="26"/>
                        <a:pt x="71" y="31"/>
                        <a:pt x="67" y="34"/>
                      </a:cubicBezTo>
                      <a:cubicBezTo>
                        <a:pt x="29" y="66"/>
                        <a:pt x="29" y="66"/>
                        <a:pt x="29" y="66"/>
                      </a:cubicBezTo>
                      <a:cubicBezTo>
                        <a:pt x="26" y="68"/>
                        <a:pt x="22" y="68"/>
                        <a:pt x="19" y="65"/>
                      </a:cubicBezTo>
                      <a:cubicBezTo>
                        <a:pt x="2" y="45"/>
                        <a:pt x="2" y="45"/>
                        <a:pt x="2" y="45"/>
                      </a:cubicBezTo>
                      <a:cubicBezTo>
                        <a:pt x="0" y="42"/>
                        <a:pt x="0" y="38"/>
                        <a:pt x="3" y="3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96" name="Freeform 157"/>
                <p:cNvSpPr>
                  <a:spLocks/>
                </p:cNvSpPr>
                <p:nvPr/>
              </p:nvSpPr>
              <p:spPr bwMode="auto">
                <a:xfrm>
                  <a:off x="1354" y="1744"/>
                  <a:ext cx="99" cy="95"/>
                </a:xfrm>
                <a:custGeom>
                  <a:avLst/>
                  <a:gdLst>
                    <a:gd name="T0" fmla="*/ 3 w 78"/>
                    <a:gd name="T1" fmla="*/ 41 h 75"/>
                    <a:gd name="T2" fmla="*/ 48 w 78"/>
                    <a:gd name="T3" fmla="*/ 3 h 75"/>
                    <a:gd name="T4" fmla="*/ 58 w 78"/>
                    <a:gd name="T5" fmla="*/ 4 h 75"/>
                    <a:gd name="T6" fmla="*/ 75 w 78"/>
                    <a:gd name="T7" fmla="*/ 23 h 75"/>
                    <a:gd name="T8" fmla="*/ 74 w 78"/>
                    <a:gd name="T9" fmla="*/ 34 h 75"/>
                    <a:gd name="T10" fmla="*/ 29 w 78"/>
                    <a:gd name="T11" fmla="*/ 72 h 75"/>
                    <a:gd name="T12" fmla="*/ 19 w 78"/>
                    <a:gd name="T13" fmla="*/ 71 h 75"/>
                    <a:gd name="T14" fmla="*/ 2 w 78"/>
                    <a:gd name="T15" fmla="*/ 51 h 75"/>
                    <a:gd name="T16" fmla="*/ 3 w 78"/>
                    <a:gd name="T17" fmla="*/ 4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75">
                      <a:moveTo>
                        <a:pt x="3" y="41"/>
                      </a:moveTo>
                      <a:cubicBezTo>
                        <a:pt x="48" y="3"/>
                        <a:pt x="48" y="3"/>
                        <a:pt x="48" y="3"/>
                      </a:cubicBezTo>
                      <a:cubicBezTo>
                        <a:pt x="51" y="0"/>
                        <a:pt x="56" y="1"/>
                        <a:pt x="58" y="4"/>
                      </a:cubicBezTo>
                      <a:cubicBezTo>
                        <a:pt x="75" y="23"/>
                        <a:pt x="75" y="23"/>
                        <a:pt x="75" y="23"/>
                      </a:cubicBezTo>
                      <a:cubicBezTo>
                        <a:pt x="78" y="26"/>
                        <a:pt x="77" y="31"/>
                        <a:pt x="74" y="34"/>
                      </a:cubicBezTo>
                      <a:cubicBezTo>
                        <a:pt x="29" y="72"/>
                        <a:pt x="29" y="72"/>
                        <a:pt x="29" y="72"/>
                      </a:cubicBezTo>
                      <a:cubicBezTo>
                        <a:pt x="26" y="75"/>
                        <a:pt x="21" y="74"/>
                        <a:pt x="19" y="71"/>
                      </a:cubicBezTo>
                      <a:cubicBezTo>
                        <a:pt x="2" y="51"/>
                        <a:pt x="2" y="51"/>
                        <a:pt x="2" y="51"/>
                      </a:cubicBezTo>
                      <a:cubicBezTo>
                        <a:pt x="0" y="48"/>
                        <a:pt x="0" y="44"/>
                        <a:pt x="3" y="4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97" name="Freeform 158"/>
                <p:cNvSpPr>
                  <a:spLocks/>
                </p:cNvSpPr>
                <p:nvPr/>
              </p:nvSpPr>
              <p:spPr bwMode="auto">
                <a:xfrm>
                  <a:off x="1392" y="1770"/>
                  <a:ext cx="124" cy="115"/>
                </a:xfrm>
                <a:custGeom>
                  <a:avLst/>
                  <a:gdLst>
                    <a:gd name="T0" fmla="*/ 4 w 98"/>
                    <a:gd name="T1" fmla="*/ 57 h 91"/>
                    <a:gd name="T2" fmla="*/ 68 w 98"/>
                    <a:gd name="T3" fmla="*/ 2 h 91"/>
                    <a:gd name="T4" fmla="*/ 79 w 98"/>
                    <a:gd name="T5" fmla="*/ 3 h 91"/>
                    <a:gd name="T6" fmla="*/ 95 w 98"/>
                    <a:gd name="T7" fmla="*/ 23 h 91"/>
                    <a:gd name="T8" fmla="*/ 95 w 98"/>
                    <a:gd name="T9" fmla="*/ 33 h 91"/>
                    <a:gd name="T10" fmla="*/ 30 w 98"/>
                    <a:gd name="T11" fmla="*/ 88 h 91"/>
                    <a:gd name="T12" fmla="*/ 20 w 98"/>
                    <a:gd name="T13" fmla="*/ 87 h 91"/>
                    <a:gd name="T14" fmla="*/ 3 w 98"/>
                    <a:gd name="T15" fmla="*/ 67 h 91"/>
                    <a:gd name="T16" fmla="*/ 4 w 98"/>
                    <a:gd name="T17" fmla="*/ 5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91">
                      <a:moveTo>
                        <a:pt x="4" y="57"/>
                      </a:moveTo>
                      <a:cubicBezTo>
                        <a:pt x="68" y="2"/>
                        <a:pt x="68" y="2"/>
                        <a:pt x="68" y="2"/>
                      </a:cubicBezTo>
                      <a:cubicBezTo>
                        <a:pt x="71" y="0"/>
                        <a:pt x="76" y="0"/>
                        <a:pt x="79" y="3"/>
                      </a:cubicBezTo>
                      <a:cubicBezTo>
                        <a:pt x="95" y="23"/>
                        <a:pt x="95" y="23"/>
                        <a:pt x="95" y="23"/>
                      </a:cubicBezTo>
                      <a:cubicBezTo>
                        <a:pt x="98" y="26"/>
                        <a:pt x="98" y="30"/>
                        <a:pt x="95" y="33"/>
                      </a:cubicBezTo>
                      <a:cubicBezTo>
                        <a:pt x="30" y="88"/>
                        <a:pt x="30" y="88"/>
                        <a:pt x="30" y="88"/>
                      </a:cubicBezTo>
                      <a:cubicBezTo>
                        <a:pt x="27" y="91"/>
                        <a:pt x="22" y="90"/>
                        <a:pt x="20" y="87"/>
                      </a:cubicBezTo>
                      <a:cubicBezTo>
                        <a:pt x="3" y="67"/>
                        <a:pt x="3" y="67"/>
                        <a:pt x="3" y="67"/>
                      </a:cubicBezTo>
                      <a:cubicBezTo>
                        <a:pt x="0" y="64"/>
                        <a:pt x="1" y="60"/>
                        <a:pt x="4" y="5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98" name="Freeform 159"/>
                <p:cNvSpPr>
                  <a:spLocks/>
                </p:cNvSpPr>
                <p:nvPr/>
              </p:nvSpPr>
              <p:spPr bwMode="auto">
                <a:xfrm>
                  <a:off x="1431" y="1856"/>
                  <a:ext cx="76" cy="74"/>
                </a:xfrm>
                <a:custGeom>
                  <a:avLst/>
                  <a:gdLst>
                    <a:gd name="T0" fmla="*/ 3 w 60"/>
                    <a:gd name="T1" fmla="*/ 25 h 59"/>
                    <a:gd name="T2" fmla="*/ 30 w 60"/>
                    <a:gd name="T3" fmla="*/ 3 h 59"/>
                    <a:gd name="T4" fmla="*/ 40 w 60"/>
                    <a:gd name="T5" fmla="*/ 3 h 59"/>
                    <a:gd name="T6" fmla="*/ 57 w 60"/>
                    <a:gd name="T7" fmla="*/ 23 h 59"/>
                    <a:gd name="T8" fmla="*/ 56 w 60"/>
                    <a:gd name="T9" fmla="*/ 33 h 59"/>
                    <a:gd name="T10" fmla="*/ 29 w 60"/>
                    <a:gd name="T11" fmla="*/ 56 h 59"/>
                    <a:gd name="T12" fmla="*/ 19 w 60"/>
                    <a:gd name="T13" fmla="*/ 55 h 59"/>
                    <a:gd name="T14" fmla="*/ 2 w 60"/>
                    <a:gd name="T15" fmla="*/ 36 h 59"/>
                    <a:gd name="T16" fmla="*/ 3 w 60"/>
                    <a:gd name="T17" fmla="*/ 2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9">
                      <a:moveTo>
                        <a:pt x="3" y="25"/>
                      </a:moveTo>
                      <a:cubicBezTo>
                        <a:pt x="30" y="3"/>
                        <a:pt x="30" y="3"/>
                        <a:pt x="30" y="3"/>
                      </a:cubicBezTo>
                      <a:cubicBezTo>
                        <a:pt x="33" y="0"/>
                        <a:pt x="38" y="0"/>
                        <a:pt x="40" y="3"/>
                      </a:cubicBezTo>
                      <a:cubicBezTo>
                        <a:pt x="57" y="23"/>
                        <a:pt x="57" y="23"/>
                        <a:pt x="57" y="23"/>
                      </a:cubicBezTo>
                      <a:cubicBezTo>
                        <a:pt x="60" y="26"/>
                        <a:pt x="59" y="31"/>
                        <a:pt x="56" y="33"/>
                      </a:cubicBezTo>
                      <a:cubicBezTo>
                        <a:pt x="29" y="56"/>
                        <a:pt x="29" y="56"/>
                        <a:pt x="29" y="56"/>
                      </a:cubicBezTo>
                      <a:cubicBezTo>
                        <a:pt x="26" y="59"/>
                        <a:pt x="22" y="58"/>
                        <a:pt x="19" y="55"/>
                      </a:cubicBezTo>
                      <a:cubicBezTo>
                        <a:pt x="2" y="36"/>
                        <a:pt x="2" y="36"/>
                        <a:pt x="2" y="36"/>
                      </a:cubicBezTo>
                      <a:cubicBezTo>
                        <a:pt x="0" y="33"/>
                        <a:pt x="0" y="28"/>
                        <a:pt x="3" y="2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99" name="Freeform 160"/>
                <p:cNvSpPr>
                  <a:spLocks/>
                </p:cNvSpPr>
                <p:nvPr/>
              </p:nvSpPr>
              <p:spPr bwMode="auto">
                <a:xfrm>
                  <a:off x="1383" y="1670"/>
                  <a:ext cx="66" cy="66"/>
                </a:xfrm>
                <a:custGeom>
                  <a:avLst/>
                  <a:gdLst>
                    <a:gd name="T0" fmla="*/ 3 w 52"/>
                    <a:gd name="T1" fmla="*/ 19 h 52"/>
                    <a:gd name="T2" fmla="*/ 22 w 52"/>
                    <a:gd name="T3" fmla="*/ 2 h 52"/>
                    <a:gd name="T4" fmla="*/ 32 w 52"/>
                    <a:gd name="T5" fmla="*/ 3 h 52"/>
                    <a:gd name="T6" fmla="*/ 49 w 52"/>
                    <a:gd name="T7" fmla="*/ 23 h 52"/>
                    <a:gd name="T8" fmla="*/ 48 w 52"/>
                    <a:gd name="T9" fmla="*/ 33 h 52"/>
                    <a:gd name="T10" fmla="*/ 29 w 52"/>
                    <a:gd name="T11" fmla="*/ 49 h 52"/>
                    <a:gd name="T12" fmla="*/ 19 w 52"/>
                    <a:gd name="T13" fmla="*/ 49 h 52"/>
                    <a:gd name="T14" fmla="*/ 2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2" y="2"/>
                        <a:pt x="22" y="2"/>
                        <a:pt x="22" y="2"/>
                      </a:cubicBezTo>
                      <a:cubicBezTo>
                        <a:pt x="25" y="0"/>
                        <a:pt x="30" y="0"/>
                        <a:pt x="32" y="3"/>
                      </a:cubicBezTo>
                      <a:cubicBezTo>
                        <a:pt x="49" y="23"/>
                        <a:pt x="49" y="23"/>
                        <a:pt x="49" y="23"/>
                      </a:cubicBezTo>
                      <a:cubicBezTo>
                        <a:pt x="52" y="26"/>
                        <a:pt x="51" y="30"/>
                        <a:pt x="48" y="33"/>
                      </a:cubicBezTo>
                      <a:cubicBezTo>
                        <a:pt x="29" y="49"/>
                        <a:pt x="29" y="49"/>
                        <a:pt x="29" y="49"/>
                      </a:cubicBezTo>
                      <a:cubicBezTo>
                        <a:pt x="26" y="52"/>
                        <a:pt x="21" y="52"/>
                        <a:pt x="19" y="49"/>
                      </a:cubicBezTo>
                      <a:cubicBezTo>
                        <a:pt x="2" y="29"/>
                        <a:pt x="2" y="29"/>
                        <a:pt x="2" y="29"/>
                      </a:cubicBezTo>
                      <a:cubicBezTo>
                        <a:pt x="0" y="26"/>
                        <a:pt x="0"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00" name="Freeform 161"/>
                <p:cNvSpPr>
                  <a:spLocks/>
                </p:cNvSpPr>
                <p:nvPr/>
              </p:nvSpPr>
              <p:spPr bwMode="auto">
                <a:xfrm>
                  <a:off x="1430" y="1629"/>
                  <a:ext cx="66" cy="66"/>
                </a:xfrm>
                <a:custGeom>
                  <a:avLst/>
                  <a:gdLst>
                    <a:gd name="T0" fmla="*/ 3 w 52"/>
                    <a:gd name="T1" fmla="*/ 19 h 52"/>
                    <a:gd name="T2" fmla="*/ 23 w 52"/>
                    <a:gd name="T3" fmla="*/ 2 h 52"/>
                    <a:gd name="T4" fmla="*/ 33 w 52"/>
                    <a:gd name="T5" fmla="*/ 3 h 52"/>
                    <a:gd name="T6" fmla="*/ 50 w 52"/>
                    <a:gd name="T7" fmla="*/ 23 h 52"/>
                    <a:gd name="T8" fmla="*/ 49 w 52"/>
                    <a:gd name="T9" fmla="*/ 33 h 52"/>
                    <a:gd name="T10" fmla="*/ 29 w 52"/>
                    <a:gd name="T11" fmla="*/ 50 h 52"/>
                    <a:gd name="T12" fmla="*/ 19 w 52"/>
                    <a:gd name="T13" fmla="*/ 49 h 52"/>
                    <a:gd name="T14" fmla="*/ 2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3" y="2"/>
                        <a:pt x="23" y="2"/>
                        <a:pt x="23" y="2"/>
                      </a:cubicBezTo>
                      <a:cubicBezTo>
                        <a:pt x="26" y="0"/>
                        <a:pt x="30" y="0"/>
                        <a:pt x="33" y="3"/>
                      </a:cubicBezTo>
                      <a:cubicBezTo>
                        <a:pt x="50" y="23"/>
                        <a:pt x="50" y="23"/>
                        <a:pt x="50" y="23"/>
                      </a:cubicBezTo>
                      <a:cubicBezTo>
                        <a:pt x="52" y="26"/>
                        <a:pt x="52" y="31"/>
                        <a:pt x="49" y="33"/>
                      </a:cubicBezTo>
                      <a:cubicBezTo>
                        <a:pt x="29" y="50"/>
                        <a:pt x="29" y="50"/>
                        <a:pt x="29" y="50"/>
                      </a:cubicBezTo>
                      <a:cubicBezTo>
                        <a:pt x="26" y="52"/>
                        <a:pt x="22" y="52"/>
                        <a:pt x="19" y="49"/>
                      </a:cubicBezTo>
                      <a:cubicBezTo>
                        <a:pt x="2" y="29"/>
                        <a:pt x="2" y="29"/>
                        <a:pt x="2" y="29"/>
                      </a:cubicBezTo>
                      <a:cubicBezTo>
                        <a:pt x="0" y="26"/>
                        <a:pt x="0"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01" name="Freeform 162"/>
                <p:cNvSpPr>
                  <a:spLocks/>
                </p:cNvSpPr>
                <p:nvPr/>
              </p:nvSpPr>
              <p:spPr bwMode="auto">
                <a:xfrm>
                  <a:off x="1477" y="1589"/>
                  <a:ext cx="65" cy="67"/>
                </a:xfrm>
                <a:custGeom>
                  <a:avLst/>
                  <a:gdLst>
                    <a:gd name="T0" fmla="*/ 3 w 52"/>
                    <a:gd name="T1" fmla="*/ 19 h 53"/>
                    <a:gd name="T2" fmla="*/ 23 w 52"/>
                    <a:gd name="T3" fmla="*/ 3 h 53"/>
                    <a:gd name="T4" fmla="*/ 33 w 52"/>
                    <a:gd name="T5" fmla="*/ 4 h 53"/>
                    <a:gd name="T6" fmla="*/ 50 w 52"/>
                    <a:gd name="T7" fmla="*/ 24 h 53"/>
                    <a:gd name="T8" fmla="*/ 49 w 52"/>
                    <a:gd name="T9" fmla="*/ 34 h 53"/>
                    <a:gd name="T10" fmla="*/ 30 w 52"/>
                    <a:gd name="T11" fmla="*/ 50 h 53"/>
                    <a:gd name="T12" fmla="*/ 20 w 52"/>
                    <a:gd name="T13" fmla="*/ 49 h 53"/>
                    <a:gd name="T14" fmla="*/ 3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3" y="3"/>
                        <a:pt x="23" y="3"/>
                        <a:pt x="23" y="3"/>
                      </a:cubicBezTo>
                      <a:cubicBezTo>
                        <a:pt x="26" y="0"/>
                        <a:pt x="30" y="1"/>
                        <a:pt x="33" y="4"/>
                      </a:cubicBezTo>
                      <a:cubicBezTo>
                        <a:pt x="50" y="24"/>
                        <a:pt x="50" y="24"/>
                        <a:pt x="50" y="24"/>
                      </a:cubicBezTo>
                      <a:cubicBezTo>
                        <a:pt x="52" y="27"/>
                        <a:pt x="52" y="31"/>
                        <a:pt x="49" y="34"/>
                      </a:cubicBezTo>
                      <a:cubicBezTo>
                        <a:pt x="30" y="50"/>
                        <a:pt x="30" y="50"/>
                        <a:pt x="30" y="50"/>
                      </a:cubicBezTo>
                      <a:cubicBezTo>
                        <a:pt x="27" y="53"/>
                        <a:pt x="22" y="52"/>
                        <a:pt x="20" y="49"/>
                      </a:cubicBezTo>
                      <a:cubicBezTo>
                        <a:pt x="3" y="29"/>
                        <a:pt x="3" y="29"/>
                        <a:pt x="3" y="29"/>
                      </a:cubicBezTo>
                      <a:cubicBezTo>
                        <a:pt x="0" y="26"/>
                        <a:pt x="1"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02" name="Freeform 163"/>
                <p:cNvSpPr>
                  <a:spLocks/>
                </p:cNvSpPr>
                <p:nvPr/>
              </p:nvSpPr>
              <p:spPr bwMode="auto">
                <a:xfrm>
                  <a:off x="1523" y="1550"/>
                  <a:ext cx="67" cy="65"/>
                </a:xfrm>
                <a:custGeom>
                  <a:avLst/>
                  <a:gdLst>
                    <a:gd name="T0" fmla="*/ 4 w 53"/>
                    <a:gd name="T1" fmla="*/ 19 h 52"/>
                    <a:gd name="T2" fmla="*/ 23 w 53"/>
                    <a:gd name="T3" fmla="*/ 2 h 52"/>
                    <a:gd name="T4" fmla="*/ 33 w 53"/>
                    <a:gd name="T5" fmla="*/ 3 h 52"/>
                    <a:gd name="T6" fmla="*/ 50 w 53"/>
                    <a:gd name="T7" fmla="*/ 23 h 52"/>
                    <a:gd name="T8" fmla="*/ 49 w 53"/>
                    <a:gd name="T9" fmla="*/ 33 h 52"/>
                    <a:gd name="T10" fmla="*/ 30 w 53"/>
                    <a:gd name="T11" fmla="*/ 49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2"/>
                        <a:pt x="23" y="2"/>
                        <a:pt x="23" y="2"/>
                      </a:cubicBezTo>
                      <a:cubicBezTo>
                        <a:pt x="26" y="0"/>
                        <a:pt x="31" y="0"/>
                        <a:pt x="33" y="3"/>
                      </a:cubicBezTo>
                      <a:cubicBezTo>
                        <a:pt x="50" y="23"/>
                        <a:pt x="50" y="23"/>
                        <a:pt x="50" y="23"/>
                      </a:cubicBezTo>
                      <a:cubicBezTo>
                        <a:pt x="53" y="26"/>
                        <a:pt x="52" y="30"/>
                        <a:pt x="49" y="33"/>
                      </a:cubicBezTo>
                      <a:cubicBezTo>
                        <a:pt x="30" y="49"/>
                        <a:pt x="30" y="49"/>
                        <a:pt x="30" y="49"/>
                      </a:cubicBezTo>
                      <a:cubicBezTo>
                        <a:pt x="27" y="52"/>
                        <a:pt x="22" y="52"/>
                        <a:pt x="20" y="49"/>
                      </a:cubicBezTo>
                      <a:cubicBezTo>
                        <a:pt x="3" y="29"/>
                        <a:pt x="3" y="29"/>
                        <a:pt x="3" y="29"/>
                      </a:cubicBezTo>
                      <a:cubicBezTo>
                        <a:pt x="0" y="26"/>
                        <a:pt x="1" y="21"/>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03" name="Freeform 164"/>
                <p:cNvSpPr>
                  <a:spLocks/>
                </p:cNvSpPr>
                <p:nvPr/>
              </p:nvSpPr>
              <p:spPr bwMode="auto">
                <a:xfrm>
                  <a:off x="1571" y="1509"/>
                  <a:ext cx="66" cy="66"/>
                </a:xfrm>
                <a:custGeom>
                  <a:avLst/>
                  <a:gdLst>
                    <a:gd name="T0" fmla="*/ 3 w 52"/>
                    <a:gd name="T1" fmla="*/ 19 h 52"/>
                    <a:gd name="T2" fmla="*/ 23 w 52"/>
                    <a:gd name="T3" fmla="*/ 2 h 52"/>
                    <a:gd name="T4" fmla="*/ 33 w 52"/>
                    <a:gd name="T5" fmla="*/ 3 h 52"/>
                    <a:gd name="T6" fmla="*/ 50 w 52"/>
                    <a:gd name="T7" fmla="*/ 23 h 52"/>
                    <a:gd name="T8" fmla="*/ 49 w 52"/>
                    <a:gd name="T9" fmla="*/ 33 h 52"/>
                    <a:gd name="T10" fmla="*/ 29 w 52"/>
                    <a:gd name="T11" fmla="*/ 50 h 52"/>
                    <a:gd name="T12" fmla="*/ 19 w 52"/>
                    <a:gd name="T13" fmla="*/ 49 h 52"/>
                    <a:gd name="T14" fmla="*/ 2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3" y="2"/>
                        <a:pt x="23" y="2"/>
                        <a:pt x="23" y="2"/>
                      </a:cubicBezTo>
                      <a:cubicBezTo>
                        <a:pt x="26" y="0"/>
                        <a:pt x="30" y="0"/>
                        <a:pt x="33" y="3"/>
                      </a:cubicBezTo>
                      <a:cubicBezTo>
                        <a:pt x="50" y="23"/>
                        <a:pt x="50" y="23"/>
                        <a:pt x="50" y="23"/>
                      </a:cubicBezTo>
                      <a:cubicBezTo>
                        <a:pt x="52" y="26"/>
                        <a:pt x="52" y="31"/>
                        <a:pt x="49" y="33"/>
                      </a:cubicBezTo>
                      <a:cubicBezTo>
                        <a:pt x="29" y="50"/>
                        <a:pt x="29" y="50"/>
                        <a:pt x="29" y="50"/>
                      </a:cubicBezTo>
                      <a:cubicBezTo>
                        <a:pt x="26" y="52"/>
                        <a:pt x="22" y="52"/>
                        <a:pt x="19" y="49"/>
                      </a:cubicBezTo>
                      <a:cubicBezTo>
                        <a:pt x="2" y="29"/>
                        <a:pt x="2" y="29"/>
                        <a:pt x="2" y="29"/>
                      </a:cubicBezTo>
                      <a:cubicBezTo>
                        <a:pt x="0" y="26"/>
                        <a:pt x="0"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04" name="Freeform 165"/>
                <p:cNvSpPr>
                  <a:spLocks/>
                </p:cNvSpPr>
                <p:nvPr/>
              </p:nvSpPr>
              <p:spPr bwMode="auto">
                <a:xfrm>
                  <a:off x="1618" y="1469"/>
                  <a:ext cx="66" cy="67"/>
                </a:xfrm>
                <a:custGeom>
                  <a:avLst/>
                  <a:gdLst>
                    <a:gd name="T0" fmla="*/ 3 w 52"/>
                    <a:gd name="T1" fmla="*/ 19 h 53"/>
                    <a:gd name="T2" fmla="*/ 23 w 52"/>
                    <a:gd name="T3" fmla="*/ 3 h 53"/>
                    <a:gd name="T4" fmla="*/ 33 w 52"/>
                    <a:gd name="T5" fmla="*/ 4 h 53"/>
                    <a:gd name="T6" fmla="*/ 50 w 52"/>
                    <a:gd name="T7" fmla="*/ 24 h 53"/>
                    <a:gd name="T8" fmla="*/ 49 w 52"/>
                    <a:gd name="T9" fmla="*/ 34 h 53"/>
                    <a:gd name="T10" fmla="*/ 30 w 52"/>
                    <a:gd name="T11" fmla="*/ 50 h 53"/>
                    <a:gd name="T12" fmla="*/ 20 w 52"/>
                    <a:gd name="T13" fmla="*/ 49 h 53"/>
                    <a:gd name="T14" fmla="*/ 3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3" y="3"/>
                        <a:pt x="23" y="3"/>
                        <a:pt x="23" y="3"/>
                      </a:cubicBezTo>
                      <a:cubicBezTo>
                        <a:pt x="26" y="0"/>
                        <a:pt x="30" y="1"/>
                        <a:pt x="33" y="4"/>
                      </a:cubicBezTo>
                      <a:cubicBezTo>
                        <a:pt x="50" y="24"/>
                        <a:pt x="50" y="24"/>
                        <a:pt x="50" y="24"/>
                      </a:cubicBezTo>
                      <a:cubicBezTo>
                        <a:pt x="52" y="27"/>
                        <a:pt x="52" y="31"/>
                        <a:pt x="49" y="34"/>
                      </a:cubicBezTo>
                      <a:cubicBezTo>
                        <a:pt x="30" y="50"/>
                        <a:pt x="30" y="50"/>
                        <a:pt x="30" y="50"/>
                      </a:cubicBezTo>
                      <a:cubicBezTo>
                        <a:pt x="27" y="53"/>
                        <a:pt x="22" y="52"/>
                        <a:pt x="20" y="49"/>
                      </a:cubicBezTo>
                      <a:cubicBezTo>
                        <a:pt x="3" y="29"/>
                        <a:pt x="3" y="29"/>
                        <a:pt x="3" y="29"/>
                      </a:cubicBezTo>
                      <a:cubicBezTo>
                        <a:pt x="0" y="26"/>
                        <a:pt x="1"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05" name="Freeform 166"/>
                <p:cNvSpPr>
                  <a:spLocks/>
                </p:cNvSpPr>
                <p:nvPr/>
              </p:nvSpPr>
              <p:spPr bwMode="auto">
                <a:xfrm>
                  <a:off x="1665" y="1430"/>
                  <a:ext cx="67" cy="65"/>
                </a:xfrm>
                <a:custGeom>
                  <a:avLst/>
                  <a:gdLst>
                    <a:gd name="T0" fmla="*/ 4 w 53"/>
                    <a:gd name="T1" fmla="*/ 19 h 52"/>
                    <a:gd name="T2" fmla="*/ 23 w 53"/>
                    <a:gd name="T3" fmla="*/ 2 h 52"/>
                    <a:gd name="T4" fmla="*/ 33 w 53"/>
                    <a:gd name="T5" fmla="*/ 3 h 52"/>
                    <a:gd name="T6" fmla="*/ 50 w 53"/>
                    <a:gd name="T7" fmla="*/ 23 h 52"/>
                    <a:gd name="T8" fmla="*/ 49 w 53"/>
                    <a:gd name="T9" fmla="*/ 33 h 52"/>
                    <a:gd name="T10" fmla="*/ 30 w 53"/>
                    <a:gd name="T11" fmla="*/ 49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2"/>
                        <a:pt x="23" y="2"/>
                        <a:pt x="23" y="2"/>
                      </a:cubicBezTo>
                      <a:cubicBezTo>
                        <a:pt x="26" y="0"/>
                        <a:pt x="31" y="0"/>
                        <a:pt x="33" y="3"/>
                      </a:cubicBezTo>
                      <a:cubicBezTo>
                        <a:pt x="50" y="23"/>
                        <a:pt x="50" y="23"/>
                        <a:pt x="50" y="23"/>
                      </a:cubicBezTo>
                      <a:cubicBezTo>
                        <a:pt x="53" y="26"/>
                        <a:pt x="52" y="30"/>
                        <a:pt x="49" y="33"/>
                      </a:cubicBezTo>
                      <a:cubicBezTo>
                        <a:pt x="30" y="49"/>
                        <a:pt x="30" y="49"/>
                        <a:pt x="30" y="49"/>
                      </a:cubicBezTo>
                      <a:cubicBezTo>
                        <a:pt x="27" y="52"/>
                        <a:pt x="22" y="52"/>
                        <a:pt x="20" y="49"/>
                      </a:cubicBezTo>
                      <a:cubicBezTo>
                        <a:pt x="3" y="29"/>
                        <a:pt x="3" y="29"/>
                        <a:pt x="3" y="29"/>
                      </a:cubicBezTo>
                      <a:cubicBezTo>
                        <a:pt x="0" y="26"/>
                        <a:pt x="1" y="21"/>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06" name="Freeform 167"/>
                <p:cNvSpPr>
                  <a:spLocks/>
                </p:cNvSpPr>
                <p:nvPr/>
              </p:nvSpPr>
              <p:spPr bwMode="auto">
                <a:xfrm>
                  <a:off x="1713" y="1389"/>
                  <a:ext cx="66" cy="66"/>
                </a:xfrm>
                <a:custGeom>
                  <a:avLst/>
                  <a:gdLst>
                    <a:gd name="T0" fmla="*/ 3 w 52"/>
                    <a:gd name="T1" fmla="*/ 19 h 52"/>
                    <a:gd name="T2" fmla="*/ 23 w 52"/>
                    <a:gd name="T3" fmla="*/ 2 h 52"/>
                    <a:gd name="T4" fmla="*/ 33 w 52"/>
                    <a:gd name="T5" fmla="*/ 3 h 52"/>
                    <a:gd name="T6" fmla="*/ 50 w 52"/>
                    <a:gd name="T7" fmla="*/ 23 h 52"/>
                    <a:gd name="T8" fmla="*/ 49 w 52"/>
                    <a:gd name="T9" fmla="*/ 33 h 52"/>
                    <a:gd name="T10" fmla="*/ 29 w 52"/>
                    <a:gd name="T11" fmla="*/ 50 h 52"/>
                    <a:gd name="T12" fmla="*/ 19 w 52"/>
                    <a:gd name="T13" fmla="*/ 49 h 52"/>
                    <a:gd name="T14" fmla="*/ 2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3" y="2"/>
                        <a:pt x="23" y="2"/>
                        <a:pt x="23" y="2"/>
                      </a:cubicBezTo>
                      <a:cubicBezTo>
                        <a:pt x="26" y="0"/>
                        <a:pt x="30" y="0"/>
                        <a:pt x="33" y="3"/>
                      </a:cubicBezTo>
                      <a:cubicBezTo>
                        <a:pt x="50" y="23"/>
                        <a:pt x="50" y="23"/>
                        <a:pt x="50" y="23"/>
                      </a:cubicBezTo>
                      <a:cubicBezTo>
                        <a:pt x="52" y="26"/>
                        <a:pt x="52" y="31"/>
                        <a:pt x="49" y="33"/>
                      </a:cubicBezTo>
                      <a:cubicBezTo>
                        <a:pt x="29" y="50"/>
                        <a:pt x="29" y="50"/>
                        <a:pt x="29" y="50"/>
                      </a:cubicBezTo>
                      <a:cubicBezTo>
                        <a:pt x="26" y="52"/>
                        <a:pt x="22" y="52"/>
                        <a:pt x="19" y="49"/>
                      </a:cubicBezTo>
                      <a:cubicBezTo>
                        <a:pt x="2" y="29"/>
                        <a:pt x="2" y="29"/>
                        <a:pt x="2" y="29"/>
                      </a:cubicBezTo>
                      <a:cubicBezTo>
                        <a:pt x="0" y="26"/>
                        <a:pt x="0"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07" name="Freeform 168"/>
                <p:cNvSpPr>
                  <a:spLocks/>
                </p:cNvSpPr>
                <p:nvPr/>
              </p:nvSpPr>
              <p:spPr bwMode="auto">
                <a:xfrm>
                  <a:off x="1760" y="1349"/>
                  <a:ext cx="66" cy="67"/>
                </a:xfrm>
                <a:custGeom>
                  <a:avLst/>
                  <a:gdLst>
                    <a:gd name="T0" fmla="*/ 3 w 52"/>
                    <a:gd name="T1" fmla="*/ 19 h 53"/>
                    <a:gd name="T2" fmla="*/ 23 w 52"/>
                    <a:gd name="T3" fmla="*/ 3 h 53"/>
                    <a:gd name="T4" fmla="*/ 33 w 52"/>
                    <a:gd name="T5" fmla="*/ 4 h 53"/>
                    <a:gd name="T6" fmla="*/ 50 w 52"/>
                    <a:gd name="T7" fmla="*/ 24 h 53"/>
                    <a:gd name="T8" fmla="*/ 49 w 52"/>
                    <a:gd name="T9" fmla="*/ 34 h 53"/>
                    <a:gd name="T10" fmla="*/ 30 w 52"/>
                    <a:gd name="T11" fmla="*/ 50 h 53"/>
                    <a:gd name="T12" fmla="*/ 20 w 52"/>
                    <a:gd name="T13" fmla="*/ 49 h 53"/>
                    <a:gd name="T14" fmla="*/ 3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3" y="3"/>
                        <a:pt x="23" y="3"/>
                        <a:pt x="23" y="3"/>
                      </a:cubicBezTo>
                      <a:cubicBezTo>
                        <a:pt x="26" y="0"/>
                        <a:pt x="30" y="1"/>
                        <a:pt x="33" y="4"/>
                      </a:cubicBezTo>
                      <a:cubicBezTo>
                        <a:pt x="50" y="24"/>
                        <a:pt x="50" y="24"/>
                        <a:pt x="50" y="24"/>
                      </a:cubicBezTo>
                      <a:cubicBezTo>
                        <a:pt x="52" y="27"/>
                        <a:pt x="52" y="31"/>
                        <a:pt x="49" y="34"/>
                      </a:cubicBezTo>
                      <a:cubicBezTo>
                        <a:pt x="30" y="50"/>
                        <a:pt x="30" y="50"/>
                        <a:pt x="30" y="50"/>
                      </a:cubicBezTo>
                      <a:cubicBezTo>
                        <a:pt x="27" y="53"/>
                        <a:pt x="22" y="52"/>
                        <a:pt x="20" y="49"/>
                      </a:cubicBezTo>
                      <a:cubicBezTo>
                        <a:pt x="3" y="29"/>
                        <a:pt x="3" y="29"/>
                        <a:pt x="3" y="29"/>
                      </a:cubicBezTo>
                      <a:cubicBezTo>
                        <a:pt x="0" y="26"/>
                        <a:pt x="1"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08" name="Freeform 169"/>
                <p:cNvSpPr>
                  <a:spLocks/>
                </p:cNvSpPr>
                <p:nvPr/>
              </p:nvSpPr>
              <p:spPr bwMode="auto">
                <a:xfrm>
                  <a:off x="1807" y="1310"/>
                  <a:ext cx="67" cy="65"/>
                </a:xfrm>
                <a:custGeom>
                  <a:avLst/>
                  <a:gdLst>
                    <a:gd name="T0" fmla="*/ 4 w 53"/>
                    <a:gd name="T1" fmla="*/ 19 h 52"/>
                    <a:gd name="T2" fmla="*/ 23 w 53"/>
                    <a:gd name="T3" fmla="*/ 2 h 52"/>
                    <a:gd name="T4" fmla="*/ 33 w 53"/>
                    <a:gd name="T5" fmla="*/ 3 h 52"/>
                    <a:gd name="T6" fmla="*/ 50 w 53"/>
                    <a:gd name="T7" fmla="*/ 23 h 52"/>
                    <a:gd name="T8" fmla="*/ 49 w 53"/>
                    <a:gd name="T9" fmla="*/ 33 h 52"/>
                    <a:gd name="T10" fmla="*/ 30 w 53"/>
                    <a:gd name="T11" fmla="*/ 49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2"/>
                        <a:pt x="23" y="2"/>
                        <a:pt x="23" y="2"/>
                      </a:cubicBezTo>
                      <a:cubicBezTo>
                        <a:pt x="26" y="0"/>
                        <a:pt x="31" y="0"/>
                        <a:pt x="33" y="3"/>
                      </a:cubicBezTo>
                      <a:cubicBezTo>
                        <a:pt x="50" y="23"/>
                        <a:pt x="50" y="23"/>
                        <a:pt x="50" y="23"/>
                      </a:cubicBezTo>
                      <a:cubicBezTo>
                        <a:pt x="53" y="26"/>
                        <a:pt x="52" y="30"/>
                        <a:pt x="49" y="33"/>
                      </a:cubicBezTo>
                      <a:cubicBezTo>
                        <a:pt x="30" y="49"/>
                        <a:pt x="30" y="49"/>
                        <a:pt x="30" y="49"/>
                      </a:cubicBezTo>
                      <a:cubicBezTo>
                        <a:pt x="27" y="52"/>
                        <a:pt x="22" y="52"/>
                        <a:pt x="20" y="49"/>
                      </a:cubicBezTo>
                      <a:cubicBezTo>
                        <a:pt x="3" y="29"/>
                        <a:pt x="3" y="29"/>
                        <a:pt x="3" y="29"/>
                      </a:cubicBezTo>
                      <a:cubicBezTo>
                        <a:pt x="0" y="26"/>
                        <a:pt x="1" y="21"/>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09" name="Freeform 170"/>
                <p:cNvSpPr>
                  <a:spLocks/>
                </p:cNvSpPr>
                <p:nvPr/>
              </p:nvSpPr>
              <p:spPr bwMode="auto">
                <a:xfrm>
                  <a:off x="1855" y="1269"/>
                  <a:ext cx="65" cy="66"/>
                </a:xfrm>
                <a:custGeom>
                  <a:avLst/>
                  <a:gdLst>
                    <a:gd name="T0" fmla="*/ 3 w 52"/>
                    <a:gd name="T1" fmla="*/ 19 h 52"/>
                    <a:gd name="T2" fmla="*/ 23 w 52"/>
                    <a:gd name="T3" fmla="*/ 2 h 52"/>
                    <a:gd name="T4" fmla="*/ 33 w 52"/>
                    <a:gd name="T5" fmla="*/ 3 h 52"/>
                    <a:gd name="T6" fmla="*/ 50 w 52"/>
                    <a:gd name="T7" fmla="*/ 23 h 52"/>
                    <a:gd name="T8" fmla="*/ 49 w 52"/>
                    <a:gd name="T9" fmla="*/ 33 h 52"/>
                    <a:gd name="T10" fmla="*/ 29 w 52"/>
                    <a:gd name="T11" fmla="*/ 50 h 52"/>
                    <a:gd name="T12" fmla="*/ 19 w 52"/>
                    <a:gd name="T13" fmla="*/ 49 h 52"/>
                    <a:gd name="T14" fmla="*/ 2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3" y="2"/>
                        <a:pt x="23" y="2"/>
                        <a:pt x="23" y="2"/>
                      </a:cubicBezTo>
                      <a:cubicBezTo>
                        <a:pt x="26" y="0"/>
                        <a:pt x="30" y="0"/>
                        <a:pt x="33" y="3"/>
                      </a:cubicBezTo>
                      <a:cubicBezTo>
                        <a:pt x="50" y="23"/>
                        <a:pt x="50" y="23"/>
                        <a:pt x="50" y="23"/>
                      </a:cubicBezTo>
                      <a:cubicBezTo>
                        <a:pt x="52" y="26"/>
                        <a:pt x="52" y="31"/>
                        <a:pt x="49" y="33"/>
                      </a:cubicBezTo>
                      <a:cubicBezTo>
                        <a:pt x="29" y="50"/>
                        <a:pt x="29" y="50"/>
                        <a:pt x="29" y="50"/>
                      </a:cubicBezTo>
                      <a:cubicBezTo>
                        <a:pt x="26" y="52"/>
                        <a:pt x="22" y="52"/>
                        <a:pt x="19" y="49"/>
                      </a:cubicBezTo>
                      <a:cubicBezTo>
                        <a:pt x="2" y="29"/>
                        <a:pt x="2" y="29"/>
                        <a:pt x="2" y="29"/>
                      </a:cubicBezTo>
                      <a:cubicBezTo>
                        <a:pt x="0" y="26"/>
                        <a:pt x="0"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10" name="Freeform 171"/>
                <p:cNvSpPr>
                  <a:spLocks/>
                </p:cNvSpPr>
                <p:nvPr/>
              </p:nvSpPr>
              <p:spPr bwMode="auto">
                <a:xfrm>
                  <a:off x="1901" y="1229"/>
                  <a:ext cx="66" cy="67"/>
                </a:xfrm>
                <a:custGeom>
                  <a:avLst/>
                  <a:gdLst>
                    <a:gd name="T0" fmla="*/ 3 w 52"/>
                    <a:gd name="T1" fmla="*/ 19 h 53"/>
                    <a:gd name="T2" fmla="*/ 23 w 52"/>
                    <a:gd name="T3" fmla="*/ 3 h 53"/>
                    <a:gd name="T4" fmla="*/ 33 w 52"/>
                    <a:gd name="T5" fmla="*/ 4 h 53"/>
                    <a:gd name="T6" fmla="*/ 50 w 52"/>
                    <a:gd name="T7" fmla="*/ 24 h 53"/>
                    <a:gd name="T8" fmla="*/ 49 w 52"/>
                    <a:gd name="T9" fmla="*/ 34 h 53"/>
                    <a:gd name="T10" fmla="*/ 30 w 52"/>
                    <a:gd name="T11" fmla="*/ 50 h 53"/>
                    <a:gd name="T12" fmla="*/ 20 w 52"/>
                    <a:gd name="T13" fmla="*/ 49 h 53"/>
                    <a:gd name="T14" fmla="*/ 3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3" y="3"/>
                        <a:pt x="23" y="3"/>
                        <a:pt x="23" y="3"/>
                      </a:cubicBezTo>
                      <a:cubicBezTo>
                        <a:pt x="26" y="0"/>
                        <a:pt x="30" y="1"/>
                        <a:pt x="33" y="4"/>
                      </a:cubicBezTo>
                      <a:cubicBezTo>
                        <a:pt x="50" y="24"/>
                        <a:pt x="50" y="24"/>
                        <a:pt x="50" y="24"/>
                      </a:cubicBezTo>
                      <a:cubicBezTo>
                        <a:pt x="52" y="27"/>
                        <a:pt x="52" y="31"/>
                        <a:pt x="49" y="34"/>
                      </a:cubicBezTo>
                      <a:cubicBezTo>
                        <a:pt x="30" y="50"/>
                        <a:pt x="30" y="50"/>
                        <a:pt x="30" y="50"/>
                      </a:cubicBezTo>
                      <a:cubicBezTo>
                        <a:pt x="27" y="53"/>
                        <a:pt x="22" y="52"/>
                        <a:pt x="20" y="49"/>
                      </a:cubicBezTo>
                      <a:cubicBezTo>
                        <a:pt x="3" y="29"/>
                        <a:pt x="3" y="29"/>
                        <a:pt x="3"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11" name="Freeform 172"/>
                <p:cNvSpPr>
                  <a:spLocks/>
                </p:cNvSpPr>
                <p:nvPr/>
              </p:nvSpPr>
              <p:spPr bwMode="auto">
                <a:xfrm>
                  <a:off x="1435" y="1704"/>
                  <a:ext cx="66" cy="66"/>
                </a:xfrm>
                <a:custGeom>
                  <a:avLst/>
                  <a:gdLst>
                    <a:gd name="T0" fmla="*/ 3 w 52"/>
                    <a:gd name="T1" fmla="*/ 19 h 52"/>
                    <a:gd name="T2" fmla="*/ 22 w 52"/>
                    <a:gd name="T3" fmla="*/ 2 h 52"/>
                    <a:gd name="T4" fmla="*/ 32 w 52"/>
                    <a:gd name="T5" fmla="*/ 3 h 52"/>
                    <a:gd name="T6" fmla="*/ 49 w 52"/>
                    <a:gd name="T7" fmla="*/ 23 h 52"/>
                    <a:gd name="T8" fmla="*/ 48 w 52"/>
                    <a:gd name="T9" fmla="*/ 33 h 52"/>
                    <a:gd name="T10" fmla="*/ 29 w 52"/>
                    <a:gd name="T11" fmla="*/ 50 h 52"/>
                    <a:gd name="T12" fmla="*/ 19 w 52"/>
                    <a:gd name="T13" fmla="*/ 49 h 52"/>
                    <a:gd name="T14" fmla="*/ 2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2" y="2"/>
                        <a:pt x="22" y="2"/>
                        <a:pt x="22" y="2"/>
                      </a:cubicBezTo>
                      <a:cubicBezTo>
                        <a:pt x="25" y="0"/>
                        <a:pt x="30" y="0"/>
                        <a:pt x="32" y="3"/>
                      </a:cubicBezTo>
                      <a:cubicBezTo>
                        <a:pt x="49" y="23"/>
                        <a:pt x="49" y="23"/>
                        <a:pt x="49" y="23"/>
                      </a:cubicBezTo>
                      <a:cubicBezTo>
                        <a:pt x="52" y="26"/>
                        <a:pt x="51" y="31"/>
                        <a:pt x="48" y="33"/>
                      </a:cubicBezTo>
                      <a:cubicBezTo>
                        <a:pt x="29" y="50"/>
                        <a:pt x="29" y="50"/>
                        <a:pt x="29" y="50"/>
                      </a:cubicBezTo>
                      <a:cubicBezTo>
                        <a:pt x="26" y="52"/>
                        <a:pt x="22" y="52"/>
                        <a:pt x="19" y="49"/>
                      </a:cubicBezTo>
                      <a:cubicBezTo>
                        <a:pt x="2" y="29"/>
                        <a:pt x="2" y="29"/>
                        <a:pt x="2" y="29"/>
                      </a:cubicBezTo>
                      <a:cubicBezTo>
                        <a:pt x="0" y="26"/>
                        <a:pt x="0"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12" name="Freeform 173"/>
                <p:cNvSpPr>
                  <a:spLocks/>
                </p:cNvSpPr>
                <p:nvPr/>
              </p:nvSpPr>
              <p:spPr bwMode="auto">
                <a:xfrm>
                  <a:off x="1482" y="1663"/>
                  <a:ext cx="65" cy="67"/>
                </a:xfrm>
                <a:custGeom>
                  <a:avLst/>
                  <a:gdLst>
                    <a:gd name="T0" fmla="*/ 3 w 52"/>
                    <a:gd name="T1" fmla="*/ 19 h 53"/>
                    <a:gd name="T2" fmla="*/ 23 w 52"/>
                    <a:gd name="T3" fmla="*/ 3 h 53"/>
                    <a:gd name="T4" fmla="*/ 33 w 52"/>
                    <a:gd name="T5" fmla="*/ 4 h 53"/>
                    <a:gd name="T6" fmla="*/ 50 w 52"/>
                    <a:gd name="T7" fmla="*/ 24 h 53"/>
                    <a:gd name="T8" fmla="*/ 49 w 52"/>
                    <a:gd name="T9" fmla="*/ 34 h 53"/>
                    <a:gd name="T10" fmla="*/ 29 w 52"/>
                    <a:gd name="T11" fmla="*/ 50 h 53"/>
                    <a:gd name="T12" fmla="*/ 19 w 52"/>
                    <a:gd name="T13" fmla="*/ 49 h 53"/>
                    <a:gd name="T14" fmla="*/ 2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3" y="3"/>
                        <a:pt x="23" y="3"/>
                        <a:pt x="23" y="3"/>
                      </a:cubicBezTo>
                      <a:cubicBezTo>
                        <a:pt x="26" y="0"/>
                        <a:pt x="30" y="1"/>
                        <a:pt x="33" y="4"/>
                      </a:cubicBezTo>
                      <a:cubicBezTo>
                        <a:pt x="50" y="24"/>
                        <a:pt x="50" y="24"/>
                        <a:pt x="50" y="24"/>
                      </a:cubicBezTo>
                      <a:cubicBezTo>
                        <a:pt x="52" y="27"/>
                        <a:pt x="52" y="31"/>
                        <a:pt x="49" y="34"/>
                      </a:cubicBezTo>
                      <a:cubicBezTo>
                        <a:pt x="29" y="50"/>
                        <a:pt x="29" y="50"/>
                        <a:pt x="29" y="50"/>
                      </a:cubicBezTo>
                      <a:cubicBezTo>
                        <a:pt x="26" y="53"/>
                        <a:pt x="22" y="52"/>
                        <a:pt x="19" y="49"/>
                      </a:cubicBezTo>
                      <a:cubicBezTo>
                        <a:pt x="2" y="29"/>
                        <a:pt x="2" y="29"/>
                        <a:pt x="2"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13" name="Freeform 174"/>
                <p:cNvSpPr>
                  <a:spLocks/>
                </p:cNvSpPr>
                <p:nvPr/>
              </p:nvSpPr>
              <p:spPr bwMode="auto">
                <a:xfrm>
                  <a:off x="1528" y="1624"/>
                  <a:ext cx="66" cy="66"/>
                </a:xfrm>
                <a:custGeom>
                  <a:avLst/>
                  <a:gdLst>
                    <a:gd name="T0" fmla="*/ 4 w 52"/>
                    <a:gd name="T1" fmla="*/ 19 h 52"/>
                    <a:gd name="T2" fmla="*/ 23 w 52"/>
                    <a:gd name="T3" fmla="*/ 2 h 52"/>
                    <a:gd name="T4" fmla="*/ 33 w 52"/>
                    <a:gd name="T5" fmla="*/ 3 h 52"/>
                    <a:gd name="T6" fmla="*/ 50 w 52"/>
                    <a:gd name="T7" fmla="*/ 23 h 52"/>
                    <a:gd name="T8" fmla="*/ 49 w 52"/>
                    <a:gd name="T9" fmla="*/ 33 h 52"/>
                    <a:gd name="T10" fmla="*/ 30 w 52"/>
                    <a:gd name="T11" fmla="*/ 49 h 52"/>
                    <a:gd name="T12" fmla="*/ 20 w 52"/>
                    <a:gd name="T13" fmla="*/ 49 h 52"/>
                    <a:gd name="T14" fmla="*/ 3 w 52"/>
                    <a:gd name="T15" fmla="*/ 29 h 52"/>
                    <a:gd name="T16" fmla="*/ 4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4" y="19"/>
                      </a:moveTo>
                      <a:cubicBezTo>
                        <a:pt x="23" y="2"/>
                        <a:pt x="23" y="2"/>
                        <a:pt x="23" y="2"/>
                      </a:cubicBezTo>
                      <a:cubicBezTo>
                        <a:pt x="26" y="0"/>
                        <a:pt x="30" y="0"/>
                        <a:pt x="33" y="3"/>
                      </a:cubicBezTo>
                      <a:cubicBezTo>
                        <a:pt x="50" y="23"/>
                        <a:pt x="50" y="23"/>
                        <a:pt x="50" y="23"/>
                      </a:cubicBezTo>
                      <a:cubicBezTo>
                        <a:pt x="52" y="26"/>
                        <a:pt x="52" y="30"/>
                        <a:pt x="49" y="33"/>
                      </a:cubicBezTo>
                      <a:cubicBezTo>
                        <a:pt x="30" y="49"/>
                        <a:pt x="30" y="49"/>
                        <a:pt x="30" y="49"/>
                      </a:cubicBezTo>
                      <a:cubicBezTo>
                        <a:pt x="27" y="52"/>
                        <a:pt x="22" y="52"/>
                        <a:pt x="20" y="49"/>
                      </a:cubicBezTo>
                      <a:cubicBezTo>
                        <a:pt x="3" y="29"/>
                        <a:pt x="3" y="29"/>
                        <a:pt x="3" y="29"/>
                      </a:cubicBezTo>
                      <a:cubicBezTo>
                        <a:pt x="0" y="26"/>
                        <a:pt x="1" y="21"/>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14" name="Freeform 175"/>
                <p:cNvSpPr>
                  <a:spLocks/>
                </p:cNvSpPr>
                <p:nvPr/>
              </p:nvSpPr>
              <p:spPr bwMode="auto">
                <a:xfrm>
                  <a:off x="1577" y="1584"/>
                  <a:ext cx="65" cy="66"/>
                </a:xfrm>
                <a:custGeom>
                  <a:avLst/>
                  <a:gdLst>
                    <a:gd name="T0" fmla="*/ 3 w 52"/>
                    <a:gd name="T1" fmla="*/ 19 h 52"/>
                    <a:gd name="T2" fmla="*/ 22 w 52"/>
                    <a:gd name="T3" fmla="*/ 2 h 52"/>
                    <a:gd name="T4" fmla="*/ 32 w 52"/>
                    <a:gd name="T5" fmla="*/ 3 h 52"/>
                    <a:gd name="T6" fmla="*/ 49 w 52"/>
                    <a:gd name="T7" fmla="*/ 23 h 52"/>
                    <a:gd name="T8" fmla="*/ 48 w 52"/>
                    <a:gd name="T9" fmla="*/ 33 h 52"/>
                    <a:gd name="T10" fmla="*/ 29 w 52"/>
                    <a:gd name="T11" fmla="*/ 50 h 52"/>
                    <a:gd name="T12" fmla="*/ 19 w 52"/>
                    <a:gd name="T13" fmla="*/ 49 h 52"/>
                    <a:gd name="T14" fmla="*/ 2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2" y="2"/>
                        <a:pt x="22" y="2"/>
                        <a:pt x="22" y="2"/>
                      </a:cubicBezTo>
                      <a:cubicBezTo>
                        <a:pt x="25" y="0"/>
                        <a:pt x="30" y="0"/>
                        <a:pt x="32" y="3"/>
                      </a:cubicBezTo>
                      <a:cubicBezTo>
                        <a:pt x="49" y="23"/>
                        <a:pt x="49" y="23"/>
                        <a:pt x="49" y="23"/>
                      </a:cubicBezTo>
                      <a:cubicBezTo>
                        <a:pt x="52" y="26"/>
                        <a:pt x="51" y="31"/>
                        <a:pt x="48" y="33"/>
                      </a:cubicBezTo>
                      <a:cubicBezTo>
                        <a:pt x="29" y="50"/>
                        <a:pt x="29" y="50"/>
                        <a:pt x="29" y="50"/>
                      </a:cubicBezTo>
                      <a:cubicBezTo>
                        <a:pt x="26" y="52"/>
                        <a:pt x="21" y="52"/>
                        <a:pt x="19" y="49"/>
                      </a:cubicBezTo>
                      <a:cubicBezTo>
                        <a:pt x="2" y="29"/>
                        <a:pt x="2" y="29"/>
                        <a:pt x="2" y="29"/>
                      </a:cubicBezTo>
                      <a:cubicBezTo>
                        <a:pt x="0" y="26"/>
                        <a:pt x="0"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15" name="Freeform 176"/>
                <p:cNvSpPr>
                  <a:spLocks/>
                </p:cNvSpPr>
                <p:nvPr/>
              </p:nvSpPr>
              <p:spPr bwMode="auto">
                <a:xfrm>
                  <a:off x="1623" y="1543"/>
                  <a:ext cx="66" cy="67"/>
                </a:xfrm>
                <a:custGeom>
                  <a:avLst/>
                  <a:gdLst>
                    <a:gd name="T0" fmla="*/ 3 w 52"/>
                    <a:gd name="T1" fmla="*/ 19 h 53"/>
                    <a:gd name="T2" fmla="*/ 23 w 52"/>
                    <a:gd name="T3" fmla="*/ 3 h 53"/>
                    <a:gd name="T4" fmla="*/ 33 w 52"/>
                    <a:gd name="T5" fmla="*/ 4 h 53"/>
                    <a:gd name="T6" fmla="*/ 50 w 52"/>
                    <a:gd name="T7" fmla="*/ 24 h 53"/>
                    <a:gd name="T8" fmla="*/ 49 w 52"/>
                    <a:gd name="T9" fmla="*/ 34 h 53"/>
                    <a:gd name="T10" fmla="*/ 29 w 52"/>
                    <a:gd name="T11" fmla="*/ 50 h 53"/>
                    <a:gd name="T12" fmla="*/ 19 w 52"/>
                    <a:gd name="T13" fmla="*/ 49 h 53"/>
                    <a:gd name="T14" fmla="*/ 2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3" y="3"/>
                        <a:pt x="23" y="3"/>
                        <a:pt x="23" y="3"/>
                      </a:cubicBezTo>
                      <a:cubicBezTo>
                        <a:pt x="26" y="0"/>
                        <a:pt x="30" y="1"/>
                        <a:pt x="33" y="4"/>
                      </a:cubicBezTo>
                      <a:cubicBezTo>
                        <a:pt x="50" y="24"/>
                        <a:pt x="50" y="24"/>
                        <a:pt x="50" y="24"/>
                      </a:cubicBezTo>
                      <a:cubicBezTo>
                        <a:pt x="52" y="27"/>
                        <a:pt x="52" y="31"/>
                        <a:pt x="49" y="34"/>
                      </a:cubicBezTo>
                      <a:cubicBezTo>
                        <a:pt x="29" y="50"/>
                        <a:pt x="29" y="50"/>
                        <a:pt x="29" y="50"/>
                      </a:cubicBezTo>
                      <a:cubicBezTo>
                        <a:pt x="26" y="53"/>
                        <a:pt x="22" y="52"/>
                        <a:pt x="19" y="49"/>
                      </a:cubicBezTo>
                      <a:cubicBezTo>
                        <a:pt x="2" y="29"/>
                        <a:pt x="2" y="29"/>
                        <a:pt x="2"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16" name="Freeform 177"/>
                <p:cNvSpPr>
                  <a:spLocks/>
                </p:cNvSpPr>
                <p:nvPr/>
              </p:nvSpPr>
              <p:spPr bwMode="auto">
                <a:xfrm>
                  <a:off x="1670" y="1504"/>
                  <a:ext cx="66" cy="66"/>
                </a:xfrm>
                <a:custGeom>
                  <a:avLst/>
                  <a:gdLst>
                    <a:gd name="T0" fmla="*/ 3 w 52"/>
                    <a:gd name="T1" fmla="*/ 19 h 52"/>
                    <a:gd name="T2" fmla="*/ 23 w 52"/>
                    <a:gd name="T3" fmla="*/ 2 h 52"/>
                    <a:gd name="T4" fmla="*/ 33 w 52"/>
                    <a:gd name="T5" fmla="*/ 3 h 52"/>
                    <a:gd name="T6" fmla="*/ 50 w 52"/>
                    <a:gd name="T7" fmla="*/ 23 h 52"/>
                    <a:gd name="T8" fmla="*/ 49 w 52"/>
                    <a:gd name="T9" fmla="*/ 33 h 52"/>
                    <a:gd name="T10" fmla="*/ 30 w 52"/>
                    <a:gd name="T11" fmla="*/ 49 h 52"/>
                    <a:gd name="T12" fmla="*/ 20 w 52"/>
                    <a:gd name="T13" fmla="*/ 49 h 52"/>
                    <a:gd name="T14" fmla="*/ 3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3" y="2"/>
                        <a:pt x="23" y="2"/>
                        <a:pt x="23" y="2"/>
                      </a:cubicBezTo>
                      <a:cubicBezTo>
                        <a:pt x="26" y="0"/>
                        <a:pt x="30" y="0"/>
                        <a:pt x="33" y="3"/>
                      </a:cubicBezTo>
                      <a:cubicBezTo>
                        <a:pt x="50" y="23"/>
                        <a:pt x="50" y="23"/>
                        <a:pt x="50" y="23"/>
                      </a:cubicBezTo>
                      <a:cubicBezTo>
                        <a:pt x="52" y="26"/>
                        <a:pt x="52" y="30"/>
                        <a:pt x="49" y="33"/>
                      </a:cubicBezTo>
                      <a:cubicBezTo>
                        <a:pt x="30" y="49"/>
                        <a:pt x="30" y="49"/>
                        <a:pt x="30" y="49"/>
                      </a:cubicBezTo>
                      <a:cubicBezTo>
                        <a:pt x="27" y="52"/>
                        <a:pt x="22" y="52"/>
                        <a:pt x="20" y="49"/>
                      </a:cubicBezTo>
                      <a:cubicBezTo>
                        <a:pt x="3" y="29"/>
                        <a:pt x="3" y="29"/>
                        <a:pt x="3" y="29"/>
                      </a:cubicBezTo>
                      <a:cubicBezTo>
                        <a:pt x="0" y="26"/>
                        <a:pt x="1"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17" name="Freeform 178"/>
                <p:cNvSpPr>
                  <a:spLocks/>
                </p:cNvSpPr>
                <p:nvPr/>
              </p:nvSpPr>
              <p:spPr bwMode="auto">
                <a:xfrm>
                  <a:off x="1717" y="1464"/>
                  <a:ext cx="67" cy="66"/>
                </a:xfrm>
                <a:custGeom>
                  <a:avLst/>
                  <a:gdLst>
                    <a:gd name="T0" fmla="*/ 4 w 53"/>
                    <a:gd name="T1" fmla="*/ 19 h 52"/>
                    <a:gd name="T2" fmla="*/ 23 w 53"/>
                    <a:gd name="T3" fmla="*/ 2 h 52"/>
                    <a:gd name="T4" fmla="*/ 33 w 53"/>
                    <a:gd name="T5" fmla="*/ 3 h 52"/>
                    <a:gd name="T6" fmla="*/ 50 w 53"/>
                    <a:gd name="T7" fmla="*/ 23 h 52"/>
                    <a:gd name="T8" fmla="*/ 49 w 53"/>
                    <a:gd name="T9" fmla="*/ 33 h 52"/>
                    <a:gd name="T10" fmla="*/ 30 w 53"/>
                    <a:gd name="T11" fmla="*/ 50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2"/>
                        <a:pt x="23" y="2"/>
                        <a:pt x="23" y="2"/>
                      </a:cubicBezTo>
                      <a:cubicBezTo>
                        <a:pt x="26" y="0"/>
                        <a:pt x="31" y="0"/>
                        <a:pt x="33" y="3"/>
                      </a:cubicBezTo>
                      <a:cubicBezTo>
                        <a:pt x="50" y="23"/>
                        <a:pt x="50" y="23"/>
                        <a:pt x="50" y="23"/>
                      </a:cubicBezTo>
                      <a:cubicBezTo>
                        <a:pt x="53" y="26"/>
                        <a:pt x="52" y="31"/>
                        <a:pt x="49" y="33"/>
                      </a:cubicBezTo>
                      <a:cubicBezTo>
                        <a:pt x="30" y="50"/>
                        <a:pt x="30" y="50"/>
                        <a:pt x="30" y="50"/>
                      </a:cubicBezTo>
                      <a:cubicBezTo>
                        <a:pt x="27" y="52"/>
                        <a:pt x="22" y="52"/>
                        <a:pt x="20" y="49"/>
                      </a:cubicBezTo>
                      <a:cubicBezTo>
                        <a:pt x="3" y="29"/>
                        <a:pt x="3" y="29"/>
                        <a:pt x="3" y="29"/>
                      </a:cubicBezTo>
                      <a:cubicBezTo>
                        <a:pt x="0" y="26"/>
                        <a:pt x="1" y="21"/>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18" name="Freeform 179"/>
                <p:cNvSpPr>
                  <a:spLocks/>
                </p:cNvSpPr>
                <p:nvPr/>
              </p:nvSpPr>
              <p:spPr bwMode="auto">
                <a:xfrm>
                  <a:off x="1765" y="1423"/>
                  <a:ext cx="66" cy="67"/>
                </a:xfrm>
                <a:custGeom>
                  <a:avLst/>
                  <a:gdLst>
                    <a:gd name="T0" fmla="*/ 3 w 52"/>
                    <a:gd name="T1" fmla="*/ 19 h 53"/>
                    <a:gd name="T2" fmla="*/ 23 w 52"/>
                    <a:gd name="T3" fmla="*/ 3 h 53"/>
                    <a:gd name="T4" fmla="*/ 33 w 52"/>
                    <a:gd name="T5" fmla="*/ 4 h 53"/>
                    <a:gd name="T6" fmla="*/ 50 w 52"/>
                    <a:gd name="T7" fmla="*/ 24 h 53"/>
                    <a:gd name="T8" fmla="*/ 49 w 52"/>
                    <a:gd name="T9" fmla="*/ 34 h 53"/>
                    <a:gd name="T10" fmla="*/ 29 w 52"/>
                    <a:gd name="T11" fmla="*/ 50 h 53"/>
                    <a:gd name="T12" fmla="*/ 19 w 52"/>
                    <a:gd name="T13" fmla="*/ 49 h 53"/>
                    <a:gd name="T14" fmla="*/ 2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3" y="3"/>
                        <a:pt x="23" y="3"/>
                        <a:pt x="23" y="3"/>
                      </a:cubicBezTo>
                      <a:cubicBezTo>
                        <a:pt x="26" y="0"/>
                        <a:pt x="30" y="1"/>
                        <a:pt x="33" y="4"/>
                      </a:cubicBezTo>
                      <a:cubicBezTo>
                        <a:pt x="50" y="24"/>
                        <a:pt x="50" y="24"/>
                        <a:pt x="50" y="24"/>
                      </a:cubicBezTo>
                      <a:cubicBezTo>
                        <a:pt x="52" y="27"/>
                        <a:pt x="52" y="31"/>
                        <a:pt x="49" y="34"/>
                      </a:cubicBezTo>
                      <a:cubicBezTo>
                        <a:pt x="29" y="50"/>
                        <a:pt x="29" y="50"/>
                        <a:pt x="29" y="50"/>
                      </a:cubicBezTo>
                      <a:cubicBezTo>
                        <a:pt x="26" y="53"/>
                        <a:pt x="22" y="52"/>
                        <a:pt x="19" y="49"/>
                      </a:cubicBezTo>
                      <a:cubicBezTo>
                        <a:pt x="2" y="29"/>
                        <a:pt x="2" y="29"/>
                        <a:pt x="2"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19" name="Freeform 180"/>
                <p:cNvSpPr>
                  <a:spLocks/>
                </p:cNvSpPr>
                <p:nvPr/>
              </p:nvSpPr>
              <p:spPr bwMode="auto">
                <a:xfrm>
                  <a:off x="1812" y="1384"/>
                  <a:ext cx="65" cy="66"/>
                </a:xfrm>
                <a:custGeom>
                  <a:avLst/>
                  <a:gdLst>
                    <a:gd name="T0" fmla="*/ 4 w 52"/>
                    <a:gd name="T1" fmla="*/ 19 h 52"/>
                    <a:gd name="T2" fmla="*/ 23 w 52"/>
                    <a:gd name="T3" fmla="*/ 2 h 52"/>
                    <a:gd name="T4" fmla="*/ 33 w 52"/>
                    <a:gd name="T5" fmla="*/ 3 h 52"/>
                    <a:gd name="T6" fmla="*/ 50 w 52"/>
                    <a:gd name="T7" fmla="*/ 23 h 52"/>
                    <a:gd name="T8" fmla="*/ 49 w 52"/>
                    <a:gd name="T9" fmla="*/ 33 h 52"/>
                    <a:gd name="T10" fmla="*/ 30 w 52"/>
                    <a:gd name="T11" fmla="*/ 49 h 52"/>
                    <a:gd name="T12" fmla="*/ 20 w 52"/>
                    <a:gd name="T13" fmla="*/ 49 h 52"/>
                    <a:gd name="T14" fmla="*/ 3 w 52"/>
                    <a:gd name="T15" fmla="*/ 29 h 52"/>
                    <a:gd name="T16" fmla="*/ 4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4" y="19"/>
                      </a:moveTo>
                      <a:cubicBezTo>
                        <a:pt x="23" y="2"/>
                        <a:pt x="23" y="2"/>
                        <a:pt x="23" y="2"/>
                      </a:cubicBezTo>
                      <a:cubicBezTo>
                        <a:pt x="26" y="0"/>
                        <a:pt x="30" y="0"/>
                        <a:pt x="33" y="3"/>
                      </a:cubicBezTo>
                      <a:cubicBezTo>
                        <a:pt x="50" y="23"/>
                        <a:pt x="50" y="23"/>
                        <a:pt x="50" y="23"/>
                      </a:cubicBezTo>
                      <a:cubicBezTo>
                        <a:pt x="52" y="26"/>
                        <a:pt x="52" y="30"/>
                        <a:pt x="49" y="33"/>
                      </a:cubicBezTo>
                      <a:cubicBezTo>
                        <a:pt x="30" y="49"/>
                        <a:pt x="30" y="49"/>
                        <a:pt x="30" y="49"/>
                      </a:cubicBezTo>
                      <a:cubicBezTo>
                        <a:pt x="27" y="52"/>
                        <a:pt x="22" y="52"/>
                        <a:pt x="20" y="49"/>
                      </a:cubicBezTo>
                      <a:cubicBezTo>
                        <a:pt x="3" y="29"/>
                        <a:pt x="3" y="29"/>
                        <a:pt x="3" y="29"/>
                      </a:cubicBezTo>
                      <a:cubicBezTo>
                        <a:pt x="0" y="26"/>
                        <a:pt x="1" y="21"/>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20" name="Freeform 181"/>
                <p:cNvSpPr>
                  <a:spLocks/>
                </p:cNvSpPr>
                <p:nvPr/>
              </p:nvSpPr>
              <p:spPr bwMode="auto">
                <a:xfrm>
                  <a:off x="1858" y="1344"/>
                  <a:ext cx="67" cy="65"/>
                </a:xfrm>
                <a:custGeom>
                  <a:avLst/>
                  <a:gdLst>
                    <a:gd name="T0" fmla="*/ 4 w 53"/>
                    <a:gd name="T1" fmla="*/ 19 h 52"/>
                    <a:gd name="T2" fmla="*/ 23 w 53"/>
                    <a:gd name="T3" fmla="*/ 2 h 52"/>
                    <a:gd name="T4" fmla="*/ 33 w 53"/>
                    <a:gd name="T5" fmla="*/ 3 h 52"/>
                    <a:gd name="T6" fmla="*/ 50 w 53"/>
                    <a:gd name="T7" fmla="*/ 23 h 52"/>
                    <a:gd name="T8" fmla="*/ 49 w 53"/>
                    <a:gd name="T9" fmla="*/ 33 h 52"/>
                    <a:gd name="T10" fmla="*/ 30 w 53"/>
                    <a:gd name="T11" fmla="*/ 50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2"/>
                        <a:pt x="23" y="2"/>
                        <a:pt x="23" y="2"/>
                      </a:cubicBezTo>
                      <a:cubicBezTo>
                        <a:pt x="26" y="0"/>
                        <a:pt x="31" y="0"/>
                        <a:pt x="33" y="3"/>
                      </a:cubicBezTo>
                      <a:cubicBezTo>
                        <a:pt x="50" y="23"/>
                        <a:pt x="50" y="23"/>
                        <a:pt x="50" y="23"/>
                      </a:cubicBezTo>
                      <a:cubicBezTo>
                        <a:pt x="53" y="26"/>
                        <a:pt x="52" y="31"/>
                        <a:pt x="49" y="33"/>
                      </a:cubicBezTo>
                      <a:cubicBezTo>
                        <a:pt x="30" y="50"/>
                        <a:pt x="30" y="50"/>
                        <a:pt x="30" y="50"/>
                      </a:cubicBezTo>
                      <a:cubicBezTo>
                        <a:pt x="27" y="52"/>
                        <a:pt x="22" y="52"/>
                        <a:pt x="20" y="49"/>
                      </a:cubicBezTo>
                      <a:cubicBezTo>
                        <a:pt x="3" y="29"/>
                        <a:pt x="3" y="29"/>
                        <a:pt x="3" y="29"/>
                      </a:cubicBezTo>
                      <a:cubicBezTo>
                        <a:pt x="0" y="26"/>
                        <a:pt x="1" y="21"/>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21" name="Freeform 182"/>
                <p:cNvSpPr>
                  <a:spLocks/>
                </p:cNvSpPr>
                <p:nvPr/>
              </p:nvSpPr>
              <p:spPr bwMode="auto">
                <a:xfrm>
                  <a:off x="1906" y="1303"/>
                  <a:ext cx="66" cy="67"/>
                </a:xfrm>
                <a:custGeom>
                  <a:avLst/>
                  <a:gdLst>
                    <a:gd name="T0" fmla="*/ 3 w 52"/>
                    <a:gd name="T1" fmla="*/ 19 h 53"/>
                    <a:gd name="T2" fmla="*/ 23 w 52"/>
                    <a:gd name="T3" fmla="*/ 3 h 53"/>
                    <a:gd name="T4" fmla="*/ 33 w 52"/>
                    <a:gd name="T5" fmla="*/ 4 h 53"/>
                    <a:gd name="T6" fmla="*/ 50 w 52"/>
                    <a:gd name="T7" fmla="*/ 24 h 53"/>
                    <a:gd name="T8" fmla="*/ 49 w 52"/>
                    <a:gd name="T9" fmla="*/ 34 h 53"/>
                    <a:gd name="T10" fmla="*/ 29 w 52"/>
                    <a:gd name="T11" fmla="*/ 50 h 53"/>
                    <a:gd name="T12" fmla="*/ 19 w 52"/>
                    <a:gd name="T13" fmla="*/ 49 h 53"/>
                    <a:gd name="T14" fmla="*/ 2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3" y="3"/>
                        <a:pt x="23" y="3"/>
                        <a:pt x="23" y="3"/>
                      </a:cubicBezTo>
                      <a:cubicBezTo>
                        <a:pt x="26" y="0"/>
                        <a:pt x="30" y="1"/>
                        <a:pt x="33" y="4"/>
                      </a:cubicBezTo>
                      <a:cubicBezTo>
                        <a:pt x="50" y="24"/>
                        <a:pt x="50" y="24"/>
                        <a:pt x="50" y="24"/>
                      </a:cubicBezTo>
                      <a:cubicBezTo>
                        <a:pt x="52" y="27"/>
                        <a:pt x="52" y="31"/>
                        <a:pt x="49" y="34"/>
                      </a:cubicBezTo>
                      <a:cubicBezTo>
                        <a:pt x="29" y="50"/>
                        <a:pt x="29" y="50"/>
                        <a:pt x="29" y="50"/>
                      </a:cubicBezTo>
                      <a:cubicBezTo>
                        <a:pt x="26" y="53"/>
                        <a:pt x="22" y="52"/>
                        <a:pt x="19" y="49"/>
                      </a:cubicBezTo>
                      <a:cubicBezTo>
                        <a:pt x="2" y="29"/>
                        <a:pt x="2" y="29"/>
                        <a:pt x="2"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22" name="Freeform 183"/>
                <p:cNvSpPr>
                  <a:spLocks/>
                </p:cNvSpPr>
                <p:nvPr/>
              </p:nvSpPr>
              <p:spPr bwMode="auto">
                <a:xfrm>
                  <a:off x="1498" y="1728"/>
                  <a:ext cx="66" cy="67"/>
                </a:xfrm>
                <a:custGeom>
                  <a:avLst/>
                  <a:gdLst>
                    <a:gd name="T0" fmla="*/ 3 w 52"/>
                    <a:gd name="T1" fmla="*/ 19 h 53"/>
                    <a:gd name="T2" fmla="*/ 22 w 52"/>
                    <a:gd name="T3" fmla="*/ 3 h 53"/>
                    <a:gd name="T4" fmla="*/ 32 w 52"/>
                    <a:gd name="T5" fmla="*/ 4 h 53"/>
                    <a:gd name="T6" fmla="*/ 49 w 52"/>
                    <a:gd name="T7" fmla="*/ 24 h 53"/>
                    <a:gd name="T8" fmla="*/ 49 w 52"/>
                    <a:gd name="T9" fmla="*/ 34 h 53"/>
                    <a:gd name="T10" fmla="*/ 29 w 52"/>
                    <a:gd name="T11" fmla="*/ 50 h 53"/>
                    <a:gd name="T12" fmla="*/ 19 w 52"/>
                    <a:gd name="T13" fmla="*/ 49 h 53"/>
                    <a:gd name="T14" fmla="*/ 2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2" y="3"/>
                        <a:pt x="22" y="3"/>
                        <a:pt x="22" y="3"/>
                      </a:cubicBezTo>
                      <a:cubicBezTo>
                        <a:pt x="25" y="0"/>
                        <a:pt x="30" y="1"/>
                        <a:pt x="32" y="4"/>
                      </a:cubicBezTo>
                      <a:cubicBezTo>
                        <a:pt x="49" y="24"/>
                        <a:pt x="49" y="24"/>
                        <a:pt x="49" y="24"/>
                      </a:cubicBezTo>
                      <a:cubicBezTo>
                        <a:pt x="52" y="27"/>
                        <a:pt x="52" y="31"/>
                        <a:pt x="49" y="34"/>
                      </a:cubicBezTo>
                      <a:cubicBezTo>
                        <a:pt x="29" y="50"/>
                        <a:pt x="29" y="50"/>
                        <a:pt x="29" y="50"/>
                      </a:cubicBezTo>
                      <a:cubicBezTo>
                        <a:pt x="26" y="53"/>
                        <a:pt x="22" y="52"/>
                        <a:pt x="19" y="49"/>
                      </a:cubicBezTo>
                      <a:cubicBezTo>
                        <a:pt x="2" y="29"/>
                        <a:pt x="2" y="29"/>
                        <a:pt x="2"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23" name="Freeform 184"/>
                <p:cNvSpPr>
                  <a:spLocks/>
                </p:cNvSpPr>
                <p:nvPr/>
              </p:nvSpPr>
              <p:spPr bwMode="auto">
                <a:xfrm>
                  <a:off x="1545" y="1689"/>
                  <a:ext cx="66" cy="66"/>
                </a:xfrm>
                <a:custGeom>
                  <a:avLst/>
                  <a:gdLst>
                    <a:gd name="T0" fmla="*/ 3 w 52"/>
                    <a:gd name="T1" fmla="*/ 19 h 52"/>
                    <a:gd name="T2" fmla="*/ 23 w 52"/>
                    <a:gd name="T3" fmla="*/ 2 h 52"/>
                    <a:gd name="T4" fmla="*/ 33 w 52"/>
                    <a:gd name="T5" fmla="*/ 3 h 52"/>
                    <a:gd name="T6" fmla="*/ 50 w 52"/>
                    <a:gd name="T7" fmla="*/ 23 h 52"/>
                    <a:gd name="T8" fmla="*/ 49 w 52"/>
                    <a:gd name="T9" fmla="*/ 33 h 52"/>
                    <a:gd name="T10" fmla="*/ 29 w 52"/>
                    <a:gd name="T11" fmla="*/ 50 h 52"/>
                    <a:gd name="T12" fmla="*/ 19 w 52"/>
                    <a:gd name="T13" fmla="*/ 49 h 52"/>
                    <a:gd name="T14" fmla="*/ 3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3" y="2"/>
                        <a:pt x="23" y="2"/>
                        <a:pt x="23" y="2"/>
                      </a:cubicBezTo>
                      <a:cubicBezTo>
                        <a:pt x="26" y="0"/>
                        <a:pt x="30" y="0"/>
                        <a:pt x="33" y="3"/>
                      </a:cubicBezTo>
                      <a:cubicBezTo>
                        <a:pt x="50" y="23"/>
                        <a:pt x="50" y="23"/>
                        <a:pt x="50" y="23"/>
                      </a:cubicBezTo>
                      <a:cubicBezTo>
                        <a:pt x="52" y="26"/>
                        <a:pt x="52" y="31"/>
                        <a:pt x="49" y="33"/>
                      </a:cubicBezTo>
                      <a:cubicBezTo>
                        <a:pt x="29" y="50"/>
                        <a:pt x="29" y="50"/>
                        <a:pt x="29" y="50"/>
                      </a:cubicBezTo>
                      <a:cubicBezTo>
                        <a:pt x="27" y="52"/>
                        <a:pt x="22" y="52"/>
                        <a:pt x="19" y="49"/>
                      </a:cubicBezTo>
                      <a:cubicBezTo>
                        <a:pt x="3" y="29"/>
                        <a:pt x="3" y="29"/>
                        <a:pt x="3" y="29"/>
                      </a:cubicBezTo>
                      <a:cubicBezTo>
                        <a:pt x="0" y="26"/>
                        <a:pt x="0"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24" name="Freeform 185"/>
                <p:cNvSpPr>
                  <a:spLocks/>
                </p:cNvSpPr>
                <p:nvPr/>
              </p:nvSpPr>
              <p:spPr bwMode="auto">
                <a:xfrm>
                  <a:off x="1592" y="1648"/>
                  <a:ext cx="67" cy="66"/>
                </a:xfrm>
                <a:custGeom>
                  <a:avLst/>
                  <a:gdLst>
                    <a:gd name="T0" fmla="*/ 4 w 53"/>
                    <a:gd name="T1" fmla="*/ 19 h 52"/>
                    <a:gd name="T2" fmla="*/ 23 w 53"/>
                    <a:gd name="T3" fmla="*/ 3 h 52"/>
                    <a:gd name="T4" fmla="*/ 33 w 53"/>
                    <a:gd name="T5" fmla="*/ 3 h 52"/>
                    <a:gd name="T6" fmla="*/ 50 w 53"/>
                    <a:gd name="T7" fmla="*/ 23 h 52"/>
                    <a:gd name="T8" fmla="*/ 49 w 53"/>
                    <a:gd name="T9" fmla="*/ 33 h 52"/>
                    <a:gd name="T10" fmla="*/ 30 w 53"/>
                    <a:gd name="T11" fmla="*/ 50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3"/>
                        <a:pt x="23" y="3"/>
                        <a:pt x="23" y="3"/>
                      </a:cubicBezTo>
                      <a:cubicBezTo>
                        <a:pt x="26" y="0"/>
                        <a:pt x="31" y="0"/>
                        <a:pt x="33" y="3"/>
                      </a:cubicBezTo>
                      <a:cubicBezTo>
                        <a:pt x="50" y="23"/>
                        <a:pt x="50" y="23"/>
                        <a:pt x="50" y="23"/>
                      </a:cubicBezTo>
                      <a:cubicBezTo>
                        <a:pt x="53" y="26"/>
                        <a:pt x="52" y="31"/>
                        <a:pt x="49" y="33"/>
                      </a:cubicBezTo>
                      <a:cubicBezTo>
                        <a:pt x="30" y="50"/>
                        <a:pt x="30" y="50"/>
                        <a:pt x="30" y="50"/>
                      </a:cubicBezTo>
                      <a:cubicBezTo>
                        <a:pt x="27" y="52"/>
                        <a:pt x="22" y="52"/>
                        <a:pt x="20" y="49"/>
                      </a:cubicBezTo>
                      <a:cubicBezTo>
                        <a:pt x="3" y="29"/>
                        <a:pt x="3" y="29"/>
                        <a:pt x="3" y="29"/>
                      </a:cubicBezTo>
                      <a:cubicBezTo>
                        <a:pt x="0" y="26"/>
                        <a:pt x="1" y="22"/>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25" name="Freeform 186"/>
                <p:cNvSpPr>
                  <a:spLocks/>
                </p:cNvSpPr>
                <p:nvPr/>
              </p:nvSpPr>
              <p:spPr bwMode="auto">
                <a:xfrm>
                  <a:off x="1640" y="1608"/>
                  <a:ext cx="65" cy="67"/>
                </a:xfrm>
                <a:custGeom>
                  <a:avLst/>
                  <a:gdLst>
                    <a:gd name="T0" fmla="*/ 3 w 52"/>
                    <a:gd name="T1" fmla="*/ 19 h 53"/>
                    <a:gd name="T2" fmla="*/ 22 w 52"/>
                    <a:gd name="T3" fmla="*/ 3 h 53"/>
                    <a:gd name="T4" fmla="*/ 32 w 52"/>
                    <a:gd name="T5" fmla="*/ 4 h 53"/>
                    <a:gd name="T6" fmla="*/ 49 w 52"/>
                    <a:gd name="T7" fmla="*/ 24 h 53"/>
                    <a:gd name="T8" fmla="*/ 49 w 52"/>
                    <a:gd name="T9" fmla="*/ 34 h 53"/>
                    <a:gd name="T10" fmla="*/ 29 w 52"/>
                    <a:gd name="T11" fmla="*/ 50 h 53"/>
                    <a:gd name="T12" fmla="*/ 19 w 52"/>
                    <a:gd name="T13" fmla="*/ 49 h 53"/>
                    <a:gd name="T14" fmla="*/ 2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2" y="3"/>
                        <a:pt x="22" y="3"/>
                        <a:pt x="22" y="3"/>
                      </a:cubicBezTo>
                      <a:cubicBezTo>
                        <a:pt x="25" y="0"/>
                        <a:pt x="30" y="1"/>
                        <a:pt x="32" y="4"/>
                      </a:cubicBezTo>
                      <a:cubicBezTo>
                        <a:pt x="49" y="24"/>
                        <a:pt x="49" y="24"/>
                        <a:pt x="49" y="24"/>
                      </a:cubicBezTo>
                      <a:cubicBezTo>
                        <a:pt x="52" y="27"/>
                        <a:pt x="52" y="31"/>
                        <a:pt x="49" y="34"/>
                      </a:cubicBezTo>
                      <a:cubicBezTo>
                        <a:pt x="29" y="50"/>
                        <a:pt x="29" y="50"/>
                        <a:pt x="29" y="50"/>
                      </a:cubicBezTo>
                      <a:cubicBezTo>
                        <a:pt x="26" y="53"/>
                        <a:pt x="22" y="52"/>
                        <a:pt x="19" y="49"/>
                      </a:cubicBezTo>
                      <a:cubicBezTo>
                        <a:pt x="2" y="29"/>
                        <a:pt x="2" y="29"/>
                        <a:pt x="2"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26" name="Freeform 187"/>
                <p:cNvSpPr>
                  <a:spLocks/>
                </p:cNvSpPr>
                <p:nvPr/>
              </p:nvSpPr>
              <p:spPr bwMode="auto">
                <a:xfrm>
                  <a:off x="1686" y="1569"/>
                  <a:ext cx="66" cy="65"/>
                </a:xfrm>
                <a:custGeom>
                  <a:avLst/>
                  <a:gdLst>
                    <a:gd name="T0" fmla="*/ 3 w 52"/>
                    <a:gd name="T1" fmla="*/ 19 h 52"/>
                    <a:gd name="T2" fmla="*/ 23 w 52"/>
                    <a:gd name="T3" fmla="*/ 2 h 52"/>
                    <a:gd name="T4" fmla="*/ 33 w 52"/>
                    <a:gd name="T5" fmla="*/ 3 h 52"/>
                    <a:gd name="T6" fmla="*/ 50 w 52"/>
                    <a:gd name="T7" fmla="*/ 23 h 52"/>
                    <a:gd name="T8" fmla="*/ 49 w 52"/>
                    <a:gd name="T9" fmla="*/ 33 h 52"/>
                    <a:gd name="T10" fmla="*/ 29 w 52"/>
                    <a:gd name="T11" fmla="*/ 50 h 52"/>
                    <a:gd name="T12" fmla="*/ 19 w 52"/>
                    <a:gd name="T13" fmla="*/ 49 h 52"/>
                    <a:gd name="T14" fmla="*/ 3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3" y="2"/>
                        <a:pt x="23" y="2"/>
                        <a:pt x="23" y="2"/>
                      </a:cubicBezTo>
                      <a:cubicBezTo>
                        <a:pt x="26" y="0"/>
                        <a:pt x="30" y="0"/>
                        <a:pt x="33" y="3"/>
                      </a:cubicBezTo>
                      <a:cubicBezTo>
                        <a:pt x="50" y="23"/>
                        <a:pt x="50" y="23"/>
                        <a:pt x="50" y="23"/>
                      </a:cubicBezTo>
                      <a:cubicBezTo>
                        <a:pt x="52" y="26"/>
                        <a:pt x="52" y="31"/>
                        <a:pt x="49" y="33"/>
                      </a:cubicBezTo>
                      <a:cubicBezTo>
                        <a:pt x="29" y="50"/>
                        <a:pt x="29" y="50"/>
                        <a:pt x="29" y="50"/>
                      </a:cubicBezTo>
                      <a:cubicBezTo>
                        <a:pt x="26" y="52"/>
                        <a:pt x="22" y="52"/>
                        <a:pt x="19" y="49"/>
                      </a:cubicBezTo>
                      <a:cubicBezTo>
                        <a:pt x="3" y="29"/>
                        <a:pt x="3" y="29"/>
                        <a:pt x="3" y="29"/>
                      </a:cubicBezTo>
                      <a:cubicBezTo>
                        <a:pt x="0" y="26"/>
                        <a:pt x="0"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27" name="Freeform 188"/>
                <p:cNvSpPr>
                  <a:spLocks/>
                </p:cNvSpPr>
                <p:nvPr/>
              </p:nvSpPr>
              <p:spPr bwMode="auto">
                <a:xfrm>
                  <a:off x="1733" y="1528"/>
                  <a:ext cx="67" cy="66"/>
                </a:xfrm>
                <a:custGeom>
                  <a:avLst/>
                  <a:gdLst>
                    <a:gd name="T0" fmla="*/ 4 w 53"/>
                    <a:gd name="T1" fmla="*/ 19 h 52"/>
                    <a:gd name="T2" fmla="*/ 23 w 53"/>
                    <a:gd name="T3" fmla="*/ 3 h 52"/>
                    <a:gd name="T4" fmla="*/ 33 w 53"/>
                    <a:gd name="T5" fmla="*/ 3 h 52"/>
                    <a:gd name="T6" fmla="*/ 50 w 53"/>
                    <a:gd name="T7" fmla="*/ 23 h 52"/>
                    <a:gd name="T8" fmla="*/ 49 w 53"/>
                    <a:gd name="T9" fmla="*/ 33 h 52"/>
                    <a:gd name="T10" fmla="*/ 30 w 53"/>
                    <a:gd name="T11" fmla="*/ 50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3"/>
                        <a:pt x="23" y="3"/>
                        <a:pt x="23" y="3"/>
                      </a:cubicBezTo>
                      <a:cubicBezTo>
                        <a:pt x="26" y="0"/>
                        <a:pt x="31" y="0"/>
                        <a:pt x="33" y="3"/>
                      </a:cubicBezTo>
                      <a:cubicBezTo>
                        <a:pt x="50" y="23"/>
                        <a:pt x="50" y="23"/>
                        <a:pt x="50" y="23"/>
                      </a:cubicBezTo>
                      <a:cubicBezTo>
                        <a:pt x="53" y="26"/>
                        <a:pt x="52" y="31"/>
                        <a:pt x="49" y="33"/>
                      </a:cubicBezTo>
                      <a:cubicBezTo>
                        <a:pt x="30" y="50"/>
                        <a:pt x="30" y="50"/>
                        <a:pt x="30" y="50"/>
                      </a:cubicBezTo>
                      <a:cubicBezTo>
                        <a:pt x="27" y="52"/>
                        <a:pt x="22" y="52"/>
                        <a:pt x="20" y="49"/>
                      </a:cubicBezTo>
                      <a:cubicBezTo>
                        <a:pt x="3" y="29"/>
                        <a:pt x="3" y="29"/>
                        <a:pt x="3" y="29"/>
                      </a:cubicBezTo>
                      <a:cubicBezTo>
                        <a:pt x="0" y="26"/>
                        <a:pt x="1" y="22"/>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28" name="Freeform 189"/>
                <p:cNvSpPr>
                  <a:spLocks/>
                </p:cNvSpPr>
                <p:nvPr/>
              </p:nvSpPr>
              <p:spPr bwMode="auto">
                <a:xfrm>
                  <a:off x="1781" y="1488"/>
                  <a:ext cx="66" cy="67"/>
                </a:xfrm>
                <a:custGeom>
                  <a:avLst/>
                  <a:gdLst>
                    <a:gd name="T0" fmla="*/ 3 w 52"/>
                    <a:gd name="T1" fmla="*/ 19 h 53"/>
                    <a:gd name="T2" fmla="*/ 22 w 52"/>
                    <a:gd name="T3" fmla="*/ 3 h 53"/>
                    <a:gd name="T4" fmla="*/ 32 w 52"/>
                    <a:gd name="T5" fmla="*/ 4 h 53"/>
                    <a:gd name="T6" fmla="*/ 49 w 52"/>
                    <a:gd name="T7" fmla="*/ 24 h 53"/>
                    <a:gd name="T8" fmla="*/ 49 w 52"/>
                    <a:gd name="T9" fmla="*/ 34 h 53"/>
                    <a:gd name="T10" fmla="*/ 29 w 52"/>
                    <a:gd name="T11" fmla="*/ 50 h 53"/>
                    <a:gd name="T12" fmla="*/ 19 w 52"/>
                    <a:gd name="T13" fmla="*/ 49 h 53"/>
                    <a:gd name="T14" fmla="*/ 2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2" y="3"/>
                        <a:pt x="22" y="3"/>
                        <a:pt x="22" y="3"/>
                      </a:cubicBezTo>
                      <a:cubicBezTo>
                        <a:pt x="25" y="0"/>
                        <a:pt x="30" y="1"/>
                        <a:pt x="32" y="4"/>
                      </a:cubicBezTo>
                      <a:cubicBezTo>
                        <a:pt x="49" y="24"/>
                        <a:pt x="49" y="24"/>
                        <a:pt x="49" y="24"/>
                      </a:cubicBezTo>
                      <a:cubicBezTo>
                        <a:pt x="52" y="27"/>
                        <a:pt x="52" y="31"/>
                        <a:pt x="49" y="34"/>
                      </a:cubicBezTo>
                      <a:cubicBezTo>
                        <a:pt x="29" y="50"/>
                        <a:pt x="29" y="50"/>
                        <a:pt x="29" y="50"/>
                      </a:cubicBezTo>
                      <a:cubicBezTo>
                        <a:pt x="26" y="53"/>
                        <a:pt x="22" y="52"/>
                        <a:pt x="19" y="49"/>
                      </a:cubicBezTo>
                      <a:cubicBezTo>
                        <a:pt x="2" y="29"/>
                        <a:pt x="2" y="29"/>
                        <a:pt x="2"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29" name="Freeform 190"/>
                <p:cNvSpPr>
                  <a:spLocks/>
                </p:cNvSpPr>
                <p:nvPr/>
              </p:nvSpPr>
              <p:spPr bwMode="auto">
                <a:xfrm>
                  <a:off x="1828" y="1449"/>
                  <a:ext cx="66" cy="65"/>
                </a:xfrm>
                <a:custGeom>
                  <a:avLst/>
                  <a:gdLst>
                    <a:gd name="T0" fmla="*/ 3 w 52"/>
                    <a:gd name="T1" fmla="*/ 19 h 52"/>
                    <a:gd name="T2" fmla="*/ 23 w 52"/>
                    <a:gd name="T3" fmla="*/ 2 h 52"/>
                    <a:gd name="T4" fmla="*/ 33 w 52"/>
                    <a:gd name="T5" fmla="*/ 3 h 52"/>
                    <a:gd name="T6" fmla="*/ 50 w 52"/>
                    <a:gd name="T7" fmla="*/ 23 h 52"/>
                    <a:gd name="T8" fmla="*/ 49 w 52"/>
                    <a:gd name="T9" fmla="*/ 33 h 52"/>
                    <a:gd name="T10" fmla="*/ 29 w 52"/>
                    <a:gd name="T11" fmla="*/ 50 h 52"/>
                    <a:gd name="T12" fmla="*/ 19 w 52"/>
                    <a:gd name="T13" fmla="*/ 49 h 52"/>
                    <a:gd name="T14" fmla="*/ 3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3" y="2"/>
                        <a:pt x="23" y="2"/>
                        <a:pt x="23" y="2"/>
                      </a:cubicBezTo>
                      <a:cubicBezTo>
                        <a:pt x="26" y="0"/>
                        <a:pt x="30" y="0"/>
                        <a:pt x="33" y="3"/>
                      </a:cubicBezTo>
                      <a:cubicBezTo>
                        <a:pt x="50" y="23"/>
                        <a:pt x="50" y="23"/>
                        <a:pt x="50" y="23"/>
                      </a:cubicBezTo>
                      <a:cubicBezTo>
                        <a:pt x="52" y="26"/>
                        <a:pt x="52" y="31"/>
                        <a:pt x="49" y="33"/>
                      </a:cubicBezTo>
                      <a:cubicBezTo>
                        <a:pt x="29" y="50"/>
                        <a:pt x="29" y="50"/>
                        <a:pt x="29" y="50"/>
                      </a:cubicBezTo>
                      <a:cubicBezTo>
                        <a:pt x="26" y="52"/>
                        <a:pt x="22" y="52"/>
                        <a:pt x="19" y="49"/>
                      </a:cubicBezTo>
                      <a:cubicBezTo>
                        <a:pt x="3" y="29"/>
                        <a:pt x="3" y="29"/>
                        <a:pt x="3" y="29"/>
                      </a:cubicBezTo>
                      <a:cubicBezTo>
                        <a:pt x="0" y="26"/>
                        <a:pt x="0"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30" name="Freeform 191"/>
                <p:cNvSpPr>
                  <a:spLocks/>
                </p:cNvSpPr>
                <p:nvPr/>
              </p:nvSpPr>
              <p:spPr bwMode="auto">
                <a:xfrm>
                  <a:off x="1875" y="1408"/>
                  <a:ext cx="67" cy="66"/>
                </a:xfrm>
                <a:custGeom>
                  <a:avLst/>
                  <a:gdLst>
                    <a:gd name="T0" fmla="*/ 4 w 53"/>
                    <a:gd name="T1" fmla="*/ 19 h 52"/>
                    <a:gd name="T2" fmla="*/ 23 w 53"/>
                    <a:gd name="T3" fmla="*/ 3 h 52"/>
                    <a:gd name="T4" fmla="*/ 33 w 53"/>
                    <a:gd name="T5" fmla="*/ 3 h 52"/>
                    <a:gd name="T6" fmla="*/ 50 w 53"/>
                    <a:gd name="T7" fmla="*/ 23 h 52"/>
                    <a:gd name="T8" fmla="*/ 49 w 53"/>
                    <a:gd name="T9" fmla="*/ 33 h 52"/>
                    <a:gd name="T10" fmla="*/ 30 w 53"/>
                    <a:gd name="T11" fmla="*/ 50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3"/>
                        <a:pt x="23" y="3"/>
                        <a:pt x="23" y="3"/>
                      </a:cubicBezTo>
                      <a:cubicBezTo>
                        <a:pt x="26" y="0"/>
                        <a:pt x="31" y="0"/>
                        <a:pt x="33" y="3"/>
                      </a:cubicBezTo>
                      <a:cubicBezTo>
                        <a:pt x="50" y="23"/>
                        <a:pt x="50" y="23"/>
                        <a:pt x="50" y="23"/>
                      </a:cubicBezTo>
                      <a:cubicBezTo>
                        <a:pt x="53" y="26"/>
                        <a:pt x="52" y="31"/>
                        <a:pt x="49" y="33"/>
                      </a:cubicBezTo>
                      <a:cubicBezTo>
                        <a:pt x="30" y="50"/>
                        <a:pt x="30" y="50"/>
                        <a:pt x="30" y="50"/>
                      </a:cubicBezTo>
                      <a:cubicBezTo>
                        <a:pt x="27" y="52"/>
                        <a:pt x="22" y="52"/>
                        <a:pt x="20" y="49"/>
                      </a:cubicBezTo>
                      <a:cubicBezTo>
                        <a:pt x="3" y="29"/>
                        <a:pt x="3" y="29"/>
                        <a:pt x="3" y="29"/>
                      </a:cubicBezTo>
                      <a:cubicBezTo>
                        <a:pt x="0" y="26"/>
                        <a:pt x="1" y="22"/>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31" name="Freeform 192"/>
                <p:cNvSpPr>
                  <a:spLocks/>
                </p:cNvSpPr>
                <p:nvPr/>
              </p:nvSpPr>
              <p:spPr bwMode="auto">
                <a:xfrm>
                  <a:off x="1923" y="1368"/>
                  <a:ext cx="66" cy="67"/>
                </a:xfrm>
                <a:custGeom>
                  <a:avLst/>
                  <a:gdLst>
                    <a:gd name="T0" fmla="*/ 3 w 52"/>
                    <a:gd name="T1" fmla="*/ 19 h 53"/>
                    <a:gd name="T2" fmla="*/ 22 w 52"/>
                    <a:gd name="T3" fmla="*/ 3 h 53"/>
                    <a:gd name="T4" fmla="*/ 32 w 52"/>
                    <a:gd name="T5" fmla="*/ 4 h 53"/>
                    <a:gd name="T6" fmla="*/ 49 w 52"/>
                    <a:gd name="T7" fmla="*/ 24 h 53"/>
                    <a:gd name="T8" fmla="*/ 49 w 52"/>
                    <a:gd name="T9" fmla="*/ 34 h 53"/>
                    <a:gd name="T10" fmla="*/ 29 w 52"/>
                    <a:gd name="T11" fmla="*/ 50 h 53"/>
                    <a:gd name="T12" fmla="*/ 19 w 52"/>
                    <a:gd name="T13" fmla="*/ 49 h 53"/>
                    <a:gd name="T14" fmla="*/ 2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2" y="3"/>
                        <a:pt x="22" y="3"/>
                        <a:pt x="22" y="3"/>
                      </a:cubicBezTo>
                      <a:cubicBezTo>
                        <a:pt x="25" y="0"/>
                        <a:pt x="30" y="1"/>
                        <a:pt x="32" y="4"/>
                      </a:cubicBezTo>
                      <a:cubicBezTo>
                        <a:pt x="49" y="24"/>
                        <a:pt x="49" y="24"/>
                        <a:pt x="49" y="24"/>
                      </a:cubicBezTo>
                      <a:cubicBezTo>
                        <a:pt x="52" y="27"/>
                        <a:pt x="52" y="31"/>
                        <a:pt x="49" y="34"/>
                      </a:cubicBezTo>
                      <a:cubicBezTo>
                        <a:pt x="29" y="50"/>
                        <a:pt x="29" y="50"/>
                        <a:pt x="29" y="50"/>
                      </a:cubicBezTo>
                      <a:cubicBezTo>
                        <a:pt x="26" y="53"/>
                        <a:pt x="22" y="52"/>
                        <a:pt x="19" y="49"/>
                      </a:cubicBezTo>
                      <a:cubicBezTo>
                        <a:pt x="2" y="29"/>
                        <a:pt x="2" y="29"/>
                        <a:pt x="2"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32" name="Freeform 193"/>
                <p:cNvSpPr>
                  <a:spLocks/>
                </p:cNvSpPr>
                <p:nvPr/>
              </p:nvSpPr>
              <p:spPr bwMode="auto">
                <a:xfrm>
                  <a:off x="1970" y="1311"/>
                  <a:ext cx="86" cy="83"/>
                </a:xfrm>
                <a:custGeom>
                  <a:avLst/>
                  <a:gdLst>
                    <a:gd name="T0" fmla="*/ 3 w 68"/>
                    <a:gd name="T1" fmla="*/ 33 h 66"/>
                    <a:gd name="T2" fmla="*/ 39 w 68"/>
                    <a:gd name="T3" fmla="*/ 3 h 66"/>
                    <a:gd name="T4" fmla="*/ 49 w 68"/>
                    <a:gd name="T5" fmla="*/ 4 h 66"/>
                    <a:gd name="T6" fmla="*/ 66 w 68"/>
                    <a:gd name="T7" fmla="*/ 23 h 66"/>
                    <a:gd name="T8" fmla="*/ 65 w 68"/>
                    <a:gd name="T9" fmla="*/ 34 h 66"/>
                    <a:gd name="T10" fmla="*/ 30 w 68"/>
                    <a:gd name="T11" fmla="*/ 63 h 66"/>
                    <a:gd name="T12" fmla="*/ 19 w 68"/>
                    <a:gd name="T13" fmla="*/ 63 h 66"/>
                    <a:gd name="T14" fmla="*/ 3 w 68"/>
                    <a:gd name="T15" fmla="*/ 43 h 66"/>
                    <a:gd name="T16" fmla="*/ 3 w 68"/>
                    <a:gd name="T17" fmla="*/ 3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6">
                      <a:moveTo>
                        <a:pt x="3" y="33"/>
                      </a:moveTo>
                      <a:cubicBezTo>
                        <a:pt x="39" y="3"/>
                        <a:pt x="39" y="3"/>
                        <a:pt x="39" y="3"/>
                      </a:cubicBezTo>
                      <a:cubicBezTo>
                        <a:pt x="42" y="0"/>
                        <a:pt x="46" y="1"/>
                        <a:pt x="49" y="4"/>
                      </a:cubicBezTo>
                      <a:cubicBezTo>
                        <a:pt x="66" y="23"/>
                        <a:pt x="66" y="23"/>
                        <a:pt x="66" y="23"/>
                      </a:cubicBezTo>
                      <a:cubicBezTo>
                        <a:pt x="68" y="27"/>
                        <a:pt x="68" y="31"/>
                        <a:pt x="65" y="34"/>
                      </a:cubicBezTo>
                      <a:cubicBezTo>
                        <a:pt x="30" y="63"/>
                        <a:pt x="30" y="63"/>
                        <a:pt x="30" y="63"/>
                      </a:cubicBezTo>
                      <a:cubicBezTo>
                        <a:pt x="27" y="66"/>
                        <a:pt x="22" y="66"/>
                        <a:pt x="19" y="63"/>
                      </a:cubicBezTo>
                      <a:cubicBezTo>
                        <a:pt x="3" y="43"/>
                        <a:pt x="3" y="43"/>
                        <a:pt x="3" y="43"/>
                      </a:cubicBezTo>
                      <a:cubicBezTo>
                        <a:pt x="0" y="40"/>
                        <a:pt x="0" y="35"/>
                        <a:pt x="3" y="3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33" name="Freeform 194"/>
                <p:cNvSpPr>
                  <a:spLocks/>
                </p:cNvSpPr>
                <p:nvPr/>
              </p:nvSpPr>
              <p:spPr bwMode="auto">
                <a:xfrm>
                  <a:off x="1488" y="1815"/>
                  <a:ext cx="67" cy="66"/>
                </a:xfrm>
                <a:custGeom>
                  <a:avLst/>
                  <a:gdLst>
                    <a:gd name="T0" fmla="*/ 4 w 53"/>
                    <a:gd name="T1" fmla="*/ 19 h 52"/>
                    <a:gd name="T2" fmla="*/ 23 w 53"/>
                    <a:gd name="T3" fmla="*/ 2 h 52"/>
                    <a:gd name="T4" fmla="*/ 33 w 53"/>
                    <a:gd name="T5" fmla="*/ 3 h 52"/>
                    <a:gd name="T6" fmla="*/ 50 w 53"/>
                    <a:gd name="T7" fmla="*/ 23 h 52"/>
                    <a:gd name="T8" fmla="*/ 49 w 53"/>
                    <a:gd name="T9" fmla="*/ 33 h 52"/>
                    <a:gd name="T10" fmla="*/ 30 w 53"/>
                    <a:gd name="T11" fmla="*/ 50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2"/>
                        <a:pt x="23" y="2"/>
                        <a:pt x="23" y="2"/>
                      </a:cubicBezTo>
                      <a:cubicBezTo>
                        <a:pt x="26" y="0"/>
                        <a:pt x="31" y="0"/>
                        <a:pt x="33" y="3"/>
                      </a:cubicBezTo>
                      <a:cubicBezTo>
                        <a:pt x="50" y="23"/>
                        <a:pt x="50" y="23"/>
                        <a:pt x="50" y="23"/>
                      </a:cubicBezTo>
                      <a:cubicBezTo>
                        <a:pt x="53" y="26"/>
                        <a:pt x="52" y="31"/>
                        <a:pt x="49" y="33"/>
                      </a:cubicBezTo>
                      <a:cubicBezTo>
                        <a:pt x="30" y="50"/>
                        <a:pt x="30" y="50"/>
                        <a:pt x="30" y="50"/>
                      </a:cubicBezTo>
                      <a:cubicBezTo>
                        <a:pt x="27" y="52"/>
                        <a:pt x="22" y="52"/>
                        <a:pt x="20" y="49"/>
                      </a:cubicBezTo>
                      <a:cubicBezTo>
                        <a:pt x="3" y="29"/>
                        <a:pt x="3" y="29"/>
                        <a:pt x="3" y="29"/>
                      </a:cubicBezTo>
                      <a:cubicBezTo>
                        <a:pt x="0" y="26"/>
                        <a:pt x="1" y="21"/>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34" name="Freeform 195"/>
                <p:cNvSpPr>
                  <a:spLocks/>
                </p:cNvSpPr>
                <p:nvPr/>
              </p:nvSpPr>
              <p:spPr bwMode="auto">
                <a:xfrm>
                  <a:off x="1536" y="1775"/>
                  <a:ext cx="66" cy="65"/>
                </a:xfrm>
                <a:custGeom>
                  <a:avLst/>
                  <a:gdLst>
                    <a:gd name="T0" fmla="*/ 3 w 52"/>
                    <a:gd name="T1" fmla="*/ 19 h 52"/>
                    <a:gd name="T2" fmla="*/ 22 w 52"/>
                    <a:gd name="T3" fmla="*/ 3 h 52"/>
                    <a:gd name="T4" fmla="*/ 32 w 52"/>
                    <a:gd name="T5" fmla="*/ 3 h 52"/>
                    <a:gd name="T6" fmla="*/ 49 w 52"/>
                    <a:gd name="T7" fmla="*/ 23 h 52"/>
                    <a:gd name="T8" fmla="*/ 49 w 52"/>
                    <a:gd name="T9" fmla="*/ 33 h 52"/>
                    <a:gd name="T10" fmla="*/ 29 w 52"/>
                    <a:gd name="T11" fmla="*/ 50 h 52"/>
                    <a:gd name="T12" fmla="*/ 19 w 52"/>
                    <a:gd name="T13" fmla="*/ 49 h 52"/>
                    <a:gd name="T14" fmla="*/ 2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2" y="3"/>
                        <a:pt x="22" y="3"/>
                        <a:pt x="22" y="3"/>
                      </a:cubicBezTo>
                      <a:cubicBezTo>
                        <a:pt x="25" y="0"/>
                        <a:pt x="30" y="0"/>
                        <a:pt x="32" y="3"/>
                      </a:cubicBezTo>
                      <a:cubicBezTo>
                        <a:pt x="49" y="23"/>
                        <a:pt x="49" y="23"/>
                        <a:pt x="49" y="23"/>
                      </a:cubicBezTo>
                      <a:cubicBezTo>
                        <a:pt x="52" y="26"/>
                        <a:pt x="52" y="31"/>
                        <a:pt x="49" y="33"/>
                      </a:cubicBezTo>
                      <a:cubicBezTo>
                        <a:pt x="29" y="50"/>
                        <a:pt x="29" y="50"/>
                        <a:pt x="29" y="50"/>
                      </a:cubicBezTo>
                      <a:cubicBezTo>
                        <a:pt x="26" y="52"/>
                        <a:pt x="22" y="52"/>
                        <a:pt x="19" y="49"/>
                      </a:cubicBezTo>
                      <a:cubicBezTo>
                        <a:pt x="2" y="29"/>
                        <a:pt x="2" y="29"/>
                        <a:pt x="2"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35" name="Freeform 196"/>
                <p:cNvSpPr>
                  <a:spLocks/>
                </p:cNvSpPr>
                <p:nvPr/>
              </p:nvSpPr>
              <p:spPr bwMode="auto">
                <a:xfrm>
                  <a:off x="1583" y="1734"/>
                  <a:ext cx="66" cy="67"/>
                </a:xfrm>
                <a:custGeom>
                  <a:avLst/>
                  <a:gdLst>
                    <a:gd name="T0" fmla="*/ 3 w 52"/>
                    <a:gd name="T1" fmla="*/ 19 h 53"/>
                    <a:gd name="T2" fmla="*/ 23 w 52"/>
                    <a:gd name="T3" fmla="*/ 3 h 53"/>
                    <a:gd name="T4" fmla="*/ 33 w 52"/>
                    <a:gd name="T5" fmla="*/ 4 h 53"/>
                    <a:gd name="T6" fmla="*/ 50 w 52"/>
                    <a:gd name="T7" fmla="*/ 24 h 53"/>
                    <a:gd name="T8" fmla="*/ 49 w 52"/>
                    <a:gd name="T9" fmla="*/ 34 h 53"/>
                    <a:gd name="T10" fmla="*/ 30 w 52"/>
                    <a:gd name="T11" fmla="*/ 50 h 53"/>
                    <a:gd name="T12" fmla="*/ 20 w 52"/>
                    <a:gd name="T13" fmla="*/ 49 h 53"/>
                    <a:gd name="T14" fmla="*/ 3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3" y="3"/>
                        <a:pt x="23" y="3"/>
                        <a:pt x="23" y="3"/>
                      </a:cubicBezTo>
                      <a:cubicBezTo>
                        <a:pt x="26" y="0"/>
                        <a:pt x="30" y="1"/>
                        <a:pt x="33" y="4"/>
                      </a:cubicBezTo>
                      <a:cubicBezTo>
                        <a:pt x="50" y="24"/>
                        <a:pt x="50" y="24"/>
                        <a:pt x="50" y="24"/>
                      </a:cubicBezTo>
                      <a:cubicBezTo>
                        <a:pt x="52" y="27"/>
                        <a:pt x="52" y="31"/>
                        <a:pt x="49" y="34"/>
                      </a:cubicBezTo>
                      <a:cubicBezTo>
                        <a:pt x="30" y="50"/>
                        <a:pt x="30" y="50"/>
                        <a:pt x="30" y="50"/>
                      </a:cubicBezTo>
                      <a:cubicBezTo>
                        <a:pt x="27" y="53"/>
                        <a:pt x="22" y="52"/>
                        <a:pt x="20" y="49"/>
                      </a:cubicBezTo>
                      <a:cubicBezTo>
                        <a:pt x="3" y="29"/>
                        <a:pt x="3" y="29"/>
                        <a:pt x="3"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36" name="Freeform 197"/>
                <p:cNvSpPr>
                  <a:spLocks/>
                </p:cNvSpPr>
                <p:nvPr/>
              </p:nvSpPr>
              <p:spPr bwMode="auto">
                <a:xfrm>
                  <a:off x="1630" y="1695"/>
                  <a:ext cx="67" cy="66"/>
                </a:xfrm>
                <a:custGeom>
                  <a:avLst/>
                  <a:gdLst>
                    <a:gd name="T0" fmla="*/ 4 w 53"/>
                    <a:gd name="T1" fmla="*/ 19 h 52"/>
                    <a:gd name="T2" fmla="*/ 23 w 53"/>
                    <a:gd name="T3" fmla="*/ 2 h 52"/>
                    <a:gd name="T4" fmla="*/ 33 w 53"/>
                    <a:gd name="T5" fmla="*/ 3 h 52"/>
                    <a:gd name="T6" fmla="*/ 50 w 53"/>
                    <a:gd name="T7" fmla="*/ 23 h 52"/>
                    <a:gd name="T8" fmla="*/ 49 w 53"/>
                    <a:gd name="T9" fmla="*/ 33 h 52"/>
                    <a:gd name="T10" fmla="*/ 30 w 53"/>
                    <a:gd name="T11" fmla="*/ 50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2"/>
                        <a:pt x="23" y="2"/>
                        <a:pt x="23" y="2"/>
                      </a:cubicBezTo>
                      <a:cubicBezTo>
                        <a:pt x="26" y="0"/>
                        <a:pt x="31" y="0"/>
                        <a:pt x="33" y="3"/>
                      </a:cubicBezTo>
                      <a:cubicBezTo>
                        <a:pt x="50" y="23"/>
                        <a:pt x="50" y="23"/>
                        <a:pt x="50" y="23"/>
                      </a:cubicBezTo>
                      <a:cubicBezTo>
                        <a:pt x="53" y="26"/>
                        <a:pt x="52" y="31"/>
                        <a:pt x="49" y="33"/>
                      </a:cubicBezTo>
                      <a:cubicBezTo>
                        <a:pt x="30" y="50"/>
                        <a:pt x="30" y="50"/>
                        <a:pt x="30" y="50"/>
                      </a:cubicBezTo>
                      <a:cubicBezTo>
                        <a:pt x="27" y="52"/>
                        <a:pt x="22" y="52"/>
                        <a:pt x="20" y="49"/>
                      </a:cubicBezTo>
                      <a:cubicBezTo>
                        <a:pt x="3" y="29"/>
                        <a:pt x="3" y="29"/>
                        <a:pt x="3" y="29"/>
                      </a:cubicBezTo>
                      <a:cubicBezTo>
                        <a:pt x="0" y="26"/>
                        <a:pt x="1" y="21"/>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37" name="Freeform 198"/>
                <p:cNvSpPr>
                  <a:spLocks/>
                </p:cNvSpPr>
                <p:nvPr/>
              </p:nvSpPr>
              <p:spPr bwMode="auto">
                <a:xfrm>
                  <a:off x="1678" y="1655"/>
                  <a:ext cx="65" cy="65"/>
                </a:xfrm>
                <a:custGeom>
                  <a:avLst/>
                  <a:gdLst>
                    <a:gd name="T0" fmla="*/ 3 w 52"/>
                    <a:gd name="T1" fmla="*/ 19 h 52"/>
                    <a:gd name="T2" fmla="*/ 22 w 52"/>
                    <a:gd name="T3" fmla="*/ 3 h 52"/>
                    <a:gd name="T4" fmla="*/ 32 w 52"/>
                    <a:gd name="T5" fmla="*/ 3 h 52"/>
                    <a:gd name="T6" fmla="*/ 49 w 52"/>
                    <a:gd name="T7" fmla="*/ 23 h 52"/>
                    <a:gd name="T8" fmla="*/ 49 w 52"/>
                    <a:gd name="T9" fmla="*/ 33 h 52"/>
                    <a:gd name="T10" fmla="*/ 29 w 52"/>
                    <a:gd name="T11" fmla="*/ 50 h 52"/>
                    <a:gd name="T12" fmla="*/ 19 w 52"/>
                    <a:gd name="T13" fmla="*/ 49 h 52"/>
                    <a:gd name="T14" fmla="*/ 2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2" y="3"/>
                        <a:pt x="22" y="3"/>
                        <a:pt x="22" y="3"/>
                      </a:cubicBezTo>
                      <a:cubicBezTo>
                        <a:pt x="25" y="0"/>
                        <a:pt x="30" y="0"/>
                        <a:pt x="32" y="3"/>
                      </a:cubicBezTo>
                      <a:cubicBezTo>
                        <a:pt x="49" y="23"/>
                        <a:pt x="49" y="23"/>
                        <a:pt x="49" y="23"/>
                      </a:cubicBezTo>
                      <a:cubicBezTo>
                        <a:pt x="52" y="26"/>
                        <a:pt x="52" y="31"/>
                        <a:pt x="49" y="33"/>
                      </a:cubicBezTo>
                      <a:cubicBezTo>
                        <a:pt x="29" y="50"/>
                        <a:pt x="29" y="50"/>
                        <a:pt x="29" y="50"/>
                      </a:cubicBezTo>
                      <a:cubicBezTo>
                        <a:pt x="26" y="52"/>
                        <a:pt x="22" y="52"/>
                        <a:pt x="19" y="49"/>
                      </a:cubicBezTo>
                      <a:cubicBezTo>
                        <a:pt x="2" y="29"/>
                        <a:pt x="2" y="29"/>
                        <a:pt x="2"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38" name="Freeform 199"/>
                <p:cNvSpPr>
                  <a:spLocks/>
                </p:cNvSpPr>
                <p:nvPr/>
              </p:nvSpPr>
              <p:spPr bwMode="auto">
                <a:xfrm>
                  <a:off x="1724" y="1614"/>
                  <a:ext cx="66" cy="67"/>
                </a:xfrm>
                <a:custGeom>
                  <a:avLst/>
                  <a:gdLst>
                    <a:gd name="T0" fmla="*/ 3 w 52"/>
                    <a:gd name="T1" fmla="*/ 19 h 53"/>
                    <a:gd name="T2" fmla="*/ 23 w 52"/>
                    <a:gd name="T3" fmla="*/ 3 h 53"/>
                    <a:gd name="T4" fmla="*/ 33 w 52"/>
                    <a:gd name="T5" fmla="*/ 4 h 53"/>
                    <a:gd name="T6" fmla="*/ 50 w 52"/>
                    <a:gd name="T7" fmla="*/ 24 h 53"/>
                    <a:gd name="T8" fmla="*/ 49 w 52"/>
                    <a:gd name="T9" fmla="*/ 34 h 53"/>
                    <a:gd name="T10" fmla="*/ 29 w 52"/>
                    <a:gd name="T11" fmla="*/ 50 h 53"/>
                    <a:gd name="T12" fmla="*/ 20 w 52"/>
                    <a:gd name="T13" fmla="*/ 49 h 53"/>
                    <a:gd name="T14" fmla="*/ 3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3" y="3"/>
                        <a:pt x="23" y="3"/>
                        <a:pt x="23" y="3"/>
                      </a:cubicBezTo>
                      <a:cubicBezTo>
                        <a:pt x="26" y="0"/>
                        <a:pt x="30" y="1"/>
                        <a:pt x="33" y="4"/>
                      </a:cubicBezTo>
                      <a:cubicBezTo>
                        <a:pt x="50" y="24"/>
                        <a:pt x="50" y="24"/>
                        <a:pt x="50" y="24"/>
                      </a:cubicBezTo>
                      <a:cubicBezTo>
                        <a:pt x="52" y="27"/>
                        <a:pt x="52" y="31"/>
                        <a:pt x="49" y="34"/>
                      </a:cubicBezTo>
                      <a:cubicBezTo>
                        <a:pt x="29" y="50"/>
                        <a:pt x="29" y="50"/>
                        <a:pt x="29" y="50"/>
                      </a:cubicBezTo>
                      <a:cubicBezTo>
                        <a:pt x="27" y="53"/>
                        <a:pt x="22" y="52"/>
                        <a:pt x="20" y="49"/>
                      </a:cubicBezTo>
                      <a:cubicBezTo>
                        <a:pt x="3" y="29"/>
                        <a:pt x="3" y="29"/>
                        <a:pt x="3"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39" name="Freeform 200"/>
                <p:cNvSpPr>
                  <a:spLocks/>
                </p:cNvSpPr>
                <p:nvPr/>
              </p:nvSpPr>
              <p:spPr bwMode="auto">
                <a:xfrm>
                  <a:off x="1771" y="1575"/>
                  <a:ext cx="67" cy="66"/>
                </a:xfrm>
                <a:custGeom>
                  <a:avLst/>
                  <a:gdLst>
                    <a:gd name="T0" fmla="*/ 4 w 53"/>
                    <a:gd name="T1" fmla="*/ 19 h 52"/>
                    <a:gd name="T2" fmla="*/ 23 w 53"/>
                    <a:gd name="T3" fmla="*/ 2 h 52"/>
                    <a:gd name="T4" fmla="*/ 33 w 53"/>
                    <a:gd name="T5" fmla="*/ 3 h 52"/>
                    <a:gd name="T6" fmla="*/ 50 w 53"/>
                    <a:gd name="T7" fmla="*/ 23 h 52"/>
                    <a:gd name="T8" fmla="*/ 49 w 53"/>
                    <a:gd name="T9" fmla="*/ 33 h 52"/>
                    <a:gd name="T10" fmla="*/ 30 w 53"/>
                    <a:gd name="T11" fmla="*/ 50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2"/>
                        <a:pt x="23" y="2"/>
                        <a:pt x="23" y="2"/>
                      </a:cubicBezTo>
                      <a:cubicBezTo>
                        <a:pt x="26" y="0"/>
                        <a:pt x="31" y="0"/>
                        <a:pt x="33" y="3"/>
                      </a:cubicBezTo>
                      <a:cubicBezTo>
                        <a:pt x="50" y="23"/>
                        <a:pt x="50" y="23"/>
                        <a:pt x="50" y="23"/>
                      </a:cubicBezTo>
                      <a:cubicBezTo>
                        <a:pt x="53" y="26"/>
                        <a:pt x="52" y="31"/>
                        <a:pt x="49" y="33"/>
                      </a:cubicBezTo>
                      <a:cubicBezTo>
                        <a:pt x="30" y="50"/>
                        <a:pt x="30" y="50"/>
                        <a:pt x="30" y="50"/>
                      </a:cubicBezTo>
                      <a:cubicBezTo>
                        <a:pt x="27" y="52"/>
                        <a:pt x="22" y="52"/>
                        <a:pt x="20" y="49"/>
                      </a:cubicBezTo>
                      <a:cubicBezTo>
                        <a:pt x="3" y="29"/>
                        <a:pt x="3" y="29"/>
                        <a:pt x="3" y="29"/>
                      </a:cubicBezTo>
                      <a:cubicBezTo>
                        <a:pt x="0" y="26"/>
                        <a:pt x="1" y="21"/>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40" name="Freeform 201"/>
                <p:cNvSpPr>
                  <a:spLocks/>
                </p:cNvSpPr>
                <p:nvPr/>
              </p:nvSpPr>
              <p:spPr bwMode="auto">
                <a:xfrm>
                  <a:off x="1819" y="1535"/>
                  <a:ext cx="66" cy="65"/>
                </a:xfrm>
                <a:custGeom>
                  <a:avLst/>
                  <a:gdLst>
                    <a:gd name="T0" fmla="*/ 3 w 52"/>
                    <a:gd name="T1" fmla="*/ 19 h 52"/>
                    <a:gd name="T2" fmla="*/ 22 w 52"/>
                    <a:gd name="T3" fmla="*/ 3 h 52"/>
                    <a:gd name="T4" fmla="*/ 32 w 52"/>
                    <a:gd name="T5" fmla="*/ 3 h 52"/>
                    <a:gd name="T6" fmla="*/ 49 w 52"/>
                    <a:gd name="T7" fmla="*/ 23 h 52"/>
                    <a:gd name="T8" fmla="*/ 49 w 52"/>
                    <a:gd name="T9" fmla="*/ 33 h 52"/>
                    <a:gd name="T10" fmla="*/ 29 w 52"/>
                    <a:gd name="T11" fmla="*/ 50 h 52"/>
                    <a:gd name="T12" fmla="*/ 19 w 52"/>
                    <a:gd name="T13" fmla="*/ 49 h 52"/>
                    <a:gd name="T14" fmla="*/ 2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2" y="3"/>
                        <a:pt x="22" y="3"/>
                        <a:pt x="22" y="3"/>
                      </a:cubicBezTo>
                      <a:cubicBezTo>
                        <a:pt x="25" y="0"/>
                        <a:pt x="30" y="0"/>
                        <a:pt x="32" y="3"/>
                      </a:cubicBezTo>
                      <a:cubicBezTo>
                        <a:pt x="49" y="23"/>
                        <a:pt x="49" y="23"/>
                        <a:pt x="49" y="23"/>
                      </a:cubicBezTo>
                      <a:cubicBezTo>
                        <a:pt x="52" y="26"/>
                        <a:pt x="52" y="31"/>
                        <a:pt x="49" y="33"/>
                      </a:cubicBezTo>
                      <a:cubicBezTo>
                        <a:pt x="29" y="50"/>
                        <a:pt x="29" y="50"/>
                        <a:pt x="29" y="50"/>
                      </a:cubicBezTo>
                      <a:cubicBezTo>
                        <a:pt x="26" y="52"/>
                        <a:pt x="22" y="52"/>
                        <a:pt x="19" y="49"/>
                      </a:cubicBezTo>
                      <a:cubicBezTo>
                        <a:pt x="2" y="29"/>
                        <a:pt x="2" y="29"/>
                        <a:pt x="2"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41" name="Freeform 202"/>
                <p:cNvSpPr>
                  <a:spLocks/>
                </p:cNvSpPr>
                <p:nvPr/>
              </p:nvSpPr>
              <p:spPr bwMode="auto">
                <a:xfrm>
                  <a:off x="1866" y="1494"/>
                  <a:ext cx="66" cy="67"/>
                </a:xfrm>
                <a:custGeom>
                  <a:avLst/>
                  <a:gdLst>
                    <a:gd name="T0" fmla="*/ 3 w 52"/>
                    <a:gd name="T1" fmla="*/ 19 h 53"/>
                    <a:gd name="T2" fmla="*/ 23 w 52"/>
                    <a:gd name="T3" fmla="*/ 3 h 53"/>
                    <a:gd name="T4" fmla="*/ 33 w 52"/>
                    <a:gd name="T5" fmla="*/ 4 h 53"/>
                    <a:gd name="T6" fmla="*/ 50 w 52"/>
                    <a:gd name="T7" fmla="*/ 24 h 53"/>
                    <a:gd name="T8" fmla="*/ 49 w 52"/>
                    <a:gd name="T9" fmla="*/ 34 h 53"/>
                    <a:gd name="T10" fmla="*/ 29 w 52"/>
                    <a:gd name="T11" fmla="*/ 50 h 53"/>
                    <a:gd name="T12" fmla="*/ 19 w 52"/>
                    <a:gd name="T13" fmla="*/ 49 h 53"/>
                    <a:gd name="T14" fmla="*/ 3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3" y="3"/>
                        <a:pt x="23" y="3"/>
                        <a:pt x="23" y="3"/>
                      </a:cubicBezTo>
                      <a:cubicBezTo>
                        <a:pt x="26" y="0"/>
                        <a:pt x="30" y="1"/>
                        <a:pt x="33" y="4"/>
                      </a:cubicBezTo>
                      <a:cubicBezTo>
                        <a:pt x="50" y="24"/>
                        <a:pt x="50" y="24"/>
                        <a:pt x="50" y="24"/>
                      </a:cubicBezTo>
                      <a:cubicBezTo>
                        <a:pt x="52" y="27"/>
                        <a:pt x="52" y="31"/>
                        <a:pt x="49" y="34"/>
                      </a:cubicBezTo>
                      <a:cubicBezTo>
                        <a:pt x="29" y="50"/>
                        <a:pt x="29" y="50"/>
                        <a:pt x="29" y="50"/>
                      </a:cubicBezTo>
                      <a:cubicBezTo>
                        <a:pt x="27" y="53"/>
                        <a:pt x="22" y="52"/>
                        <a:pt x="19" y="49"/>
                      </a:cubicBezTo>
                      <a:cubicBezTo>
                        <a:pt x="3" y="29"/>
                        <a:pt x="3" y="29"/>
                        <a:pt x="3"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42" name="Freeform 203"/>
                <p:cNvSpPr>
                  <a:spLocks/>
                </p:cNvSpPr>
                <p:nvPr/>
              </p:nvSpPr>
              <p:spPr bwMode="auto">
                <a:xfrm>
                  <a:off x="1913" y="1455"/>
                  <a:ext cx="67" cy="66"/>
                </a:xfrm>
                <a:custGeom>
                  <a:avLst/>
                  <a:gdLst>
                    <a:gd name="T0" fmla="*/ 4 w 53"/>
                    <a:gd name="T1" fmla="*/ 19 h 52"/>
                    <a:gd name="T2" fmla="*/ 23 w 53"/>
                    <a:gd name="T3" fmla="*/ 2 h 52"/>
                    <a:gd name="T4" fmla="*/ 33 w 53"/>
                    <a:gd name="T5" fmla="*/ 3 h 52"/>
                    <a:gd name="T6" fmla="*/ 50 w 53"/>
                    <a:gd name="T7" fmla="*/ 23 h 52"/>
                    <a:gd name="T8" fmla="*/ 49 w 53"/>
                    <a:gd name="T9" fmla="*/ 33 h 52"/>
                    <a:gd name="T10" fmla="*/ 30 w 53"/>
                    <a:gd name="T11" fmla="*/ 50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2"/>
                        <a:pt x="23" y="2"/>
                        <a:pt x="23" y="2"/>
                      </a:cubicBezTo>
                      <a:cubicBezTo>
                        <a:pt x="26" y="0"/>
                        <a:pt x="31" y="0"/>
                        <a:pt x="33" y="3"/>
                      </a:cubicBezTo>
                      <a:cubicBezTo>
                        <a:pt x="50" y="23"/>
                        <a:pt x="50" y="23"/>
                        <a:pt x="50" y="23"/>
                      </a:cubicBezTo>
                      <a:cubicBezTo>
                        <a:pt x="53" y="26"/>
                        <a:pt x="52" y="30"/>
                        <a:pt x="49" y="33"/>
                      </a:cubicBezTo>
                      <a:cubicBezTo>
                        <a:pt x="30" y="50"/>
                        <a:pt x="30" y="50"/>
                        <a:pt x="30" y="50"/>
                      </a:cubicBezTo>
                      <a:cubicBezTo>
                        <a:pt x="27" y="52"/>
                        <a:pt x="22" y="52"/>
                        <a:pt x="20" y="49"/>
                      </a:cubicBezTo>
                      <a:cubicBezTo>
                        <a:pt x="3" y="29"/>
                        <a:pt x="3" y="29"/>
                        <a:pt x="3" y="29"/>
                      </a:cubicBezTo>
                      <a:cubicBezTo>
                        <a:pt x="0" y="26"/>
                        <a:pt x="1" y="21"/>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43" name="Freeform 204"/>
                <p:cNvSpPr>
                  <a:spLocks/>
                </p:cNvSpPr>
                <p:nvPr/>
              </p:nvSpPr>
              <p:spPr bwMode="auto">
                <a:xfrm>
                  <a:off x="1961" y="1398"/>
                  <a:ext cx="86" cy="82"/>
                </a:xfrm>
                <a:custGeom>
                  <a:avLst/>
                  <a:gdLst>
                    <a:gd name="T0" fmla="*/ 3 w 68"/>
                    <a:gd name="T1" fmla="*/ 32 h 65"/>
                    <a:gd name="T2" fmla="*/ 38 w 68"/>
                    <a:gd name="T3" fmla="*/ 2 h 65"/>
                    <a:gd name="T4" fmla="*/ 48 w 68"/>
                    <a:gd name="T5" fmla="*/ 3 h 65"/>
                    <a:gd name="T6" fmla="*/ 65 w 68"/>
                    <a:gd name="T7" fmla="*/ 23 h 65"/>
                    <a:gd name="T8" fmla="*/ 64 w 68"/>
                    <a:gd name="T9" fmla="*/ 33 h 65"/>
                    <a:gd name="T10" fmla="*/ 29 w 68"/>
                    <a:gd name="T11" fmla="*/ 63 h 65"/>
                    <a:gd name="T12" fmla="*/ 19 w 68"/>
                    <a:gd name="T13" fmla="*/ 62 h 65"/>
                    <a:gd name="T14" fmla="*/ 2 w 68"/>
                    <a:gd name="T15" fmla="*/ 42 h 65"/>
                    <a:gd name="T16" fmla="*/ 3 w 68"/>
                    <a:gd name="T17"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5">
                      <a:moveTo>
                        <a:pt x="3" y="32"/>
                      </a:moveTo>
                      <a:cubicBezTo>
                        <a:pt x="38" y="2"/>
                        <a:pt x="38" y="2"/>
                        <a:pt x="38" y="2"/>
                      </a:cubicBezTo>
                      <a:cubicBezTo>
                        <a:pt x="41" y="0"/>
                        <a:pt x="46" y="0"/>
                        <a:pt x="48" y="3"/>
                      </a:cubicBezTo>
                      <a:cubicBezTo>
                        <a:pt x="65" y="23"/>
                        <a:pt x="65" y="23"/>
                        <a:pt x="65" y="23"/>
                      </a:cubicBezTo>
                      <a:cubicBezTo>
                        <a:pt x="68" y="26"/>
                        <a:pt x="67" y="30"/>
                        <a:pt x="64" y="33"/>
                      </a:cubicBezTo>
                      <a:cubicBezTo>
                        <a:pt x="29" y="63"/>
                        <a:pt x="29" y="63"/>
                        <a:pt x="29" y="63"/>
                      </a:cubicBezTo>
                      <a:cubicBezTo>
                        <a:pt x="26" y="65"/>
                        <a:pt x="22" y="65"/>
                        <a:pt x="19" y="62"/>
                      </a:cubicBezTo>
                      <a:cubicBezTo>
                        <a:pt x="2" y="42"/>
                        <a:pt x="2" y="42"/>
                        <a:pt x="2" y="42"/>
                      </a:cubicBezTo>
                      <a:cubicBezTo>
                        <a:pt x="0" y="39"/>
                        <a:pt x="0" y="35"/>
                        <a:pt x="3" y="3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grpSp>
            <p:nvGrpSpPr>
              <p:cNvPr id="10" name="Group 406"/>
              <p:cNvGrpSpPr>
                <a:grpSpLocks/>
              </p:cNvGrpSpPr>
              <p:nvPr/>
            </p:nvGrpSpPr>
            <p:grpSpPr bwMode="auto">
              <a:xfrm>
                <a:off x="42" y="81"/>
                <a:ext cx="3758" cy="3606"/>
                <a:chOff x="42" y="81"/>
                <a:chExt cx="3758" cy="3606"/>
              </a:xfrm>
            </p:grpSpPr>
            <p:sp>
              <p:nvSpPr>
                <p:cNvPr id="44" name="Freeform 206"/>
                <p:cNvSpPr>
                  <a:spLocks/>
                </p:cNvSpPr>
                <p:nvPr/>
              </p:nvSpPr>
              <p:spPr bwMode="auto">
                <a:xfrm>
                  <a:off x="2030" y="1356"/>
                  <a:ext cx="65" cy="66"/>
                </a:xfrm>
                <a:custGeom>
                  <a:avLst/>
                  <a:gdLst>
                    <a:gd name="T0" fmla="*/ 3 w 51"/>
                    <a:gd name="T1" fmla="*/ 18 h 52"/>
                    <a:gd name="T2" fmla="*/ 22 w 51"/>
                    <a:gd name="T3" fmla="*/ 3 h 52"/>
                    <a:gd name="T4" fmla="*/ 31 w 51"/>
                    <a:gd name="T5" fmla="*/ 3 h 52"/>
                    <a:gd name="T6" fmla="*/ 48 w 51"/>
                    <a:gd name="T7" fmla="*/ 24 h 52"/>
                    <a:gd name="T8" fmla="*/ 48 w 51"/>
                    <a:gd name="T9" fmla="*/ 33 h 52"/>
                    <a:gd name="T10" fmla="*/ 29 w 51"/>
                    <a:gd name="T11" fmla="*/ 49 h 52"/>
                    <a:gd name="T12" fmla="*/ 20 w 51"/>
                    <a:gd name="T13" fmla="*/ 48 h 52"/>
                    <a:gd name="T14" fmla="*/ 2 w 51"/>
                    <a:gd name="T15" fmla="*/ 28 h 52"/>
                    <a:gd name="T16" fmla="*/ 3 w 51"/>
                    <a:gd name="T17" fmla="*/ 1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2">
                      <a:moveTo>
                        <a:pt x="3" y="18"/>
                      </a:moveTo>
                      <a:cubicBezTo>
                        <a:pt x="22" y="3"/>
                        <a:pt x="22" y="3"/>
                        <a:pt x="22" y="3"/>
                      </a:cubicBezTo>
                      <a:cubicBezTo>
                        <a:pt x="24" y="0"/>
                        <a:pt x="29" y="1"/>
                        <a:pt x="31" y="3"/>
                      </a:cubicBezTo>
                      <a:cubicBezTo>
                        <a:pt x="48" y="24"/>
                        <a:pt x="48" y="24"/>
                        <a:pt x="48" y="24"/>
                      </a:cubicBezTo>
                      <a:cubicBezTo>
                        <a:pt x="51" y="27"/>
                        <a:pt x="51" y="31"/>
                        <a:pt x="48" y="33"/>
                      </a:cubicBezTo>
                      <a:cubicBezTo>
                        <a:pt x="29" y="49"/>
                        <a:pt x="29" y="49"/>
                        <a:pt x="29" y="49"/>
                      </a:cubicBezTo>
                      <a:cubicBezTo>
                        <a:pt x="26" y="52"/>
                        <a:pt x="22" y="51"/>
                        <a:pt x="20" y="48"/>
                      </a:cubicBezTo>
                      <a:cubicBezTo>
                        <a:pt x="2" y="28"/>
                        <a:pt x="2" y="28"/>
                        <a:pt x="2" y="28"/>
                      </a:cubicBezTo>
                      <a:cubicBezTo>
                        <a:pt x="0" y="25"/>
                        <a:pt x="0" y="21"/>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5" name="Freeform 207"/>
                <p:cNvSpPr>
                  <a:spLocks/>
                </p:cNvSpPr>
                <p:nvPr/>
              </p:nvSpPr>
              <p:spPr bwMode="auto">
                <a:xfrm>
                  <a:off x="1722" y="1552"/>
                  <a:ext cx="365" cy="347"/>
                </a:xfrm>
                <a:custGeom>
                  <a:avLst/>
                  <a:gdLst>
                    <a:gd name="T0" fmla="*/ 3 w 289"/>
                    <a:gd name="T1" fmla="*/ 168 h 274"/>
                    <a:gd name="T2" fmla="*/ 197 w 289"/>
                    <a:gd name="T3" fmla="*/ 3 h 274"/>
                    <a:gd name="T4" fmla="*/ 207 w 289"/>
                    <a:gd name="T5" fmla="*/ 4 h 274"/>
                    <a:gd name="T6" fmla="*/ 286 w 289"/>
                    <a:gd name="T7" fmla="*/ 97 h 274"/>
                    <a:gd name="T8" fmla="*/ 286 w 289"/>
                    <a:gd name="T9" fmla="*/ 107 h 274"/>
                    <a:gd name="T10" fmla="*/ 92 w 289"/>
                    <a:gd name="T11" fmla="*/ 272 h 274"/>
                    <a:gd name="T12" fmla="*/ 82 w 289"/>
                    <a:gd name="T13" fmla="*/ 271 h 274"/>
                    <a:gd name="T14" fmla="*/ 3 w 289"/>
                    <a:gd name="T15" fmla="*/ 177 h 274"/>
                    <a:gd name="T16" fmla="*/ 3 w 289"/>
                    <a:gd name="T17" fmla="*/ 16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274">
                      <a:moveTo>
                        <a:pt x="3" y="168"/>
                      </a:moveTo>
                      <a:cubicBezTo>
                        <a:pt x="197" y="3"/>
                        <a:pt x="197" y="3"/>
                        <a:pt x="197" y="3"/>
                      </a:cubicBezTo>
                      <a:cubicBezTo>
                        <a:pt x="200" y="0"/>
                        <a:pt x="205" y="1"/>
                        <a:pt x="207" y="4"/>
                      </a:cubicBezTo>
                      <a:cubicBezTo>
                        <a:pt x="286" y="97"/>
                        <a:pt x="286" y="97"/>
                        <a:pt x="286" y="97"/>
                      </a:cubicBezTo>
                      <a:cubicBezTo>
                        <a:pt x="289" y="100"/>
                        <a:pt x="289" y="104"/>
                        <a:pt x="286" y="107"/>
                      </a:cubicBezTo>
                      <a:cubicBezTo>
                        <a:pt x="92" y="272"/>
                        <a:pt x="92" y="272"/>
                        <a:pt x="92" y="272"/>
                      </a:cubicBezTo>
                      <a:cubicBezTo>
                        <a:pt x="89" y="274"/>
                        <a:pt x="84" y="274"/>
                        <a:pt x="82" y="271"/>
                      </a:cubicBezTo>
                      <a:cubicBezTo>
                        <a:pt x="3" y="177"/>
                        <a:pt x="3" y="177"/>
                        <a:pt x="3" y="177"/>
                      </a:cubicBezTo>
                      <a:cubicBezTo>
                        <a:pt x="0" y="175"/>
                        <a:pt x="0" y="170"/>
                        <a:pt x="3" y="16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6" name="Freeform 208"/>
                <p:cNvSpPr>
                  <a:spLocks/>
                </p:cNvSpPr>
                <p:nvPr/>
              </p:nvSpPr>
              <p:spPr bwMode="auto">
                <a:xfrm>
                  <a:off x="1839" y="1805"/>
                  <a:ext cx="147" cy="132"/>
                </a:xfrm>
                <a:custGeom>
                  <a:avLst/>
                  <a:gdLst>
                    <a:gd name="T0" fmla="*/ 0 w 116"/>
                    <a:gd name="T1" fmla="*/ 82 h 104"/>
                    <a:gd name="T2" fmla="*/ 97 w 116"/>
                    <a:gd name="T3" fmla="*/ 0 h 104"/>
                    <a:gd name="T4" fmla="*/ 99 w 116"/>
                    <a:gd name="T5" fmla="*/ 0 h 104"/>
                    <a:gd name="T6" fmla="*/ 115 w 116"/>
                    <a:gd name="T7" fmla="*/ 20 h 104"/>
                    <a:gd name="T8" fmla="*/ 115 w 116"/>
                    <a:gd name="T9" fmla="*/ 22 h 104"/>
                    <a:gd name="T10" fmla="*/ 19 w 116"/>
                    <a:gd name="T11" fmla="*/ 104 h 104"/>
                    <a:gd name="T12" fmla="*/ 17 w 116"/>
                    <a:gd name="T13" fmla="*/ 104 h 104"/>
                    <a:gd name="T14" fmla="*/ 0 w 116"/>
                    <a:gd name="T15" fmla="*/ 84 h 104"/>
                    <a:gd name="T16" fmla="*/ 0 w 116"/>
                    <a:gd name="T17"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04">
                      <a:moveTo>
                        <a:pt x="0" y="82"/>
                      </a:moveTo>
                      <a:cubicBezTo>
                        <a:pt x="97" y="0"/>
                        <a:pt x="97" y="0"/>
                        <a:pt x="97" y="0"/>
                      </a:cubicBezTo>
                      <a:cubicBezTo>
                        <a:pt x="97" y="0"/>
                        <a:pt x="98" y="0"/>
                        <a:pt x="99" y="0"/>
                      </a:cubicBezTo>
                      <a:cubicBezTo>
                        <a:pt x="115" y="20"/>
                        <a:pt x="115" y="20"/>
                        <a:pt x="115" y="20"/>
                      </a:cubicBezTo>
                      <a:cubicBezTo>
                        <a:pt x="116" y="20"/>
                        <a:pt x="116" y="21"/>
                        <a:pt x="115" y="22"/>
                      </a:cubicBezTo>
                      <a:cubicBezTo>
                        <a:pt x="19" y="104"/>
                        <a:pt x="19" y="104"/>
                        <a:pt x="19" y="104"/>
                      </a:cubicBezTo>
                      <a:cubicBezTo>
                        <a:pt x="18" y="104"/>
                        <a:pt x="17" y="104"/>
                        <a:pt x="17" y="104"/>
                      </a:cubicBezTo>
                      <a:cubicBezTo>
                        <a:pt x="0" y="84"/>
                        <a:pt x="0" y="84"/>
                        <a:pt x="0" y="84"/>
                      </a:cubicBezTo>
                      <a:cubicBezTo>
                        <a:pt x="0" y="84"/>
                        <a:pt x="0" y="83"/>
                        <a:pt x="0" y="8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7" name="Freeform 209"/>
                <p:cNvSpPr>
                  <a:spLocks/>
                </p:cNvSpPr>
                <p:nvPr/>
              </p:nvSpPr>
              <p:spPr bwMode="auto">
                <a:xfrm>
                  <a:off x="1973" y="1691"/>
                  <a:ext cx="147" cy="132"/>
                </a:xfrm>
                <a:custGeom>
                  <a:avLst/>
                  <a:gdLst>
                    <a:gd name="T0" fmla="*/ 0 w 116"/>
                    <a:gd name="T1" fmla="*/ 82 h 104"/>
                    <a:gd name="T2" fmla="*/ 97 w 116"/>
                    <a:gd name="T3" fmla="*/ 0 h 104"/>
                    <a:gd name="T4" fmla="*/ 99 w 116"/>
                    <a:gd name="T5" fmla="*/ 1 h 104"/>
                    <a:gd name="T6" fmla="*/ 115 w 116"/>
                    <a:gd name="T7" fmla="*/ 20 h 104"/>
                    <a:gd name="T8" fmla="*/ 115 w 116"/>
                    <a:gd name="T9" fmla="*/ 22 h 104"/>
                    <a:gd name="T10" fmla="*/ 19 w 116"/>
                    <a:gd name="T11" fmla="*/ 104 h 104"/>
                    <a:gd name="T12" fmla="*/ 17 w 116"/>
                    <a:gd name="T13" fmla="*/ 104 h 104"/>
                    <a:gd name="T14" fmla="*/ 0 w 116"/>
                    <a:gd name="T15" fmla="*/ 84 h 104"/>
                    <a:gd name="T16" fmla="*/ 0 w 116"/>
                    <a:gd name="T17"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04">
                      <a:moveTo>
                        <a:pt x="0" y="82"/>
                      </a:moveTo>
                      <a:cubicBezTo>
                        <a:pt x="97" y="0"/>
                        <a:pt x="97" y="0"/>
                        <a:pt x="97" y="0"/>
                      </a:cubicBezTo>
                      <a:cubicBezTo>
                        <a:pt x="97" y="0"/>
                        <a:pt x="98" y="0"/>
                        <a:pt x="99" y="1"/>
                      </a:cubicBezTo>
                      <a:cubicBezTo>
                        <a:pt x="115" y="20"/>
                        <a:pt x="115" y="20"/>
                        <a:pt x="115" y="20"/>
                      </a:cubicBezTo>
                      <a:cubicBezTo>
                        <a:pt x="116" y="21"/>
                        <a:pt x="116" y="21"/>
                        <a:pt x="115" y="22"/>
                      </a:cubicBezTo>
                      <a:cubicBezTo>
                        <a:pt x="19" y="104"/>
                        <a:pt x="19" y="104"/>
                        <a:pt x="19" y="104"/>
                      </a:cubicBezTo>
                      <a:cubicBezTo>
                        <a:pt x="18" y="104"/>
                        <a:pt x="17" y="104"/>
                        <a:pt x="17" y="104"/>
                      </a:cubicBezTo>
                      <a:cubicBezTo>
                        <a:pt x="0" y="84"/>
                        <a:pt x="0" y="84"/>
                        <a:pt x="0" y="84"/>
                      </a:cubicBezTo>
                      <a:cubicBezTo>
                        <a:pt x="0" y="84"/>
                        <a:pt x="0" y="83"/>
                        <a:pt x="0" y="8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8" name="Freeform 210"/>
                <p:cNvSpPr>
                  <a:spLocks/>
                </p:cNvSpPr>
                <p:nvPr/>
              </p:nvSpPr>
              <p:spPr bwMode="auto">
                <a:xfrm>
                  <a:off x="1094" y="911"/>
                  <a:ext cx="878" cy="751"/>
                </a:xfrm>
                <a:custGeom>
                  <a:avLst/>
                  <a:gdLst>
                    <a:gd name="T0" fmla="*/ 656 w 695"/>
                    <a:gd name="T1" fmla="*/ 10 h 594"/>
                    <a:gd name="T2" fmla="*/ 13 w 695"/>
                    <a:gd name="T3" fmla="*/ 556 h 594"/>
                    <a:gd name="T4" fmla="*/ 10 w 695"/>
                    <a:gd name="T5" fmla="*/ 594 h 594"/>
                    <a:gd name="T6" fmla="*/ 695 w 695"/>
                    <a:gd name="T7" fmla="*/ 13 h 594"/>
                    <a:gd name="T8" fmla="*/ 656 w 695"/>
                    <a:gd name="T9" fmla="*/ 10 h 594"/>
                  </a:gdLst>
                  <a:ahLst/>
                  <a:cxnLst>
                    <a:cxn ang="0">
                      <a:pos x="T0" y="T1"/>
                    </a:cxn>
                    <a:cxn ang="0">
                      <a:pos x="T2" y="T3"/>
                    </a:cxn>
                    <a:cxn ang="0">
                      <a:pos x="T4" y="T5"/>
                    </a:cxn>
                    <a:cxn ang="0">
                      <a:pos x="T6" y="T7"/>
                    </a:cxn>
                    <a:cxn ang="0">
                      <a:pos x="T8" y="T9"/>
                    </a:cxn>
                  </a:cxnLst>
                  <a:rect l="0" t="0" r="r" b="b"/>
                  <a:pathLst>
                    <a:path w="695" h="594">
                      <a:moveTo>
                        <a:pt x="656" y="10"/>
                      </a:moveTo>
                      <a:cubicBezTo>
                        <a:pt x="13" y="556"/>
                        <a:pt x="13" y="556"/>
                        <a:pt x="13" y="556"/>
                      </a:cubicBezTo>
                      <a:cubicBezTo>
                        <a:pt x="2" y="565"/>
                        <a:pt x="0" y="583"/>
                        <a:pt x="10" y="594"/>
                      </a:cubicBezTo>
                      <a:cubicBezTo>
                        <a:pt x="695" y="13"/>
                        <a:pt x="695" y="13"/>
                        <a:pt x="695" y="13"/>
                      </a:cubicBezTo>
                      <a:cubicBezTo>
                        <a:pt x="685" y="2"/>
                        <a:pt x="668" y="0"/>
                        <a:pt x="656" y="10"/>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9" name="Freeform 211"/>
                <p:cNvSpPr>
                  <a:spLocks/>
                </p:cNvSpPr>
                <p:nvPr/>
              </p:nvSpPr>
              <p:spPr bwMode="auto">
                <a:xfrm>
                  <a:off x="2061" y="1732"/>
                  <a:ext cx="689" cy="697"/>
                </a:xfrm>
                <a:custGeom>
                  <a:avLst/>
                  <a:gdLst>
                    <a:gd name="T0" fmla="*/ 8 w 545"/>
                    <a:gd name="T1" fmla="*/ 355 h 552"/>
                    <a:gd name="T2" fmla="*/ 7 w 545"/>
                    <a:gd name="T3" fmla="*/ 330 h 552"/>
                    <a:gd name="T4" fmla="*/ 310 w 545"/>
                    <a:gd name="T5" fmla="*/ 7 h 552"/>
                    <a:gd name="T6" fmla="*/ 335 w 545"/>
                    <a:gd name="T7" fmla="*/ 7 h 552"/>
                    <a:gd name="T8" fmla="*/ 538 w 545"/>
                    <a:gd name="T9" fmla="*/ 197 h 552"/>
                    <a:gd name="T10" fmla="*/ 538 w 545"/>
                    <a:gd name="T11" fmla="*/ 222 h 552"/>
                    <a:gd name="T12" fmla="*/ 235 w 545"/>
                    <a:gd name="T13" fmla="*/ 545 h 552"/>
                    <a:gd name="T14" fmla="*/ 210 w 545"/>
                    <a:gd name="T15" fmla="*/ 545 h 552"/>
                    <a:gd name="T16" fmla="*/ 8 w 545"/>
                    <a:gd name="T17" fmla="*/ 35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5" h="552">
                      <a:moveTo>
                        <a:pt x="8" y="355"/>
                      </a:moveTo>
                      <a:cubicBezTo>
                        <a:pt x="1" y="348"/>
                        <a:pt x="0" y="337"/>
                        <a:pt x="7" y="330"/>
                      </a:cubicBezTo>
                      <a:cubicBezTo>
                        <a:pt x="310" y="7"/>
                        <a:pt x="310" y="7"/>
                        <a:pt x="310" y="7"/>
                      </a:cubicBezTo>
                      <a:cubicBezTo>
                        <a:pt x="317" y="0"/>
                        <a:pt x="328" y="0"/>
                        <a:pt x="335" y="7"/>
                      </a:cubicBezTo>
                      <a:cubicBezTo>
                        <a:pt x="538" y="197"/>
                        <a:pt x="538" y="197"/>
                        <a:pt x="538" y="197"/>
                      </a:cubicBezTo>
                      <a:cubicBezTo>
                        <a:pt x="545" y="204"/>
                        <a:pt x="545" y="215"/>
                        <a:pt x="538" y="222"/>
                      </a:cubicBezTo>
                      <a:cubicBezTo>
                        <a:pt x="235" y="545"/>
                        <a:pt x="235" y="545"/>
                        <a:pt x="235" y="545"/>
                      </a:cubicBezTo>
                      <a:cubicBezTo>
                        <a:pt x="229" y="552"/>
                        <a:pt x="217" y="552"/>
                        <a:pt x="210" y="545"/>
                      </a:cubicBezTo>
                      <a:lnTo>
                        <a:pt x="8" y="355"/>
                      </a:lnTo>
                      <a:close/>
                    </a:path>
                  </a:pathLst>
                </a:custGeom>
                <a:solidFill>
                  <a:srgbClr val="3745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0" name="Freeform 212"/>
                <p:cNvSpPr>
                  <a:spLocks/>
                </p:cNvSpPr>
                <p:nvPr/>
              </p:nvSpPr>
              <p:spPr bwMode="auto">
                <a:xfrm>
                  <a:off x="2159" y="1794"/>
                  <a:ext cx="530" cy="534"/>
                </a:xfrm>
                <a:custGeom>
                  <a:avLst/>
                  <a:gdLst>
                    <a:gd name="T0" fmla="*/ 302 w 530"/>
                    <a:gd name="T1" fmla="*/ 0 h 534"/>
                    <a:gd name="T2" fmla="*/ 0 w 530"/>
                    <a:gd name="T3" fmla="*/ 322 h 534"/>
                    <a:gd name="T4" fmla="*/ 227 w 530"/>
                    <a:gd name="T5" fmla="*/ 534 h 534"/>
                    <a:gd name="T6" fmla="*/ 530 w 530"/>
                    <a:gd name="T7" fmla="*/ 212 h 534"/>
                    <a:gd name="T8" fmla="*/ 302 w 530"/>
                    <a:gd name="T9" fmla="*/ 0 h 534"/>
                  </a:gdLst>
                  <a:ahLst/>
                  <a:cxnLst>
                    <a:cxn ang="0">
                      <a:pos x="T0" y="T1"/>
                    </a:cxn>
                    <a:cxn ang="0">
                      <a:pos x="T2" y="T3"/>
                    </a:cxn>
                    <a:cxn ang="0">
                      <a:pos x="T4" y="T5"/>
                    </a:cxn>
                    <a:cxn ang="0">
                      <a:pos x="T6" y="T7"/>
                    </a:cxn>
                    <a:cxn ang="0">
                      <a:pos x="T8" y="T9"/>
                    </a:cxn>
                  </a:cxnLst>
                  <a:rect l="0" t="0" r="r" b="b"/>
                  <a:pathLst>
                    <a:path w="530" h="534">
                      <a:moveTo>
                        <a:pt x="302" y="0"/>
                      </a:moveTo>
                      <a:lnTo>
                        <a:pt x="0" y="322"/>
                      </a:lnTo>
                      <a:lnTo>
                        <a:pt x="227" y="534"/>
                      </a:lnTo>
                      <a:lnTo>
                        <a:pt x="530" y="212"/>
                      </a:lnTo>
                      <a:lnTo>
                        <a:pt x="302" y="0"/>
                      </a:lnTo>
                      <a:close/>
                    </a:path>
                  </a:pathLst>
                </a:custGeom>
                <a:solidFill>
                  <a:srgbClr val="2D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1" name="Freeform 213"/>
                <p:cNvSpPr>
                  <a:spLocks/>
                </p:cNvSpPr>
                <p:nvPr/>
              </p:nvSpPr>
              <p:spPr bwMode="auto">
                <a:xfrm>
                  <a:off x="2197" y="2231"/>
                  <a:ext cx="70" cy="70"/>
                </a:xfrm>
                <a:custGeom>
                  <a:avLst/>
                  <a:gdLst>
                    <a:gd name="T0" fmla="*/ 44 w 55"/>
                    <a:gd name="T1" fmla="*/ 9 h 55"/>
                    <a:gd name="T2" fmla="*/ 9 w 55"/>
                    <a:gd name="T3" fmla="*/ 10 h 55"/>
                    <a:gd name="T4" fmla="*/ 10 w 55"/>
                    <a:gd name="T5" fmla="*/ 45 h 55"/>
                    <a:gd name="T6" fmla="*/ 46 w 55"/>
                    <a:gd name="T7" fmla="*/ 44 h 55"/>
                    <a:gd name="T8" fmla="*/ 44 w 55"/>
                    <a:gd name="T9" fmla="*/ 9 h 55"/>
                  </a:gdLst>
                  <a:ahLst/>
                  <a:cxnLst>
                    <a:cxn ang="0">
                      <a:pos x="T0" y="T1"/>
                    </a:cxn>
                    <a:cxn ang="0">
                      <a:pos x="T2" y="T3"/>
                    </a:cxn>
                    <a:cxn ang="0">
                      <a:pos x="T4" y="T5"/>
                    </a:cxn>
                    <a:cxn ang="0">
                      <a:pos x="T6" y="T7"/>
                    </a:cxn>
                    <a:cxn ang="0">
                      <a:pos x="T8" y="T9"/>
                    </a:cxn>
                  </a:cxnLst>
                  <a:rect l="0" t="0" r="r" b="b"/>
                  <a:pathLst>
                    <a:path w="55" h="55">
                      <a:moveTo>
                        <a:pt x="44" y="9"/>
                      </a:moveTo>
                      <a:cubicBezTo>
                        <a:pt x="34" y="0"/>
                        <a:pt x="19" y="0"/>
                        <a:pt x="9" y="10"/>
                      </a:cubicBezTo>
                      <a:cubicBezTo>
                        <a:pt x="0" y="20"/>
                        <a:pt x="0" y="36"/>
                        <a:pt x="10" y="45"/>
                      </a:cubicBezTo>
                      <a:cubicBezTo>
                        <a:pt x="20" y="55"/>
                        <a:pt x="36" y="54"/>
                        <a:pt x="46" y="44"/>
                      </a:cubicBezTo>
                      <a:cubicBezTo>
                        <a:pt x="55" y="34"/>
                        <a:pt x="55" y="18"/>
                        <a:pt x="44" y="9"/>
                      </a:cubicBezTo>
                      <a:close/>
                    </a:path>
                  </a:pathLst>
                </a:custGeom>
                <a:solidFill>
                  <a:srgbClr val="1C2B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2" name="Freeform 214"/>
                <p:cNvSpPr>
                  <a:spLocks/>
                </p:cNvSpPr>
                <p:nvPr/>
              </p:nvSpPr>
              <p:spPr bwMode="auto">
                <a:xfrm>
                  <a:off x="2216" y="2250"/>
                  <a:ext cx="32" cy="30"/>
                </a:xfrm>
                <a:custGeom>
                  <a:avLst/>
                  <a:gdLst>
                    <a:gd name="T0" fmla="*/ 20 w 25"/>
                    <a:gd name="T1" fmla="*/ 4 h 24"/>
                    <a:gd name="T2" fmla="*/ 4 w 25"/>
                    <a:gd name="T3" fmla="*/ 5 h 24"/>
                    <a:gd name="T4" fmla="*/ 5 w 25"/>
                    <a:gd name="T5" fmla="*/ 20 h 24"/>
                    <a:gd name="T6" fmla="*/ 20 w 25"/>
                    <a:gd name="T7" fmla="*/ 20 h 24"/>
                    <a:gd name="T8" fmla="*/ 20 w 25"/>
                    <a:gd name="T9" fmla="*/ 4 h 24"/>
                  </a:gdLst>
                  <a:ahLst/>
                  <a:cxnLst>
                    <a:cxn ang="0">
                      <a:pos x="T0" y="T1"/>
                    </a:cxn>
                    <a:cxn ang="0">
                      <a:pos x="T2" y="T3"/>
                    </a:cxn>
                    <a:cxn ang="0">
                      <a:pos x="T4" y="T5"/>
                    </a:cxn>
                    <a:cxn ang="0">
                      <a:pos x="T6" y="T7"/>
                    </a:cxn>
                    <a:cxn ang="0">
                      <a:pos x="T8" y="T9"/>
                    </a:cxn>
                  </a:cxnLst>
                  <a:rect l="0" t="0" r="r" b="b"/>
                  <a:pathLst>
                    <a:path w="25" h="24">
                      <a:moveTo>
                        <a:pt x="20" y="4"/>
                      </a:moveTo>
                      <a:cubicBezTo>
                        <a:pt x="16" y="0"/>
                        <a:pt x="9" y="0"/>
                        <a:pt x="4" y="5"/>
                      </a:cubicBezTo>
                      <a:cubicBezTo>
                        <a:pt x="0" y="9"/>
                        <a:pt x="0" y="16"/>
                        <a:pt x="5" y="20"/>
                      </a:cubicBezTo>
                      <a:cubicBezTo>
                        <a:pt x="9" y="24"/>
                        <a:pt x="16" y="24"/>
                        <a:pt x="20" y="20"/>
                      </a:cubicBezTo>
                      <a:cubicBezTo>
                        <a:pt x="25" y="15"/>
                        <a:pt x="24" y="8"/>
                        <a:pt x="20" y="4"/>
                      </a:cubicBezTo>
                      <a:close/>
                    </a:path>
                  </a:pathLst>
                </a:custGeom>
                <a:solidFill>
                  <a:srgbClr val="1223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3" name="Freeform 215"/>
                <p:cNvSpPr>
                  <a:spLocks/>
                </p:cNvSpPr>
                <p:nvPr/>
              </p:nvSpPr>
              <p:spPr bwMode="auto">
                <a:xfrm>
                  <a:off x="2176" y="2211"/>
                  <a:ext cx="36" cy="38"/>
                </a:xfrm>
                <a:custGeom>
                  <a:avLst/>
                  <a:gdLst>
                    <a:gd name="T0" fmla="*/ 28 w 29"/>
                    <a:gd name="T1" fmla="*/ 8 h 30"/>
                    <a:gd name="T2" fmla="*/ 28 w 29"/>
                    <a:gd name="T3" fmla="*/ 12 h 30"/>
                    <a:gd name="T4" fmla="*/ 12 w 29"/>
                    <a:gd name="T5" fmla="*/ 28 h 30"/>
                    <a:gd name="T6" fmla="*/ 8 w 29"/>
                    <a:gd name="T7" fmla="*/ 29 h 30"/>
                    <a:gd name="T8" fmla="*/ 1 w 29"/>
                    <a:gd name="T9" fmla="*/ 21 h 30"/>
                    <a:gd name="T10" fmla="*/ 1 w 29"/>
                    <a:gd name="T11" fmla="*/ 18 h 30"/>
                    <a:gd name="T12" fmla="*/ 16 w 29"/>
                    <a:gd name="T13" fmla="*/ 1 h 30"/>
                    <a:gd name="T14" fmla="*/ 20 w 29"/>
                    <a:gd name="T15" fmla="*/ 1 h 30"/>
                    <a:gd name="T16" fmla="*/ 28 w 29"/>
                    <a:gd name="T17"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28" y="8"/>
                      </a:moveTo>
                      <a:cubicBezTo>
                        <a:pt x="29" y="9"/>
                        <a:pt x="29" y="11"/>
                        <a:pt x="28" y="12"/>
                      </a:cubicBezTo>
                      <a:cubicBezTo>
                        <a:pt x="12" y="28"/>
                        <a:pt x="12" y="28"/>
                        <a:pt x="12" y="28"/>
                      </a:cubicBezTo>
                      <a:cubicBezTo>
                        <a:pt x="11" y="30"/>
                        <a:pt x="10" y="30"/>
                        <a:pt x="8" y="29"/>
                      </a:cubicBezTo>
                      <a:cubicBezTo>
                        <a:pt x="1" y="21"/>
                        <a:pt x="1" y="21"/>
                        <a:pt x="1" y="21"/>
                      </a:cubicBezTo>
                      <a:cubicBezTo>
                        <a:pt x="0" y="20"/>
                        <a:pt x="0" y="19"/>
                        <a:pt x="1" y="18"/>
                      </a:cubicBezTo>
                      <a:cubicBezTo>
                        <a:pt x="16" y="1"/>
                        <a:pt x="16" y="1"/>
                        <a:pt x="16" y="1"/>
                      </a:cubicBezTo>
                      <a:cubicBezTo>
                        <a:pt x="17" y="0"/>
                        <a:pt x="19" y="0"/>
                        <a:pt x="20" y="1"/>
                      </a:cubicBezTo>
                      <a:lnTo>
                        <a:pt x="28" y="8"/>
                      </a:lnTo>
                      <a:close/>
                    </a:path>
                  </a:pathLst>
                </a:custGeom>
                <a:solidFill>
                  <a:srgbClr val="1D2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4" name="Freeform 216"/>
                <p:cNvSpPr>
                  <a:spLocks/>
                </p:cNvSpPr>
                <p:nvPr/>
              </p:nvSpPr>
              <p:spPr bwMode="auto">
                <a:xfrm>
                  <a:off x="2157" y="2193"/>
                  <a:ext cx="36" cy="38"/>
                </a:xfrm>
                <a:custGeom>
                  <a:avLst/>
                  <a:gdLst>
                    <a:gd name="T0" fmla="*/ 28 w 29"/>
                    <a:gd name="T1" fmla="*/ 8 h 30"/>
                    <a:gd name="T2" fmla="*/ 28 w 29"/>
                    <a:gd name="T3" fmla="*/ 12 h 30"/>
                    <a:gd name="T4" fmla="*/ 13 w 29"/>
                    <a:gd name="T5" fmla="*/ 29 h 30"/>
                    <a:gd name="T6" fmla="*/ 9 w 29"/>
                    <a:gd name="T7" fmla="*/ 29 h 30"/>
                    <a:gd name="T8" fmla="*/ 1 w 29"/>
                    <a:gd name="T9" fmla="*/ 22 h 30"/>
                    <a:gd name="T10" fmla="*/ 1 w 29"/>
                    <a:gd name="T11" fmla="*/ 18 h 30"/>
                    <a:gd name="T12" fmla="*/ 16 w 29"/>
                    <a:gd name="T13" fmla="*/ 1 h 30"/>
                    <a:gd name="T14" fmla="*/ 20 w 29"/>
                    <a:gd name="T15" fmla="*/ 1 h 30"/>
                    <a:gd name="T16" fmla="*/ 28 w 29"/>
                    <a:gd name="T17"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28" y="8"/>
                      </a:moveTo>
                      <a:cubicBezTo>
                        <a:pt x="29" y="9"/>
                        <a:pt x="29" y="11"/>
                        <a:pt x="28" y="12"/>
                      </a:cubicBezTo>
                      <a:cubicBezTo>
                        <a:pt x="13" y="29"/>
                        <a:pt x="13" y="29"/>
                        <a:pt x="13" y="29"/>
                      </a:cubicBezTo>
                      <a:cubicBezTo>
                        <a:pt x="12" y="30"/>
                        <a:pt x="10" y="30"/>
                        <a:pt x="9" y="29"/>
                      </a:cubicBezTo>
                      <a:cubicBezTo>
                        <a:pt x="1" y="22"/>
                        <a:pt x="1" y="22"/>
                        <a:pt x="1" y="22"/>
                      </a:cubicBezTo>
                      <a:cubicBezTo>
                        <a:pt x="0" y="21"/>
                        <a:pt x="0" y="19"/>
                        <a:pt x="1" y="18"/>
                      </a:cubicBezTo>
                      <a:cubicBezTo>
                        <a:pt x="16" y="1"/>
                        <a:pt x="16" y="1"/>
                        <a:pt x="16" y="1"/>
                      </a:cubicBezTo>
                      <a:cubicBezTo>
                        <a:pt x="18" y="0"/>
                        <a:pt x="19" y="0"/>
                        <a:pt x="20" y="1"/>
                      </a:cubicBezTo>
                      <a:lnTo>
                        <a:pt x="28" y="8"/>
                      </a:lnTo>
                      <a:close/>
                    </a:path>
                  </a:pathLst>
                </a:custGeom>
                <a:solidFill>
                  <a:srgbClr val="1D2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5" name="Freeform 217"/>
                <p:cNvSpPr>
                  <a:spLocks/>
                </p:cNvSpPr>
                <p:nvPr/>
              </p:nvSpPr>
              <p:spPr bwMode="auto">
                <a:xfrm>
                  <a:off x="2138" y="2175"/>
                  <a:ext cx="38" cy="38"/>
                </a:xfrm>
                <a:custGeom>
                  <a:avLst/>
                  <a:gdLst>
                    <a:gd name="T0" fmla="*/ 28 w 30"/>
                    <a:gd name="T1" fmla="*/ 9 h 30"/>
                    <a:gd name="T2" fmla="*/ 29 w 30"/>
                    <a:gd name="T3" fmla="*/ 12 h 30"/>
                    <a:gd name="T4" fmla="*/ 13 w 30"/>
                    <a:gd name="T5" fmla="*/ 29 h 30"/>
                    <a:gd name="T6" fmla="*/ 9 w 30"/>
                    <a:gd name="T7" fmla="*/ 29 h 30"/>
                    <a:gd name="T8" fmla="*/ 1 w 30"/>
                    <a:gd name="T9" fmla="*/ 22 h 30"/>
                    <a:gd name="T10" fmla="*/ 1 w 30"/>
                    <a:gd name="T11" fmla="*/ 18 h 30"/>
                    <a:gd name="T12" fmla="*/ 17 w 30"/>
                    <a:gd name="T13" fmla="*/ 2 h 30"/>
                    <a:gd name="T14" fmla="*/ 21 w 30"/>
                    <a:gd name="T15" fmla="*/ 1 h 30"/>
                    <a:gd name="T16" fmla="*/ 28 w 30"/>
                    <a:gd name="T17"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28" y="9"/>
                      </a:moveTo>
                      <a:cubicBezTo>
                        <a:pt x="29" y="10"/>
                        <a:pt x="30" y="11"/>
                        <a:pt x="29" y="12"/>
                      </a:cubicBezTo>
                      <a:cubicBezTo>
                        <a:pt x="13" y="29"/>
                        <a:pt x="13" y="29"/>
                        <a:pt x="13" y="29"/>
                      </a:cubicBezTo>
                      <a:cubicBezTo>
                        <a:pt x="12" y="30"/>
                        <a:pt x="10" y="30"/>
                        <a:pt x="9" y="29"/>
                      </a:cubicBezTo>
                      <a:cubicBezTo>
                        <a:pt x="1" y="22"/>
                        <a:pt x="1" y="22"/>
                        <a:pt x="1" y="22"/>
                      </a:cubicBezTo>
                      <a:cubicBezTo>
                        <a:pt x="0" y="21"/>
                        <a:pt x="0" y="19"/>
                        <a:pt x="1" y="18"/>
                      </a:cubicBezTo>
                      <a:cubicBezTo>
                        <a:pt x="17" y="2"/>
                        <a:pt x="17" y="2"/>
                        <a:pt x="17" y="2"/>
                      </a:cubicBezTo>
                      <a:cubicBezTo>
                        <a:pt x="18" y="0"/>
                        <a:pt x="20" y="0"/>
                        <a:pt x="21" y="1"/>
                      </a:cubicBezTo>
                      <a:lnTo>
                        <a:pt x="28" y="9"/>
                      </a:lnTo>
                      <a:close/>
                    </a:path>
                  </a:pathLst>
                </a:custGeom>
                <a:solidFill>
                  <a:srgbClr val="1D2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6" name="Freeform 218"/>
                <p:cNvSpPr>
                  <a:spLocks/>
                </p:cNvSpPr>
                <p:nvPr/>
              </p:nvSpPr>
              <p:spPr bwMode="auto">
                <a:xfrm>
                  <a:off x="2120" y="2159"/>
                  <a:ext cx="37" cy="37"/>
                </a:xfrm>
                <a:custGeom>
                  <a:avLst/>
                  <a:gdLst>
                    <a:gd name="T0" fmla="*/ 28 w 29"/>
                    <a:gd name="T1" fmla="*/ 8 h 29"/>
                    <a:gd name="T2" fmla="*/ 28 w 29"/>
                    <a:gd name="T3" fmla="*/ 12 h 29"/>
                    <a:gd name="T4" fmla="*/ 12 w 29"/>
                    <a:gd name="T5" fmla="*/ 28 h 29"/>
                    <a:gd name="T6" fmla="*/ 9 w 29"/>
                    <a:gd name="T7" fmla="*/ 28 h 29"/>
                    <a:gd name="T8" fmla="*/ 1 w 29"/>
                    <a:gd name="T9" fmla="*/ 21 h 29"/>
                    <a:gd name="T10" fmla="*/ 1 w 29"/>
                    <a:gd name="T11" fmla="*/ 17 h 29"/>
                    <a:gd name="T12" fmla="*/ 16 w 29"/>
                    <a:gd name="T13" fmla="*/ 1 h 29"/>
                    <a:gd name="T14" fmla="*/ 20 w 29"/>
                    <a:gd name="T15" fmla="*/ 1 h 29"/>
                    <a:gd name="T16" fmla="*/ 28 w 29"/>
                    <a:gd name="T17"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8" y="8"/>
                      </a:moveTo>
                      <a:cubicBezTo>
                        <a:pt x="29" y="9"/>
                        <a:pt x="29" y="11"/>
                        <a:pt x="28" y="12"/>
                      </a:cubicBezTo>
                      <a:cubicBezTo>
                        <a:pt x="12" y="28"/>
                        <a:pt x="12" y="28"/>
                        <a:pt x="12" y="28"/>
                      </a:cubicBezTo>
                      <a:cubicBezTo>
                        <a:pt x="11" y="29"/>
                        <a:pt x="10" y="29"/>
                        <a:pt x="9" y="28"/>
                      </a:cubicBezTo>
                      <a:cubicBezTo>
                        <a:pt x="1" y="21"/>
                        <a:pt x="1" y="21"/>
                        <a:pt x="1" y="21"/>
                      </a:cubicBezTo>
                      <a:cubicBezTo>
                        <a:pt x="0" y="20"/>
                        <a:pt x="0" y="18"/>
                        <a:pt x="1" y="17"/>
                      </a:cubicBezTo>
                      <a:cubicBezTo>
                        <a:pt x="16" y="1"/>
                        <a:pt x="16" y="1"/>
                        <a:pt x="16" y="1"/>
                      </a:cubicBezTo>
                      <a:cubicBezTo>
                        <a:pt x="17" y="0"/>
                        <a:pt x="19" y="0"/>
                        <a:pt x="20" y="1"/>
                      </a:cubicBezTo>
                      <a:lnTo>
                        <a:pt x="28" y="8"/>
                      </a:lnTo>
                      <a:close/>
                    </a:path>
                  </a:pathLst>
                </a:custGeom>
                <a:solidFill>
                  <a:srgbClr val="1D2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7" name="Freeform 219"/>
                <p:cNvSpPr>
                  <a:spLocks/>
                </p:cNvSpPr>
                <p:nvPr/>
              </p:nvSpPr>
              <p:spPr bwMode="auto">
                <a:xfrm>
                  <a:off x="2308" y="2336"/>
                  <a:ext cx="37" cy="38"/>
                </a:xfrm>
                <a:custGeom>
                  <a:avLst/>
                  <a:gdLst>
                    <a:gd name="T0" fmla="*/ 28 w 29"/>
                    <a:gd name="T1" fmla="*/ 8 h 30"/>
                    <a:gd name="T2" fmla="*/ 28 w 29"/>
                    <a:gd name="T3" fmla="*/ 12 h 30"/>
                    <a:gd name="T4" fmla="*/ 13 w 29"/>
                    <a:gd name="T5" fmla="*/ 29 h 30"/>
                    <a:gd name="T6" fmla="*/ 9 w 29"/>
                    <a:gd name="T7" fmla="*/ 29 h 30"/>
                    <a:gd name="T8" fmla="*/ 1 w 29"/>
                    <a:gd name="T9" fmla="*/ 21 h 30"/>
                    <a:gd name="T10" fmla="*/ 1 w 29"/>
                    <a:gd name="T11" fmla="*/ 18 h 30"/>
                    <a:gd name="T12" fmla="*/ 17 w 29"/>
                    <a:gd name="T13" fmla="*/ 1 h 30"/>
                    <a:gd name="T14" fmla="*/ 20 w 29"/>
                    <a:gd name="T15" fmla="*/ 1 h 30"/>
                    <a:gd name="T16" fmla="*/ 28 w 29"/>
                    <a:gd name="T17"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28" y="8"/>
                      </a:moveTo>
                      <a:cubicBezTo>
                        <a:pt x="29" y="9"/>
                        <a:pt x="29" y="11"/>
                        <a:pt x="28" y="12"/>
                      </a:cubicBezTo>
                      <a:cubicBezTo>
                        <a:pt x="13" y="29"/>
                        <a:pt x="13" y="29"/>
                        <a:pt x="13" y="29"/>
                      </a:cubicBezTo>
                      <a:cubicBezTo>
                        <a:pt x="12" y="30"/>
                        <a:pt x="10" y="30"/>
                        <a:pt x="9" y="29"/>
                      </a:cubicBezTo>
                      <a:cubicBezTo>
                        <a:pt x="1" y="21"/>
                        <a:pt x="1" y="21"/>
                        <a:pt x="1" y="21"/>
                      </a:cubicBezTo>
                      <a:cubicBezTo>
                        <a:pt x="0" y="20"/>
                        <a:pt x="0" y="19"/>
                        <a:pt x="1" y="18"/>
                      </a:cubicBezTo>
                      <a:cubicBezTo>
                        <a:pt x="17" y="1"/>
                        <a:pt x="17" y="1"/>
                        <a:pt x="17" y="1"/>
                      </a:cubicBezTo>
                      <a:cubicBezTo>
                        <a:pt x="18" y="0"/>
                        <a:pt x="19" y="0"/>
                        <a:pt x="20" y="1"/>
                      </a:cubicBezTo>
                      <a:lnTo>
                        <a:pt x="28" y="8"/>
                      </a:lnTo>
                      <a:close/>
                    </a:path>
                  </a:pathLst>
                </a:custGeom>
                <a:solidFill>
                  <a:srgbClr val="1D2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8" name="Freeform 220"/>
                <p:cNvSpPr>
                  <a:spLocks/>
                </p:cNvSpPr>
                <p:nvPr/>
              </p:nvSpPr>
              <p:spPr bwMode="auto">
                <a:xfrm>
                  <a:off x="2291" y="2318"/>
                  <a:ext cx="36" cy="38"/>
                </a:xfrm>
                <a:custGeom>
                  <a:avLst/>
                  <a:gdLst>
                    <a:gd name="T0" fmla="*/ 28 w 29"/>
                    <a:gd name="T1" fmla="*/ 9 h 30"/>
                    <a:gd name="T2" fmla="*/ 28 w 29"/>
                    <a:gd name="T3" fmla="*/ 12 h 30"/>
                    <a:gd name="T4" fmla="*/ 12 w 29"/>
                    <a:gd name="T5" fmla="*/ 29 h 30"/>
                    <a:gd name="T6" fmla="*/ 8 w 29"/>
                    <a:gd name="T7" fmla="*/ 29 h 30"/>
                    <a:gd name="T8" fmla="*/ 1 w 29"/>
                    <a:gd name="T9" fmla="*/ 22 h 30"/>
                    <a:gd name="T10" fmla="*/ 1 w 29"/>
                    <a:gd name="T11" fmla="*/ 18 h 30"/>
                    <a:gd name="T12" fmla="*/ 16 w 29"/>
                    <a:gd name="T13" fmla="*/ 1 h 30"/>
                    <a:gd name="T14" fmla="*/ 20 w 29"/>
                    <a:gd name="T15" fmla="*/ 1 h 30"/>
                    <a:gd name="T16" fmla="*/ 28 w 29"/>
                    <a:gd name="T17"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28" y="9"/>
                      </a:moveTo>
                      <a:cubicBezTo>
                        <a:pt x="29" y="10"/>
                        <a:pt x="29" y="11"/>
                        <a:pt x="28" y="12"/>
                      </a:cubicBezTo>
                      <a:cubicBezTo>
                        <a:pt x="12" y="29"/>
                        <a:pt x="12" y="29"/>
                        <a:pt x="12" y="29"/>
                      </a:cubicBezTo>
                      <a:cubicBezTo>
                        <a:pt x="11" y="30"/>
                        <a:pt x="9" y="30"/>
                        <a:pt x="8" y="29"/>
                      </a:cubicBezTo>
                      <a:cubicBezTo>
                        <a:pt x="1" y="22"/>
                        <a:pt x="1" y="22"/>
                        <a:pt x="1" y="22"/>
                      </a:cubicBezTo>
                      <a:cubicBezTo>
                        <a:pt x="0" y="21"/>
                        <a:pt x="0" y="19"/>
                        <a:pt x="1" y="18"/>
                      </a:cubicBezTo>
                      <a:cubicBezTo>
                        <a:pt x="16" y="1"/>
                        <a:pt x="16" y="1"/>
                        <a:pt x="16" y="1"/>
                      </a:cubicBezTo>
                      <a:cubicBezTo>
                        <a:pt x="17" y="0"/>
                        <a:pt x="19" y="0"/>
                        <a:pt x="20" y="1"/>
                      </a:cubicBezTo>
                      <a:lnTo>
                        <a:pt x="28" y="9"/>
                      </a:lnTo>
                      <a:close/>
                    </a:path>
                  </a:pathLst>
                </a:custGeom>
                <a:solidFill>
                  <a:srgbClr val="1D2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9" name="Freeform 221"/>
                <p:cNvSpPr>
                  <a:spLocks/>
                </p:cNvSpPr>
                <p:nvPr/>
              </p:nvSpPr>
              <p:spPr bwMode="auto">
                <a:xfrm>
                  <a:off x="2272" y="2302"/>
                  <a:ext cx="36" cy="36"/>
                </a:xfrm>
                <a:custGeom>
                  <a:avLst/>
                  <a:gdLst>
                    <a:gd name="T0" fmla="*/ 28 w 29"/>
                    <a:gd name="T1" fmla="*/ 8 h 29"/>
                    <a:gd name="T2" fmla="*/ 28 w 29"/>
                    <a:gd name="T3" fmla="*/ 12 h 29"/>
                    <a:gd name="T4" fmla="*/ 13 w 29"/>
                    <a:gd name="T5" fmla="*/ 28 h 29"/>
                    <a:gd name="T6" fmla="*/ 9 w 29"/>
                    <a:gd name="T7" fmla="*/ 28 h 29"/>
                    <a:gd name="T8" fmla="*/ 1 w 29"/>
                    <a:gd name="T9" fmla="*/ 21 h 29"/>
                    <a:gd name="T10" fmla="*/ 1 w 29"/>
                    <a:gd name="T11" fmla="*/ 17 h 29"/>
                    <a:gd name="T12" fmla="*/ 16 w 29"/>
                    <a:gd name="T13" fmla="*/ 1 h 29"/>
                    <a:gd name="T14" fmla="*/ 20 w 29"/>
                    <a:gd name="T15" fmla="*/ 1 h 29"/>
                    <a:gd name="T16" fmla="*/ 28 w 29"/>
                    <a:gd name="T17"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8" y="8"/>
                      </a:moveTo>
                      <a:cubicBezTo>
                        <a:pt x="29" y="9"/>
                        <a:pt x="29" y="11"/>
                        <a:pt x="28" y="12"/>
                      </a:cubicBezTo>
                      <a:cubicBezTo>
                        <a:pt x="13" y="28"/>
                        <a:pt x="13" y="28"/>
                        <a:pt x="13" y="28"/>
                      </a:cubicBezTo>
                      <a:cubicBezTo>
                        <a:pt x="12" y="29"/>
                        <a:pt x="10" y="29"/>
                        <a:pt x="9" y="28"/>
                      </a:cubicBezTo>
                      <a:cubicBezTo>
                        <a:pt x="1" y="21"/>
                        <a:pt x="1" y="21"/>
                        <a:pt x="1" y="21"/>
                      </a:cubicBezTo>
                      <a:cubicBezTo>
                        <a:pt x="0" y="20"/>
                        <a:pt x="0" y="18"/>
                        <a:pt x="1" y="17"/>
                      </a:cubicBezTo>
                      <a:cubicBezTo>
                        <a:pt x="16" y="1"/>
                        <a:pt x="16" y="1"/>
                        <a:pt x="16" y="1"/>
                      </a:cubicBezTo>
                      <a:cubicBezTo>
                        <a:pt x="17" y="0"/>
                        <a:pt x="19" y="0"/>
                        <a:pt x="20" y="1"/>
                      </a:cubicBezTo>
                      <a:lnTo>
                        <a:pt x="28" y="8"/>
                      </a:lnTo>
                      <a:close/>
                    </a:path>
                  </a:pathLst>
                </a:custGeom>
                <a:solidFill>
                  <a:srgbClr val="1D2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0" name="Freeform 222"/>
                <p:cNvSpPr>
                  <a:spLocks/>
                </p:cNvSpPr>
                <p:nvPr/>
              </p:nvSpPr>
              <p:spPr bwMode="auto">
                <a:xfrm>
                  <a:off x="2253" y="2284"/>
                  <a:ext cx="37" cy="38"/>
                </a:xfrm>
                <a:custGeom>
                  <a:avLst/>
                  <a:gdLst>
                    <a:gd name="T0" fmla="*/ 28 w 29"/>
                    <a:gd name="T1" fmla="*/ 8 h 30"/>
                    <a:gd name="T2" fmla="*/ 28 w 29"/>
                    <a:gd name="T3" fmla="*/ 12 h 30"/>
                    <a:gd name="T4" fmla="*/ 13 w 29"/>
                    <a:gd name="T5" fmla="*/ 28 h 30"/>
                    <a:gd name="T6" fmla="*/ 9 w 29"/>
                    <a:gd name="T7" fmla="*/ 29 h 30"/>
                    <a:gd name="T8" fmla="*/ 1 w 29"/>
                    <a:gd name="T9" fmla="*/ 21 h 30"/>
                    <a:gd name="T10" fmla="*/ 1 w 29"/>
                    <a:gd name="T11" fmla="*/ 17 h 30"/>
                    <a:gd name="T12" fmla="*/ 17 w 29"/>
                    <a:gd name="T13" fmla="*/ 1 h 30"/>
                    <a:gd name="T14" fmla="*/ 21 w 29"/>
                    <a:gd name="T15" fmla="*/ 1 h 30"/>
                    <a:gd name="T16" fmla="*/ 28 w 29"/>
                    <a:gd name="T17"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28" y="8"/>
                      </a:moveTo>
                      <a:cubicBezTo>
                        <a:pt x="29" y="9"/>
                        <a:pt x="29" y="11"/>
                        <a:pt x="28" y="12"/>
                      </a:cubicBezTo>
                      <a:cubicBezTo>
                        <a:pt x="13" y="28"/>
                        <a:pt x="13" y="28"/>
                        <a:pt x="13" y="28"/>
                      </a:cubicBezTo>
                      <a:cubicBezTo>
                        <a:pt x="12" y="30"/>
                        <a:pt x="10" y="30"/>
                        <a:pt x="9" y="29"/>
                      </a:cubicBezTo>
                      <a:cubicBezTo>
                        <a:pt x="1" y="21"/>
                        <a:pt x="1" y="21"/>
                        <a:pt x="1" y="21"/>
                      </a:cubicBezTo>
                      <a:cubicBezTo>
                        <a:pt x="0" y="20"/>
                        <a:pt x="0" y="19"/>
                        <a:pt x="1" y="17"/>
                      </a:cubicBezTo>
                      <a:cubicBezTo>
                        <a:pt x="17" y="1"/>
                        <a:pt x="17" y="1"/>
                        <a:pt x="17" y="1"/>
                      </a:cubicBezTo>
                      <a:cubicBezTo>
                        <a:pt x="18" y="0"/>
                        <a:pt x="19" y="0"/>
                        <a:pt x="21" y="1"/>
                      </a:cubicBezTo>
                      <a:lnTo>
                        <a:pt x="28" y="8"/>
                      </a:lnTo>
                      <a:close/>
                    </a:path>
                  </a:pathLst>
                </a:custGeom>
                <a:solidFill>
                  <a:srgbClr val="1D2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1" name="Freeform 223"/>
                <p:cNvSpPr>
                  <a:spLocks/>
                </p:cNvSpPr>
                <p:nvPr/>
              </p:nvSpPr>
              <p:spPr bwMode="auto">
                <a:xfrm>
                  <a:off x="1316" y="2388"/>
                  <a:ext cx="135" cy="278"/>
                </a:xfrm>
                <a:custGeom>
                  <a:avLst/>
                  <a:gdLst>
                    <a:gd name="T0" fmla="*/ 12 w 107"/>
                    <a:gd name="T1" fmla="*/ 7 h 220"/>
                    <a:gd name="T2" fmla="*/ 72 w 107"/>
                    <a:gd name="T3" fmla="*/ 43 h 220"/>
                    <a:gd name="T4" fmla="*/ 100 w 107"/>
                    <a:gd name="T5" fmla="*/ 157 h 220"/>
                    <a:gd name="T6" fmla="*/ 65 w 107"/>
                    <a:gd name="T7" fmla="*/ 217 h 220"/>
                    <a:gd name="T8" fmla="*/ 52 w 107"/>
                    <a:gd name="T9" fmla="*/ 220 h 220"/>
                    <a:gd name="T10" fmla="*/ 0 w 107"/>
                    <a:gd name="T11" fmla="*/ 10 h 220"/>
                    <a:gd name="T12" fmla="*/ 12 w 107"/>
                    <a:gd name="T13" fmla="*/ 7 h 220"/>
                  </a:gdLst>
                  <a:ahLst/>
                  <a:cxnLst>
                    <a:cxn ang="0">
                      <a:pos x="T0" y="T1"/>
                    </a:cxn>
                    <a:cxn ang="0">
                      <a:pos x="T2" y="T3"/>
                    </a:cxn>
                    <a:cxn ang="0">
                      <a:pos x="T4" y="T5"/>
                    </a:cxn>
                    <a:cxn ang="0">
                      <a:pos x="T6" y="T7"/>
                    </a:cxn>
                    <a:cxn ang="0">
                      <a:pos x="T8" y="T9"/>
                    </a:cxn>
                    <a:cxn ang="0">
                      <a:pos x="T10" y="T11"/>
                    </a:cxn>
                    <a:cxn ang="0">
                      <a:pos x="T12" y="T13"/>
                    </a:cxn>
                  </a:cxnLst>
                  <a:rect l="0" t="0" r="r" b="b"/>
                  <a:pathLst>
                    <a:path w="107" h="220">
                      <a:moveTo>
                        <a:pt x="12" y="7"/>
                      </a:moveTo>
                      <a:cubicBezTo>
                        <a:pt x="39" y="0"/>
                        <a:pt x="65" y="16"/>
                        <a:pt x="72" y="43"/>
                      </a:cubicBezTo>
                      <a:cubicBezTo>
                        <a:pt x="100" y="157"/>
                        <a:pt x="100" y="157"/>
                        <a:pt x="100" y="157"/>
                      </a:cubicBezTo>
                      <a:cubicBezTo>
                        <a:pt x="107" y="183"/>
                        <a:pt x="91" y="210"/>
                        <a:pt x="65" y="217"/>
                      </a:cubicBezTo>
                      <a:cubicBezTo>
                        <a:pt x="52" y="220"/>
                        <a:pt x="52" y="220"/>
                        <a:pt x="52" y="220"/>
                      </a:cubicBezTo>
                      <a:cubicBezTo>
                        <a:pt x="0" y="10"/>
                        <a:pt x="0" y="10"/>
                        <a:pt x="0" y="10"/>
                      </a:cubicBezTo>
                      <a:lnTo>
                        <a:pt x="1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2" name="Freeform 224"/>
                <p:cNvSpPr>
                  <a:spLocks/>
                </p:cNvSpPr>
                <p:nvPr/>
              </p:nvSpPr>
              <p:spPr bwMode="auto">
                <a:xfrm>
                  <a:off x="1247" y="2400"/>
                  <a:ext cx="135" cy="277"/>
                </a:xfrm>
                <a:custGeom>
                  <a:avLst/>
                  <a:gdLst>
                    <a:gd name="T0" fmla="*/ 42 w 107"/>
                    <a:gd name="T1" fmla="*/ 3 h 219"/>
                    <a:gd name="T2" fmla="*/ 55 w 107"/>
                    <a:gd name="T3" fmla="*/ 0 h 219"/>
                    <a:gd name="T4" fmla="*/ 107 w 107"/>
                    <a:gd name="T5" fmla="*/ 210 h 219"/>
                    <a:gd name="T6" fmla="*/ 94 w 107"/>
                    <a:gd name="T7" fmla="*/ 213 h 219"/>
                    <a:gd name="T8" fmla="*/ 35 w 107"/>
                    <a:gd name="T9" fmla="*/ 177 h 219"/>
                    <a:gd name="T10" fmla="*/ 6 w 107"/>
                    <a:gd name="T11" fmla="*/ 63 h 219"/>
                    <a:gd name="T12" fmla="*/ 42 w 107"/>
                    <a:gd name="T13" fmla="*/ 3 h 219"/>
                  </a:gdLst>
                  <a:ahLst/>
                  <a:cxnLst>
                    <a:cxn ang="0">
                      <a:pos x="T0" y="T1"/>
                    </a:cxn>
                    <a:cxn ang="0">
                      <a:pos x="T2" y="T3"/>
                    </a:cxn>
                    <a:cxn ang="0">
                      <a:pos x="T4" y="T5"/>
                    </a:cxn>
                    <a:cxn ang="0">
                      <a:pos x="T6" y="T7"/>
                    </a:cxn>
                    <a:cxn ang="0">
                      <a:pos x="T8" y="T9"/>
                    </a:cxn>
                    <a:cxn ang="0">
                      <a:pos x="T10" y="T11"/>
                    </a:cxn>
                    <a:cxn ang="0">
                      <a:pos x="T12" y="T13"/>
                    </a:cxn>
                  </a:cxnLst>
                  <a:rect l="0" t="0" r="r" b="b"/>
                  <a:pathLst>
                    <a:path w="107" h="219">
                      <a:moveTo>
                        <a:pt x="42" y="3"/>
                      </a:moveTo>
                      <a:cubicBezTo>
                        <a:pt x="55" y="0"/>
                        <a:pt x="55" y="0"/>
                        <a:pt x="55" y="0"/>
                      </a:cubicBezTo>
                      <a:cubicBezTo>
                        <a:pt x="107" y="210"/>
                        <a:pt x="107" y="210"/>
                        <a:pt x="107" y="210"/>
                      </a:cubicBezTo>
                      <a:cubicBezTo>
                        <a:pt x="94" y="213"/>
                        <a:pt x="94" y="213"/>
                        <a:pt x="94" y="213"/>
                      </a:cubicBezTo>
                      <a:cubicBezTo>
                        <a:pt x="68" y="219"/>
                        <a:pt x="41" y="203"/>
                        <a:pt x="35" y="177"/>
                      </a:cubicBezTo>
                      <a:cubicBezTo>
                        <a:pt x="6" y="63"/>
                        <a:pt x="6" y="63"/>
                        <a:pt x="6" y="63"/>
                      </a:cubicBezTo>
                      <a:cubicBezTo>
                        <a:pt x="0" y="36"/>
                        <a:pt x="16" y="10"/>
                        <a:pt x="42" y="3"/>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3" name="Freeform 225"/>
                <p:cNvSpPr>
                  <a:spLocks/>
                </p:cNvSpPr>
                <p:nvPr/>
              </p:nvSpPr>
              <p:spPr bwMode="auto">
                <a:xfrm>
                  <a:off x="1326" y="2442"/>
                  <a:ext cx="32" cy="56"/>
                </a:xfrm>
                <a:custGeom>
                  <a:avLst/>
                  <a:gdLst>
                    <a:gd name="T0" fmla="*/ 20 w 25"/>
                    <a:gd name="T1" fmla="*/ 14 h 44"/>
                    <a:gd name="T2" fmla="*/ 23 w 25"/>
                    <a:gd name="T3" fmla="*/ 24 h 44"/>
                    <a:gd name="T4" fmla="*/ 11 w 25"/>
                    <a:gd name="T5" fmla="*/ 44 h 44"/>
                    <a:gd name="T6" fmla="*/ 0 w 25"/>
                    <a:gd name="T7" fmla="*/ 2 h 44"/>
                    <a:gd name="T8" fmla="*/ 20 w 25"/>
                    <a:gd name="T9" fmla="*/ 14 h 44"/>
                  </a:gdLst>
                  <a:ahLst/>
                  <a:cxnLst>
                    <a:cxn ang="0">
                      <a:pos x="T0" y="T1"/>
                    </a:cxn>
                    <a:cxn ang="0">
                      <a:pos x="T2" y="T3"/>
                    </a:cxn>
                    <a:cxn ang="0">
                      <a:pos x="T4" y="T5"/>
                    </a:cxn>
                    <a:cxn ang="0">
                      <a:pos x="T6" y="T7"/>
                    </a:cxn>
                    <a:cxn ang="0">
                      <a:pos x="T8" y="T9"/>
                    </a:cxn>
                  </a:cxnLst>
                  <a:rect l="0" t="0" r="r" b="b"/>
                  <a:pathLst>
                    <a:path w="25" h="44">
                      <a:moveTo>
                        <a:pt x="20" y="14"/>
                      </a:moveTo>
                      <a:cubicBezTo>
                        <a:pt x="23" y="24"/>
                        <a:pt x="23" y="24"/>
                        <a:pt x="23" y="24"/>
                      </a:cubicBezTo>
                      <a:cubicBezTo>
                        <a:pt x="25" y="33"/>
                        <a:pt x="20" y="42"/>
                        <a:pt x="11" y="44"/>
                      </a:cubicBezTo>
                      <a:cubicBezTo>
                        <a:pt x="0" y="2"/>
                        <a:pt x="0" y="2"/>
                        <a:pt x="0" y="2"/>
                      </a:cubicBezTo>
                      <a:cubicBezTo>
                        <a:pt x="9" y="0"/>
                        <a:pt x="18" y="5"/>
                        <a:pt x="20" y="14"/>
                      </a:cubicBezTo>
                      <a:close/>
                    </a:path>
                  </a:pathLst>
                </a:custGeom>
                <a:solidFill>
                  <a:srgbClr val="103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4" name="Freeform 226"/>
                <p:cNvSpPr>
                  <a:spLocks/>
                </p:cNvSpPr>
                <p:nvPr/>
              </p:nvSpPr>
              <p:spPr bwMode="auto">
                <a:xfrm>
                  <a:off x="1308" y="2445"/>
                  <a:ext cx="32" cy="55"/>
                </a:xfrm>
                <a:custGeom>
                  <a:avLst/>
                  <a:gdLst>
                    <a:gd name="T0" fmla="*/ 14 w 25"/>
                    <a:gd name="T1" fmla="*/ 0 h 44"/>
                    <a:gd name="T2" fmla="*/ 14 w 25"/>
                    <a:gd name="T3" fmla="*/ 0 h 44"/>
                    <a:gd name="T4" fmla="*/ 25 w 25"/>
                    <a:gd name="T5" fmla="*/ 42 h 44"/>
                    <a:gd name="T6" fmla="*/ 5 w 25"/>
                    <a:gd name="T7" fmla="*/ 30 h 44"/>
                    <a:gd name="T8" fmla="*/ 2 w 25"/>
                    <a:gd name="T9" fmla="*/ 20 h 44"/>
                    <a:gd name="T10" fmla="*/ 14 w 25"/>
                    <a:gd name="T11" fmla="*/ 0 h 44"/>
                  </a:gdLst>
                  <a:ahLst/>
                  <a:cxnLst>
                    <a:cxn ang="0">
                      <a:pos x="T0" y="T1"/>
                    </a:cxn>
                    <a:cxn ang="0">
                      <a:pos x="T2" y="T3"/>
                    </a:cxn>
                    <a:cxn ang="0">
                      <a:pos x="T4" y="T5"/>
                    </a:cxn>
                    <a:cxn ang="0">
                      <a:pos x="T6" y="T7"/>
                    </a:cxn>
                    <a:cxn ang="0">
                      <a:pos x="T8" y="T9"/>
                    </a:cxn>
                    <a:cxn ang="0">
                      <a:pos x="T10" y="T11"/>
                    </a:cxn>
                  </a:cxnLst>
                  <a:rect l="0" t="0" r="r" b="b"/>
                  <a:pathLst>
                    <a:path w="25" h="44">
                      <a:moveTo>
                        <a:pt x="14" y="0"/>
                      </a:moveTo>
                      <a:cubicBezTo>
                        <a:pt x="14" y="0"/>
                        <a:pt x="14" y="0"/>
                        <a:pt x="14" y="0"/>
                      </a:cubicBezTo>
                      <a:cubicBezTo>
                        <a:pt x="25" y="42"/>
                        <a:pt x="25" y="42"/>
                        <a:pt x="25" y="42"/>
                      </a:cubicBezTo>
                      <a:cubicBezTo>
                        <a:pt x="16" y="44"/>
                        <a:pt x="7" y="39"/>
                        <a:pt x="5" y="30"/>
                      </a:cubicBezTo>
                      <a:cubicBezTo>
                        <a:pt x="2" y="20"/>
                        <a:pt x="2" y="20"/>
                        <a:pt x="2" y="20"/>
                      </a:cubicBezTo>
                      <a:cubicBezTo>
                        <a:pt x="0" y="11"/>
                        <a:pt x="6" y="2"/>
                        <a:pt x="14" y="0"/>
                      </a:cubicBezTo>
                      <a:close/>
                    </a:path>
                  </a:pathLst>
                </a:custGeom>
                <a:solidFill>
                  <a:srgbClr val="0E3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5" name="Freeform 227"/>
                <p:cNvSpPr>
                  <a:spLocks/>
                </p:cNvSpPr>
                <p:nvPr/>
              </p:nvSpPr>
              <p:spPr bwMode="auto">
                <a:xfrm>
                  <a:off x="277" y="2465"/>
                  <a:ext cx="138" cy="110"/>
                </a:xfrm>
                <a:custGeom>
                  <a:avLst/>
                  <a:gdLst>
                    <a:gd name="T0" fmla="*/ 111 w 138"/>
                    <a:gd name="T1" fmla="*/ 110 h 110"/>
                    <a:gd name="T2" fmla="*/ 0 w 138"/>
                    <a:gd name="T3" fmla="*/ 43 h 110"/>
                    <a:gd name="T4" fmla="*/ 25 w 138"/>
                    <a:gd name="T5" fmla="*/ 0 h 110"/>
                    <a:gd name="T6" fmla="*/ 138 w 138"/>
                    <a:gd name="T7" fmla="*/ 67 h 110"/>
                    <a:gd name="T8" fmla="*/ 111 w 138"/>
                    <a:gd name="T9" fmla="*/ 110 h 110"/>
                  </a:gdLst>
                  <a:ahLst/>
                  <a:cxnLst>
                    <a:cxn ang="0">
                      <a:pos x="T0" y="T1"/>
                    </a:cxn>
                    <a:cxn ang="0">
                      <a:pos x="T2" y="T3"/>
                    </a:cxn>
                    <a:cxn ang="0">
                      <a:pos x="T4" y="T5"/>
                    </a:cxn>
                    <a:cxn ang="0">
                      <a:pos x="T6" y="T7"/>
                    </a:cxn>
                    <a:cxn ang="0">
                      <a:pos x="T8" y="T9"/>
                    </a:cxn>
                  </a:cxnLst>
                  <a:rect l="0" t="0" r="r" b="b"/>
                  <a:pathLst>
                    <a:path w="138" h="110">
                      <a:moveTo>
                        <a:pt x="111" y="110"/>
                      </a:moveTo>
                      <a:lnTo>
                        <a:pt x="0" y="43"/>
                      </a:lnTo>
                      <a:lnTo>
                        <a:pt x="25" y="0"/>
                      </a:lnTo>
                      <a:lnTo>
                        <a:pt x="138" y="67"/>
                      </a:lnTo>
                      <a:lnTo>
                        <a:pt x="111" y="110"/>
                      </a:lnTo>
                      <a:close/>
                    </a:path>
                  </a:pathLst>
                </a:custGeom>
                <a:solidFill>
                  <a:srgbClr val="F9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6" name="Freeform 228"/>
                <p:cNvSpPr>
                  <a:spLocks/>
                </p:cNvSpPr>
                <p:nvPr/>
              </p:nvSpPr>
              <p:spPr bwMode="auto">
                <a:xfrm>
                  <a:off x="59" y="2502"/>
                  <a:ext cx="572" cy="1065"/>
                </a:xfrm>
                <a:custGeom>
                  <a:avLst/>
                  <a:gdLst>
                    <a:gd name="T0" fmla="*/ 449 w 452"/>
                    <a:gd name="T1" fmla="*/ 518 h 843"/>
                    <a:gd name="T2" fmla="*/ 221 w 452"/>
                    <a:gd name="T3" fmla="*/ 512 h 843"/>
                    <a:gd name="T4" fmla="*/ 267 w 452"/>
                    <a:gd name="T5" fmla="*/ 57 h 843"/>
                    <a:gd name="T6" fmla="*/ 166 w 452"/>
                    <a:gd name="T7" fmla="*/ 0 h 843"/>
                    <a:gd name="T8" fmla="*/ 10 w 452"/>
                    <a:gd name="T9" fmla="*/ 398 h 843"/>
                    <a:gd name="T10" fmla="*/ 90 w 452"/>
                    <a:gd name="T11" fmla="*/ 699 h 843"/>
                    <a:gd name="T12" fmla="*/ 368 w 452"/>
                    <a:gd name="T13" fmla="*/ 822 h 843"/>
                    <a:gd name="T14" fmla="*/ 449 w 452"/>
                    <a:gd name="T15" fmla="*/ 518 h 8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2" h="843">
                      <a:moveTo>
                        <a:pt x="449" y="518"/>
                      </a:moveTo>
                      <a:cubicBezTo>
                        <a:pt x="449" y="518"/>
                        <a:pt x="306" y="550"/>
                        <a:pt x="221" y="512"/>
                      </a:cubicBezTo>
                      <a:cubicBezTo>
                        <a:pt x="137" y="474"/>
                        <a:pt x="162" y="222"/>
                        <a:pt x="267" y="57"/>
                      </a:cubicBezTo>
                      <a:cubicBezTo>
                        <a:pt x="209" y="22"/>
                        <a:pt x="166" y="0"/>
                        <a:pt x="166" y="0"/>
                      </a:cubicBezTo>
                      <a:cubicBezTo>
                        <a:pt x="166" y="0"/>
                        <a:pt x="0" y="266"/>
                        <a:pt x="10" y="398"/>
                      </a:cubicBezTo>
                      <a:cubicBezTo>
                        <a:pt x="21" y="531"/>
                        <a:pt x="90" y="699"/>
                        <a:pt x="90" y="699"/>
                      </a:cubicBezTo>
                      <a:cubicBezTo>
                        <a:pt x="90" y="699"/>
                        <a:pt x="285" y="800"/>
                        <a:pt x="368" y="822"/>
                      </a:cubicBezTo>
                      <a:cubicBezTo>
                        <a:pt x="452" y="843"/>
                        <a:pt x="449" y="518"/>
                        <a:pt x="449" y="518"/>
                      </a:cubicBezTo>
                      <a:close/>
                    </a:path>
                  </a:pathLst>
                </a:custGeom>
                <a:solidFill>
                  <a:srgbClr val="60AA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7" name="Freeform 229"/>
                <p:cNvSpPr>
                  <a:spLocks/>
                </p:cNvSpPr>
                <p:nvPr/>
              </p:nvSpPr>
              <p:spPr bwMode="auto">
                <a:xfrm>
                  <a:off x="59" y="2502"/>
                  <a:ext cx="533" cy="1046"/>
                </a:xfrm>
                <a:custGeom>
                  <a:avLst/>
                  <a:gdLst>
                    <a:gd name="T0" fmla="*/ 154 w 421"/>
                    <a:gd name="T1" fmla="*/ 652 h 828"/>
                    <a:gd name="T2" fmla="*/ 74 w 421"/>
                    <a:gd name="T3" fmla="*/ 351 h 828"/>
                    <a:gd name="T4" fmla="*/ 194 w 421"/>
                    <a:gd name="T5" fmla="*/ 15 h 828"/>
                    <a:gd name="T6" fmla="*/ 166 w 421"/>
                    <a:gd name="T7" fmla="*/ 0 h 828"/>
                    <a:gd name="T8" fmla="*/ 10 w 421"/>
                    <a:gd name="T9" fmla="*/ 398 h 828"/>
                    <a:gd name="T10" fmla="*/ 90 w 421"/>
                    <a:gd name="T11" fmla="*/ 699 h 828"/>
                    <a:gd name="T12" fmla="*/ 368 w 421"/>
                    <a:gd name="T13" fmla="*/ 822 h 828"/>
                    <a:gd name="T14" fmla="*/ 421 w 421"/>
                    <a:gd name="T15" fmla="*/ 771 h 828"/>
                    <a:gd name="T16" fmla="*/ 154 w 421"/>
                    <a:gd name="T17" fmla="*/ 652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1" h="828">
                      <a:moveTo>
                        <a:pt x="154" y="652"/>
                      </a:moveTo>
                      <a:cubicBezTo>
                        <a:pt x="154" y="652"/>
                        <a:pt x="85" y="484"/>
                        <a:pt x="74" y="351"/>
                      </a:cubicBezTo>
                      <a:cubicBezTo>
                        <a:pt x="67" y="259"/>
                        <a:pt x="146" y="101"/>
                        <a:pt x="194" y="15"/>
                      </a:cubicBezTo>
                      <a:cubicBezTo>
                        <a:pt x="176" y="6"/>
                        <a:pt x="166" y="0"/>
                        <a:pt x="166" y="0"/>
                      </a:cubicBezTo>
                      <a:cubicBezTo>
                        <a:pt x="166" y="0"/>
                        <a:pt x="0" y="266"/>
                        <a:pt x="10" y="398"/>
                      </a:cubicBezTo>
                      <a:cubicBezTo>
                        <a:pt x="21" y="531"/>
                        <a:pt x="90" y="699"/>
                        <a:pt x="90" y="699"/>
                      </a:cubicBezTo>
                      <a:cubicBezTo>
                        <a:pt x="90" y="699"/>
                        <a:pt x="285" y="800"/>
                        <a:pt x="368" y="822"/>
                      </a:cubicBezTo>
                      <a:cubicBezTo>
                        <a:pt x="392" y="828"/>
                        <a:pt x="409" y="806"/>
                        <a:pt x="421" y="771"/>
                      </a:cubicBezTo>
                      <a:cubicBezTo>
                        <a:pt x="332" y="745"/>
                        <a:pt x="154" y="652"/>
                        <a:pt x="154" y="652"/>
                      </a:cubicBezTo>
                      <a:close/>
                    </a:path>
                  </a:pathLst>
                </a:custGeom>
                <a:solidFill>
                  <a:srgbClr val="4483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8" name="Freeform 230"/>
                <p:cNvSpPr>
                  <a:spLocks/>
                </p:cNvSpPr>
                <p:nvPr/>
              </p:nvSpPr>
              <p:spPr bwMode="auto">
                <a:xfrm>
                  <a:off x="1344" y="2802"/>
                  <a:ext cx="131" cy="55"/>
                </a:xfrm>
                <a:custGeom>
                  <a:avLst/>
                  <a:gdLst>
                    <a:gd name="T0" fmla="*/ 0 w 131"/>
                    <a:gd name="T1" fmla="*/ 51 h 55"/>
                    <a:gd name="T2" fmla="*/ 130 w 131"/>
                    <a:gd name="T3" fmla="*/ 55 h 55"/>
                    <a:gd name="T4" fmla="*/ 131 w 131"/>
                    <a:gd name="T5" fmla="*/ 4 h 55"/>
                    <a:gd name="T6" fmla="*/ 1 w 131"/>
                    <a:gd name="T7" fmla="*/ 0 h 55"/>
                    <a:gd name="T8" fmla="*/ 0 w 131"/>
                    <a:gd name="T9" fmla="*/ 51 h 55"/>
                  </a:gdLst>
                  <a:ahLst/>
                  <a:cxnLst>
                    <a:cxn ang="0">
                      <a:pos x="T0" y="T1"/>
                    </a:cxn>
                    <a:cxn ang="0">
                      <a:pos x="T2" y="T3"/>
                    </a:cxn>
                    <a:cxn ang="0">
                      <a:pos x="T4" y="T5"/>
                    </a:cxn>
                    <a:cxn ang="0">
                      <a:pos x="T6" y="T7"/>
                    </a:cxn>
                    <a:cxn ang="0">
                      <a:pos x="T8" y="T9"/>
                    </a:cxn>
                  </a:cxnLst>
                  <a:rect l="0" t="0" r="r" b="b"/>
                  <a:pathLst>
                    <a:path w="131" h="55">
                      <a:moveTo>
                        <a:pt x="0" y="51"/>
                      </a:moveTo>
                      <a:lnTo>
                        <a:pt x="130" y="55"/>
                      </a:lnTo>
                      <a:lnTo>
                        <a:pt x="131" y="4"/>
                      </a:lnTo>
                      <a:lnTo>
                        <a:pt x="1" y="0"/>
                      </a:lnTo>
                      <a:lnTo>
                        <a:pt x="0" y="51"/>
                      </a:lnTo>
                      <a:close/>
                    </a:path>
                  </a:pathLst>
                </a:custGeom>
                <a:solidFill>
                  <a:srgbClr val="F9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9" name="Freeform 231"/>
                <p:cNvSpPr>
                  <a:spLocks/>
                </p:cNvSpPr>
                <p:nvPr/>
              </p:nvSpPr>
              <p:spPr bwMode="auto">
                <a:xfrm>
                  <a:off x="603" y="2843"/>
                  <a:ext cx="882" cy="802"/>
                </a:xfrm>
                <a:custGeom>
                  <a:avLst/>
                  <a:gdLst>
                    <a:gd name="T0" fmla="*/ 179 w 698"/>
                    <a:gd name="T1" fmla="*/ 288 h 635"/>
                    <a:gd name="T2" fmla="*/ 373 w 698"/>
                    <a:gd name="T3" fmla="*/ 407 h 635"/>
                    <a:gd name="T4" fmla="*/ 582 w 698"/>
                    <a:gd name="T5" fmla="*/ 0 h 635"/>
                    <a:gd name="T6" fmla="*/ 698 w 698"/>
                    <a:gd name="T7" fmla="*/ 7 h 635"/>
                    <a:gd name="T8" fmla="*/ 612 w 698"/>
                    <a:gd name="T9" fmla="*/ 426 h 635"/>
                    <a:gd name="T10" fmla="*/ 382 w 698"/>
                    <a:gd name="T11" fmla="*/ 635 h 635"/>
                    <a:gd name="T12" fmla="*/ 82 w 698"/>
                    <a:gd name="T13" fmla="*/ 587 h 635"/>
                    <a:gd name="T14" fmla="*/ 179 w 698"/>
                    <a:gd name="T15" fmla="*/ 288 h 6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8" h="635">
                      <a:moveTo>
                        <a:pt x="179" y="288"/>
                      </a:moveTo>
                      <a:cubicBezTo>
                        <a:pt x="179" y="288"/>
                        <a:pt x="282" y="393"/>
                        <a:pt x="373" y="407"/>
                      </a:cubicBezTo>
                      <a:cubicBezTo>
                        <a:pt x="465" y="421"/>
                        <a:pt x="581" y="195"/>
                        <a:pt x="582" y="0"/>
                      </a:cubicBezTo>
                      <a:cubicBezTo>
                        <a:pt x="650" y="2"/>
                        <a:pt x="698" y="7"/>
                        <a:pt x="698" y="7"/>
                      </a:cubicBezTo>
                      <a:cubicBezTo>
                        <a:pt x="698" y="7"/>
                        <a:pt x="694" y="320"/>
                        <a:pt x="612" y="426"/>
                      </a:cubicBezTo>
                      <a:cubicBezTo>
                        <a:pt x="531" y="531"/>
                        <a:pt x="382" y="635"/>
                        <a:pt x="382" y="635"/>
                      </a:cubicBezTo>
                      <a:cubicBezTo>
                        <a:pt x="382" y="635"/>
                        <a:pt x="164" y="614"/>
                        <a:pt x="82" y="587"/>
                      </a:cubicBezTo>
                      <a:cubicBezTo>
                        <a:pt x="0" y="559"/>
                        <a:pt x="179" y="288"/>
                        <a:pt x="179" y="288"/>
                      </a:cubicBezTo>
                      <a:close/>
                    </a:path>
                  </a:pathLst>
                </a:custGeom>
                <a:solidFill>
                  <a:srgbClr val="60AA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0" name="Freeform 232"/>
                <p:cNvSpPr>
                  <a:spLocks/>
                </p:cNvSpPr>
                <p:nvPr/>
              </p:nvSpPr>
              <p:spPr bwMode="auto">
                <a:xfrm>
                  <a:off x="675" y="2848"/>
                  <a:ext cx="810" cy="797"/>
                </a:xfrm>
                <a:custGeom>
                  <a:avLst/>
                  <a:gdLst>
                    <a:gd name="T0" fmla="*/ 297 w 641"/>
                    <a:gd name="T1" fmla="*/ 557 h 631"/>
                    <a:gd name="T2" fmla="*/ 527 w 641"/>
                    <a:gd name="T3" fmla="*/ 348 h 631"/>
                    <a:gd name="T4" fmla="*/ 610 w 641"/>
                    <a:gd name="T5" fmla="*/ 0 h 631"/>
                    <a:gd name="T6" fmla="*/ 641 w 641"/>
                    <a:gd name="T7" fmla="*/ 3 h 631"/>
                    <a:gd name="T8" fmla="*/ 555 w 641"/>
                    <a:gd name="T9" fmla="*/ 422 h 631"/>
                    <a:gd name="T10" fmla="*/ 325 w 641"/>
                    <a:gd name="T11" fmla="*/ 631 h 631"/>
                    <a:gd name="T12" fmla="*/ 25 w 641"/>
                    <a:gd name="T13" fmla="*/ 583 h 631"/>
                    <a:gd name="T14" fmla="*/ 8 w 641"/>
                    <a:gd name="T15" fmla="*/ 512 h 631"/>
                    <a:gd name="T16" fmla="*/ 297 w 641"/>
                    <a:gd name="T17" fmla="*/ 557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631">
                      <a:moveTo>
                        <a:pt x="297" y="557"/>
                      </a:moveTo>
                      <a:cubicBezTo>
                        <a:pt x="297" y="557"/>
                        <a:pt x="446" y="453"/>
                        <a:pt x="527" y="348"/>
                      </a:cubicBezTo>
                      <a:cubicBezTo>
                        <a:pt x="584" y="274"/>
                        <a:pt x="603" y="99"/>
                        <a:pt x="610" y="0"/>
                      </a:cubicBezTo>
                      <a:cubicBezTo>
                        <a:pt x="630" y="2"/>
                        <a:pt x="641" y="3"/>
                        <a:pt x="641" y="3"/>
                      </a:cubicBezTo>
                      <a:cubicBezTo>
                        <a:pt x="641" y="3"/>
                        <a:pt x="637" y="316"/>
                        <a:pt x="555" y="422"/>
                      </a:cubicBezTo>
                      <a:cubicBezTo>
                        <a:pt x="474" y="527"/>
                        <a:pt x="325" y="631"/>
                        <a:pt x="325" y="631"/>
                      </a:cubicBezTo>
                      <a:cubicBezTo>
                        <a:pt x="325" y="631"/>
                        <a:pt x="107" y="610"/>
                        <a:pt x="25" y="583"/>
                      </a:cubicBezTo>
                      <a:cubicBezTo>
                        <a:pt x="2" y="575"/>
                        <a:pt x="0" y="547"/>
                        <a:pt x="8" y="512"/>
                      </a:cubicBezTo>
                      <a:cubicBezTo>
                        <a:pt x="97" y="538"/>
                        <a:pt x="297" y="557"/>
                        <a:pt x="297" y="557"/>
                      </a:cubicBezTo>
                      <a:close/>
                    </a:path>
                  </a:pathLst>
                </a:custGeom>
                <a:solidFill>
                  <a:srgbClr val="4483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1" name="Freeform 233"/>
                <p:cNvSpPr>
                  <a:spLocks/>
                </p:cNvSpPr>
                <p:nvPr/>
              </p:nvSpPr>
              <p:spPr bwMode="auto">
                <a:xfrm>
                  <a:off x="1278" y="2440"/>
                  <a:ext cx="235" cy="365"/>
                </a:xfrm>
                <a:custGeom>
                  <a:avLst/>
                  <a:gdLst>
                    <a:gd name="T0" fmla="*/ 129 w 186"/>
                    <a:gd name="T1" fmla="*/ 289 h 289"/>
                    <a:gd name="T2" fmla="*/ 175 w 186"/>
                    <a:gd name="T3" fmla="*/ 156 h 289"/>
                    <a:gd name="T4" fmla="*/ 156 w 186"/>
                    <a:gd name="T5" fmla="*/ 85 h 289"/>
                    <a:gd name="T6" fmla="*/ 118 w 186"/>
                    <a:gd name="T7" fmla="*/ 17 h 289"/>
                    <a:gd name="T8" fmla="*/ 115 w 186"/>
                    <a:gd name="T9" fmla="*/ 22 h 289"/>
                    <a:gd name="T10" fmla="*/ 100 w 186"/>
                    <a:gd name="T11" fmla="*/ 3 h 289"/>
                    <a:gd name="T12" fmla="*/ 92 w 186"/>
                    <a:gd name="T13" fmla="*/ 24 h 289"/>
                    <a:gd name="T14" fmla="*/ 70 w 186"/>
                    <a:gd name="T15" fmla="*/ 2 h 289"/>
                    <a:gd name="T16" fmla="*/ 62 w 186"/>
                    <a:gd name="T17" fmla="*/ 34 h 289"/>
                    <a:gd name="T18" fmla="*/ 39 w 186"/>
                    <a:gd name="T19" fmla="*/ 14 h 289"/>
                    <a:gd name="T20" fmla="*/ 31 w 186"/>
                    <a:gd name="T21" fmla="*/ 49 h 289"/>
                    <a:gd name="T22" fmla="*/ 53 w 186"/>
                    <a:gd name="T23" fmla="*/ 143 h 289"/>
                    <a:gd name="T24" fmla="*/ 25 w 186"/>
                    <a:gd name="T25" fmla="*/ 71 h 289"/>
                    <a:gd name="T26" fmla="*/ 10 w 186"/>
                    <a:gd name="T27" fmla="*/ 99 h 289"/>
                    <a:gd name="T28" fmla="*/ 24 w 186"/>
                    <a:gd name="T29" fmla="*/ 201 h 289"/>
                    <a:gd name="T30" fmla="*/ 63 w 186"/>
                    <a:gd name="T31" fmla="*/ 287 h 289"/>
                    <a:gd name="T32" fmla="*/ 129 w 186"/>
                    <a:gd name="T33"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6" h="289">
                      <a:moveTo>
                        <a:pt x="129" y="289"/>
                      </a:moveTo>
                      <a:cubicBezTo>
                        <a:pt x="129" y="289"/>
                        <a:pt x="165" y="194"/>
                        <a:pt x="175" y="156"/>
                      </a:cubicBezTo>
                      <a:cubicBezTo>
                        <a:pt x="186" y="118"/>
                        <a:pt x="171" y="117"/>
                        <a:pt x="156" y="85"/>
                      </a:cubicBezTo>
                      <a:cubicBezTo>
                        <a:pt x="142" y="53"/>
                        <a:pt x="133" y="21"/>
                        <a:pt x="118" y="17"/>
                      </a:cubicBezTo>
                      <a:cubicBezTo>
                        <a:pt x="115" y="22"/>
                        <a:pt x="115" y="22"/>
                        <a:pt x="115" y="22"/>
                      </a:cubicBezTo>
                      <a:cubicBezTo>
                        <a:pt x="115" y="22"/>
                        <a:pt x="112" y="5"/>
                        <a:pt x="100" y="3"/>
                      </a:cubicBezTo>
                      <a:cubicBezTo>
                        <a:pt x="88" y="0"/>
                        <a:pt x="91" y="15"/>
                        <a:pt x="92" y="24"/>
                      </a:cubicBezTo>
                      <a:cubicBezTo>
                        <a:pt x="88" y="5"/>
                        <a:pt x="80" y="0"/>
                        <a:pt x="70" y="2"/>
                      </a:cubicBezTo>
                      <a:cubicBezTo>
                        <a:pt x="61" y="4"/>
                        <a:pt x="60" y="19"/>
                        <a:pt x="62" y="34"/>
                      </a:cubicBezTo>
                      <a:cubicBezTo>
                        <a:pt x="58" y="18"/>
                        <a:pt x="47" y="13"/>
                        <a:pt x="39" y="14"/>
                      </a:cubicBezTo>
                      <a:cubicBezTo>
                        <a:pt x="31" y="14"/>
                        <a:pt x="21" y="26"/>
                        <a:pt x="31" y="49"/>
                      </a:cubicBezTo>
                      <a:cubicBezTo>
                        <a:pt x="41" y="73"/>
                        <a:pt x="53" y="143"/>
                        <a:pt x="53" y="143"/>
                      </a:cubicBezTo>
                      <a:cubicBezTo>
                        <a:pt x="53" y="143"/>
                        <a:pt x="26" y="76"/>
                        <a:pt x="25" y="71"/>
                      </a:cubicBezTo>
                      <a:cubicBezTo>
                        <a:pt x="24" y="66"/>
                        <a:pt x="0" y="67"/>
                        <a:pt x="10" y="99"/>
                      </a:cubicBezTo>
                      <a:cubicBezTo>
                        <a:pt x="20" y="130"/>
                        <a:pt x="19" y="169"/>
                        <a:pt x="24" y="201"/>
                      </a:cubicBezTo>
                      <a:cubicBezTo>
                        <a:pt x="30" y="232"/>
                        <a:pt x="45" y="278"/>
                        <a:pt x="63" y="287"/>
                      </a:cubicBezTo>
                      <a:cubicBezTo>
                        <a:pt x="116" y="289"/>
                        <a:pt x="129" y="289"/>
                        <a:pt x="129" y="289"/>
                      </a:cubicBezTo>
                      <a:close/>
                    </a:path>
                  </a:pathLst>
                </a:custGeom>
                <a:solidFill>
                  <a:srgbClr val="E7B2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2" name="Freeform 234"/>
                <p:cNvSpPr>
                  <a:spLocks/>
                </p:cNvSpPr>
                <p:nvPr/>
              </p:nvSpPr>
              <p:spPr bwMode="auto">
                <a:xfrm>
                  <a:off x="320" y="2188"/>
                  <a:ext cx="294" cy="335"/>
                </a:xfrm>
                <a:custGeom>
                  <a:avLst/>
                  <a:gdLst>
                    <a:gd name="T0" fmla="*/ 0 w 233"/>
                    <a:gd name="T1" fmla="*/ 229 h 265"/>
                    <a:gd name="T2" fmla="*/ 33 w 233"/>
                    <a:gd name="T3" fmla="*/ 92 h 265"/>
                    <a:gd name="T4" fmla="*/ 88 w 233"/>
                    <a:gd name="T5" fmla="*/ 43 h 265"/>
                    <a:gd name="T6" fmla="*/ 157 w 233"/>
                    <a:gd name="T7" fmla="*/ 7 h 265"/>
                    <a:gd name="T8" fmla="*/ 156 w 233"/>
                    <a:gd name="T9" fmla="*/ 12 h 265"/>
                    <a:gd name="T10" fmla="*/ 180 w 233"/>
                    <a:gd name="T11" fmla="*/ 4 h 265"/>
                    <a:gd name="T12" fmla="*/ 175 w 233"/>
                    <a:gd name="T13" fmla="*/ 26 h 265"/>
                    <a:gd name="T14" fmla="*/ 205 w 233"/>
                    <a:gd name="T15" fmla="*/ 19 h 265"/>
                    <a:gd name="T16" fmla="*/ 195 w 233"/>
                    <a:gd name="T17" fmla="*/ 51 h 265"/>
                    <a:gd name="T18" fmla="*/ 225 w 233"/>
                    <a:gd name="T19" fmla="*/ 47 h 265"/>
                    <a:gd name="T20" fmla="*/ 212 w 233"/>
                    <a:gd name="T21" fmla="*/ 81 h 265"/>
                    <a:gd name="T22" fmla="*/ 143 w 233"/>
                    <a:gd name="T23" fmla="*/ 147 h 265"/>
                    <a:gd name="T24" fmla="*/ 206 w 233"/>
                    <a:gd name="T25" fmla="*/ 102 h 265"/>
                    <a:gd name="T26" fmla="*/ 203 w 233"/>
                    <a:gd name="T27" fmla="*/ 134 h 265"/>
                    <a:gd name="T28" fmla="*/ 136 w 233"/>
                    <a:gd name="T29" fmla="*/ 212 h 265"/>
                    <a:gd name="T30" fmla="*/ 57 w 233"/>
                    <a:gd name="T31" fmla="*/ 263 h 265"/>
                    <a:gd name="T32" fmla="*/ 0 w 233"/>
                    <a:gd name="T33" fmla="*/ 22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3" h="265">
                      <a:moveTo>
                        <a:pt x="0" y="229"/>
                      </a:moveTo>
                      <a:cubicBezTo>
                        <a:pt x="0" y="229"/>
                        <a:pt x="21" y="130"/>
                        <a:pt x="33" y="92"/>
                      </a:cubicBezTo>
                      <a:cubicBezTo>
                        <a:pt x="45" y="54"/>
                        <a:pt x="58" y="62"/>
                        <a:pt x="88" y="43"/>
                      </a:cubicBezTo>
                      <a:cubicBezTo>
                        <a:pt x="118" y="23"/>
                        <a:pt x="143" y="2"/>
                        <a:pt x="157" y="7"/>
                      </a:cubicBezTo>
                      <a:cubicBezTo>
                        <a:pt x="156" y="12"/>
                        <a:pt x="156" y="12"/>
                        <a:pt x="156" y="12"/>
                      </a:cubicBezTo>
                      <a:cubicBezTo>
                        <a:pt x="156" y="12"/>
                        <a:pt x="169" y="0"/>
                        <a:pt x="180" y="4"/>
                      </a:cubicBezTo>
                      <a:cubicBezTo>
                        <a:pt x="191" y="9"/>
                        <a:pt x="181" y="20"/>
                        <a:pt x="175" y="26"/>
                      </a:cubicBezTo>
                      <a:cubicBezTo>
                        <a:pt x="189" y="13"/>
                        <a:pt x="198" y="12"/>
                        <a:pt x="205" y="19"/>
                      </a:cubicBezTo>
                      <a:cubicBezTo>
                        <a:pt x="212" y="26"/>
                        <a:pt x="205" y="40"/>
                        <a:pt x="195" y="51"/>
                      </a:cubicBezTo>
                      <a:cubicBezTo>
                        <a:pt x="207" y="40"/>
                        <a:pt x="219" y="42"/>
                        <a:pt x="225" y="47"/>
                      </a:cubicBezTo>
                      <a:cubicBezTo>
                        <a:pt x="232" y="52"/>
                        <a:pt x="233" y="66"/>
                        <a:pt x="212" y="81"/>
                      </a:cubicBezTo>
                      <a:cubicBezTo>
                        <a:pt x="191" y="95"/>
                        <a:pt x="143" y="147"/>
                        <a:pt x="143" y="147"/>
                      </a:cubicBezTo>
                      <a:cubicBezTo>
                        <a:pt x="143" y="147"/>
                        <a:pt x="202" y="106"/>
                        <a:pt x="206" y="102"/>
                      </a:cubicBezTo>
                      <a:cubicBezTo>
                        <a:pt x="209" y="99"/>
                        <a:pt x="229" y="113"/>
                        <a:pt x="203" y="134"/>
                      </a:cubicBezTo>
                      <a:cubicBezTo>
                        <a:pt x="178" y="155"/>
                        <a:pt x="157" y="188"/>
                        <a:pt x="136" y="212"/>
                      </a:cubicBezTo>
                      <a:cubicBezTo>
                        <a:pt x="114" y="235"/>
                        <a:pt x="76" y="265"/>
                        <a:pt x="57" y="263"/>
                      </a:cubicBezTo>
                      <a:cubicBezTo>
                        <a:pt x="11" y="236"/>
                        <a:pt x="0" y="229"/>
                        <a:pt x="0" y="229"/>
                      </a:cubicBezTo>
                      <a:close/>
                    </a:path>
                  </a:pathLst>
                </a:custGeom>
                <a:solidFill>
                  <a:srgbClr val="E7B2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3" name="Freeform 235"/>
                <p:cNvSpPr>
                  <a:spLocks/>
                </p:cNvSpPr>
                <p:nvPr/>
              </p:nvSpPr>
              <p:spPr bwMode="auto">
                <a:xfrm>
                  <a:off x="386" y="2991"/>
                  <a:ext cx="625" cy="340"/>
                </a:xfrm>
                <a:custGeom>
                  <a:avLst/>
                  <a:gdLst>
                    <a:gd name="T0" fmla="*/ 455 w 495"/>
                    <a:gd name="T1" fmla="*/ 91 h 269"/>
                    <a:gd name="T2" fmla="*/ 398 w 495"/>
                    <a:gd name="T3" fmla="*/ 45 h 269"/>
                    <a:gd name="T4" fmla="*/ 125 w 495"/>
                    <a:gd name="T5" fmla="*/ 4 h 269"/>
                    <a:gd name="T6" fmla="*/ 62 w 495"/>
                    <a:gd name="T7" fmla="*/ 33 h 269"/>
                    <a:gd name="T8" fmla="*/ 8 w 495"/>
                    <a:gd name="T9" fmla="*/ 155 h 269"/>
                    <a:gd name="T10" fmla="*/ 38 w 495"/>
                    <a:gd name="T11" fmla="*/ 205 h 269"/>
                    <a:gd name="T12" fmla="*/ 181 w 495"/>
                    <a:gd name="T13" fmla="*/ 248 h 269"/>
                    <a:gd name="T14" fmla="*/ 275 w 495"/>
                    <a:gd name="T15" fmla="*/ 263 h 269"/>
                    <a:gd name="T16" fmla="*/ 452 w 495"/>
                    <a:gd name="T17" fmla="*/ 268 h 269"/>
                    <a:gd name="T18" fmla="*/ 490 w 495"/>
                    <a:gd name="T19" fmla="*/ 231 h 269"/>
                    <a:gd name="T20" fmla="*/ 455 w 495"/>
                    <a:gd name="T21" fmla="*/ 9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5" h="269">
                      <a:moveTo>
                        <a:pt x="455" y="91"/>
                      </a:moveTo>
                      <a:cubicBezTo>
                        <a:pt x="449" y="70"/>
                        <a:pt x="424" y="49"/>
                        <a:pt x="398" y="45"/>
                      </a:cubicBezTo>
                      <a:cubicBezTo>
                        <a:pt x="125" y="4"/>
                        <a:pt x="125" y="4"/>
                        <a:pt x="125" y="4"/>
                      </a:cubicBezTo>
                      <a:cubicBezTo>
                        <a:pt x="99" y="0"/>
                        <a:pt x="71" y="13"/>
                        <a:pt x="62" y="33"/>
                      </a:cubicBezTo>
                      <a:cubicBezTo>
                        <a:pt x="8" y="155"/>
                        <a:pt x="8" y="155"/>
                        <a:pt x="8" y="155"/>
                      </a:cubicBezTo>
                      <a:cubicBezTo>
                        <a:pt x="0" y="175"/>
                        <a:pt x="13" y="197"/>
                        <a:pt x="38" y="205"/>
                      </a:cubicBezTo>
                      <a:cubicBezTo>
                        <a:pt x="181" y="248"/>
                        <a:pt x="181" y="248"/>
                        <a:pt x="181" y="248"/>
                      </a:cubicBezTo>
                      <a:cubicBezTo>
                        <a:pt x="206" y="255"/>
                        <a:pt x="248" y="262"/>
                        <a:pt x="275" y="263"/>
                      </a:cubicBezTo>
                      <a:cubicBezTo>
                        <a:pt x="452" y="268"/>
                        <a:pt x="452" y="268"/>
                        <a:pt x="452" y="268"/>
                      </a:cubicBezTo>
                      <a:cubicBezTo>
                        <a:pt x="478" y="269"/>
                        <a:pt x="495" y="252"/>
                        <a:pt x="490" y="231"/>
                      </a:cubicBezTo>
                      <a:lnTo>
                        <a:pt x="455" y="91"/>
                      </a:lnTo>
                      <a:close/>
                    </a:path>
                  </a:pathLst>
                </a:custGeom>
                <a:solidFill>
                  <a:srgbClr val="60AA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4" name="Freeform 236"/>
                <p:cNvSpPr>
                  <a:spLocks/>
                </p:cNvSpPr>
                <p:nvPr/>
              </p:nvSpPr>
              <p:spPr bwMode="auto">
                <a:xfrm>
                  <a:off x="376" y="3078"/>
                  <a:ext cx="567" cy="609"/>
                </a:xfrm>
                <a:custGeom>
                  <a:avLst/>
                  <a:gdLst>
                    <a:gd name="T0" fmla="*/ 430 w 449"/>
                    <a:gd name="T1" fmla="*/ 272 h 482"/>
                    <a:gd name="T2" fmla="*/ 259 w 449"/>
                    <a:gd name="T3" fmla="*/ 17 h 482"/>
                    <a:gd name="T4" fmla="*/ 19 w 449"/>
                    <a:gd name="T5" fmla="*/ 209 h 482"/>
                    <a:gd name="T6" fmla="*/ 190 w 449"/>
                    <a:gd name="T7" fmla="*/ 464 h 482"/>
                    <a:gd name="T8" fmla="*/ 430 w 449"/>
                    <a:gd name="T9" fmla="*/ 272 h 482"/>
                  </a:gdLst>
                  <a:ahLst/>
                  <a:cxnLst>
                    <a:cxn ang="0">
                      <a:pos x="T0" y="T1"/>
                    </a:cxn>
                    <a:cxn ang="0">
                      <a:pos x="T2" y="T3"/>
                    </a:cxn>
                    <a:cxn ang="0">
                      <a:pos x="T4" y="T5"/>
                    </a:cxn>
                    <a:cxn ang="0">
                      <a:pos x="T6" y="T7"/>
                    </a:cxn>
                    <a:cxn ang="0">
                      <a:pos x="T8" y="T9"/>
                    </a:cxn>
                  </a:cxnLst>
                  <a:rect l="0" t="0" r="r" b="b"/>
                  <a:pathLst>
                    <a:path w="449" h="482">
                      <a:moveTo>
                        <a:pt x="430" y="272"/>
                      </a:moveTo>
                      <a:cubicBezTo>
                        <a:pt x="449" y="148"/>
                        <a:pt x="372" y="34"/>
                        <a:pt x="259" y="17"/>
                      </a:cubicBezTo>
                      <a:cubicBezTo>
                        <a:pt x="145" y="0"/>
                        <a:pt x="38" y="86"/>
                        <a:pt x="19" y="209"/>
                      </a:cubicBezTo>
                      <a:cubicBezTo>
                        <a:pt x="0" y="333"/>
                        <a:pt x="77" y="447"/>
                        <a:pt x="190" y="464"/>
                      </a:cubicBezTo>
                      <a:cubicBezTo>
                        <a:pt x="304" y="482"/>
                        <a:pt x="411" y="396"/>
                        <a:pt x="430" y="272"/>
                      </a:cubicBezTo>
                      <a:close/>
                    </a:path>
                  </a:pathLst>
                </a:custGeom>
                <a:solidFill>
                  <a:srgbClr val="4A4C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5" name="Freeform 237"/>
                <p:cNvSpPr>
                  <a:spLocks/>
                </p:cNvSpPr>
                <p:nvPr/>
              </p:nvSpPr>
              <p:spPr bwMode="auto">
                <a:xfrm>
                  <a:off x="376" y="3078"/>
                  <a:ext cx="437" cy="589"/>
                </a:xfrm>
                <a:custGeom>
                  <a:avLst/>
                  <a:gdLst>
                    <a:gd name="T0" fmla="*/ 122 w 346"/>
                    <a:gd name="T1" fmla="*/ 248 h 466"/>
                    <a:gd name="T2" fmla="*/ 346 w 346"/>
                    <a:gd name="T3" fmla="*/ 54 h 466"/>
                    <a:gd name="T4" fmla="*/ 259 w 346"/>
                    <a:gd name="T5" fmla="*/ 17 h 466"/>
                    <a:gd name="T6" fmla="*/ 19 w 346"/>
                    <a:gd name="T7" fmla="*/ 209 h 466"/>
                    <a:gd name="T8" fmla="*/ 190 w 346"/>
                    <a:gd name="T9" fmla="*/ 464 h 466"/>
                    <a:gd name="T10" fmla="*/ 206 w 346"/>
                    <a:gd name="T11" fmla="*/ 466 h 466"/>
                    <a:gd name="T12" fmla="*/ 122 w 346"/>
                    <a:gd name="T13" fmla="*/ 248 h 466"/>
                  </a:gdLst>
                  <a:ahLst/>
                  <a:cxnLst>
                    <a:cxn ang="0">
                      <a:pos x="T0" y="T1"/>
                    </a:cxn>
                    <a:cxn ang="0">
                      <a:pos x="T2" y="T3"/>
                    </a:cxn>
                    <a:cxn ang="0">
                      <a:pos x="T4" y="T5"/>
                    </a:cxn>
                    <a:cxn ang="0">
                      <a:pos x="T6" y="T7"/>
                    </a:cxn>
                    <a:cxn ang="0">
                      <a:pos x="T8" y="T9"/>
                    </a:cxn>
                    <a:cxn ang="0">
                      <a:pos x="T10" y="T11"/>
                    </a:cxn>
                    <a:cxn ang="0">
                      <a:pos x="T12" y="T13"/>
                    </a:cxn>
                  </a:cxnLst>
                  <a:rect l="0" t="0" r="r" b="b"/>
                  <a:pathLst>
                    <a:path w="346" h="466">
                      <a:moveTo>
                        <a:pt x="122" y="248"/>
                      </a:moveTo>
                      <a:cubicBezTo>
                        <a:pt x="140" y="130"/>
                        <a:pt x="238" y="46"/>
                        <a:pt x="346" y="54"/>
                      </a:cubicBezTo>
                      <a:cubicBezTo>
                        <a:pt x="321" y="35"/>
                        <a:pt x="291" y="22"/>
                        <a:pt x="259" y="17"/>
                      </a:cubicBezTo>
                      <a:cubicBezTo>
                        <a:pt x="145" y="0"/>
                        <a:pt x="38" y="86"/>
                        <a:pt x="19" y="209"/>
                      </a:cubicBezTo>
                      <a:cubicBezTo>
                        <a:pt x="0" y="333"/>
                        <a:pt x="77" y="447"/>
                        <a:pt x="190" y="464"/>
                      </a:cubicBezTo>
                      <a:cubicBezTo>
                        <a:pt x="196" y="465"/>
                        <a:pt x="201" y="466"/>
                        <a:pt x="206" y="466"/>
                      </a:cubicBezTo>
                      <a:cubicBezTo>
                        <a:pt x="144" y="419"/>
                        <a:pt x="109" y="336"/>
                        <a:pt x="122" y="248"/>
                      </a:cubicBezTo>
                      <a:close/>
                    </a:path>
                  </a:pathLst>
                </a:custGeom>
                <a:solidFill>
                  <a:srgbClr val="3335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6" name="Freeform 238"/>
                <p:cNvSpPr>
                  <a:spLocks/>
                </p:cNvSpPr>
                <p:nvPr/>
              </p:nvSpPr>
              <p:spPr bwMode="auto">
                <a:xfrm>
                  <a:off x="1578" y="81"/>
                  <a:ext cx="451" cy="451"/>
                </a:xfrm>
                <a:custGeom>
                  <a:avLst/>
                  <a:gdLst>
                    <a:gd name="T0" fmla="*/ 114 w 357"/>
                    <a:gd name="T1" fmla="*/ 322 h 357"/>
                    <a:gd name="T2" fmla="*/ 36 w 357"/>
                    <a:gd name="T3" fmla="*/ 114 h 357"/>
                    <a:gd name="T4" fmla="*/ 243 w 357"/>
                    <a:gd name="T5" fmla="*/ 36 h 357"/>
                    <a:gd name="T6" fmla="*/ 321 w 357"/>
                    <a:gd name="T7" fmla="*/ 243 h 357"/>
                    <a:gd name="T8" fmla="*/ 114 w 357"/>
                    <a:gd name="T9" fmla="*/ 322 h 357"/>
                  </a:gdLst>
                  <a:ahLst/>
                  <a:cxnLst>
                    <a:cxn ang="0">
                      <a:pos x="T0" y="T1"/>
                    </a:cxn>
                    <a:cxn ang="0">
                      <a:pos x="T2" y="T3"/>
                    </a:cxn>
                    <a:cxn ang="0">
                      <a:pos x="T4" y="T5"/>
                    </a:cxn>
                    <a:cxn ang="0">
                      <a:pos x="T6" y="T7"/>
                    </a:cxn>
                    <a:cxn ang="0">
                      <a:pos x="T8" y="T9"/>
                    </a:cxn>
                  </a:cxnLst>
                  <a:rect l="0" t="0" r="r" b="b"/>
                  <a:pathLst>
                    <a:path w="357" h="357">
                      <a:moveTo>
                        <a:pt x="114" y="322"/>
                      </a:moveTo>
                      <a:cubicBezTo>
                        <a:pt x="35" y="286"/>
                        <a:pt x="0" y="193"/>
                        <a:pt x="36" y="114"/>
                      </a:cubicBezTo>
                      <a:cubicBezTo>
                        <a:pt x="71" y="35"/>
                        <a:pt x="164" y="0"/>
                        <a:pt x="243" y="36"/>
                      </a:cubicBezTo>
                      <a:cubicBezTo>
                        <a:pt x="322" y="72"/>
                        <a:pt x="357" y="164"/>
                        <a:pt x="321" y="243"/>
                      </a:cubicBezTo>
                      <a:cubicBezTo>
                        <a:pt x="286" y="322"/>
                        <a:pt x="193" y="357"/>
                        <a:pt x="114" y="322"/>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7" name="Freeform 239"/>
                <p:cNvSpPr>
                  <a:spLocks/>
                </p:cNvSpPr>
                <p:nvPr/>
              </p:nvSpPr>
              <p:spPr bwMode="auto">
                <a:xfrm>
                  <a:off x="1660" y="391"/>
                  <a:ext cx="80" cy="84"/>
                </a:xfrm>
                <a:custGeom>
                  <a:avLst/>
                  <a:gdLst>
                    <a:gd name="T0" fmla="*/ 7 w 63"/>
                    <a:gd name="T1" fmla="*/ 63 h 67"/>
                    <a:gd name="T2" fmla="*/ 1 w 63"/>
                    <a:gd name="T3" fmla="*/ 52 h 67"/>
                    <a:gd name="T4" fmla="*/ 4 w 63"/>
                    <a:gd name="T5" fmla="*/ 39 h 67"/>
                    <a:gd name="T6" fmla="*/ 37 w 63"/>
                    <a:gd name="T7" fmla="*/ 0 h 67"/>
                    <a:gd name="T8" fmla="*/ 63 w 63"/>
                    <a:gd name="T9" fmla="*/ 22 h 67"/>
                    <a:gd name="T10" fmla="*/ 31 w 63"/>
                    <a:gd name="T11" fmla="*/ 61 h 67"/>
                    <a:gd name="T12" fmla="*/ 19 w 63"/>
                    <a:gd name="T13" fmla="*/ 67 h 67"/>
                    <a:gd name="T14" fmla="*/ 7 w 63"/>
                    <a:gd name="T15" fmla="*/ 63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67">
                      <a:moveTo>
                        <a:pt x="7" y="63"/>
                      </a:moveTo>
                      <a:cubicBezTo>
                        <a:pt x="3" y="60"/>
                        <a:pt x="1" y="56"/>
                        <a:pt x="1" y="52"/>
                      </a:cubicBezTo>
                      <a:cubicBezTo>
                        <a:pt x="0" y="47"/>
                        <a:pt x="2" y="43"/>
                        <a:pt x="4" y="39"/>
                      </a:cubicBezTo>
                      <a:cubicBezTo>
                        <a:pt x="37" y="0"/>
                        <a:pt x="37" y="0"/>
                        <a:pt x="37" y="0"/>
                      </a:cubicBezTo>
                      <a:cubicBezTo>
                        <a:pt x="63" y="22"/>
                        <a:pt x="63" y="22"/>
                        <a:pt x="63" y="22"/>
                      </a:cubicBezTo>
                      <a:cubicBezTo>
                        <a:pt x="31" y="61"/>
                        <a:pt x="31" y="61"/>
                        <a:pt x="31" y="61"/>
                      </a:cubicBezTo>
                      <a:cubicBezTo>
                        <a:pt x="28" y="64"/>
                        <a:pt x="24" y="66"/>
                        <a:pt x="19" y="67"/>
                      </a:cubicBezTo>
                      <a:cubicBezTo>
                        <a:pt x="14" y="67"/>
                        <a:pt x="10" y="66"/>
                        <a:pt x="7"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8" name="Freeform 240"/>
                <p:cNvSpPr>
                  <a:spLocks/>
                </p:cNvSpPr>
                <p:nvPr/>
              </p:nvSpPr>
              <p:spPr bwMode="auto">
                <a:xfrm>
                  <a:off x="1692" y="391"/>
                  <a:ext cx="48" cy="45"/>
                </a:xfrm>
                <a:custGeom>
                  <a:avLst/>
                  <a:gdLst>
                    <a:gd name="T0" fmla="*/ 38 w 38"/>
                    <a:gd name="T1" fmla="*/ 22 h 36"/>
                    <a:gd name="T2" fmla="*/ 12 w 38"/>
                    <a:gd name="T3" fmla="*/ 0 h 36"/>
                    <a:gd name="T4" fmla="*/ 0 w 38"/>
                    <a:gd name="T5" fmla="*/ 15 h 36"/>
                    <a:gd name="T6" fmla="*/ 26 w 38"/>
                    <a:gd name="T7" fmla="*/ 36 h 36"/>
                    <a:gd name="T8" fmla="*/ 38 w 38"/>
                    <a:gd name="T9" fmla="*/ 22 h 36"/>
                  </a:gdLst>
                  <a:ahLst/>
                  <a:cxnLst>
                    <a:cxn ang="0">
                      <a:pos x="T0" y="T1"/>
                    </a:cxn>
                    <a:cxn ang="0">
                      <a:pos x="T2" y="T3"/>
                    </a:cxn>
                    <a:cxn ang="0">
                      <a:pos x="T4" y="T5"/>
                    </a:cxn>
                    <a:cxn ang="0">
                      <a:pos x="T6" y="T7"/>
                    </a:cxn>
                    <a:cxn ang="0">
                      <a:pos x="T8" y="T9"/>
                    </a:cxn>
                  </a:cxnLst>
                  <a:rect l="0" t="0" r="r" b="b"/>
                  <a:pathLst>
                    <a:path w="38" h="36">
                      <a:moveTo>
                        <a:pt x="38" y="22"/>
                      </a:moveTo>
                      <a:cubicBezTo>
                        <a:pt x="12" y="0"/>
                        <a:pt x="12" y="0"/>
                        <a:pt x="12" y="0"/>
                      </a:cubicBezTo>
                      <a:cubicBezTo>
                        <a:pt x="0" y="15"/>
                        <a:pt x="0" y="15"/>
                        <a:pt x="0" y="15"/>
                      </a:cubicBezTo>
                      <a:cubicBezTo>
                        <a:pt x="7" y="23"/>
                        <a:pt x="16" y="30"/>
                        <a:pt x="26" y="36"/>
                      </a:cubicBezTo>
                      <a:lnTo>
                        <a:pt x="38" y="22"/>
                      </a:lnTo>
                      <a:close/>
                    </a:path>
                  </a:pathLst>
                </a:custGeom>
                <a:solidFill>
                  <a:srgbClr val="E0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9" name="Freeform 241"/>
                <p:cNvSpPr>
                  <a:spLocks/>
                </p:cNvSpPr>
                <p:nvPr/>
              </p:nvSpPr>
              <p:spPr bwMode="auto">
                <a:xfrm>
                  <a:off x="1651" y="154"/>
                  <a:ext cx="305" cy="305"/>
                </a:xfrm>
                <a:custGeom>
                  <a:avLst/>
                  <a:gdLst>
                    <a:gd name="T0" fmla="*/ 77 w 241"/>
                    <a:gd name="T1" fmla="*/ 217 h 241"/>
                    <a:gd name="T2" fmla="*/ 24 w 241"/>
                    <a:gd name="T3" fmla="*/ 77 h 241"/>
                    <a:gd name="T4" fmla="*/ 164 w 241"/>
                    <a:gd name="T5" fmla="*/ 24 h 241"/>
                    <a:gd name="T6" fmla="*/ 217 w 241"/>
                    <a:gd name="T7" fmla="*/ 164 h 241"/>
                    <a:gd name="T8" fmla="*/ 77 w 241"/>
                    <a:gd name="T9" fmla="*/ 217 h 241"/>
                  </a:gdLst>
                  <a:ahLst/>
                  <a:cxnLst>
                    <a:cxn ang="0">
                      <a:pos x="T0" y="T1"/>
                    </a:cxn>
                    <a:cxn ang="0">
                      <a:pos x="T2" y="T3"/>
                    </a:cxn>
                    <a:cxn ang="0">
                      <a:pos x="T4" y="T5"/>
                    </a:cxn>
                    <a:cxn ang="0">
                      <a:pos x="T6" y="T7"/>
                    </a:cxn>
                    <a:cxn ang="0">
                      <a:pos x="T8" y="T9"/>
                    </a:cxn>
                  </a:cxnLst>
                  <a:rect l="0" t="0" r="r" b="b"/>
                  <a:pathLst>
                    <a:path w="241" h="241">
                      <a:moveTo>
                        <a:pt x="77" y="217"/>
                      </a:moveTo>
                      <a:cubicBezTo>
                        <a:pt x="24" y="193"/>
                        <a:pt x="0" y="131"/>
                        <a:pt x="24" y="77"/>
                      </a:cubicBezTo>
                      <a:cubicBezTo>
                        <a:pt x="48" y="24"/>
                        <a:pt x="111" y="0"/>
                        <a:pt x="164" y="24"/>
                      </a:cubicBezTo>
                      <a:cubicBezTo>
                        <a:pt x="217" y="48"/>
                        <a:pt x="241" y="111"/>
                        <a:pt x="217" y="164"/>
                      </a:cubicBezTo>
                      <a:cubicBezTo>
                        <a:pt x="193" y="218"/>
                        <a:pt x="130" y="241"/>
                        <a:pt x="77" y="2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0" name="Freeform 242"/>
                <p:cNvSpPr>
                  <a:spLocks/>
                </p:cNvSpPr>
                <p:nvPr/>
              </p:nvSpPr>
              <p:spPr bwMode="auto">
                <a:xfrm>
                  <a:off x="1675" y="178"/>
                  <a:ext cx="257" cy="257"/>
                </a:xfrm>
                <a:custGeom>
                  <a:avLst/>
                  <a:gdLst>
                    <a:gd name="T0" fmla="*/ 65 w 203"/>
                    <a:gd name="T1" fmla="*/ 183 h 203"/>
                    <a:gd name="T2" fmla="*/ 20 w 203"/>
                    <a:gd name="T3" fmla="*/ 65 h 203"/>
                    <a:gd name="T4" fmla="*/ 138 w 203"/>
                    <a:gd name="T5" fmla="*/ 21 h 203"/>
                    <a:gd name="T6" fmla="*/ 183 w 203"/>
                    <a:gd name="T7" fmla="*/ 138 h 203"/>
                    <a:gd name="T8" fmla="*/ 65 w 203"/>
                    <a:gd name="T9" fmla="*/ 183 h 203"/>
                  </a:gdLst>
                  <a:ahLst/>
                  <a:cxnLst>
                    <a:cxn ang="0">
                      <a:pos x="T0" y="T1"/>
                    </a:cxn>
                    <a:cxn ang="0">
                      <a:pos x="T2" y="T3"/>
                    </a:cxn>
                    <a:cxn ang="0">
                      <a:pos x="T4" y="T5"/>
                    </a:cxn>
                    <a:cxn ang="0">
                      <a:pos x="T6" y="T7"/>
                    </a:cxn>
                    <a:cxn ang="0">
                      <a:pos x="T8" y="T9"/>
                    </a:cxn>
                  </a:cxnLst>
                  <a:rect l="0" t="0" r="r" b="b"/>
                  <a:pathLst>
                    <a:path w="203" h="203">
                      <a:moveTo>
                        <a:pt x="65" y="183"/>
                      </a:moveTo>
                      <a:cubicBezTo>
                        <a:pt x="20" y="163"/>
                        <a:pt x="0" y="110"/>
                        <a:pt x="20" y="65"/>
                      </a:cubicBezTo>
                      <a:cubicBezTo>
                        <a:pt x="41" y="20"/>
                        <a:pt x="93" y="0"/>
                        <a:pt x="138" y="21"/>
                      </a:cubicBezTo>
                      <a:cubicBezTo>
                        <a:pt x="183" y="41"/>
                        <a:pt x="203" y="94"/>
                        <a:pt x="183" y="138"/>
                      </a:cubicBezTo>
                      <a:cubicBezTo>
                        <a:pt x="162" y="183"/>
                        <a:pt x="110" y="203"/>
                        <a:pt x="65" y="183"/>
                      </a:cubicBezTo>
                      <a:close/>
                    </a:path>
                  </a:pathLst>
                </a:custGeom>
                <a:solidFill>
                  <a:srgbClr val="8D4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1" name="Freeform 243"/>
                <p:cNvSpPr>
                  <a:spLocks/>
                </p:cNvSpPr>
                <p:nvPr/>
              </p:nvSpPr>
              <p:spPr bwMode="auto">
                <a:xfrm>
                  <a:off x="1743" y="188"/>
                  <a:ext cx="189" cy="230"/>
                </a:xfrm>
                <a:custGeom>
                  <a:avLst/>
                  <a:gdLst>
                    <a:gd name="T0" fmla="*/ 51 w 149"/>
                    <a:gd name="T1" fmla="*/ 25 h 182"/>
                    <a:gd name="T2" fmla="*/ 95 w 149"/>
                    <a:gd name="T3" fmla="*/ 143 h 182"/>
                    <a:gd name="T4" fmla="*/ 62 w 149"/>
                    <a:gd name="T5" fmla="*/ 182 h 182"/>
                    <a:gd name="T6" fmla="*/ 129 w 149"/>
                    <a:gd name="T7" fmla="*/ 130 h 182"/>
                    <a:gd name="T8" fmla="*/ 84 w 149"/>
                    <a:gd name="T9" fmla="*/ 13 h 182"/>
                    <a:gd name="T10" fmla="*/ 0 w 149"/>
                    <a:gd name="T11" fmla="*/ 19 h 182"/>
                    <a:gd name="T12" fmla="*/ 51 w 149"/>
                    <a:gd name="T13" fmla="*/ 25 h 182"/>
                  </a:gdLst>
                  <a:ahLst/>
                  <a:cxnLst>
                    <a:cxn ang="0">
                      <a:pos x="T0" y="T1"/>
                    </a:cxn>
                    <a:cxn ang="0">
                      <a:pos x="T2" y="T3"/>
                    </a:cxn>
                    <a:cxn ang="0">
                      <a:pos x="T4" y="T5"/>
                    </a:cxn>
                    <a:cxn ang="0">
                      <a:pos x="T6" y="T7"/>
                    </a:cxn>
                    <a:cxn ang="0">
                      <a:pos x="T8" y="T9"/>
                    </a:cxn>
                    <a:cxn ang="0">
                      <a:pos x="T10" y="T11"/>
                    </a:cxn>
                    <a:cxn ang="0">
                      <a:pos x="T12" y="T13"/>
                    </a:cxn>
                  </a:cxnLst>
                  <a:rect l="0" t="0" r="r" b="b"/>
                  <a:pathLst>
                    <a:path w="149" h="182">
                      <a:moveTo>
                        <a:pt x="51" y="25"/>
                      </a:moveTo>
                      <a:cubicBezTo>
                        <a:pt x="95" y="46"/>
                        <a:pt x="115" y="98"/>
                        <a:pt x="95" y="143"/>
                      </a:cubicBezTo>
                      <a:cubicBezTo>
                        <a:pt x="88" y="160"/>
                        <a:pt x="76" y="173"/>
                        <a:pt x="62" y="182"/>
                      </a:cubicBezTo>
                      <a:cubicBezTo>
                        <a:pt x="90" y="177"/>
                        <a:pt x="116" y="159"/>
                        <a:pt x="129" y="130"/>
                      </a:cubicBezTo>
                      <a:cubicBezTo>
                        <a:pt x="149" y="86"/>
                        <a:pt x="129" y="33"/>
                        <a:pt x="84" y="13"/>
                      </a:cubicBezTo>
                      <a:cubicBezTo>
                        <a:pt x="56" y="0"/>
                        <a:pt x="24" y="3"/>
                        <a:pt x="0" y="19"/>
                      </a:cubicBezTo>
                      <a:cubicBezTo>
                        <a:pt x="17" y="16"/>
                        <a:pt x="34" y="18"/>
                        <a:pt x="51" y="25"/>
                      </a:cubicBezTo>
                      <a:close/>
                    </a:path>
                  </a:pathLst>
                </a:custGeom>
                <a:solidFill>
                  <a:srgbClr val="5128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2" name="Freeform 244"/>
                <p:cNvSpPr>
                  <a:spLocks/>
                </p:cNvSpPr>
                <p:nvPr/>
              </p:nvSpPr>
              <p:spPr bwMode="auto">
                <a:xfrm>
                  <a:off x="42" y="1163"/>
                  <a:ext cx="451" cy="451"/>
                </a:xfrm>
                <a:custGeom>
                  <a:avLst/>
                  <a:gdLst>
                    <a:gd name="T0" fmla="*/ 114 w 357"/>
                    <a:gd name="T1" fmla="*/ 322 h 357"/>
                    <a:gd name="T2" fmla="*/ 36 w 357"/>
                    <a:gd name="T3" fmla="*/ 114 h 357"/>
                    <a:gd name="T4" fmla="*/ 243 w 357"/>
                    <a:gd name="T5" fmla="*/ 36 h 357"/>
                    <a:gd name="T6" fmla="*/ 322 w 357"/>
                    <a:gd name="T7" fmla="*/ 243 h 357"/>
                    <a:gd name="T8" fmla="*/ 114 w 357"/>
                    <a:gd name="T9" fmla="*/ 322 h 357"/>
                  </a:gdLst>
                  <a:ahLst/>
                  <a:cxnLst>
                    <a:cxn ang="0">
                      <a:pos x="T0" y="T1"/>
                    </a:cxn>
                    <a:cxn ang="0">
                      <a:pos x="T2" y="T3"/>
                    </a:cxn>
                    <a:cxn ang="0">
                      <a:pos x="T4" y="T5"/>
                    </a:cxn>
                    <a:cxn ang="0">
                      <a:pos x="T6" y="T7"/>
                    </a:cxn>
                    <a:cxn ang="0">
                      <a:pos x="T8" y="T9"/>
                    </a:cxn>
                  </a:cxnLst>
                  <a:rect l="0" t="0" r="r" b="b"/>
                  <a:pathLst>
                    <a:path w="357" h="357">
                      <a:moveTo>
                        <a:pt x="114" y="322"/>
                      </a:moveTo>
                      <a:cubicBezTo>
                        <a:pt x="35" y="286"/>
                        <a:pt x="0" y="193"/>
                        <a:pt x="36" y="114"/>
                      </a:cubicBezTo>
                      <a:cubicBezTo>
                        <a:pt x="72" y="35"/>
                        <a:pt x="165" y="0"/>
                        <a:pt x="243" y="36"/>
                      </a:cubicBezTo>
                      <a:cubicBezTo>
                        <a:pt x="322" y="72"/>
                        <a:pt x="357" y="165"/>
                        <a:pt x="322" y="243"/>
                      </a:cubicBezTo>
                      <a:cubicBezTo>
                        <a:pt x="286" y="322"/>
                        <a:pt x="193" y="357"/>
                        <a:pt x="114" y="322"/>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3" name="Freeform 245"/>
                <p:cNvSpPr>
                  <a:spLocks/>
                </p:cNvSpPr>
                <p:nvPr/>
              </p:nvSpPr>
              <p:spPr bwMode="auto">
                <a:xfrm>
                  <a:off x="125" y="1473"/>
                  <a:ext cx="79" cy="84"/>
                </a:xfrm>
                <a:custGeom>
                  <a:avLst/>
                  <a:gdLst>
                    <a:gd name="T0" fmla="*/ 6 w 62"/>
                    <a:gd name="T1" fmla="*/ 63 h 67"/>
                    <a:gd name="T2" fmla="*/ 0 w 62"/>
                    <a:gd name="T3" fmla="*/ 52 h 67"/>
                    <a:gd name="T4" fmla="*/ 4 w 62"/>
                    <a:gd name="T5" fmla="*/ 39 h 67"/>
                    <a:gd name="T6" fmla="*/ 36 w 62"/>
                    <a:gd name="T7" fmla="*/ 0 h 67"/>
                    <a:gd name="T8" fmla="*/ 62 w 62"/>
                    <a:gd name="T9" fmla="*/ 22 h 67"/>
                    <a:gd name="T10" fmla="*/ 30 w 62"/>
                    <a:gd name="T11" fmla="*/ 61 h 67"/>
                    <a:gd name="T12" fmla="*/ 18 w 62"/>
                    <a:gd name="T13" fmla="*/ 67 h 67"/>
                    <a:gd name="T14" fmla="*/ 6 w 62"/>
                    <a:gd name="T15" fmla="*/ 63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67">
                      <a:moveTo>
                        <a:pt x="6" y="63"/>
                      </a:moveTo>
                      <a:cubicBezTo>
                        <a:pt x="3" y="60"/>
                        <a:pt x="0" y="56"/>
                        <a:pt x="0" y="52"/>
                      </a:cubicBezTo>
                      <a:cubicBezTo>
                        <a:pt x="0" y="47"/>
                        <a:pt x="1" y="43"/>
                        <a:pt x="4" y="39"/>
                      </a:cubicBezTo>
                      <a:cubicBezTo>
                        <a:pt x="36" y="0"/>
                        <a:pt x="36" y="0"/>
                        <a:pt x="36" y="0"/>
                      </a:cubicBezTo>
                      <a:cubicBezTo>
                        <a:pt x="62" y="22"/>
                        <a:pt x="62" y="22"/>
                        <a:pt x="62" y="22"/>
                      </a:cubicBezTo>
                      <a:cubicBezTo>
                        <a:pt x="30" y="61"/>
                        <a:pt x="30" y="61"/>
                        <a:pt x="30" y="61"/>
                      </a:cubicBezTo>
                      <a:cubicBezTo>
                        <a:pt x="27" y="64"/>
                        <a:pt x="23" y="67"/>
                        <a:pt x="18" y="67"/>
                      </a:cubicBezTo>
                      <a:cubicBezTo>
                        <a:pt x="14" y="67"/>
                        <a:pt x="9" y="66"/>
                        <a:pt x="6"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4" name="Freeform 246"/>
                <p:cNvSpPr>
                  <a:spLocks/>
                </p:cNvSpPr>
                <p:nvPr/>
              </p:nvSpPr>
              <p:spPr bwMode="auto">
                <a:xfrm>
                  <a:off x="156" y="1473"/>
                  <a:ext cx="48" cy="45"/>
                </a:xfrm>
                <a:custGeom>
                  <a:avLst/>
                  <a:gdLst>
                    <a:gd name="T0" fmla="*/ 38 w 38"/>
                    <a:gd name="T1" fmla="*/ 22 h 36"/>
                    <a:gd name="T2" fmla="*/ 12 w 38"/>
                    <a:gd name="T3" fmla="*/ 0 h 36"/>
                    <a:gd name="T4" fmla="*/ 0 w 38"/>
                    <a:gd name="T5" fmla="*/ 15 h 36"/>
                    <a:gd name="T6" fmla="*/ 26 w 38"/>
                    <a:gd name="T7" fmla="*/ 36 h 36"/>
                    <a:gd name="T8" fmla="*/ 38 w 38"/>
                    <a:gd name="T9" fmla="*/ 22 h 36"/>
                  </a:gdLst>
                  <a:ahLst/>
                  <a:cxnLst>
                    <a:cxn ang="0">
                      <a:pos x="T0" y="T1"/>
                    </a:cxn>
                    <a:cxn ang="0">
                      <a:pos x="T2" y="T3"/>
                    </a:cxn>
                    <a:cxn ang="0">
                      <a:pos x="T4" y="T5"/>
                    </a:cxn>
                    <a:cxn ang="0">
                      <a:pos x="T6" y="T7"/>
                    </a:cxn>
                    <a:cxn ang="0">
                      <a:pos x="T8" y="T9"/>
                    </a:cxn>
                  </a:cxnLst>
                  <a:rect l="0" t="0" r="r" b="b"/>
                  <a:pathLst>
                    <a:path w="38" h="36">
                      <a:moveTo>
                        <a:pt x="38" y="22"/>
                      </a:moveTo>
                      <a:cubicBezTo>
                        <a:pt x="12" y="0"/>
                        <a:pt x="12" y="0"/>
                        <a:pt x="12" y="0"/>
                      </a:cubicBezTo>
                      <a:cubicBezTo>
                        <a:pt x="0" y="15"/>
                        <a:pt x="0" y="15"/>
                        <a:pt x="0" y="15"/>
                      </a:cubicBezTo>
                      <a:cubicBezTo>
                        <a:pt x="8" y="23"/>
                        <a:pt x="16" y="30"/>
                        <a:pt x="26" y="36"/>
                      </a:cubicBezTo>
                      <a:lnTo>
                        <a:pt x="38" y="22"/>
                      </a:lnTo>
                      <a:close/>
                    </a:path>
                  </a:pathLst>
                </a:custGeom>
                <a:solidFill>
                  <a:srgbClr val="E0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5" name="Freeform 247"/>
                <p:cNvSpPr>
                  <a:spLocks/>
                </p:cNvSpPr>
                <p:nvPr/>
              </p:nvSpPr>
              <p:spPr bwMode="auto">
                <a:xfrm>
                  <a:off x="115" y="1236"/>
                  <a:ext cx="306" cy="306"/>
                </a:xfrm>
                <a:custGeom>
                  <a:avLst/>
                  <a:gdLst>
                    <a:gd name="T0" fmla="*/ 77 w 242"/>
                    <a:gd name="T1" fmla="*/ 217 h 242"/>
                    <a:gd name="T2" fmla="*/ 24 w 242"/>
                    <a:gd name="T3" fmla="*/ 77 h 242"/>
                    <a:gd name="T4" fmla="*/ 165 w 242"/>
                    <a:gd name="T5" fmla="*/ 24 h 242"/>
                    <a:gd name="T6" fmla="*/ 217 w 242"/>
                    <a:gd name="T7" fmla="*/ 165 h 242"/>
                    <a:gd name="T8" fmla="*/ 77 w 242"/>
                    <a:gd name="T9" fmla="*/ 217 h 242"/>
                  </a:gdLst>
                  <a:ahLst/>
                  <a:cxnLst>
                    <a:cxn ang="0">
                      <a:pos x="T0" y="T1"/>
                    </a:cxn>
                    <a:cxn ang="0">
                      <a:pos x="T2" y="T3"/>
                    </a:cxn>
                    <a:cxn ang="0">
                      <a:pos x="T4" y="T5"/>
                    </a:cxn>
                    <a:cxn ang="0">
                      <a:pos x="T6" y="T7"/>
                    </a:cxn>
                    <a:cxn ang="0">
                      <a:pos x="T8" y="T9"/>
                    </a:cxn>
                  </a:cxnLst>
                  <a:rect l="0" t="0" r="r" b="b"/>
                  <a:pathLst>
                    <a:path w="242" h="242">
                      <a:moveTo>
                        <a:pt x="77" y="217"/>
                      </a:moveTo>
                      <a:cubicBezTo>
                        <a:pt x="24" y="193"/>
                        <a:pt x="0" y="131"/>
                        <a:pt x="24" y="77"/>
                      </a:cubicBezTo>
                      <a:cubicBezTo>
                        <a:pt x="48" y="24"/>
                        <a:pt x="111" y="0"/>
                        <a:pt x="165" y="24"/>
                      </a:cubicBezTo>
                      <a:cubicBezTo>
                        <a:pt x="218" y="48"/>
                        <a:pt x="242" y="111"/>
                        <a:pt x="217" y="165"/>
                      </a:cubicBezTo>
                      <a:cubicBezTo>
                        <a:pt x="193" y="218"/>
                        <a:pt x="131" y="242"/>
                        <a:pt x="77" y="2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6" name="Freeform 248"/>
                <p:cNvSpPr>
                  <a:spLocks/>
                </p:cNvSpPr>
                <p:nvPr/>
              </p:nvSpPr>
              <p:spPr bwMode="auto">
                <a:xfrm>
                  <a:off x="140" y="1262"/>
                  <a:ext cx="256" cy="255"/>
                </a:xfrm>
                <a:custGeom>
                  <a:avLst/>
                  <a:gdLst>
                    <a:gd name="T0" fmla="*/ 64 w 202"/>
                    <a:gd name="T1" fmla="*/ 182 h 202"/>
                    <a:gd name="T2" fmla="*/ 20 w 202"/>
                    <a:gd name="T3" fmla="*/ 64 h 202"/>
                    <a:gd name="T4" fmla="*/ 138 w 202"/>
                    <a:gd name="T5" fmla="*/ 20 h 202"/>
                    <a:gd name="T6" fmla="*/ 182 w 202"/>
                    <a:gd name="T7" fmla="*/ 138 h 202"/>
                    <a:gd name="T8" fmla="*/ 64 w 202"/>
                    <a:gd name="T9" fmla="*/ 182 h 202"/>
                  </a:gdLst>
                  <a:ahLst/>
                  <a:cxnLst>
                    <a:cxn ang="0">
                      <a:pos x="T0" y="T1"/>
                    </a:cxn>
                    <a:cxn ang="0">
                      <a:pos x="T2" y="T3"/>
                    </a:cxn>
                    <a:cxn ang="0">
                      <a:pos x="T4" y="T5"/>
                    </a:cxn>
                    <a:cxn ang="0">
                      <a:pos x="T6" y="T7"/>
                    </a:cxn>
                    <a:cxn ang="0">
                      <a:pos x="T8" y="T9"/>
                    </a:cxn>
                  </a:cxnLst>
                  <a:rect l="0" t="0" r="r" b="b"/>
                  <a:pathLst>
                    <a:path w="202" h="202">
                      <a:moveTo>
                        <a:pt x="64" y="182"/>
                      </a:moveTo>
                      <a:cubicBezTo>
                        <a:pt x="19" y="162"/>
                        <a:pt x="0" y="109"/>
                        <a:pt x="20" y="64"/>
                      </a:cubicBezTo>
                      <a:cubicBezTo>
                        <a:pt x="40" y="19"/>
                        <a:pt x="93" y="0"/>
                        <a:pt x="138" y="20"/>
                      </a:cubicBezTo>
                      <a:cubicBezTo>
                        <a:pt x="182" y="40"/>
                        <a:pt x="202" y="93"/>
                        <a:pt x="182" y="138"/>
                      </a:cubicBezTo>
                      <a:cubicBezTo>
                        <a:pt x="162" y="182"/>
                        <a:pt x="109" y="202"/>
                        <a:pt x="64" y="182"/>
                      </a:cubicBezTo>
                      <a:close/>
                    </a:path>
                  </a:pathLst>
                </a:custGeom>
                <a:solidFill>
                  <a:srgbClr val="8D4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7" name="Freeform 249"/>
                <p:cNvSpPr>
                  <a:spLocks/>
                </p:cNvSpPr>
                <p:nvPr/>
              </p:nvSpPr>
              <p:spPr bwMode="auto">
                <a:xfrm>
                  <a:off x="207" y="1270"/>
                  <a:ext cx="189" cy="230"/>
                </a:xfrm>
                <a:custGeom>
                  <a:avLst/>
                  <a:gdLst>
                    <a:gd name="T0" fmla="*/ 51 w 149"/>
                    <a:gd name="T1" fmla="*/ 26 h 182"/>
                    <a:gd name="T2" fmla="*/ 95 w 149"/>
                    <a:gd name="T3" fmla="*/ 143 h 182"/>
                    <a:gd name="T4" fmla="*/ 62 w 149"/>
                    <a:gd name="T5" fmla="*/ 182 h 182"/>
                    <a:gd name="T6" fmla="*/ 129 w 149"/>
                    <a:gd name="T7" fmla="*/ 131 h 182"/>
                    <a:gd name="T8" fmla="*/ 85 w 149"/>
                    <a:gd name="T9" fmla="*/ 13 h 182"/>
                    <a:gd name="T10" fmla="*/ 0 w 149"/>
                    <a:gd name="T11" fmla="*/ 19 h 182"/>
                    <a:gd name="T12" fmla="*/ 51 w 149"/>
                    <a:gd name="T13" fmla="*/ 26 h 182"/>
                  </a:gdLst>
                  <a:ahLst/>
                  <a:cxnLst>
                    <a:cxn ang="0">
                      <a:pos x="T0" y="T1"/>
                    </a:cxn>
                    <a:cxn ang="0">
                      <a:pos x="T2" y="T3"/>
                    </a:cxn>
                    <a:cxn ang="0">
                      <a:pos x="T4" y="T5"/>
                    </a:cxn>
                    <a:cxn ang="0">
                      <a:pos x="T6" y="T7"/>
                    </a:cxn>
                    <a:cxn ang="0">
                      <a:pos x="T8" y="T9"/>
                    </a:cxn>
                    <a:cxn ang="0">
                      <a:pos x="T10" y="T11"/>
                    </a:cxn>
                    <a:cxn ang="0">
                      <a:pos x="T12" y="T13"/>
                    </a:cxn>
                  </a:cxnLst>
                  <a:rect l="0" t="0" r="r" b="b"/>
                  <a:pathLst>
                    <a:path w="149" h="182">
                      <a:moveTo>
                        <a:pt x="51" y="26"/>
                      </a:moveTo>
                      <a:cubicBezTo>
                        <a:pt x="96" y="46"/>
                        <a:pt x="116" y="98"/>
                        <a:pt x="95" y="143"/>
                      </a:cubicBezTo>
                      <a:cubicBezTo>
                        <a:pt x="88" y="160"/>
                        <a:pt x="76" y="173"/>
                        <a:pt x="62" y="182"/>
                      </a:cubicBezTo>
                      <a:cubicBezTo>
                        <a:pt x="90" y="177"/>
                        <a:pt x="116" y="159"/>
                        <a:pt x="129" y="131"/>
                      </a:cubicBezTo>
                      <a:cubicBezTo>
                        <a:pt x="149" y="86"/>
                        <a:pt x="129" y="33"/>
                        <a:pt x="85" y="13"/>
                      </a:cubicBezTo>
                      <a:cubicBezTo>
                        <a:pt x="56" y="0"/>
                        <a:pt x="25" y="3"/>
                        <a:pt x="0" y="19"/>
                      </a:cubicBezTo>
                      <a:cubicBezTo>
                        <a:pt x="17" y="16"/>
                        <a:pt x="34" y="18"/>
                        <a:pt x="51" y="26"/>
                      </a:cubicBezTo>
                      <a:close/>
                    </a:path>
                  </a:pathLst>
                </a:custGeom>
                <a:solidFill>
                  <a:srgbClr val="5128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8" name="Freeform 250"/>
                <p:cNvSpPr>
                  <a:spLocks/>
                </p:cNvSpPr>
                <p:nvPr/>
              </p:nvSpPr>
              <p:spPr bwMode="auto">
                <a:xfrm>
                  <a:off x="2003" y="362"/>
                  <a:ext cx="498" cy="345"/>
                </a:xfrm>
                <a:custGeom>
                  <a:avLst/>
                  <a:gdLst>
                    <a:gd name="T0" fmla="*/ 0 w 498"/>
                    <a:gd name="T1" fmla="*/ 0 h 345"/>
                    <a:gd name="T2" fmla="*/ 498 w 498"/>
                    <a:gd name="T3" fmla="*/ 0 h 345"/>
                    <a:gd name="T4" fmla="*/ 498 w 498"/>
                    <a:gd name="T5" fmla="*/ 345 h 345"/>
                    <a:gd name="T6" fmla="*/ 0 w 498"/>
                    <a:gd name="T7" fmla="*/ 343 h 345"/>
                    <a:gd name="T8" fmla="*/ 0 w 498"/>
                    <a:gd name="T9" fmla="*/ 0 h 345"/>
                  </a:gdLst>
                  <a:ahLst/>
                  <a:cxnLst>
                    <a:cxn ang="0">
                      <a:pos x="T0" y="T1"/>
                    </a:cxn>
                    <a:cxn ang="0">
                      <a:pos x="T2" y="T3"/>
                    </a:cxn>
                    <a:cxn ang="0">
                      <a:pos x="T4" y="T5"/>
                    </a:cxn>
                    <a:cxn ang="0">
                      <a:pos x="T6" y="T7"/>
                    </a:cxn>
                    <a:cxn ang="0">
                      <a:pos x="T8" y="T9"/>
                    </a:cxn>
                  </a:cxnLst>
                  <a:rect l="0" t="0" r="r" b="b"/>
                  <a:pathLst>
                    <a:path w="498" h="345">
                      <a:moveTo>
                        <a:pt x="0" y="0"/>
                      </a:moveTo>
                      <a:lnTo>
                        <a:pt x="498" y="0"/>
                      </a:lnTo>
                      <a:lnTo>
                        <a:pt x="498" y="345"/>
                      </a:lnTo>
                      <a:lnTo>
                        <a:pt x="0" y="34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9" name="Freeform 251"/>
                <p:cNvSpPr>
                  <a:spLocks/>
                </p:cNvSpPr>
                <p:nvPr/>
              </p:nvSpPr>
              <p:spPr bwMode="auto">
                <a:xfrm>
                  <a:off x="2003" y="362"/>
                  <a:ext cx="498" cy="345"/>
                </a:xfrm>
                <a:custGeom>
                  <a:avLst/>
                  <a:gdLst>
                    <a:gd name="T0" fmla="*/ 0 w 498"/>
                    <a:gd name="T1" fmla="*/ 0 h 345"/>
                    <a:gd name="T2" fmla="*/ 498 w 498"/>
                    <a:gd name="T3" fmla="*/ 0 h 345"/>
                    <a:gd name="T4" fmla="*/ 498 w 498"/>
                    <a:gd name="T5" fmla="*/ 345 h 345"/>
                    <a:gd name="T6" fmla="*/ 0 w 498"/>
                    <a:gd name="T7" fmla="*/ 343 h 345"/>
                    <a:gd name="T8" fmla="*/ 0 w 498"/>
                    <a:gd name="T9" fmla="*/ 0 h 345"/>
                  </a:gdLst>
                  <a:ahLst/>
                  <a:cxnLst>
                    <a:cxn ang="0">
                      <a:pos x="T0" y="T1"/>
                    </a:cxn>
                    <a:cxn ang="0">
                      <a:pos x="T2" y="T3"/>
                    </a:cxn>
                    <a:cxn ang="0">
                      <a:pos x="T4" y="T5"/>
                    </a:cxn>
                    <a:cxn ang="0">
                      <a:pos x="T6" y="T7"/>
                    </a:cxn>
                    <a:cxn ang="0">
                      <a:pos x="T8" y="T9"/>
                    </a:cxn>
                  </a:cxnLst>
                  <a:rect l="0" t="0" r="r" b="b"/>
                  <a:pathLst>
                    <a:path w="498" h="345">
                      <a:moveTo>
                        <a:pt x="0" y="0"/>
                      </a:moveTo>
                      <a:lnTo>
                        <a:pt x="498" y="0"/>
                      </a:lnTo>
                      <a:lnTo>
                        <a:pt x="498" y="345"/>
                      </a:lnTo>
                      <a:lnTo>
                        <a:pt x="0" y="34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0" name="Rectangle 252"/>
                <p:cNvSpPr>
                  <a:spLocks noChangeArrowheads="1"/>
                </p:cNvSpPr>
                <p:nvPr/>
              </p:nvSpPr>
              <p:spPr bwMode="auto">
                <a:xfrm>
                  <a:off x="2034" y="637"/>
                  <a:ext cx="43" cy="42"/>
                </a:xfrm>
                <a:prstGeom prst="rect">
                  <a:avLst/>
                </a:prstGeom>
                <a:solidFill>
                  <a:srgbClr val="DBA4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1" name="Rectangle 253"/>
                <p:cNvSpPr>
                  <a:spLocks noChangeArrowheads="1"/>
                </p:cNvSpPr>
                <p:nvPr/>
              </p:nvSpPr>
              <p:spPr bwMode="auto">
                <a:xfrm>
                  <a:off x="2097" y="637"/>
                  <a:ext cx="43" cy="42"/>
                </a:xfrm>
                <a:prstGeom prst="rect">
                  <a:avLst/>
                </a:prstGeom>
                <a:solidFill>
                  <a:srgbClr val="CA6B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2" name="Rectangle 254"/>
                <p:cNvSpPr>
                  <a:spLocks noChangeArrowheads="1"/>
                </p:cNvSpPr>
                <p:nvPr/>
              </p:nvSpPr>
              <p:spPr bwMode="auto">
                <a:xfrm>
                  <a:off x="2161" y="637"/>
                  <a:ext cx="43" cy="42"/>
                </a:xfrm>
                <a:prstGeom prst="rect">
                  <a:avLst/>
                </a:prstGeom>
                <a:solidFill>
                  <a:srgbClr val="DD5E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3" name="Rectangle 255"/>
                <p:cNvSpPr>
                  <a:spLocks noChangeArrowheads="1"/>
                </p:cNvSpPr>
                <p:nvPr/>
              </p:nvSpPr>
              <p:spPr bwMode="auto">
                <a:xfrm>
                  <a:off x="2224" y="637"/>
                  <a:ext cx="43" cy="42"/>
                </a:xfrm>
                <a:prstGeom prst="rect">
                  <a:avLst/>
                </a:prstGeom>
                <a:solidFill>
                  <a:srgbClr val="E6C6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4" name="Rectangle 256"/>
                <p:cNvSpPr>
                  <a:spLocks noChangeArrowheads="1"/>
                </p:cNvSpPr>
                <p:nvPr/>
              </p:nvSpPr>
              <p:spPr bwMode="auto">
                <a:xfrm>
                  <a:off x="2287" y="637"/>
                  <a:ext cx="43" cy="42"/>
                </a:xfrm>
                <a:prstGeom prst="rect">
                  <a:avLst/>
                </a:prstGeom>
                <a:solidFill>
                  <a:srgbClr val="F9B6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5" name="Freeform 257"/>
                <p:cNvSpPr>
                  <a:spLocks/>
                </p:cNvSpPr>
                <p:nvPr/>
              </p:nvSpPr>
              <p:spPr bwMode="auto">
                <a:xfrm>
                  <a:off x="2350" y="637"/>
                  <a:ext cx="43" cy="43"/>
                </a:xfrm>
                <a:custGeom>
                  <a:avLst/>
                  <a:gdLst>
                    <a:gd name="T0" fmla="*/ 43 w 43"/>
                    <a:gd name="T1" fmla="*/ 0 h 43"/>
                    <a:gd name="T2" fmla="*/ 43 w 43"/>
                    <a:gd name="T3" fmla="*/ 43 h 43"/>
                    <a:gd name="T4" fmla="*/ 0 w 43"/>
                    <a:gd name="T5" fmla="*/ 42 h 43"/>
                    <a:gd name="T6" fmla="*/ 0 w 43"/>
                    <a:gd name="T7" fmla="*/ 0 h 43"/>
                    <a:gd name="T8" fmla="*/ 43 w 43"/>
                    <a:gd name="T9" fmla="*/ 0 h 43"/>
                  </a:gdLst>
                  <a:ahLst/>
                  <a:cxnLst>
                    <a:cxn ang="0">
                      <a:pos x="T0" y="T1"/>
                    </a:cxn>
                    <a:cxn ang="0">
                      <a:pos x="T2" y="T3"/>
                    </a:cxn>
                    <a:cxn ang="0">
                      <a:pos x="T4" y="T5"/>
                    </a:cxn>
                    <a:cxn ang="0">
                      <a:pos x="T6" y="T7"/>
                    </a:cxn>
                    <a:cxn ang="0">
                      <a:pos x="T8" y="T9"/>
                    </a:cxn>
                  </a:cxnLst>
                  <a:rect l="0" t="0" r="r" b="b"/>
                  <a:pathLst>
                    <a:path w="43" h="43">
                      <a:moveTo>
                        <a:pt x="43" y="0"/>
                      </a:moveTo>
                      <a:lnTo>
                        <a:pt x="43" y="43"/>
                      </a:lnTo>
                      <a:lnTo>
                        <a:pt x="0" y="42"/>
                      </a:lnTo>
                      <a:lnTo>
                        <a:pt x="0" y="0"/>
                      </a:lnTo>
                      <a:lnTo>
                        <a:pt x="43" y="0"/>
                      </a:lnTo>
                      <a:close/>
                    </a:path>
                  </a:pathLst>
                </a:custGeom>
                <a:solidFill>
                  <a:srgbClr val="A6B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6" name="Rectangle 258"/>
                <p:cNvSpPr>
                  <a:spLocks noChangeArrowheads="1"/>
                </p:cNvSpPr>
                <p:nvPr/>
              </p:nvSpPr>
              <p:spPr bwMode="auto">
                <a:xfrm>
                  <a:off x="2413" y="637"/>
                  <a:ext cx="43" cy="43"/>
                </a:xfrm>
                <a:prstGeom prst="rect">
                  <a:avLst/>
                </a:prstGeom>
                <a:solidFill>
                  <a:srgbClr val="630E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7" name="Freeform 259"/>
                <p:cNvSpPr>
                  <a:spLocks/>
                </p:cNvSpPr>
                <p:nvPr/>
              </p:nvSpPr>
              <p:spPr bwMode="auto">
                <a:xfrm>
                  <a:off x="2034" y="575"/>
                  <a:ext cx="43" cy="42"/>
                </a:xfrm>
                <a:custGeom>
                  <a:avLst/>
                  <a:gdLst>
                    <a:gd name="T0" fmla="*/ 43 w 43"/>
                    <a:gd name="T1" fmla="*/ 0 h 42"/>
                    <a:gd name="T2" fmla="*/ 43 w 43"/>
                    <a:gd name="T3" fmla="*/ 42 h 42"/>
                    <a:gd name="T4" fmla="*/ 0 w 43"/>
                    <a:gd name="T5" fmla="*/ 42 h 42"/>
                    <a:gd name="T6" fmla="*/ 1 w 43"/>
                    <a:gd name="T7" fmla="*/ 0 h 42"/>
                    <a:gd name="T8" fmla="*/ 43 w 43"/>
                    <a:gd name="T9" fmla="*/ 0 h 42"/>
                  </a:gdLst>
                  <a:ahLst/>
                  <a:cxnLst>
                    <a:cxn ang="0">
                      <a:pos x="T0" y="T1"/>
                    </a:cxn>
                    <a:cxn ang="0">
                      <a:pos x="T2" y="T3"/>
                    </a:cxn>
                    <a:cxn ang="0">
                      <a:pos x="T4" y="T5"/>
                    </a:cxn>
                    <a:cxn ang="0">
                      <a:pos x="T6" y="T7"/>
                    </a:cxn>
                    <a:cxn ang="0">
                      <a:pos x="T8" y="T9"/>
                    </a:cxn>
                  </a:cxnLst>
                  <a:rect l="0" t="0" r="r" b="b"/>
                  <a:pathLst>
                    <a:path w="43" h="42">
                      <a:moveTo>
                        <a:pt x="43" y="0"/>
                      </a:moveTo>
                      <a:lnTo>
                        <a:pt x="43" y="42"/>
                      </a:lnTo>
                      <a:lnTo>
                        <a:pt x="0" y="42"/>
                      </a:lnTo>
                      <a:lnTo>
                        <a:pt x="1" y="0"/>
                      </a:lnTo>
                      <a:lnTo>
                        <a:pt x="43" y="0"/>
                      </a:lnTo>
                      <a:close/>
                    </a:path>
                  </a:pathLst>
                </a:custGeom>
                <a:solidFill>
                  <a:srgbClr val="A13B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8" name="Freeform 260"/>
                <p:cNvSpPr>
                  <a:spLocks/>
                </p:cNvSpPr>
                <p:nvPr/>
              </p:nvSpPr>
              <p:spPr bwMode="auto">
                <a:xfrm>
                  <a:off x="2097" y="575"/>
                  <a:ext cx="43" cy="42"/>
                </a:xfrm>
                <a:custGeom>
                  <a:avLst/>
                  <a:gdLst>
                    <a:gd name="T0" fmla="*/ 43 w 43"/>
                    <a:gd name="T1" fmla="*/ 0 h 42"/>
                    <a:gd name="T2" fmla="*/ 43 w 43"/>
                    <a:gd name="T3" fmla="*/ 42 h 42"/>
                    <a:gd name="T4" fmla="*/ 0 w 43"/>
                    <a:gd name="T5" fmla="*/ 42 h 42"/>
                    <a:gd name="T6" fmla="*/ 2 w 43"/>
                    <a:gd name="T7" fmla="*/ 0 h 42"/>
                    <a:gd name="T8" fmla="*/ 43 w 43"/>
                    <a:gd name="T9" fmla="*/ 0 h 42"/>
                  </a:gdLst>
                  <a:ahLst/>
                  <a:cxnLst>
                    <a:cxn ang="0">
                      <a:pos x="T0" y="T1"/>
                    </a:cxn>
                    <a:cxn ang="0">
                      <a:pos x="T2" y="T3"/>
                    </a:cxn>
                    <a:cxn ang="0">
                      <a:pos x="T4" y="T5"/>
                    </a:cxn>
                    <a:cxn ang="0">
                      <a:pos x="T6" y="T7"/>
                    </a:cxn>
                    <a:cxn ang="0">
                      <a:pos x="T8" y="T9"/>
                    </a:cxn>
                  </a:cxnLst>
                  <a:rect l="0" t="0" r="r" b="b"/>
                  <a:pathLst>
                    <a:path w="43" h="42">
                      <a:moveTo>
                        <a:pt x="43" y="0"/>
                      </a:moveTo>
                      <a:lnTo>
                        <a:pt x="43" y="42"/>
                      </a:lnTo>
                      <a:lnTo>
                        <a:pt x="0" y="42"/>
                      </a:lnTo>
                      <a:lnTo>
                        <a:pt x="2" y="0"/>
                      </a:lnTo>
                      <a:lnTo>
                        <a:pt x="43" y="0"/>
                      </a:lnTo>
                      <a:close/>
                    </a:path>
                  </a:pathLst>
                </a:custGeom>
                <a:solidFill>
                  <a:srgbClr val="A6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9" name="Freeform 261"/>
                <p:cNvSpPr>
                  <a:spLocks/>
                </p:cNvSpPr>
                <p:nvPr/>
              </p:nvSpPr>
              <p:spPr bwMode="auto">
                <a:xfrm>
                  <a:off x="2161" y="575"/>
                  <a:ext cx="43" cy="42"/>
                </a:xfrm>
                <a:custGeom>
                  <a:avLst/>
                  <a:gdLst>
                    <a:gd name="T0" fmla="*/ 43 w 43"/>
                    <a:gd name="T1" fmla="*/ 0 h 42"/>
                    <a:gd name="T2" fmla="*/ 43 w 43"/>
                    <a:gd name="T3" fmla="*/ 42 h 42"/>
                    <a:gd name="T4" fmla="*/ 0 w 43"/>
                    <a:gd name="T5" fmla="*/ 42 h 42"/>
                    <a:gd name="T6" fmla="*/ 1 w 43"/>
                    <a:gd name="T7" fmla="*/ 0 h 42"/>
                    <a:gd name="T8" fmla="*/ 43 w 43"/>
                    <a:gd name="T9" fmla="*/ 0 h 42"/>
                  </a:gdLst>
                  <a:ahLst/>
                  <a:cxnLst>
                    <a:cxn ang="0">
                      <a:pos x="T0" y="T1"/>
                    </a:cxn>
                    <a:cxn ang="0">
                      <a:pos x="T2" y="T3"/>
                    </a:cxn>
                    <a:cxn ang="0">
                      <a:pos x="T4" y="T5"/>
                    </a:cxn>
                    <a:cxn ang="0">
                      <a:pos x="T6" y="T7"/>
                    </a:cxn>
                    <a:cxn ang="0">
                      <a:pos x="T8" y="T9"/>
                    </a:cxn>
                  </a:cxnLst>
                  <a:rect l="0" t="0" r="r" b="b"/>
                  <a:pathLst>
                    <a:path w="43" h="42">
                      <a:moveTo>
                        <a:pt x="43" y="0"/>
                      </a:moveTo>
                      <a:lnTo>
                        <a:pt x="43" y="42"/>
                      </a:lnTo>
                      <a:lnTo>
                        <a:pt x="0" y="42"/>
                      </a:lnTo>
                      <a:lnTo>
                        <a:pt x="1" y="0"/>
                      </a:lnTo>
                      <a:lnTo>
                        <a:pt x="43" y="0"/>
                      </a:lnTo>
                      <a:close/>
                    </a:path>
                  </a:pathLst>
                </a:custGeom>
                <a:solidFill>
                  <a:srgbClr val="BD0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0" name="Freeform 262"/>
                <p:cNvSpPr>
                  <a:spLocks/>
                </p:cNvSpPr>
                <p:nvPr/>
              </p:nvSpPr>
              <p:spPr bwMode="auto">
                <a:xfrm>
                  <a:off x="2224" y="575"/>
                  <a:ext cx="43" cy="42"/>
                </a:xfrm>
                <a:custGeom>
                  <a:avLst/>
                  <a:gdLst>
                    <a:gd name="T0" fmla="*/ 43 w 43"/>
                    <a:gd name="T1" fmla="*/ 0 h 42"/>
                    <a:gd name="T2" fmla="*/ 43 w 43"/>
                    <a:gd name="T3" fmla="*/ 42 h 42"/>
                    <a:gd name="T4" fmla="*/ 0 w 43"/>
                    <a:gd name="T5" fmla="*/ 42 h 42"/>
                    <a:gd name="T6" fmla="*/ 1 w 43"/>
                    <a:gd name="T7" fmla="*/ 0 h 42"/>
                    <a:gd name="T8" fmla="*/ 43 w 43"/>
                    <a:gd name="T9" fmla="*/ 0 h 42"/>
                  </a:gdLst>
                  <a:ahLst/>
                  <a:cxnLst>
                    <a:cxn ang="0">
                      <a:pos x="T0" y="T1"/>
                    </a:cxn>
                    <a:cxn ang="0">
                      <a:pos x="T2" y="T3"/>
                    </a:cxn>
                    <a:cxn ang="0">
                      <a:pos x="T4" y="T5"/>
                    </a:cxn>
                    <a:cxn ang="0">
                      <a:pos x="T6" y="T7"/>
                    </a:cxn>
                    <a:cxn ang="0">
                      <a:pos x="T8" y="T9"/>
                    </a:cxn>
                  </a:cxnLst>
                  <a:rect l="0" t="0" r="r" b="b"/>
                  <a:pathLst>
                    <a:path w="43" h="42">
                      <a:moveTo>
                        <a:pt x="43" y="0"/>
                      </a:moveTo>
                      <a:lnTo>
                        <a:pt x="43" y="42"/>
                      </a:lnTo>
                      <a:lnTo>
                        <a:pt x="0" y="42"/>
                      </a:lnTo>
                      <a:lnTo>
                        <a:pt x="1" y="0"/>
                      </a:lnTo>
                      <a:lnTo>
                        <a:pt x="43" y="0"/>
                      </a:lnTo>
                      <a:close/>
                    </a:path>
                  </a:pathLst>
                </a:custGeom>
                <a:solidFill>
                  <a:srgbClr val="D00E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1" name="Freeform 263"/>
                <p:cNvSpPr>
                  <a:spLocks/>
                </p:cNvSpPr>
                <p:nvPr/>
              </p:nvSpPr>
              <p:spPr bwMode="auto">
                <a:xfrm>
                  <a:off x="2287" y="575"/>
                  <a:ext cx="43" cy="43"/>
                </a:xfrm>
                <a:custGeom>
                  <a:avLst/>
                  <a:gdLst>
                    <a:gd name="T0" fmla="*/ 43 w 43"/>
                    <a:gd name="T1" fmla="*/ 0 h 43"/>
                    <a:gd name="T2" fmla="*/ 43 w 43"/>
                    <a:gd name="T3" fmla="*/ 43 h 43"/>
                    <a:gd name="T4" fmla="*/ 0 w 43"/>
                    <a:gd name="T5" fmla="*/ 43 h 43"/>
                    <a:gd name="T6" fmla="*/ 1 w 43"/>
                    <a:gd name="T7" fmla="*/ 0 h 43"/>
                    <a:gd name="T8" fmla="*/ 43 w 43"/>
                    <a:gd name="T9" fmla="*/ 0 h 43"/>
                  </a:gdLst>
                  <a:ahLst/>
                  <a:cxnLst>
                    <a:cxn ang="0">
                      <a:pos x="T0" y="T1"/>
                    </a:cxn>
                    <a:cxn ang="0">
                      <a:pos x="T2" y="T3"/>
                    </a:cxn>
                    <a:cxn ang="0">
                      <a:pos x="T4" y="T5"/>
                    </a:cxn>
                    <a:cxn ang="0">
                      <a:pos x="T6" y="T7"/>
                    </a:cxn>
                    <a:cxn ang="0">
                      <a:pos x="T8" y="T9"/>
                    </a:cxn>
                  </a:cxnLst>
                  <a:rect l="0" t="0" r="r" b="b"/>
                  <a:pathLst>
                    <a:path w="43" h="43">
                      <a:moveTo>
                        <a:pt x="43" y="0"/>
                      </a:moveTo>
                      <a:lnTo>
                        <a:pt x="43" y="43"/>
                      </a:lnTo>
                      <a:lnTo>
                        <a:pt x="0" y="43"/>
                      </a:lnTo>
                      <a:lnTo>
                        <a:pt x="1" y="0"/>
                      </a:lnTo>
                      <a:lnTo>
                        <a:pt x="43" y="0"/>
                      </a:lnTo>
                      <a:close/>
                    </a:path>
                  </a:pathLst>
                </a:custGeom>
                <a:solidFill>
                  <a:srgbClr val="1907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2" name="Rectangle 264"/>
                <p:cNvSpPr>
                  <a:spLocks noChangeArrowheads="1"/>
                </p:cNvSpPr>
                <p:nvPr/>
              </p:nvSpPr>
              <p:spPr bwMode="auto">
                <a:xfrm>
                  <a:off x="2350" y="575"/>
                  <a:ext cx="43" cy="43"/>
                </a:xfrm>
                <a:prstGeom prst="rect">
                  <a:avLst/>
                </a:prstGeom>
                <a:solidFill>
                  <a:srgbClr val="5536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3" name="Rectangle 265"/>
                <p:cNvSpPr>
                  <a:spLocks noChangeArrowheads="1"/>
                </p:cNvSpPr>
                <p:nvPr/>
              </p:nvSpPr>
              <p:spPr bwMode="auto">
                <a:xfrm>
                  <a:off x="2413" y="575"/>
                  <a:ext cx="43" cy="43"/>
                </a:xfrm>
                <a:prstGeom prst="rect">
                  <a:avLst/>
                </a:prstGeom>
                <a:solidFill>
                  <a:srgbClr val="4626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4" name="Rectangle 266"/>
                <p:cNvSpPr>
                  <a:spLocks noChangeArrowheads="1"/>
                </p:cNvSpPr>
                <p:nvPr/>
              </p:nvSpPr>
              <p:spPr bwMode="auto">
                <a:xfrm>
                  <a:off x="2035" y="513"/>
                  <a:ext cx="42" cy="42"/>
                </a:xfrm>
                <a:prstGeom prst="rect">
                  <a:avLst/>
                </a:prstGeom>
                <a:solidFill>
                  <a:srgbClr val="8B2A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5" name="Rectangle 267"/>
                <p:cNvSpPr>
                  <a:spLocks noChangeArrowheads="1"/>
                </p:cNvSpPr>
                <p:nvPr/>
              </p:nvSpPr>
              <p:spPr bwMode="auto">
                <a:xfrm>
                  <a:off x="2099" y="513"/>
                  <a:ext cx="41" cy="42"/>
                </a:xfrm>
                <a:prstGeom prst="rect">
                  <a:avLst/>
                </a:prstGeom>
                <a:solidFill>
                  <a:srgbClr val="C166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6" name="Freeform 268"/>
                <p:cNvSpPr>
                  <a:spLocks/>
                </p:cNvSpPr>
                <p:nvPr/>
              </p:nvSpPr>
              <p:spPr bwMode="auto">
                <a:xfrm>
                  <a:off x="2162" y="513"/>
                  <a:ext cx="42" cy="43"/>
                </a:xfrm>
                <a:custGeom>
                  <a:avLst/>
                  <a:gdLst>
                    <a:gd name="T0" fmla="*/ 42 w 42"/>
                    <a:gd name="T1" fmla="*/ 0 h 43"/>
                    <a:gd name="T2" fmla="*/ 42 w 42"/>
                    <a:gd name="T3" fmla="*/ 43 h 43"/>
                    <a:gd name="T4" fmla="*/ 0 w 42"/>
                    <a:gd name="T5" fmla="*/ 42 h 43"/>
                    <a:gd name="T6" fmla="*/ 0 w 42"/>
                    <a:gd name="T7" fmla="*/ 0 h 43"/>
                    <a:gd name="T8" fmla="*/ 42 w 42"/>
                    <a:gd name="T9" fmla="*/ 0 h 43"/>
                  </a:gdLst>
                  <a:ahLst/>
                  <a:cxnLst>
                    <a:cxn ang="0">
                      <a:pos x="T0" y="T1"/>
                    </a:cxn>
                    <a:cxn ang="0">
                      <a:pos x="T2" y="T3"/>
                    </a:cxn>
                    <a:cxn ang="0">
                      <a:pos x="T4" y="T5"/>
                    </a:cxn>
                    <a:cxn ang="0">
                      <a:pos x="T6" y="T7"/>
                    </a:cxn>
                    <a:cxn ang="0">
                      <a:pos x="T8" y="T9"/>
                    </a:cxn>
                  </a:cxnLst>
                  <a:rect l="0" t="0" r="r" b="b"/>
                  <a:pathLst>
                    <a:path w="42" h="43">
                      <a:moveTo>
                        <a:pt x="42" y="0"/>
                      </a:moveTo>
                      <a:lnTo>
                        <a:pt x="42" y="43"/>
                      </a:lnTo>
                      <a:lnTo>
                        <a:pt x="0" y="42"/>
                      </a:lnTo>
                      <a:lnTo>
                        <a:pt x="0" y="0"/>
                      </a:lnTo>
                      <a:lnTo>
                        <a:pt x="42" y="0"/>
                      </a:lnTo>
                      <a:close/>
                    </a:path>
                  </a:pathLst>
                </a:custGeom>
                <a:solidFill>
                  <a:srgbClr val="F60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7" name="Rectangle 269"/>
                <p:cNvSpPr>
                  <a:spLocks noChangeArrowheads="1"/>
                </p:cNvSpPr>
                <p:nvPr/>
              </p:nvSpPr>
              <p:spPr bwMode="auto">
                <a:xfrm>
                  <a:off x="2225" y="513"/>
                  <a:ext cx="42" cy="43"/>
                </a:xfrm>
                <a:prstGeom prst="rect">
                  <a:avLst/>
                </a:prstGeom>
                <a:solidFill>
                  <a:srgbClr val="EA1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8" name="Rectangle 270"/>
                <p:cNvSpPr>
                  <a:spLocks noChangeArrowheads="1"/>
                </p:cNvSpPr>
                <p:nvPr/>
              </p:nvSpPr>
              <p:spPr bwMode="auto">
                <a:xfrm>
                  <a:off x="2288" y="513"/>
                  <a:ext cx="42" cy="43"/>
                </a:xfrm>
                <a:prstGeom prst="rect">
                  <a:avLst/>
                </a:prstGeom>
                <a:solidFill>
                  <a:srgbClr val="F69E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9" name="Rectangle 271"/>
                <p:cNvSpPr>
                  <a:spLocks noChangeArrowheads="1"/>
                </p:cNvSpPr>
                <p:nvPr/>
              </p:nvSpPr>
              <p:spPr bwMode="auto">
                <a:xfrm>
                  <a:off x="2351" y="513"/>
                  <a:ext cx="42" cy="43"/>
                </a:xfrm>
                <a:prstGeom prst="rect">
                  <a:avLst/>
                </a:prstGeom>
                <a:solidFill>
                  <a:srgbClr val="315E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0" name="Rectangle 272"/>
                <p:cNvSpPr>
                  <a:spLocks noChangeArrowheads="1"/>
                </p:cNvSpPr>
                <p:nvPr/>
              </p:nvSpPr>
              <p:spPr bwMode="auto">
                <a:xfrm>
                  <a:off x="2415" y="513"/>
                  <a:ext cx="41" cy="43"/>
                </a:xfrm>
                <a:prstGeom prst="rect">
                  <a:avLst/>
                </a:prstGeom>
                <a:solidFill>
                  <a:srgbClr val="4A81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1" name="Freeform 273"/>
                <p:cNvSpPr>
                  <a:spLocks/>
                </p:cNvSpPr>
                <p:nvPr/>
              </p:nvSpPr>
              <p:spPr bwMode="auto">
                <a:xfrm>
                  <a:off x="2035" y="451"/>
                  <a:ext cx="42" cy="43"/>
                </a:xfrm>
                <a:custGeom>
                  <a:avLst/>
                  <a:gdLst>
                    <a:gd name="T0" fmla="*/ 42 w 42"/>
                    <a:gd name="T1" fmla="*/ 0 h 43"/>
                    <a:gd name="T2" fmla="*/ 42 w 42"/>
                    <a:gd name="T3" fmla="*/ 43 h 43"/>
                    <a:gd name="T4" fmla="*/ 0 w 42"/>
                    <a:gd name="T5" fmla="*/ 42 h 43"/>
                    <a:gd name="T6" fmla="*/ 0 w 42"/>
                    <a:gd name="T7" fmla="*/ 0 h 43"/>
                    <a:gd name="T8" fmla="*/ 42 w 42"/>
                    <a:gd name="T9" fmla="*/ 0 h 43"/>
                  </a:gdLst>
                  <a:ahLst/>
                  <a:cxnLst>
                    <a:cxn ang="0">
                      <a:pos x="T0" y="T1"/>
                    </a:cxn>
                    <a:cxn ang="0">
                      <a:pos x="T2" y="T3"/>
                    </a:cxn>
                    <a:cxn ang="0">
                      <a:pos x="T4" y="T5"/>
                    </a:cxn>
                    <a:cxn ang="0">
                      <a:pos x="T6" y="T7"/>
                    </a:cxn>
                    <a:cxn ang="0">
                      <a:pos x="T8" y="T9"/>
                    </a:cxn>
                  </a:cxnLst>
                  <a:rect l="0" t="0" r="r" b="b"/>
                  <a:pathLst>
                    <a:path w="42" h="43">
                      <a:moveTo>
                        <a:pt x="42" y="0"/>
                      </a:moveTo>
                      <a:lnTo>
                        <a:pt x="42" y="43"/>
                      </a:lnTo>
                      <a:lnTo>
                        <a:pt x="0" y="42"/>
                      </a:lnTo>
                      <a:lnTo>
                        <a:pt x="0" y="0"/>
                      </a:lnTo>
                      <a:lnTo>
                        <a:pt x="42" y="0"/>
                      </a:lnTo>
                      <a:close/>
                    </a:path>
                  </a:pathLst>
                </a:custGeom>
                <a:solidFill>
                  <a:srgbClr val="0716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2" name="Rectangle 274"/>
                <p:cNvSpPr>
                  <a:spLocks noChangeArrowheads="1"/>
                </p:cNvSpPr>
                <p:nvPr/>
              </p:nvSpPr>
              <p:spPr bwMode="auto">
                <a:xfrm>
                  <a:off x="2099" y="451"/>
                  <a:ext cx="41" cy="43"/>
                </a:xfrm>
                <a:prstGeom prst="rect">
                  <a:avLst/>
                </a:prstGeom>
                <a:solidFill>
                  <a:srgbClr val="2A43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3" name="Rectangle 275"/>
                <p:cNvSpPr>
                  <a:spLocks noChangeArrowheads="1"/>
                </p:cNvSpPr>
                <p:nvPr/>
              </p:nvSpPr>
              <p:spPr bwMode="auto">
                <a:xfrm>
                  <a:off x="2162" y="451"/>
                  <a:ext cx="42" cy="43"/>
                </a:xfrm>
                <a:prstGeom prst="rect">
                  <a:avLst/>
                </a:prstGeom>
                <a:solidFill>
                  <a:srgbClr val="3F54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4" name="Rectangle 276"/>
                <p:cNvSpPr>
                  <a:spLocks noChangeArrowheads="1"/>
                </p:cNvSpPr>
                <p:nvPr/>
              </p:nvSpPr>
              <p:spPr bwMode="auto">
                <a:xfrm>
                  <a:off x="2225" y="451"/>
                  <a:ext cx="42" cy="43"/>
                </a:xfrm>
                <a:prstGeom prst="rect">
                  <a:avLst/>
                </a:prstGeom>
                <a:solidFill>
                  <a:srgbClr val="1D25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5" name="Rectangle 277"/>
                <p:cNvSpPr>
                  <a:spLocks noChangeArrowheads="1"/>
                </p:cNvSpPr>
                <p:nvPr/>
              </p:nvSpPr>
              <p:spPr bwMode="auto">
                <a:xfrm>
                  <a:off x="2288" y="451"/>
                  <a:ext cx="42" cy="43"/>
                </a:xfrm>
                <a:prstGeom prst="rect">
                  <a:avLst/>
                </a:prstGeom>
                <a:solidFill>
                  <a:srgbClr val="1D3C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6" name="Rectangle 278"/>
                <p:cNvSpPr>
                  <a:spLocks noChangeArrowheads="1"/>
                </p:cNvSpPr>
                <p:nvPr/>
              </p:nvSpPr>
              <p:spPr bwMode="auto">
                <a:xfrm>
                  <a:off x="2351" y="451"/>
                  <a:ext cx="42" cy="43"/>
                </a:xfrm>
                <a:prstGeom prst="rect">
                  <a:avLst/>
                </a:prstGeom>
                <a:solidFill>
                  <a:srgbClr val="2760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7" name="Rectangle 279"/>
                <p:cNvSpPr>
                  <a:spLocks noChangeArrowheads="1"/>
                </p:cNvSpPr>
                <p:nvPr/>
              </p:nvSpPr>
              <p:spPr bwMode="auto">
                <a:xfrm>
                  <a:off x="2415" y="451"/>
                  <a:ext cx="41" cy="43"/>
                </a:xfrm>
                <a:prstGeom prst="rect">
                  <a:avLst/>
                </a:prstGeom>
                <a:solidFill>
                  <a:srgbClr val="3E7D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8" name="Rectangle 280"/>
                <p:cNvSpPr>
                  <a:spLocks noChangeArrowheads="1"/>
                </p:cNvSpPr>
                <p:nvPr/>
              </p:nvSpPr>
              <p:spPr bwMode="auto">
                <a:xfrm>
                  <a:off x="2035" y="389"/>
                  <a:ext cx="42" cy="43"/>
                </a:xfrm>
                <a:prstGeom prst="rect">
                  <a:avLst/>
                </a:prstGeom>
                <a:solidFill>
                  <a:srgbClr val="3F8C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9" name="Rectangle 281"/>
                <p:cNvSpPr>
                  <a:spLocks noChangeArrowheads="1"/>
                </p:cNvSpPr>
                <p:nvPr/>
              </p:nvSpPr>
              <p:spPr bwMode="auto">
                <a:xfrm>
                  <a:off x="2099" y="389"/>
                  <a:ext cx="41" cy="43"/>
                </a:xfrm>
                <a:prstGeom prst="rect">
                  <a:avLst/>
                </a:prstGeom>
                <a:solidFill>
                  <a:srgbClr val="4AA3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0" name="Rectangle 282"/>
                <p:cNvSpPr>
                  <a:spLocks noChangeArrowheads="1"/>
                </p:cNvSpPr>
                <p:nvPr/>
              </p:nvSpPr>
              <p:spPr bwMode="auto">
                <a:xfrm>
                  <a:off x="2162" y="389"/>
                  <a:ext cx="42" cy="43"/>
                </a:xfrm>
                <a:prstGeom prst="rect">
                  <a:avLst/>
                </a:prstGeom>
                <a:solidFill>
                  <a:srgbClr val="59B8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1" name="Rectangle 283"/>
                <p:cNvSpPr>
                  <a:spLocks noChangeArrowheads="1"/>
                </p:cNvSpPr>
                <p:nvPr/>
              </p:nvSpPr>
              <p:spPr bwMode="auto">
                <a:xfrm>
                  <a:off x="2225" y="389"/>
                  <a:ext cx="42" cy="43"/>
                </a:xfrm>
                <a:prstGeom prst="rect">
                  <a:avLst/>
                </a:prstGeom>
                <a:solidFill>
                  <a:srgbClr val="6DC8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2" name="Rectangle 284"/>
                <p:cNvSpPr>
                  <a:spLocks noChangeArrowheads="1"/>
                </p:cNvSpPr>
                <p:nvPr/>
              </p:nvSpPr>
              <p:spPr bwMode="auto">
                <a:xfrm>
                  <a:off x="2288" y="389"/>
                  <a:ext cx="42" cy="43"/>
                </a:xfrm>
                <a:prstGeom prst="rect">
                  <a:avLst/>
                </a:prstGeom>
                <a:solidFill>
                  <a:srgbClr val="7CC8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3" name="Freeform 285"/>
                <p:cNvSpPr>
                  <a:spLocks/>
                </p:cNvSpPr>
                <p:nvPr/>
              </p:nvSpPr>
              <p:spPr bwMode="auto">
                <a:xfrm>
                  <a:off x="2351" y="389"/>
                  <a:ext cx="42" cy="43"/>
                </a:xfrm>
                <a:custGeom>
                  <a:avLst/>
                  <a:gdLst>
                    <a:gd name="T0" fmla="*/ 42 w 42"/>
                    <a:gd name="T1" fmla="*/ 2 h 43"/>
                    <a:gd name="T2" fmla="*/ 42 w 42"/>
                    <a:gd name="T3" fmla="*/ 43 h 43"/>
                    <a:gd name="T4" fmla="*/ 0 w 42"/>
                    <a:gd name="T5" fmla="*/ 43 h 43"/>
                    <a:gd name="T6" fmla="*/ 0 w 42"/>
                    <a:gd name="T7" fmla="*/ 0 h 43"/>
                    <a:gd name="T8" fmla="*/ 42 w 42"/>
                    <a:gd name="T9" fmla="*/ 2 h 43"/>
                  </a:gdLst>
                  <a:ahLst/>
                  <a:cxnLst>
                    <a:cxn ang="0">
                      <a:pos x="T0" y="T1"/>
                    </a:cxn>
                    <a:cxn ang="0">
                      <a:pos x="T2" y="T3"/>
                    </a:cxn>
                    <a:cxn ang="0">
                      <a:pos x="T4" y="T5"/>
                    </a:cxn>
                    <a:cxn ang="0">
                      <a:pos x="T6" y="T7"/>
                    </a:cxn>
                    <a:cxn ang="0">
                      <a:pos x="T8" y="T9"/>
                    </a:cxn>
                  </a:cxnLst>
                  <a:rect l="0" t="0" r="r" b="b"/>
                  <a:pathLst>
                    <a:path w="42" h="43">
                      <a:moveTo>
                        <a:pt x="42" y="2"/>
                      </a:moveTo>
                      <a:lnTo>
                        <a:pt x="42" y="43"/>
                      </a:lnTo>
                      <a:lnTo>
                        <a:pt x="0" y="43"/>
                      </a:lnTo>
                      <a:lnTo>
                        <a:pt x="0" y="0"/>
                      </a:lnTo>
                      <a:lnTo>
                        <a:pt x="42" y="2"/>
                      </a:lnTo>
                      <a:close/>
                    </a:path>
                  </a:pathLst>
                </a:custGeom>
                <a:solidFill>
                  <a:srgbClr val="ADD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4" name="Rectangle 286"/>
                <p:cNvSpPr>
                  <a:spLocks noChangeArrowheads="1"/>
                </p:cNvSpPr>
                <p:nvPr/>
              </p:nvSpPr>
              <p:spPr bwMode="auto">
                <a:xfrm>
                  <a:off x="2415" y="391"/>
                  <a:ext cx="41" cy="41"/>
                </a:xfrm>
                <a:prstGeom prst="rect">
                  <a:avLst/>
                </a:prstGeom>
                <a:solidFill>
                  <a:srgbClr val="CEE3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5" name="Freeform 287"/>
                <p:cNvSpPr>
                  <a:spLocks/>
                </p:cNvSpPr>
                <p:nvPr/>
              </p:nvSpPr>
              <p:spPr bwMode="auto">
                <a:xfrm>
                  <a:off x="2059" y="81"/>
                  <a:ext cx="582" cy="540"/>
                </a:xfrm>
                <a:custGeom>
                  <a:avLst/>
                  <a:gdLst>
                    <a:gd name="T0" fmla="*/ 0 w 582"/>
                    <a:gd name="T1" fmla="*/ 283 h 540"/>
                    <a:gd name="T2" fmla="*/ 182 w 582"/>
                    <a:gd name="T3" fmla="*/ 0 h 540"/>
                    <a:gd name="T4" fmla="*/ 582 w 582"/>
                    <a:gd name="T5" fmla="*/ 257 h 540"/>
                    <a:gd name="T6" fmla="*/ 400 w 582"/>
                    <a:gd name="T7" fmla="*/ 540 h 540"/>
                    <a:gd name="T8" fmla="*/ 0 w 582"/>
                    <a:gd name="T9" fmla="*/ 283 h 540"/>
                  </a:gdLst>
                  <a:ahLst/>
                  <a:cxnLst>
                    <a:cxn ang="0">
                      <a:pos x="T0" y="T1"/>
                    </a:cxn>
                    <a:cxn ang="0">
                      <a:pos x="T2" y="T3"/>
                    </a:cxn>
                    <a:cxn ang="0">
                      <a:pos x="T4" y="T5"/>
                    </a:cxn>
                    <a:cxn ang="0">
                      <a:pos x="T6" y="T7"/>
                    </a:cxn>
                    <a:cxn ang="0">
                      <a:pos x="T8" y="T9"/>
                    </a:cxn>
                  </a:cxnLst>
                  <a:rect l="0" t="0" r="r" b="b"/>
                  <a:pathLst>
                    <a:path w="582" h="540">
                      <a:moveTo>
                        <a:pt x="0" y="283"/>
                      </a:moveTo>
                      <a:lnTo>
                        <a:pt x="182" y="0"/>
                      </a:lnTo>
                      <a:lnTo>
                        <a:pt x="582" y="257"/>
                      </a:lnTo>
                      <a:lnTo>
                        <a:pt x="400" y="540"/>
                      </a:lnTo>
                      <a:lnTo>
                        <a:pt x="0" y="2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6" name="Freeform 288"/>
                <p:cNvSpPr>
                  <a:spLocks/>
                </p:cNvSpPr>
                <p:nvPr/>
              </p:nvSpPr>
              <p:spPr bwMode="auto">
                <a:xfrm>
                  <a:off x="2059" y="81"/>
                  <a:ext cx="582" cy="540"/>
                </a:xfrm>
                <a:custGeom>
                  <a:avLst/>
                  <a:gdLst>
                    <a:gd name="T0" fmla="*/ 0 w 582"/>
                    <a:gd name="T1" fmla="*/ 283 h 540"/>
                    <a:gd name="T2" fmla="*/ 182 w 582"/>
                    <a:gd name="T3" fmla="*/ 0 h 540"/>
                    <a:gd name="T4" fmla="*/ 582 w 582"/>
                    <a:gd name="T5" fmla="*/ 257 h 540"/>
                    <a:gd name="T6" fmla="*/ 400 w 582"/>
                    <a:gd name="T7" fmla="*/ 540 h 540"/>
                    <a:gd name="T8" fmla="*/ 0 w 582"/>
                    <a:gd name="T9" fmla="*/ 283 h 540"/>
                  </a:gdLst>
                  <a:ahLst/>
                  <a:cxnLst>
                    <a:cxn ang="0">
                      <a:pos x="T0" y="T1"/>
                    </a:cxn>
                    <a:cxn ang="0">
                      <a:pos x="T2" y="T3"/>
                    </a:cxn>
                    <a:cxn ang="0">
                      <a:pos x="T4" y="T5"/>
                    </a:cxn>
                    <a:cxn ang="0">
                      <a:pos x="T6" y="T7"/>
                    </a:cxn>
                    <a:cxn ang="0">
                      <a:pos x="T8" y="T9"/>
                    </a:cxn>
                  </a:cxnLst>
                  <a:rect l="0" t="0" r="r" b="b"/>
                  <a:pathLst>
                    <a:path w="582" h="540">
                      <a:moveTo>
                        <a:pt x="0" y="283"/>
                      </a:moveTo>
                      <a:lnTo>
                        <a:pt x="182" y="0"/>
                      </a:lnTo>
                      <a:lnTo>
                        <a:pt x="582" y="257"/>
                      </a:lnTo>
                      <a:lnTo>
                        <a:pt x="400" y="540"/>
                      </a:lnTo>
                      <a:lnTo>
                        <a:pt x="0" y="28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7" name="Freeform 289"/>
                <p:cNvSpPr>
                  <a:spLocks/>
                </p:cNvSpPr>
                <p:nvPr/>
              </p:nvSpPr>
              <p:spPr bwMode="auto">
                <a:xfrm>
                  <a:off x="2338" y="277"/>
                  <a:ext cx="154" cy="234"/>
                </a:xfrm>
                <a:custGeom>
                  <a:avLst/>
                  <a:gdLst>
                    <a:gd name="T0" fmla="*/ 0 w 154"/>
                    <a:gd name="T1" fmla="*/ 229 h 234"/>
                    <a:gd name="T2" fmla="*/ 147 w 154"/>
                    <a:gd name="T3" fmla="*/ 0 h 234"/>
                    <a:gd name="T4" fmla="*/ 154 w 154"/>
                    <a:gd name="T5" fmla="*/ 5 h 234"/>
                    <a:gd name="T6" fmla="*/ 7 w 154"/>
                    <a:gd name="T7" fmla="*/ 234 h 234"/>
                    <a:gd name="T8" fmla="*/ 0 w 154"/>
                    <a:gd name="T9" fmla="*/ 229 h 234"/>
                  </a:gdLst>
                  <a:ahLst/>
                  <a:cxnLst>
                    <a:cxn ang="0">
                      <a:pos x="T0" y="T1"/>
                    </a:cxn>
                    <a:cxn ang="0">
                      <a:pos x="T2" y="T3"/>
                    </a:cxn>
                    <a:cxn ang="0">
                      <a:pos x="T4" y="T5"/>
                    </a:cxn>
                    <a:cxn ang="0">
                      <a:pos x="T6" y="T7"/>
                    </a:cxn>
                    <a:cxn ang="0">
                      <a:pos x="T8" y="T9"/>
                    </a:cxn>
                  </a:cxnLst>
                  <a:rect l="0" t="0" r="r" b="b"/>
                  <a:pathLst>
                    <a:path w="154" h="234">
                      <a:moveTo>
                        <a:pt x="0" y="229"/>
                      </a:moveTo>
                      <a:lnTo>
                        <a:pt x="147" y="0"/>
                      </a:lnTo>
                      <a:lnTo>
                        <a:pt x="154" y="5"/>
                      </a:lnTo>
                      <a:lnTo>
                        <a:pt x="7" y="234"/>
                      </a:lnTo>
                      <a:lnTo>
                        <a:pt x="0" y="22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8" name="Freeform 290"/>
                <p:cNvSpPr>
                  <a:spLocks/>
                </p:cNvSpPr>
                <p:nvPr/>
              </p:nvSpPr>
              <p:spPr bwMode="auto">
                <a:xfrm>
                  <a:off x="2350" y="284"/>
                  <a:ext cx="154" cy="234"/>
                </a:xfrm>
                <a:custGeom>
                  <a:avLst/>
                  <a:gdLst>
                    <a:gd name="T0" fmla="*/ 0 w 154"/>
                    <a:gd name="T1" fmla="*/ 231 h 234"/>
                    <a:gd name="T2" fmla="*/ 147 w 154"/>
                    <a:gd name="T3" fmla="*/ 0 h 234"/>
                    <a:gd name="T4" fmla="*/ 154 w 154"/>
                    <a:gd name="T5" fmla="*/ 6 h 234"/>
                    <a:gd name="T6" fmla="*/ 7 w 154"/>
                    <a:gd name="T7" fmla="*/ 234 h 234"/>
                    <a:gd name="T8" fmla="*/ 0 w 154"/>
                    <a:gd name="T9" fmla="*/ 231 h 234"/>
                  </a:gdLst>
                  <a:ahLst/>
                  <a:cxnLst>
                    <a:cxn ang="0">
                      <a:pos x="T0" y="T1"/>
                    </a:cxn>
                    <a:cxn ang="0">
                      <a:pos x="T2" y="T3"/>
                    </a:cxn>
                    <a:cxn ang="0">
                      <a:pos x="T4" y="T5"/>
                    </a:cxn>
                    <a:cxn ang="0">
                      <a:pos x="T6" y="T7"/>
                    </a:cxn>
                    <a:cxn ang="0">
                      <a:pos x="T8" y="T9"/>
                    </a:cxn>
                  </a:cxnLst>
                  <a:rect l="0" t="0" r="r" b="b"/>
                  <a:pathLst>
                    <a:path w="154" h="234">
                      <a:moveTo>
                        <a:pt x="0" y="231"/>
                      </a:moveTo>
                      <a:lnTo>
                        <a:pt x="147" y="0"/>
                      </a:lnTo>
                      <a:lnTo>
                        <a:pt x="154" y="6"/>
                      </a:lnTo>
                      <a:lnTo>
                        <a:pt x="7" y="234"/>
                      </a:lnTo>
                      <a:lnTo>
                        <a:pt x="0" y="23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9" name="Freeform 291"/>
                <p:cNvSpPr>
                  <a:spLocks/>
                </p:cNvSpPr>
                <p:nvPr/>
              </p:nvSpPr>
              <p:spPr bwMode="auto">
                <a:xfrm>
                  <a:off x="2363" y="293"/>
                  <a:ext cx="154" cy="234"/>
                </a:xfrm>
                <a:custGeom>
                  <a:avLst/>
                  <a:gdLst>
                    <a:gd name="T0" fmla="*/ 0 w 154"/>
                    <a:gd name="T1" fmla="*/ 229 h 234"/>
                    <a:gd name="T2" fmla="*/ 146 w 154"/>
                    <a:gd name="T3" fmla="*/ 0 h 234"/>
                    <a:gd name="T4" fmla="*/ 154 w 154"/>
                    <a:gd name="T5" fmla="*/ 4 h 234"/>
                    <a:gd name="T6" fmla="*/ 6 w 154"/>
                    <a:gd name="T7" fmla="*/ 234 h 234"/>
                    <a:gd name="T8" fmla="*/ 0 w 154"/>
                    <a:gd name="T9" fmla="*/ 229 h 234"/>
                  </a:gdLst>
                  <a:ahLst/>
                  <a:cxnLst>
                    <a:cxn ang="0">
                      <a:pos x="T0" y="T1"/>
                    </a:cxn>
                    <a:cxn ang="0">
                      <a:pos x="T2" y="T3"/>
                    </a:cxn>
                    <a:cxn ang="0">
                      <a:pos x="T4" y="T5"/>
                    </a:cxn>
                    <a:cxn ang="0">
                      <a:pos x="T6" y="T7"/>
                    </a:cxn>
                    <a:cxn ang="0">
                      <a:pos x="T8" y="T9"/>
                    </a:cxn>
                  </a:cxnLst>
                  <a:rect l="0" t="0" r="r" b="b"/>
                  <a:pathLst>
                    <a:path w="154" h="234">
                      <a:moveTo>
                        <a:pt x="0" y="229"/>
                      </a:moveTo>
                      <a:lnTo>
                        <a:pt x="146" y="0"/>
                      </a:lnTo>
                      <a:lnTo>
                        <a:pt x="154" y="4"/>
                      </a:lnTo>
                      <a:lnTo>
                        <a:pt x="6" y="234"/>
                      </a:lnTo>
                      <a:lnTo>
                        <a:pt x="0" y="22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0" name="Freeform 292"/>
                <p:cNvSpPr>
                  <a:spLocks/>
                </p:cNvSpPr>
                <p:nvPr/>
              </p:nvSpPr>
              <p:spPr bwMode="auto">
                <a:xfrm>
                  <a:off x="2374" y="301"/>
                  <a:ext cx="154" cy="234"/>
                </a:xfrm>
                <a:custGeom>
                  <a:avLst/>
                  <a:gdLst>
                    <a:gd name="T0" fmla="*/ 0 w 154"/>
                    <a:gd name="T1" fmla="*/ 229 h 234"/>
                    <a:gd name="T2" fmla="*/ 148 w 154"/>
                    <a:gd name="T3" fmla="*/ 0 h 234"/>
                    <a:gd name="T4" fmla="*/ 154 w 154"/>
                    <a:gd name="T5" fmla="*/ 4 h 234"/>
                    <a:gd name="T6" fmla="*/ 8 w 154"/>
                    <a:gd name="T7" fmla="*/ 234 h 234"/>
                    <a:gd name="T8" fmla="*/ 0 w 154"/>
                    <a:gd name="T9" fmla="*/ 229 h 234"/>
                  </a:gdLst>
                  <a:ahLst/>
                  <a:cxnLst>
                    <a:cxn ang="0">
                      <a:pos x="T0" y="T1"/>
                    </a:cxn>
                    <a:cxn ang="0">
                      <a:pos x="T2" y="T3"/>
                    </a:cxn>
                    <a:cxn ang="0">
                      <a:pos x="T4" y="T5"/>
                    </a:cxn>
                    <a:cxn ang="0">
                      <a:pos x="T6" y="T7"/>
                    </a:cxn>
                    <a:cxn ang="0">
                      <a:pos x="T8" y="T9"/>
                    </a:cxn>
                  </a:cxnLst>
                  <a:rect l="0" t="0" r="r" b="b"/>
                  <a:pathLst>
                    <a:path w="154" h="234">
                      <a:moveTo>
                        <a:pt x="0" y="229"/>
                      </a:moveTo>
                      <a:lnTo>
                        <a:pt x="148" y="0"/>
                      </a:lnTo>
                      <a:lnTo>
                        <a:pt x="154" y="4"/>
                      </a:lnTo>
                      <a:lnTo>
                        <a:pt x="8" y="234"/>
                      </a:lnTo>
                      <a:lnTo>
                        <a:pt x="0" y="22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1" name="Freeform 293"/>
                <p:cNvSpPr>
                  <a:spLocks/>
                </p:cNvSpPr>
                <p:nvPr/>
              </p:nvSpPr>
              <p:spPr bwMode="auto">
                <a:xfrm>
                  <a:off x="2387" y="308"/>
                  <a:ext cx="154" cy="234"/>
                </a:xfrm>
                <a:custGeom>
                  <a:avLst/>
                  <a:gdLst>
                    <a:gd name="T0" fmla="*/ 0 w 154"/>
                    <a:gd name="T1" fmla="*/ 229 h 234"/>
                    <a:gd name="T2" fmla="*/ 148 w 154"/>
                    <a:gd name="T3" fmla="*/ 0 h 234"/>
                    <a:gd name="T4" fmla="*/ 154 w 154"/>
                    <a:gd name="T5" fmla="*/ 6 h 234"/>
                    <a:gd name="T6" fmla="*/ 7 w 154"/>
                    <a:gd name="T7" fmla="*/ 234 h 234"/>
                    <a:gd name="T8" fmla="*/ 0 w 154"/>
                    <a:gd name="T9" fmla="*/ 229 h 234"/>
                  </a:gdLst>
                  <a:ahLst/>
                  <a:cxnLst>
                    <a:cxn ang="0">
                      <a:pos x="T0" y="T1"/>
                    </a:cxn>
                    <a:cxn ang="0">
                      <a:pos x="T2" y="T3"/>
                    </a:cxn>
                    <a:cxn ang="0">
                      <a:pos x="T4" y="T5"/>
                    </a:cxn>
                    <a:cxn ang="0">
                      <a:pos x="T6" y="T7"/>
                    </a:cxn>
                    <a:cxn ang="0">
                      <a:pos x="T8" y="T9"/>
                    </a:cxn>
                  </a:cxnLst>
                  <a:rect l="0" t="0" r="r" b="b"/>
                  <a:pathLst>
                    <a:path w="154" h="234">
                      <a:moveTo>
                        <a:pt x="0" y="229"/>
                      </a:moveTo>
                      <a:lnTo>
                        <a:pt x="148" y="0"/>
                      </a:lnTo>
                      <a:lnTo>
                        <a:pt x="154" y="6"/>
                      </a:lnTo>
                      <a:lnTo>
                        <a:pt x="7" y="234"/>
                      </a:lnTo>
                      <a:lnTo>
                        <a:pt x="0" y="22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2" name="Freeform 294"/>
                <p:cNvSpPr>
                  <a:spLocks/>
                </p:cNvSpPr>
                <p:nvPr/>
              </p:nvSpPr>
              <p:spPr bwMode="auto">
                <a:xfrm>
                  <a:off x="2400" y="316"/>
                  <a:ext cx="154" cy="234"/>
                </a:xfrm>
                <a:custGeom>
                  <a:avLst/>
                  <a:gdLst>
                    <a:gd name="T0" fmla="*/ 0 w 154"/>
                    <a:gd name="T1" fmla="*/ 230 h 234"/>
                    <a:gd name="T2" fmla="*/ 146 w 154"/>
                    <a:gd name="T3" fmla="*/ 0 h 234"/>
                    <a:gd name="T4" fmla="*/ 154 w 154"/>
                    <a:gd name="T5" fmla="*/ 5 h 234"/>
                    <a:gd name="T6" fmla="*/ 6 w 154"/>
                    <a:gd name="T7" fmla="*/ 234 h 234"/>
                    <a:gd name="T8" fmla="*/ 0 w 154"/>
                    <a:gd name="T9" fmla="*/ 230 h 234"/>
                  </a:gdLst>
                  <a:ahLst/>
                  <a:cxnLst>
                    <a:cxn ang="0">
                      <a:pos x="T0" y="T1"/>
                    </a:cxn>
                    <a:cxn ang="0">
                      <a:pos x="T2" y="T3"/>
                    </a:cxn>
                    <a:cxn ang="0">
                      <a:pos x="T4" y="T5"/>
                    </a:cxn>
                    <a:cxn ang="0">
                      <a:pos x="T6" y="T7"/>
                    </a:cxn>
                    <a:cxn ang="0">
                      <a:pos x="T8" y="T9"/>
                    </a:cxn>
                  </a:cxnLst>
                  <a:rect l="0" t="0" r="r" b="b"/>
                  <a:pathLst>
                    <a:path w="154" h="234">
                      <a:moveTo>
                        <a:pt x="0" y="230"/>
                      </a:moveTo>
                      <a:lnTo>
                        <a:pt x="146" y="0"/>
                      </a:lnTo>
                      <a:lnTo>
                        <a:pt x="154" y="5"/>
                      </a:lnTo>
                      <a:lnTo>
                        <a:pt x="6" y="234"/>
                      </a:lnTo>
                      <a:lnTo>
                        <a:pt x="0" y="23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3" name="Freeform 295"/>
                <p:cNvSpPr>
                  <a:spLocks/>
                </p:cNvSpPr>
                <p:nvPr/>
              </p:nvSpPr>
              <p:spPr bwMode="auto">
                <a:xfrm>
                  <a:off x="2412" y="325"/>
                  <a:ext cx="154" cy="234"/>
                </a:xfrm>
                <a:custGeom>
                  <a:avLst/>
                  <a:gdLst>
                    <a:gd name="T0" fmla="*/ 0 w 154"/>
                    <a:gd name="T1" fmla="*/ 229 h 234"/>
                    <a:gd name="T2" fmla="*/ 147 w 154"/>
                    <a:gd name="T3" fmla="*/ 0 h 234"/>
                    <a:gd name="T4" fmla="*/ 154 w 154"/>
                    <a:gd name="T5" fmla="*/ 4 h 234"/>
                    <a:gd name="T6" fmla="*/ 6 w 154"/>
                    <a:gd name="T7" fmla="*/ 234 h 234"/>
                    <a:gd name="T8" fmla="*/ 0 w 154"/>
                    <a:gd name="T9" fmla="*/ 229 h 234"/>
                  </a:gdLst>
                  <a:ahLst/>
                  <a:cxnLst>
                    <a:cxn ang="0">
                      <a:pos x="T0" y="T1"/>
                    </a:cxn>
                    <a:cxn ang="0">
                      <a:pos x="T2" y="T3"/>
                    </a:cxn>
                    <a:cxn ang="0">
                      <a:pos x="T4" y="T5"/>
                    </a:cxn>
                    <a:cxn ang="0">
                      <a:pos x="T6" y="T7"/>
                    </a:cxn>
                    <a:cxn ang="0">
                      <a:pos x="T8" y="T9"/>
                    </a:cxn>
                  </a:cxnLst>
                  <a:rect l="0" t="0" r="r" b="b"/>
                  <a:pathLst>
                    <a:path w="154" h="234">
                      <a:moveTo>
                        <a:pt x="0" y="229"/>
                      </a:moveTo>
                      <a:lnTo>
                        <a:pt x="147" y="0"/>
                      </a:lnTo>
                      <a:lnTo>
                        <a:pt x="154" y="4"/>
                      </a:lnTo>
                      <a:lnTo>
                        <a:pt x="6" y="234"/>
                      </a:lnTo>
                      <a:lnTo>
                        <a:pt x="0" y="22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4" name="Freeform 296"/>
                <p:cNvSpPr>
                  <a:spLocks/>
                </p:cNvSpPr>
                <p:nvPr/>
              </p:nvSpPr>
              <p:spPr bwMode="auto">
                <a:xfrm>
                  <a:off x="2424" y="508"/>
                  <a:ext cx="41" cy="58"/>
                </a:xfrm>
                <a:custGeom>
                  <a:avLst/>
                  <a:gdLst>
                    <a:gd name="T0" fmla="*/ 0 w 41"/>
                    <a:gd name="T1" fmla="*/ 53 h 58"/>
                    <a:gd name="T2" fmla="*/ 34 w 41"/>
                    <a:gd name="T3" fmla="*/ 0 h 58"/>
                    <a:gd name="T4" fmla="*/ 41 w 41"/>
                    <a:gd name="T5" fmla="*/ 5 h 58"/>
                    <a:gd name="T6" fmla="*/ 7 w 41"/>
                    <a:gd name="T7" fmla="*/ 58 h 58"/>
                    <a:gd name="T8" fmla="*/ 0 w 41"/>
                    <a:gd name="T9" fmla="*/ 53 h 58"/>
                  </a:gdLst>
                  <a:ahLst/>
                  <a:cxnLst>
                    <a:cxn ang="0">
                      <a:pos x="T0" y="T1"/>
                    </a:cxn>
                    <a:cxn ang="0">
                      <a:pos x="T2" y="T3"/>
                    </a:cxn>
                    <a:cxn ang="0">
                      <a:pos x="T4" y="T5"/>
                    </a:cxn>
                    <a:cxn ang="0">
                      <a:pos x="T6" y="T7"/>
                    </a:cxn>
                    <a:cxn ang="0">
                      <a:pos x="T8" y="T9"/>
                    </a:cxn>
                  </a:cxnLst>
                  <a:rect l="0" t="0" r="r" b="b"/>
                  <a:pathLst>
                    <a:path w="41" h="58">
                      <a:moveTo>
                        <a:pt x="0" y="53"/>
                      </a:moveTo>
                      <a:lnTo>
                        <a:pt x="34" y="0"/>
                      </a:lnTo>
                      <a:lnTo>
                        <a:pt x="41" y="5"/>
                      </a:lnTo>
                      <a:lnTo>
                        <a:pt x="7" y="58"/>
                      </a:lnTo>
                      <a:lnTo>
                        <a:pt x="0" y="5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5" name="Freeform 297"/>
                <p:cNvSpPr>
                  <a:spLocks/>
                </p:cNvSpPr>
                <p:nvPr/>
              </p:nvSpPr>
              <p:spPr bwMode="auto">
                <a:xfrm>
                  <a:off x="2243" y="187"/>
                  <a:ext cx="134" cy="134"/>
                </a:xfrm>
                <a:custGeom>
                  <a:avLst/>
                  <a:gdLst>
                    <a:gd name="T0" fmla="*/ 100 w 106"/>
                    <a:gd name="T1" fmla="*/ 43 h 106"/>
                    <a:gd name="T2" fmla="*/ 43 w 106"/>
                    <a:gd name="T3" fmla="*/ 6 h 106"/>
                    <a:gd name="T4" fmla="*/ 6 w 106"/>
                    <a:gd name="T5" fmla="*/ 64 h 106"/>
                    <a:gd name="T6" fmla="*/ 64 w 106"/>
                    <a:gd name="T7" fmla="*/ 100 h 106"/>
                    <a:gd name="T8" fmla="*/ 100 w 106"/>
                    <a:gd name="T9" fmla="*/ 43 h 106"/>
                  </a:gdLst>
                  <a:ahLst/>
                  <a:cxnLst>
                    <a:cxn ang="0">
                      <a:pos x="T0" y="T1"/>
                    </a:cxn>
                    <a:cxn ang="0">
                      <a:pos x="T2" y="T3"/>
                    </a:cxn>
                    <a:cxn ang="0">
                      <a:pos x="T4" y="T5"/>
                    </a:cxn>
                    <a:cxn ang="0">
                      <a:pos x="T6" y="T7"/>
                    </a:cxn>
                    <a:cxn ang="0">
                      <a:pos x="T8" y="T9"/>
                    </a:cxn>
                  </a:cxnLst>
                  <a:rect l="0" t="0" r="r" b="b"/>
                  <a:pathLst>
                    <a:path w="106" h="106">
                      <a:moveTo>
                        <a:pt x="100" y="43"/>
                      </a:moveTo>
                      <a:cubicBezTo>
                        <a:pt x="95" y="17"/>
                        <a:pt x="69" y="0"/>
                        <a:pt x="43" y="6"/>
                      </a:cubicBezTo>
                      <a:cubicBezTo>
                        <a:pt x="17" y="12"/>
                        <a:pt x="0" y="38"/>
                        <a:pt x="6" y="64"/>
                      </a:cubicBezTo>
                      <a:cubicBezTo>
                        <a:pt x="12" y="90"/>
                        <a:pt x="38" y="106"/>
                        <a:pt x="64" y="100"/>
                      </a:cubicBezTo>
                      <a:cubicBezTo>
                        <a:pt x="90" y="95"/>
                        <a:pt x="106" y="69"/>
                        <a:pt x="100" y="43"/>
                      </a:cubicBezTo>
                    </a:path>
                  </a:pathLst>
                </a:custGeom>
                <a:solidFill>
                  <a:srgbClr val="39B5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6" name="Freeform 298"/>
                <p:cNvSpPr>
                  <a:spLocks/>
                </p:cNvSpPr>
                <p:nvPr/>
              </p:nvSpPr>
              <p:spPr bwMode="auto">
                <a:xfrm>
                  <a:off x="2180" y="247"/>
                  <a:ext cx="134" cy="134"/>
                </a:xfrm>
                <a:custGeom>
                  <a:avLst/>
                  <a:gdLst>
                    <a:gd name="T0" fmla="*/ 100 w 106"/>
                    <a:gd name="T1" fmla="*/ 43 h 106"/>
                    <a:gd name="T2" fmla="*/ 43 w 106"/>
                    <a:gd name="T3" fmla="*/ 6 h 106"/>
                    <a:gd name="T4" fmla="*/ 6 w 106"/>
                    <a:gd name="T5" fmla="*/ 64 h 106"/>
                    <a:gd name="T6" fmla="*/ 64 w 106"/>
                    <a:gd name="T7" fmla="*/ 101 h 106"/>
                    <a:gd name="T8" fmla="*/ 100 w 106"/>
                    <a:gd name="T9" fmla="*/ 43 h 106"/>
                  </a:gdLst>
                  <a:ahLst/>
                  <a:cxnLst>
                    <a:cxn ang="0">
                      <a:pos x="T0" y="T1"/>
                    </a:cxn>
                    <a:cxn ang="0">
                      <a:pos x="T2" y="T3"/>
                    </a:cxn>
                    <a:cxn ang="0">
                      <a:pos x="T4" y="T5"/>
                    </a:cxn>
                    <a:cxn ang="0">
                      <a:pos x="T6" y="T7"/>
                    </a:cxn>
                    <a:cxn ang="0">
                      <a:pos x="T8" y="T9"/>
                    </a:cxn>
                  </a:cxnLst>
                  <a:rect l="0" t="0" r="r" b="b"/>
                  <a:pathLst>
                    <a:path w="106" h="106">
                      <a:moveTo>
                        <a:pt x="100" y="43"/>
                      </a:moveTo>
                      <a:cubicBezTo>
                        <a:pt x="95" y="17"/>
                        <a:pt x="69" y="0"/>
                        <a:pt x="43" y="6"/>
                      </a:cubicBezTo>
                      <a:cubicBezTo>
                        <a:pt x="17" y="12"/>
                        <a:pt x="0" y="38"/>
                        <a:pt x="6" y="64"/>
                      </a:cubicBezTo>
                      <a:cubicBezTo>
                        <a:pt x="12" y="90"/>
                        <a:pt x="38" y="106"/>
                        <a:pt x="64" y="101"/>
                      </a:cubicBezTo>
                      <a:cubicBezTo>
                        <a:pt x="90" y="95"/>
                        <a:pt x="106" y="69"/>
                        <a:pt x="100" y="43"/>
                      </a:cubicBezTo>
                    </a:path>
                  </a:pathLst>
                </a:custGeom>
                <a:solidFill>
                  <a:srgbClr val="EE2A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7" name="Freeform 299"/>
                <p:cNvSpPr>
                  <a:spLocks/>
                </p:cNvSpPr>
                <p:nvPr/>
              </p:nvSpPr>
              <p:spPr bwMode="auto">
                <a:xfrm>
                  <a:off x="2249" y="253"/>
                  <a:ext cx="46" cy="45"/>
                </a:xfrm>
                <a:custGeom>
                  <a:avLst/>
                  <a:gdLst>
                    <a:gd name="T0" fmla="*/ 0 w 36"/>
                    <a:gd name="T1" fmla="*/ 0 h 36"/>
                    <a:gd name="T2" fmla="*/ 1 w 36"/>
                    <a:gd name="T3" fmla="*/ 12 h 36"/>
                    <a:gd name="T4" fmla="*/ 14 w 36"/>
                    <a:gd name="T5" fmla="*/ 36 h 36"/>
                    <a:gd name="T6" fmla="*/ 36 w 36"/>
                    <a:gd name="T7" fmla="*/ 19 h 36"/>
                    <a:gd name="T8" fmla="*/ 0 w 36"/>
                    <a:gd name="T9" fmla="*/ 0 h 36"/>
                  </a:gdLst>
                  <a:ahLst/>
                  <a:cxnLst>
                    <a:cxn ang="0">
                      <a:pos x="T0" y="T1"/>
                    </a:cxn>
                    <a:cxn ang="0">
                      <a:pos x="T2" y="T3"/>
                    </a:cxn>
                    <a:cxn ang="0">
                      <a:pos x="T4" y="T5"/>
                    </a:cxn>
                    <a:cxn ang="0">
                      <a:pos x="T6" y="T7"/>
                    </a:cxn>
                    <a:cxn ang="0">
                      <a:pos x="T8" y="T9"/>
                    </a:cxn>
                  </a:cxnLst>
                  <a:rect l="0" t="0" r="r" b="b"/>
                  <a:pathLst>
                    <a:path w="36" h="36">
                      <a:moveTo>
                        <a:pt x="0" y="0"/>
                      </a:moveTo>
                      <a:cubicBezTo>
                        <a:pt x="0" y="4"/>
                        <a:pt x="0" y="8"/>
                        <a:pt x="1" y="12"/>
                      </a:cubicBezTo>
                      <a:cubicBezTo>
                        <a:pt x="3" y="21"/>
                        <a:pt x="8" y="29"/>
                        <a:pt x="14" y="36"/>
                      </a:cubicBezTo>
                      <a:cubicBezTo>
                        <a:pt x="20" y="28"/>
                        <a:pt x="27" y="22"/>
                        <a:pt x="36" y="19"/>
                      </a:cubicBezTo>
                      <a:cubicBezTo>
                        <a:pt x="28" y="8"/>
                        <a:pt x="14" y="1"/>
                        <a:pt x="0" y="0"/>
                      </a:cubicBezTo>
                    </a:path>
                  </a:pathLst>
                </a:custGeom>
                <a:solidFill>
                  <a:srgbClr val="E020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8" name="Freeform 300"/>
                <p:cNvSpPr>
                  <a:spLocks/>
                </p:cNvSpPr>
                <p:nvPr/>
              </p:nvSpPr>
              <p:spPr bwMode="auto">
                <a:xfrm>
                  <a:off x="2250" y="267"/>
                  <a:ext cx="134" cy="134"/>
                </a:xfrm>
                <a:custGeom>
                  <a:avLst/>
                  <a:gdLst>
                    <a:gd name="T0" fmla="*/ 100 w 106"/>
                    <a:gd name="T1" fmla="*/ 42 h 106"/>
                    <a:gd name="T2" fmla="*/ 42 w 106"/>
                    <a:gd name="T3" fmla="*/ 6 h 106"/>
                    <a:gd name="T4" fmla="*/ 6 w 106"/>
                    <a:gd name="T5" fmla="*/ 63 h 106"/>
                    <a:gd name="T6" fmla="*/ 63 w 106"/>
                    <a:gd name="T7" fmla="*/ 100 h 106"/>
                    <a:gd name="T8" fmla="*/ 100 w 106"/>
                    <a:gd name="T9" fmla="*/ 42 h 106"/>
                  </a:gdLst>
                  <a:ahLst/>
                  <a:cxnLst>
                    <a:cxn ang="0">
                      <a:pos x="T0" y="T1"/>
                    </a:cxn>
                    <a:cxn ang="0">
                      <a:pos x="T2" y="T3"/>
                    </a:cxn>
                    <a:cxn ang="0">
                      <a:pos x="T4" y="T5"/>
                    </a:cxn>
                    <a:cxn ang="0">
                      <a:pos x="T6" y="T7"/>
                    </a:cxn>
                    <a:cxn ang="0">
                      <a:pos x="T8" y="T9"/>
                    </a:cxn>
                  </a:cxnLst>
                  <a:rect l="0" t="0" r="r" b="b"/>
                  <a:pathLst>
                    <a:path w="106" h="106">
                      <a:moveTo>
                        <a:pt x="100" y="42"/>
                      </a:moveTo>
                      <a:cubicBezTo>
                        <a:pt x="94" y="16"/>
                        <a:pt x="68" y="0"/>
                        <a:pt x="42" y="6"/>
                      </a:cubicBezTo>
                      <a:cubicBezTo>
                        <a:pt x="16" y="11"/>
                        <a:pt x="0" y="37"/>
                        <a:pt x="6" y="63"/>
                      </a:cubicBezTo>
                      <a:cubicBezTo>
                        <a:pt x="11" y="89"/>
                        <a:pt x="37" y="106"/>
                        <a:pt x="63" y="100"/>
                      </a:cubicBezTo>
                      <a:cubicBezTo>
                        <a:pt x="89" y="94"/>
                        <a:pt x="106" y="68"/>
                        <a:pt x="100" y="42"/>
                      </a:cubicBezTo>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9" name="Freeform 301"/>
                <p:cNvSpPr>
                  <a:spLocks/>
                </p:cNvSpPr>
                <p:nvPr/>
              </p:nvSpPr>
              <p:spPr bwMode="auto">
                <a:xfrm>
                  <a:off x="2258" y="34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8F2C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0" name="Freeform 302"/>
                <p:cNvSpPr>
                  <a:spLocks/>
                </p:cNvSpPr>
                <p:nvPr/>
              </p:nvSpPr>
              <p:spPr bwMode="auto">
                <a:xfrm>
                  <a:off x="2253" y="290"/>
                  <a:ext cx="54" cy="80"/>
                </a:xfrm>
                <a:custGeom>
                  <a:avLst/>
                  <a:gdLst>
                    <a:gd name="T0" fmla="*/ 17 w 43"/>
                    <a:gd name="T1" fmla="*/ 0 h 64"/>
                    <a:gd name="T2" fmla="*/ 4 w 43"/>
                    <a:gd name="T3" fmla="*/ 45 h 64"/>
                    <a:gd name="T4" fmla="*/ 4 w 43"/>
                    <a:gd name="T5" fmla="*/ 45 h 64"/>
                    <a:gd name="T6" fmla="*/ 4 w 43"/>
                    <a:gd name="T7" fmla="*/ 45 h 64"/>
                    <a:gd name="T8" fmla="*/ 13 w 43"/>
                    <a:gd name="T9" fmla="*/ 64 h 64"/>
                    <a:gd name="T10" fmla="*/ 43 w 43"/>
                    <a:gd name="T11" fmla="*/ 21 h 64"/>
                    <a:gd name="T12" fmla="*/ 11 w 43"/>
                    <a:gd name="T13" fmla="*/ 7 h 64"/>
                    <a:gd name="T14" fmla="*/ 17 w 43"/>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4">
                      <a:moveTo>
                        <a:pt x="17" y="0"/>
                      </a:moveTo>
                      <a:cubicBezTo>
                        <a:pt x="5" y="12"/>
                        <a:pt x="0" y="28"/>
                        <a:pt x="4" y="45"/>
                      </a:cubicBezTo>
                      <a:cubicBezTo>
                        <a:pt x="4" y="45"/>
                        <a:pt x="4" y="45"/>
                        <a:pt x="4" y="45"/>
                      </a:cubicBezTo>
                      <a:cubicBezTo>
                        <a:pt x="4" y="45"/>
                        <a:pt x="4" y="45"/>
                        <a:pt x="4" y="45"/>
                      </a:cubicBezTo>
                      <a:cubicBezTo>
                        <a:pt x="5" y="52"/>
                        <a:pt x="8" y="59"/>
                        <a:pt x="13" y="64"/>
                      </a:cubicBezTo>
                      <a:cubicBezTo>
                        <a:pt x="31" y="57"/>
                        <a:pt x="43" y="40"/>
                        <a:pt x="43" y="21"/>
                      </a:cubicBezTo>
                      <a:cubicBezTo>
                        <a:pt x="31" y="20"/>
                        <a:pt x="20" y="15"/>
                        <a:pt x="11" y="7"/>
                      </a:cubicBezTo>
                      <a:cubicBezTo>
                        <a:pt x="13" y="4"/>
                        <a:pt x="15" y="2"/>
                        <a:pt x="17" y="0"/>
                      </a:cubicBezTo>
                    </a:path>
                  </a:pathLst>
                </a:custGeom>
                <a:solidFill>
                  <a:srgbClr val="5352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1" name="Freeform 303"/>
                <p:cNvSpPr>
                  <a:spLocks noEditPoints="1"/>
                </p:cNvSpPr>
                <p:nvPr/>
              </p:nvSpPr>
              <p:spPr bwMode="auto">
                <a:xfrm>
                  <a:off x="2301" y="272"/>
                  <a:ext cx="16" cy="2"/>
                </a:xfrm>
                <a:custGeom>
                  <a:avLst/>
                  <a:gdLst>
                    <a:gd name="T0" fmla="*/ 0 w 13"/>
                    <a:gd name="T1" fmla="*/ 2 h 2"/>
                    <a:gd name="T2" fmla="*/ 0 w 13"/>
                    <a:gd name="T3" fmla="*/ 2 h 2"/>
                    <a:gd name="T4" fmla="*/ 0 w 13"/>
                    <a:gd name="T5" fmla="*/ 2 h 2"/>
                    <a:gd name="T6" fmla="*/ 13 w 13"/>
                    <a:gd name="T7" fmla="*/ 0 h 2"/>
                    <a:gd name="T8" fmla="*/ 2 w 13"/>
                    <a:gd name="T9" fmla="*/ 2 h 2"/>
                    <a:gd name="T10" fmla="*/ 0 w 13"/>
                    <a:gd name="T11" fmla="*/ 2 h 2"/>
                    <a:gd name="T12" fmla="*/ 2 w 13"/>
                    <a:gd name="T13" fmla="*/ 2 h 2"/>
                    <a:gd name="T14" fmla="*/ 13 w 13"/>
                    <a:gd name="T15" fmla="*/ 0 h 2"/>
                    <a:gd name="T16" fmla="*/ 13 w 1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
                      <a:moveTo>
                        <a:pt x="0" y="2"/>
                      </a:moveTo>
                      <a:cubicBezTo>
                        <a:pt x="0" y="2"/>
                        <a:pt x="0" y="2"/>
                        <a:pt x="0" y="2"/>
                      </a:cubicBezTo>
                      <a:cubicBezTo>
                        <a:pt x="0" y="2"/>
                        <a:pt x="0" y="2"/>
                        <a:pt x="0" y="2"/>
                      </a:cubicBezTo>
                      <a:moveTo>
                        <a:pt x="13" y="0"/>
                      </a:moveTo>
                      <a:cubicBezTo>
                        <a:pt x="9" y="0"/>
                        <a:pt x="6" y="1"/>
                        <a:pt x="2" y="2"/>
                      </a:cubicBezTo>
                      <a:cubicBezTo>
                        <a:pt x="2" y="2"/>
                        <a:pt x="1" y="2"/>
                        <a:pt x="0" y="2"/>
                      </a:cubicBezTo>
                      <a:cubicBezTo>
                        <a:pt x="1" y="2"/>
                        <a:pt x="2" y="2"/>
                        <a:pt x="2" y="2"/>
                      </a:cubicBezTo>
                      <a:cubicBezTo>
                        <a:pt x="6" y="1"/>
                        <a:pt x="9" y="0"/>
                        <a:pt x="13" y="0"/>
                      </a:cubicBezTo>
                      <a:cubicBezTo>
                        <a:pt x="13" y="0"/>
                        <a:pt x="13" y="0"/>
                        <a:pt x="13" y="0"/>
                      </a:cubicBezTo>
                    </a:path>
                  </a:pathLst>
                </a:custGeom>
                <a:solidFill>
                  <a:srgbClr val="2588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2" name="Freeform 304"/>
                <p:cNvSpPr>
                  <a:spLocks/>
                </p:cNvSpPr>
                <p:nvPr/>
              </p:nvSpPr>
              <p:spPr bwMode="auto">
                <a:xfrm>
                  <a:off x="2274" y="272"/>
                  <a:ext cx="86" cy="44"/>
                </a:xfrm>
                <a:custGeom>
                  <a:avLst/>
                  <a:gdLst>
                    <a:gd name="T0" fmla="*/ 34 w 68"/>
                    <a:gd name="T1" fmla="*/ 0 h 35"/>
                    <a:gd name="T2" fmla="*/ 23 w 68"/>
                    <a:gd name="T3" fmla="*/ 2 h 35"/>
                    <a:gd name="T4" fmla="*/ 21 w 68"/>
                    <a:gd name="T5" fmla="*/ 2 h 35"/>
                    <a:gd name="T6" fmla="*/ 21 w 68"/>
                    <a:gd name="T7" fmla="*/ 2 h 35"/>
                    <a:gd name="T8" fmla="*/ 21 w 68"/>
                    <a:gd name="T9" fmla="*/ 2 h 35"/>
                    <a:gd name="T10" fmla="*/ 0 w 68"/>
                    <a:gd name="T11" fmla="*/ 14 h 35"/>
                    <a:gd name="T12" fmla="*/ 16 w 68"/>
                    <a:gd name="T13" fmla="*/ 4 h 35"/>
                    <a:gd name="T14" fmla="*/ 25 w 68"/>
                    <a:gd name="T15" fmla="*/ 23 h 35"/>
                    <a:gd name="T16" fmla="*/ 26 w 68"/>
                    <a:gd name="T17" fmla="*/ 35 h 35"/>
                    <a:gd name="T18" fmla="*/ 28 w 68"/>
                    <a:gd name="T19" fmla="*/ 35 h 35"/>
                    <a:gd name="T20" fmla="*/ 39 w 68"/>
                    <a:gd name="T21" fmla="*/ 33 h 35"/>
                    <a:gd name="T22" fmla="*/ 68 w 68"/>
                    <a:gd name="T23" fmla="*/ 14 h 35"/>
                    <a:gd name="T24" fmla="*/ 34 w 68"/>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5">
                      <a:moveTo>
                        <a:pt x="34" y="0"/>
                      </a:moveTo>
                      <a:cubicBezTo>
                        <a:pt x="30" y="0"/>
                        <a:pt x="27" y="1"/>
                        <a:pt x="23" y="2"/>
                      </a:cubicBezTo>
                      <a:cubicBezTo>
                        <a:pt x="23" y="2"/>
                        <a:pt x="22" y="2"/>
                        <a:pt x="21" y="2"/>
                      </a:cubicBezTo>
                      <a:cubicBezTo>
                        <a:pt x="21" y="2"/>
                        <a:pt x="21" y="2"/>
                        <a:pt x="21" y="2"/>
                      </a:cubicBezTo>
                      <a:cubicBezTo>
                        <a:pt x="21" y="2"/>
                        <a:pt x="21" y="2"/>
                        <a:pt x="21" y="2"/>
                      </a:cubicBezTo>
                      <a:cubicBezTo>
                        <a:pt x="13" y="4"/>
                        <a:pt x="6" y="9"/>
                        <a:pt x="0" y="14"/>
                      </a:cubicBezTo>
                      <a:cubicBezTo>
                        <a:pt x="4" y="10"/>
                        <a:pt x="10" y="6"/>
                        <a:pt x="16" y="4"/>
                      </a:cubicBezTo>
                      <a:cubicBezTo>
                        <a:pt x="21" y="9"/>
                        <a:pt x="24" y="16"/>
                        <a:pt x="25" y="23"/>
                      </a:cubicBezTo>
                      <a:cubicBezTo>
                        <a:pt x="26" y="27"/>
                        <a:pt x="27" y="31"/>
                        <a:pt x="26" y="35"/>
                      </a:cubicBezTo>
                      <a:cubicBezTo>
                        <a:pt x="27" y="35"/>
                        <a:pt x="28" y="35"/>
                        <a:pt x="28" y="35"/>
                      </a:cubicBezTo>
                      <a:cubicBezTo>
                        <a:pt x="32" y="35"/>
                        <a:pt x="35" y="34"/>
                        <a:pt x="39" y="33"/>
                      </a:cubicBezTo>
                      <a:cubicBezTo>
                        <a:pt x="51" y="31"/>
                        <a:pt x="61" y="24"/>
                        <a:pt x="68" y="14"/>
                      </a:cubicBezTo>
                      <a:cubicBezTo>
                        <a:pt x="59" y="6"/>
                        <a:pt x="47" y="0"/>
                        <a:pt x="34" y="0"/>
                      </a:cubicBezTo>
                    </a:path>
                  </a:pathLst>
                </a:custGeom>
                <a:solidFill>
                  <a:srgbClr val="1F8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3" name="Freeform 305"/>
                <p:cNvSpPr>
                  <a:spLocks/>
                </p:cNvSpPr>
                <p:nvPr/>
              </p:nvSpPr>
              <p:spPr bwMode="auto">
                <a:xfrm>
                  <a:off x="2267" y="277"/>
                  <a:ext cx="41" cy="39"/>
                </a:xfrm>
                <a:custGeom>
                  <a:avLst/>
                  <a:gdLst>
                    <a:gd name="T0" fmla="*/ 22 w 33"/>
                    <a:gd name="T1" fmla="*/ 0 h 31"/>
                    <a:gd name="T2" fmla="*/ 6 w 33"/>
                    <a:gd name="T3" fmla="*/ 10 h 31"/>
                    <a:gd name="T4" fmla="*/ 0 w 33"/>
                    <a:gd name="T5" fmla="*/ 17 h 31"/>
                    <a:gd name="T6" fmla="*/ 32 w 33"/>
                    <a:gd name="T7" fmla="*/ 31 h 31"/>
                    <a:gd name="T8" fmla="*/ 31 w 33"/>
                    <a:gd name="T9" fmla="*/ 19 h 31"/>
                    <a:gd name="T10" fmla="*/ 22 w 33"/>
                    <a:gd name="T11" fmla="*/ 0 h 31"/>
                  </a:gdLst>
                  <a:ahLst/>
                  <a:cxnLst>
                    <a:cxn ang="0">
                      <a:pos x="T0" y="T1"/>
                    </a:cxn>
                    <a:cxn ang="0">
                      <a:pos x="T2" y="T3"/>
                    </a:cxn>
                    <a:cxn ang="0">
                      <a:pos x="T4" y="T5"/>
                    </a:cxn>
                    <a:cxn ang="0">
                      <a:pos x="T6" y="T7"/>
                    </a:cxn>
                    <a:cxn ang="0">
                      <a:pos x="T8" y="T9"/>
                    </a:cxn>
                    <a:cxn ang="0">
                      <a:pos x="T10" y="T11"/>
                    </a:cxn>
                  </a:cxnLst>
                  <a:rect l="0" t="0" r="r" b="b"/>
                  <a:pathLst>
                    <a:path w="33" h="31">
                      <a:moveTo>
                        <a:pt x="22" y="0"/>
                      </a:moveTo>
                      <a:cubicBezTo>
                        <a:pt x="16" y="2"/>
                        <a:pt x="10" y="6"/>
                        <a:pt x="6" y="10"/>
                      </a:cubicBezTo>
                      <a:cubicBezTo>
                        <a:pt x="4" y="12"/>
                        <a:pt x="2" y="14"/>
                        <a:pt x="0" y="17"/>
                      </a:cubicBezTo>
                      <a:cubicBezTo>
                        <a:pt x="9" y="25"/>
                        <a:pt x="20" y="30"/>
                        <a:pt x="32" y="31"/>
                      </a:cubicBezTo>
                      <a:cubicBezTo>
                        <a:pt x="33" y="27"/>
                        <a:pt x="32" y="23"/>
                        <a:pt x="31" y="19"/>
                      </a:cubicBezTo>
                      <a:cubicBezTo>
                        <a:pt x="30" y="12"/>
                        <a:pt x="27" y="5"/>
                        <a:pt x="22" y="0"/>
                      </a:cubicBezTo>
                    </a:path>
                  </a:pathLst>
                </a:custGeom>
                <a:solidFill>
                  <a:srgbClr val="2C6B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4" name="Freeform 306"/>
                <p:cNvSpPr>
                  <a:spLocks/>
                </p:cNvSpPr>
                <p:nvPr/>
              </p:nvSpPr>
              <p:spPr bwMode="auto">
                <a:xfrm>
                  <a:off x="697" y="1255"/>
                  <a:ext cx="347" cy="403"/>
                </a:xfrm>
                <a:custGeom>
                  <a:avLst/>
                  <a:gdLst>
                    <a:gd name="T0" fmla="*/ 273 w 275"/>
                    <a:gd name="T1" fmla="*/ 234 h 319"/>
                    <a:gd name="T2" fmla="*/ 271 w 275"/>
                    <a:gd name="T3" fmla="*/ 244 h 319"/>
                    <a:gd name="T4" fmla="*/ 149 w 275"/>
                    <a:gd name="T5" fmla="*/ 317 h 319"/>
                    <a:gd name="T6" fmla="*/ 140 w 275"/>
                    <a:gd name="T7" fmla="*/ 314 h 319"/>
                    <a:gd name="T8" fmla="*/ 2 w 275"/>
                    <a:gd name="T9" fmla="*/ 84 h 319"/>
                    <a:gd name="T10" fmla="*/ 4 w 275"/>
                    <a:gd name="T11" fmla="*/ 75 h 319"/>
                    <a:gd name="T12" fmla="*/ 126 w 275"/>
                    <a:gd name="T13" fmla="*/ 2 h 319"/>
                    <a:gd name="T14" fmla="*/ 135 w 275"/>
                    <a:gd name="T15" fmla="*/ 4 h 319"/>
                    <a:gd name="T16" fmla="*/ 273 w 275"/>
                    <a:gd name="T17" fmla="*/ 23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 h="319">
                      <a:moveTo>
                        <a:pt x="273" y="234"/>
                      </a:moveTo>
                      <a:cubicBezTo>
                        <a:pt x="275" y="238"/>
                        <a:pt x="274" y="242"/>
                        <a:pt x="271" y="244"/>
                      </a:cubicBezTo>
                      <a:cubicBezTo>
                        <a:pt x="149" y="317"/>
                        <a:pt x="149" y="317"/>
                        <a:pt x="149" y="317"/>
                      </a:cubicBezTo>
                      <a:cubicBezTo>
                        <a:pt x="146" y="319"/>
                        <a:pt x="142" y="318"/>
                        <a:pt x="140" y="314"/>
                      </a:cubicBezTo>
                      <a:cubicBezTo>
                        <a:pt x="2" y="84"/>
                        <a:pt x="2" y="84"/>
                        <a:pt x="2" y="84"/>
                      </a:cubicBezTo>
                      <a:cubicBezTo>
                        <a:pt x="0" y="81"/>
                        <a:pt x="1" y="77"/>
                        <a:pt x="4" y="75"/>
                      </a:cubicBezTo>
                      <a:cubicBezTo>
                        <a:pt x="126" y="2"/>
                        <a:pt x="126" y="2"/>
                        <a:pt x="126" y="2"/>
                      </a:cubicBezTo>
                      <a:cubicBezTo>
                        <a:pt x="129" y="0"/>
                        <a:pt x="133" y="1"/>
                        <a:pt x="135" y="4"/>
                      </a:cubicBezTo>
                      <a:lnTo>
                        <a:pt x="273"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5" name="Freeform 307"/>
                <p:cNvSpPr>
                  <a:spLocks/>
                </p:cNvSpPr>
                <p:nvPr/>
              </p:nvSpPr>
              <p:spPr bwMode="auto">
                <a:xfrm>
                  <a:off x="719" y="1288"/>
                  <a:ext cx="303" cy="336"/>
                </a:xfrm>
                <a:custGeom>
                  <a:avLst/>
                  <a:gdLst>
                    <a:gd name="T0" fmla="*/ 303 w 303"/>
                    <a:gd name="T1" fmla="*/ 240 h 336"/>
                    <a:gd name="T2" fmla="*/ 144 w 303"/>
                    <a:gd name="T3" fmla="*/ 336 h 336"/>
                    <a:gd name="T4" fmla="*/ 0 w 303"/>
                    <a:gd name="T5" fmla="*/ 95 h 336"/>
                    <a:gd name="T6" fmla="*/ 158 w 303"/>
                    <a:gd name="T7" fmla="*/ 0 h 336"/>
                    <a:gd name="T8" fmla="*/ 303 w 303"/>
                    <a:gd name="T9" fmla="*/ 240 h 336"/>
                  </a:gdLst>
                  <a:ahLst/>
                  <a:cxnLst>
                    <a:cxn ang="0">
                      <a:pos x="T0" y="T1"/>
                    </a:cxn>
                    <a:cxn ang="0">
                      <a:pos x="T2" y="T3"/>
                    </a:cxn>
                    <a:cxn ang="0">
                      <a:pos x="T4" y="T5"/>
                    </a:cxn>
                    <a:cxn ang="0">
                      <a:pos x="T6" y="T7"/>
                    </a:cxn>
                    <a:cxn ang="0">
                      <a:pos x="T8" y="T9"/>
                    </a:cxn>
                  </a:cxnLst>
                  <a:rect l="0" t="0" r="r" b="b"/>
                  <a:pathLst>
                    <a:path w="303" h="336">
                      <a:moveTo>
                        <a:pt x="303" y="240"/>
                      </a:moveTo>
                      <a:lnTo>
                        <a:pt x="144" y="336"/>
                      </a:lnTo>
                      <a:lnTo>
                        <a:pt x="0" y="95"/>
                      </a:lnTo>
                      <a:lnTo>
                        <a:pt x="158" y="0"/>
                      </a:lnTo>
                      <a:lnTo>
                        <a:pt x="303" y="240"/>
                      </a:lnTo>
                      <a:close/>
                    </a:path>
                  </a:pathLst>
                </a:custGeom>
                <a:solidFill>
                  <a:srgbClr val="003E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6" name="Freeform 308"/>
                <p:cNvSpPr>
                  <a:spLocks/>
                </p:cNvSpPr>
                <p:nvPr/>
              </p:nvSpPr>
              <p:spPr bwMode="auto">
                <a:xfrm>
                  <a:off x="938" y="1579"/>
                  <a:ext cx="27" cy="25"/>
                </a:xfrm>
                <a:custGeom>
                  <a:avLst/>
                  <a:gdLst>
                    <a:gd name="T0" fmla="*/ 18 w 21"/>
                    <a:gd name="T1" fmla="*/ 6 h 20"/>
                    <a:gd name="T2" fmla="*/ 6 w 21"/>
                    <a:gd name="T3" fmla="*/ 3 h 20"/>
                    <a:gd name="T4" fmla="*/ 3 w 21"/>
                    <a:gd name="T5" fmla="*/ 15 h 20"/>
                    <a:gd name="T6" fmla="*/ 15 w 21"/>
                    <a:gd name="T7" fmla="*/ 18 h 20"/>
                    <a:gd name="T8" fmla="*/ 18 w 21"/>
                    <a:gd name="T9" fmla="*/ 6 h 20"/>
                  </a:gdLst>
                  <a:ahLst/>
                  <a:cxnLst>
                    <a:cxn ang="0">
                      <a:pos x="T0" y="T1"/>
                    </a:cxn>
                    <a:cxn ang="0">
                      <a:pos x="T2" y="T3"/>
                    </a:cxn>
                    <a:cxn ang="0">
                      <a:pos x="T4" y="T5"/>
                    </a:cxn>
                    <a:cxn ang="0">
                      <a:pos x="T6" y="T7"/>
                    </a:cxn>
                    <a:cxn ang="0">
                      <a:pos x="T8" y="T9"/>
                    </a:cxn>
                  </a:cxnLst>
                  <a:rect l="0" t="0" r="r" b="b"/>
                  <a:pathLst>
                    <a:path w="21" h="20">
                      <a:moveTo>
                        <a:pt x="18" y="6"/>
                      </a:moveTo>
                      <a:cubicBezTo>
                        <a:pt x="16" y="1"/>
                        <a:pt x="10" y="0"/>
                        <a:pt x="6" y="3"/>
                      </a:cubicBezTo>
                      <a:cubicBezTo>
                        <a:pt x="2" y="5"/>
                        <a:pt x="0" y="11"/>
                        <a:pt x="3" y="15"/>
                      </a:cubicBezTo>
                      <a:cubicBezTo>
                        <a:pt x="6" y="19"/>
                        <a:pt x="11" y="20"/>
                        <a:pt x="15" y="18"/>
                      </a:cubicBezTo>
                      <a:cubicBezTo>
                        <a:pt x="20" y="15"/>
                        <a:pt x="21" y="10"/>
                        <a:pt x="18" y="6"/>
                      </a:cubicBezTo>
                      <a:close/>
                    </a:path>
                  </a:pathLst>
                </a:custGeom>
                <a:solidFill>
                  <a:srgbClr val="003E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7" name="Freeform 309"/>
                <p:cNvSpPr>
                  <a:spLocks/>
                </p:cNvSpPr>
                <p:nvPr/>
              </p:nvSpPr>
              <p:spPr bwMode="auto">
                <a:xfrm>
                  <a:off x="783" y="1313"/>
                  <a:ext cx="11" cy="12"/>
                </a:xfrm>
                <a:custGeom>
                  <a:avLst/>
                  <a:gdLst>
                    <a:gd name="T0" fmla="*/ 8 w 9"/>
                    <a:gd name="T1" fmla="*/ 3 h 9"/>
                    <a:gd name="T2" fmla="*/ 2 w 9"/>
                    <a:gd name="T3" fmla="*/ 1 h 9"/>
                    <a:gd name="T4" fmla="*/ 1 w 9"/>
                    <a:gd name="T5" fmla="*/ 7 h 9"/>
                    <a:gd name="T6" fmla="*/ 7 w 9"/>
                    <a:gd name="T7" fmla="*/ 8 h 9"/>
                    <a:gd name="T8" fmla="*/ 8 w 9"/>
                    <a:gd name="T9" fmla="*/ 3 h 9"/>
                  </a:gdLst>
                  <a:ahLst/>
                  <a:cxnLst>
                    <a:cxn ang="0">
                      <a:pos x="T0" y="T1"/>
                    </a:cxn>
                    <a:cxn ang="0">
                      <a:pos x="T2" y="T3"/>
                    </a:cxn>
                    <a:cxn ang="0">
                      <a:pos x="T4" y="T5"/>
                    </a:cxn>
                    <a:cxn ang="0">
                      <a:pos x="T6" y="T7"/>
                    </a:cxn>
                    <a:cxn ang="0">
                      <a:pos x="T8" y="T9"/>
                    </a:cxn>
                  </a:cxnLst>
                  <a:rect l="0" t="0" r="r" b="b"/>
                  <a:pathLst>
                    <a:path w="9" h="9">
                      <a:moveTo>
                        <a:pt x="8" y="3"/>
                      </a:moveTo>
                      <a:cubicBezTo>
                        <a:pt x="7" y="1"/>
                        <a:pt x="4" y="0"/>
                        <a:pt x="2" y="1"/>
                      </a:cubicBezTo>
                      <a:cubicBezTo>
                        <a:pt x="1" y="2"/>
                        <a:pt x="0" y="5"/>
                        <a:pt x="1" y="7"/>
                      </a:cubicBezTo>
                      <a:cubicBezTo>
                        <a:pt x="2" y="9"/>
                        <a:pt x="5" y="9"/>
                        <a:pt x="7" y="8"/>
                      </a:cubicBezTo>
                      <a:cubicBezTo>
                        <a:pt x="9" y="7"/>
                        <a:pt x="9" y="5"/>
                        <a:pt x="8" y="3"/>
                      </a:cubicBezTo>
                      <a:close/>
                    </a:path>
                  </a:pathLst>
                </a:custGeom>
                <a:solidFill>
                  <a:srgbClr val="003E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8" name="Freeform 310"/>
                <p:cNvSpPr>
                  <a:spLocks/>
                </p:cNvSpPr>
                <p:nvPr/>
              </p:nvSpPr>
              <p:spPr bwMode="auto">
                <a:xfrm>
                  <a:off x="1148" y="555"/>
                  <a:ext cx="382" cy="249"/>
                </a:xfrm>
                <a:custGeom>
                  <a:avLst/>
                  <a:gdLst>
                    <a:gd name="T0" fmla="*/ 272 w 302"/>
                    <a:gd name="T1" fmla="*/ 0 h 197"/>
                    <a:gd name="T2" fmla="*/ 280 w 302"/>
                    <a:gd name="T3" fmla="*/ 6 h 197"/>
                    <a:gd name="T4" fmla="*/ 302 w 302"/>
                    <a:gd name="T5" fmla="*/ 146 h 197"/>
                    <a:gd name="T6" fmla="*/ 296 w 302"/>
                    <a:gd name="T7" fmla="*/ 154 h 197"/>
                    <a:gd name="T8" fmla="*/ 31 w 302"/>
                    <a:gd name="T9" fmla="*/ 196 h 197"/>
                    <a:gd name="T10" fmla="*/ 23 w 302"/>
                    <a:gd name="T11" fmla="*/ 190 h 197"/>
                    <a:gd name="T12" fmla="*/ 1 w 302"/>
                    <a:gd name="T13" fmla="*/ 50 h 197"/>
                    <a:gd name="T14" fmla="*/ 7 w 302"/>
                    <a:gd name="T15" fmla="*/ 42 h 197"/>
                    <a:gd name="T16" fmla="*/ 272 w 302"/>
                    <a:gd name="T1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197">
                      <a:moveTo>
                        <a:pt x="272" y="0"/>
                      </a:moveTo>
                      <a:cubicBezTo>
                        <a:pt x="276" y="0"/>
                        <a:pt x="279" y="2"/>
                        <a:pt x="280" y="6"/>
                      </a:cubicBezTo>
                      <a:cubicBezTo>
                        <a:pt x="302" y="146"/>
                        <a:pt x="302" y="146"/>
                        <a:pt x="302" y="146"/>
                      </a:cubicBezTo>
                      <a:cubicBezTo>
                        <a:pt x="302" y="150"/>
                        <a:pt x="300" y="154"/>
                        <a:pt x="296" y="154"/>
                      </a:cubicBezTo>
                      <a:cubicBezTo>
                        <a:pt x="31" y="196"/>
                        <a:pt x="31" y="196"/>
                        <a:pt x="31" y="196"/>
                      </a:cubicBezTo>
                      <a:cubicBezTo>
                        <a:pt x="27" y="197"/>
                        <a:pt x="23" y="194"/>
                        <a:pt x="23" y="190"/>
                      </a:cubicBezTo>
                      <a:cubicBezTo>
                        <a:pt x="1" y="50"/>
                        <a:pt x="1" y="50"/>
                        <a:pt x="1" y="50"/>
                      </a:cubicBezTo>
                      <a:cubicBezTo>
                        <a:pt x="0" y="46"/>
                        <a:pt x="3" y="43"/>
                        <a:pt x="7" y="42"/>
                      </a:cubicBezTo>
                      <a:lnTo>
                        <a:pt x="2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9" name="Freeform 311"/>
                <p:cNvSpPr>
                  <a:spLocks/>
                </p:cNvSpPr>
                <p:nvPr/>
              </p:nvSpPr>
              <p:spPr bwMode="auto">
                <a:xfrm>
                  <a:off x="1186" y="566"/>
                  <a:ext cx="306" cy="227"/>
                </a:xfrm>
                <a:custGeom>
                  <a:avLst/>
                  <a:gdLst>
                    <a:gd name="T0" fmla="*/ 277 w 306"/>
                    <a:gd name="T1" fmla="*/ 0 h 227"/>
                    <a:gd name="T2" fmla="*/ 306 w 306"/>
                    <a:gd name="T3" fmla="*/ 182 h 227"/>
                    <a:gd name="T4" fmla="*/ 29 w 306"/>
                    <a:gd name="T5" fmla="*/ 227 h 227"/>
                    <a:gd name="T6" fmla="*/ 0 w 306"/>
                    <a:gd name="T7" fmla="*/ 43 h 227"/>
                    <a:gd name="T8" fmla="*/ 277 w 306"/>
                    <a:gd name="T9" fmla="*/ 0 h 227"/>
                  </a:gdLst>
                  <a:ahLst/>
                  <a:cxnLst>
                    <a:cxn ang="0">
                      <a:pos x="T0" y="T1"/>
                    </a:cxn>
                    <a:cxn ang="0">
                      <a:pos x="T2" y="T3"/>
                    </a:cxn>
                    <a:cxn ang="0">
                      <a:pos x="T4" y="T5"/>
                    </a:cxn>
                    <a:cxn ang="0">
                      <a:pos x="T6" y="T7"/>
                    </a:cxn>
                    <a:cxn ang="0">
                      <a:pos x="T8" y="T9"/>
                    </a:cxn>
                  </a:cxnLst>
                  <a:rect l="0" t="0" r="r" b="b"/>
                  <a:pathLst>
                    <a:path w="306" h="227">
                      <a:moveTo>
                        <a:pt x="277" y="0"/>
                      </a:moveTo>
                      <a:lnTo>
                        <a:pt x="306" y="182"/>
                      </a:lnTo>
                      <a:lnTo>
                        <a:pt x="29" y="227"/>
                      </a:lnTo>
                      <a:lnTo>
                        <a:pt x="0" y="43"/>
                      </a:lnTo>
                      <a:lnTo>
                        <a:pt x="277" y="0"/>
                      </a:lnTo>
                      <a:close/>
                    </a:path>
                  </a:pathLst>
                </a:custGeom>
                <a:solidFill>
                  <a:srgbClr val="003E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50" name="Freeform 312"/>
                <p:cNvSpPr>
                  <a:spLocks/>
                </p:cNvSpPr>
                <p:nvPr/>
              </p:nvSpPr>
              <p:spPr bwMode="auto">
                <a:xfrm>
                  <a:off x="1483" y="642"/>
                  <a:ext cx="24" cy="24"/>
                </a:xfrm>
                <a:custGeom>
                  <a:avLst/>
                  <a:gdLst>
                    <a:gd name="T0" fmla="*/ 8 w 19"/>
                    <a:gd name="T1" fmla="*/ 1 h 19"/>
                    <a:gd name="T2" fmla="*/ 1 w 19"/>
                    <a:gd name="T3" fmla="*/ 11 h 19"/>
                    <a:gd name="T4" fmla="*/ 11 w 19"/>
                    <a:gd name="T5" fmla="*/ 19 h 19"/>
                    <a:gd name="T6" fmla="*/ 18 w 19"/>
                    <a:gd name="T7" fmla="*/ 8 h 19"/>
                    <a:gd name="T8" fmla="*/ 8 w 19"/>
                    <a:gd name="T9" fmla="*/ 1 h 19"/>
                  </a:gdLst>
                  <a:ahLst/>
                  <a:cxnLst>
                    <a:cxn ang="0">
                      <a:pos x="T0" y="T1"/>
                    </a:cxn>
                    <a:cxn ang="0">
                      <a:pos x="T2" y="T3"/>
                    </a:cxn>
                    <a:cxn ang="0">
                      <a:pos x="T4" y="T5"/>
                    </a:cxn>
                    <a:cxn ang="0">
                      <a:pos x="T6" y="T7"/>
                    </a:cxn>
                    <a:cxn ang="0">
                      <a:pos x="T8" y="T9"/>
                    </a:cxn>
                  </a:cxnLst>
                  <a:rect l="0" t="0" r="r" b="b"/>
                  <a:pathLst>
                    <a:path w="19" h="19">
                      <a:moveTo>
                        <a:pt x="8" y="1"/>
                      </a:moveTo>
                      <a:cubicBezTo>
                        <a:pt x="3" y="2"/>
                        <a:pt x="0" y="6"/>
                        <a:pt x="1" y="11"/>
                      </a:cubicBezTo>
                      <a:cubicBezTo>
                        <a:pt x="1" y="16"/>
                        <a:pt x="6" y="19"/>
                        <a:pt x="11" y="19"/>
                      </a:cubicBezTo>
                      <a:cubicBezTo>
                        <a:pt x="16" y="18"/>
                        <a:pt x="19" y="13"/>
                        <a:pt x="18" y="8"/>
                      </a:cubicBezTo>
                      <a:cubicBezTo>
                        <a:pt x="18" y="4"/>
                        <a:pt x="13" y="0"/>
                        <a:pt x="8" y="1"/>
                      </a:cubicBezTo>
                      <a:close/>
                    </a:path>
                  </a:pathLst>
                </a:custGeom>
                <a:solidFill>
                  <a:srgbClr val="003E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51" name="Freeform 313"/>
                <p:cNvSpPr>
                  <a:spLocks/>
                </p:cNvSpPr>
                <p:nvPr/>
              </p:nvSpPr>
              <p:spPr bwMode="auto">
                <a:xfrm>
                  <a:off x="1176" y="698"/>
                  <a:ext cx="11" cy="11"/>
                </a:xfrm>
                <a:custGeom>
                  <a:avLst/>
                  <a:gdLst>
                    <a:gd name="T0" fmla="*/ 4 w 9"/>
                    <a:gd name="T1" fmla="*/ 1 h 9"/>
                    <a:gd name="T2" fmla="*/ 0 w 9"/>
                    <a:gd name="T3" fmla="*/ 5 h 9"/>
                    <a:gd name="T4" fmla="*/ 5 w 9"/>
                    <a:gd name="T5" fmla="*/ 9 h 9"/>
                    <a:gd name="T6" fmla="*/ 8 w 9"/>
                    <a:gd name="T7" fmla="*/ 4 h 9"/>
                    <a:gd name="T8" fmla="*/ 4 w 9"/>
                    <a:gd name="T9" fmla="*/ 1 h 9"/>
                  </a:gdLst>
                  <a:ahLst/>
                  <a:cxnLst>
                    <a:cxn ang="0">
                      <a:pos x="T0" y="T1"/>
                    </a:cxn>
                    <a:cxn ang="0">
                      <a:pos x="T2" y="T3"/>
                    </a:cxn>
                    <a:cxn ang="0">
                      <a:pos x="T4" y="T5"/>
                    </a:cxn>
                    <a:cxn ang="0">
                      <a:pos x="T6" y="T7"/>
                    </a:cxn>
                    <a:cxn ang="0">
                      <a:pos x="T8" y="T9"/>
                    </a:cxn>
                  </a:cxnLst>
                  <a:rect l="0" t="0" r="r" b="b"/>
                  <a:pathLst>
                    <a:path w="9" h="9">
                      <a:moveTo>
                        <a:pt x="4" y="1"/>
                      </a:moveTo>
                      <a:cubicBezTo>
                        <a:pt x="2" y="1"/>
                        <a:pt x="0" y="3"/>
                        <a:pt x="0" y="5"/>
                      </a:cubicBezTo>
                      <a:cubicBezTo>
                        <a:pt x="1" y="8"/>
                        <a:pt x="3" y="9"/>
                        <a:pt x="5" y="9"/>
                      </a:cubicBezTo>
                      <a:cubicBezTo>
                        <a:pt x="7" y="9"/>
                        <a:pt x="9" y="6"/>
                        <a:pt x="8" y="4"/>
                      </a:cubicBezTo>
                      <a:cubicBezTo>
                        <a:pt x="8" y="2"/>
                        <a:pt x="6" y="0"/>
                        <a:pt x="4" y="1"/>
                      </a:cubicBezTo>
                      <a:close/>
                    </a:path>
                  </a:pathLst>
                </a:custGeom>
                <a:solidFill>
                  <a:srgbClr val="003E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52" name="Freeform 314"/>
                <p:cNvSpPr>
                  <a:spLocks/>
                </p:cNvSpPr>
                <p:nvPr/>
              </p:nvSpPr>
              <p:spPr bwMode="auto">
                <a:xfrm>
                  <a:off x="2284" y="732"/>
                  <a:ext cx="684" cy="536"/>
                </a:xfrm>
                <a:custGeom>
                  <a:avLst/>
                  <a:gdLst>
                    <a:gd name="T0" fmla="*/ 0 w 541"/>
                    <a:gd name="T1" fmla="*/ 27 h 424"/>
                    <a:gd name="T2" fmla="*/ 0 w 541"/>
                    <a:gd name="T3" fmla="*/ 397 h 424"/>
                    <a:gd name="T4" fmla="*/ 27 w 541"/>
                    <a:gd name="T5" fmla="*/ 424 h 424"/>
                    <a:gd name="T6" fmla="*/ 514 w 541"/>
                    <a:gd name="T7" fmla="*/ 424 h 424"/>
                    <a:gd name="T8" fmla="*/ 541 w 541"/>
                    <a:gd name="T9" fmla="*/ 397 h 424"/>
                    <a:gd name="T10" fmla="*/ 541 w 541"/>
                    <a:gd name="T11" fmla="*/ 27 h 424"/>
                    <a:gd name="T12" fmla="*/ 514 w 541"/>
                    <a:gd name="T13" fmla="*/ 0 h 424"/>
                    <a:gd name="T14" fmla="*/ 27 w 541"/>
                    <a:gd name="T15" fmla="*/ 0 h 424"/>
                    <a:gd name="T16" fmla="*/ 0 w 541"/>
                    <a:gd name="T17" fmla="*/ 27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1" h="424">
                      <a:moveTo>
                        <a:pt x="0" y="27"/>
                      </a:moveTo>
                      <a:cubicBezTo>
                        <a:pt x="0" y="397"/>
                        <a:pt x="0" y="397"/>
                        <a:pt x="0" y="397"/>
                      </a:cubicBezTo>
                      <a:cubicBezTo>
                        <a:pt x="0" y="412"/>
                        <a:pt x="12" y="424"/>
                        <a:pt x="27" y="424"/>
                      </a:cubicBezTo>
                      <a:cubicBezTo>
                        <a:pt x="514" y="424"/>
                        <a:pt x="514" y="424"/>
                        <a:pt x="514" y="424"/>
                      </a:cubicBezTo>
                      <a:cubicBezTo>
                        <a:pt x="529" y="424"/>
                        <a:pt x="541" y="412"/>
                        <a:pt x="541" y="397"/>
                      </a:cubicBezTo>
                      <a:cubicBezTo>
                        <a:pt x="541" y="27"/>
                        <a:pt x="541" y="27"/>
                        <a:pt x="541" y="27"/>
                      </a:cubicBezTo>
                      <a:cubicBezTo>
                        <a:pt x="541" y="12"/>
                        <a:pt x="529" y="0"/>
                        <a:pt x="514" y="0"/>
                      </a:cubicBezTo>
                      <a:cubicBezTo>
                        <a:pt x="27" y="0"/>
                        <a:pt x="27" y="0"/>
                        <a:pt x="27" y="0"/>
                      </a:cubicBezTo>
                      <a:cubicBezTo>
                        <a:pt x="12" y="0"/>
                        <a:pt x="0" y="12"/>
                        <a:pt x="0" y="27"/>
                      </a:cubicBezTo>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53" name="Freeform 315"/>
                <p:cNvSpPr>
                  <a:spLocks/>
                </p:cNvSpPr>
                <p:nvPr/>
              </p:nvSpPr>
              <p:spPr bwMode="auto">
                <a:xfrm>
                  <a:off x="2284" y="732"/>
                  <a:ext cx="459" cy="409"/>
                </a:xfrm>
                <a:custGeom>
                  <a:avLst/>
                  <a:gdLst>
                    <a:gd name="T0" fmla="*/ 363 w 363"/>
                    <a:gd name="T1" fmla="*/ 0 h 324"/>
                    <a:gd name="T2" fmla="*/ 27 w 363"/>
                    <a:gd name="T3" fmla="*/ 0 h 324"/>
                    <a:gd name="T4" fmla="*/ 0 w 363"/>
                    <a:gd name="T5" fmla="*/ 27 h 324"/>
                    <a:gd name="T6" fmla="*/ 0 w 363"/>
                    <a:gd name="T7" fmla="*/ 324 h 324"/>
                    <a:gd name="T8" fmla="*/ 363 w 363"/>
                    <a:gd name="T9" fmla="*/ 0 h 324"/>
                  </a:gdLst>
                  <a:ahLst/>
                  <a:cxnLst>
                    <a:cxn ang="0">
                      <a:pos x="T0" y="T1"/>
                    </a:cxn>
                    <a:cxn ang="0">
                      <a:pos x="T2" y="T3"/>
                    </a:cxn>
                    <a:cxn ang="0">
                      <a:pos x="T4" y="T5"/>
                    </a:cxn>
                    <a:cxn ang="0">
                      <a:pos x="T6" y="T7"/>
                    </a:cxn>
                    <a:cxn ang="0">
                      <a:pos x="T8" y="T9"/>
                    </a:cxn>
                  </a:cxnLst>
                  <a:rect l="0" t="0" r="r" b="b"/>
                  <a:pathLst>
                    <a:path w="363" h="324">
                      <a:moveTo>
                        <a:pt x="363" y="0"/>
                      </a:moveTo>
                      <a:cubicBezTo>
                        <a:pt x="27" y="0"/>
                        <a:pt x="27" y="0"/>
                        <a:pt x="27" y="0"/>
                      </a:cubicBezTo>
                      <a:cubicBezTo>
                        <a:pt x="12" y="0"/>
                        <a:pt x="0" y="12"/>
                        <a:pt x="0" y="27"/>
                      </a:cubicBezTo>
                      <a:cubicBezTo>
                        <a:pt x="0" y="324"/>
                        <a:pt x="0" y="324"/>
                        <a:pt x="0" y="324"/>
                      </a:cubicBezTo>
                      <a:cubicBezTo>
                        <a:pt x="363" y="0"/>
                        <a:pt x="363" y="0"/>
                        <a:pt x="363" y="0"/>
                      </a:cubicBezTo>
                    </a:path>
                  </a:pathLst>
                </a:custGeom>
                <a:solidFill>
                  <a:srgbClr val="F9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54" name="Oval 316"/>
                <p:cNvSpPr>
                  <a:spLocks noChangeArrowheads="1"/>
                </p:cNvSpPr>
                <p:nvPr/>
              </p:nvSpPr>
              <p:spPr bwMode="auto">
                <a:xfrm>
                  <a:off x="2923" y="986"/>
                  <a:ext cx="28" cy="28"/>
                </a:xfrm>
                <a:prstGeom prst="ellipse">
                  <a:avLst/>
                </a:prstGeom>
                <a:solidFill>
                  <a:srgbClr val="2C4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55" name="Oval 317"/>
                <p:cNvSpPr>
                  <a:spLocks noChangeArrowheads="1"/>
                </p:cNvSpPr>
                <p:nvPr/>
              </p:nvSpPr>
              <p:spPr bwMode="auto">
                <a:xfrm>
                  <a:off x="2317" y="992"/>
                  <a:ext cx="16" cy="15"/>
                </a:xfrm>
                <a:prstGeom prst="ellipse">
                  <a:avLst/>
                </a:prstGeom>
                <a:solidFill>
                  <a:srgbClr val="2C4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56" name="Rectangle 318"/>
                <p:cNvSpPr>
                  <a:spLocks noChangeArrowheads="1"/>
                </p:cNvSpPr>
                <p:nvPr/>
              </p:nvSpPr>
              <p:spPr bwMode="auto">
                <a:xfrm>
                  <a:off x="2350" y="793"/>
                  <a:ext cx="551" cy="414"/>
                </a:xfrm>
                <a:prstGeom prst="rect">
                  <a:avLst/>
                </a:prstGeom>
                <a:solidFill>
                  <a:srgbClr val="003E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57" name="Freeform 319"/>
                <p:cNvSpPr>
                  <a:spLocks/>
                </p:cNvSpPr>
                <p:nvPr/>
              </p:nvSpPr>
              <p:spPr bwMode="auto">
                <a:xfrm>
                  <a:off x="1305" y="1613"/>
                  <a:ext cx="1344" cy="707"/>
                </a:xfrm>
                <a:custGeom>
                  <a:avLst/>
                  <a:gdLst>
                    <a:gd name="T0" fmla="*/ 14 w 1063"/>
                    <a:gd name="T1" fmla="*/ 221 h 559"/>
                    <a:gd name="T2" fmla="*/ 0 w 1063"/>
                    <a:gd name="T3" fmla="*/ 324 h 559"/>
                    <a:gd name="T4" fmla="*/ 15 w 1063"/>
                    <a:gd name="T5" fmla="*/ 408 h 559"/>
                    <a:gd name="T6" fmla="*/ 77 w 1063"/>
                    <a:gd name="T7" fmla="*/ 466 h 559"/>
                    <a:gd name="T8" fmla="*/ 219 w 1063"/>
                    <a:gd name="T9" fmla="*/ 511 h 559"/>
                    <a:gd name="T10" fmla="*/ 323 w 1063"/>
                    <a:gd name="T11" fmla="*/ 551 h 559"/>
                    <a:gd name="T12" fmla="*/ 356 w 1063"/>
                    <a:gd name="T13" fmla="*/ 559 h 559"/>
                    <a:gd name="T14" fmla="*/ 397 w 1063"/>
                    <a:gd name="T15" fmla="*/ 546 h 559"/>
                    <a:gd name="T16" fmla="*/ 450 w 1063"/>
                    <a:gd name="T17" fmla="*/ 489 h 559"/>
                    <a:gd name="T18" fmla="*/ 497 w 1063"/>
                    <a:gd name="T19" fmla="*/ 405 h 559"/>
                    <a:gd name="T20" fmla="*/ 593 w 1063"/>
                    <a:gd name="T21" fmla="*/ 240 h 559"/>
                    <a:gd name="T22" fmla="*/ 654 w 1063"/>
                    <a:gd name="T23" fmla="*/ 172 h 559"/>
                    <a:gd name="T24" fmla="*/ 718 w 1063"/>
                    <a:gd name="T25" fmla="*/ 143 h 559"/>
                    <a:gd name="T26" fmla="*/ 772 w 1063"/>
                    <a:gd name="T27" fmla="*/ 120 h 559"/>
                    <a:gd name="T28" fmla="*/ 847 w 1063"/>
                    <a:gd name="T29" fmla="*/ 47 h 559"/>
                    <a:gd name="T30" fmla="*/ 886 w 1063"/>
                    <a:gd name="T31" fmla="*/ 17 h 559"/>
                    <a:gd name="T32" fmla="*/ 930 w 1063"/>
                    <a:gd name="T33" fmla="*/ 4 h 559"/>
                    <a:gd name="T34" fmla="*/ 968 w 1063"/>
                    <a:gd name="T35" fmla="*/ 13 h 559"/>
                    <a:gd name="T36" fmla="*/ 1039 w 1063"/>
                    <a:gd name="T37" fmla="*/ 67 h 559"/>
                    <a:gd name="T38" fmla="*/ 1059 w 1063"/>
                    <a:gd name="T39" fmla="*/ 127 h 559"/>
                    <a:gd name="T40" fmla="*/ 1037 w 1063"/>
                    <a:gd name="T41" fmla="*/ 199 h 559"/>
                    <a:gd name="T42" fmla="*/ 1040 w 1063"/>
                    <a:gd name="T43" fmla="*/ 201 h 559"/>
                    <a:gd name="T44" fmla="*/ 1063 w 1063"/>
                    <a:gd name="T45" fmla="*/ 127 h 559"/>
                    <a:gd name="T46" fmla="*/ 1042 w 1063"/>
                    <a:gd name="T47" fmla="*/ 64 h 559"/>
                    <a:gd name="T48" fmla="*/ 969 w 1063"/>
                    <a:gd name="T49" fmla="*/ 9 h 559"/>
                    <a:gd name="T50" fmla="*/ 930 w 1063"/>
                    <a:gd name="T51" fmla="*/ 0 h 559"/>
                    <a:gd name="T52" fmla="*/ 870 w 1063"/>
                    <a:gd name="T53" fmla="*/ 22 h 559"/>
                    <a:gd name="T54" fmla="*/ 794 w 1063"/>
                    <a:gd name="T55" fmla="*/ 95 h 559"/>
                    <a:gd name="T56" fmla="*/ 757 w 1063"/>
                    <a:gd name="T57" fmla="*/ 126 h 559"/>
                    <a:gd name="T58" fmla="*/ 717 w 1063"/>
                    <a:gd name="T59" fmla="*/ 139 h 559"/>
                    <a:gd name="T60" fmla="*/ 652 w 1063"/>
                    <a:gd name="T61" fmla="*/ 169 h 559"/>
                    <a:gd name="T62" fmla="*/ 562 w 1063"/>
                    <a:gd name="T63" fmla="*/ 280 h 559"/>
                    <a:gd name="T64" fmla="*/ 494 w 1063"/>
                    <a:gd name="T65" fmla="*/ 404 h 559"/>
                    <a:gd name="T66" fmla="*/ 430 w 1063"/>
                    <a:gd name="T67" fmla="*/ 509 h 559"/>
                    <a:gd name="T68" fmla="*/ 394 w 1063"/>
                    <a:gd name="T69" fmla="*/ 543 h 559"/>
                    <a:gd name="T70" fmla="*/ 356 w 1063"/>
                    <a:gd name="T71" fmla="*/ 555 h 559"/>
                    <a:gd name="T72" fmla="*/ 325 w 1063"/>
                    <a:gd name="T73" fmla="*/ 547 h 559"/>
                    <a:gd name="T74" fmla="*/ 220 w 1063"/>
                    <a:gd name="T75" fmla="*/ 507 h 559"/>
                    <a:gd name="T76" fmla="*/ 79 w 1063"/>
                    <a:gd name="T77" fmla="*/ 462 h 559"/>
                    <a:gd name="T78" fmla="*/ 19 w 1063"/>
                    <a:gd name="T79" fmla="*/ 406 h 559"/>
                    <a:gd name="T80" fmla="*/ 4 w 1063"/>
                    <a:gd name="T81" fmla="*/ 324 h 559"/>
                    <a:gd name="T82" fmla="*/ 11 w 1063"/>
                    <a:gd name="T83" fmla="*/ 253 h 559"/>
                    <a:gd name="T84" fmla="*/ 16 w 1063"/>
                    <a:gd name="T85" fmla="*/ 230 h 559"/>
                    <a:gd name="T86" fmla="*/ 17 w 1063"/>
                    <a:gd name="T87" fmla="*/ 224 h 559"/>
                    <a:gd name="T88" fmla="*/ 18 w 1063"/>
                    <a:gd name="T89" fmla="*/ 222 h 559"/>
                    <a:gd name="T90" fmla="*/ 14 w 1063"/>
                    <a:gd name="T91" fmla="*/ 221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3" h="559">
                      <a:moveTo>
                        <a:pt x="14" y="221"/>
                      </a:moveTo>
                      <a:cubicBezTo>
                        <a:pt x="14" y="221"/>
                        <a:pt x="0" y="270"/>
                        <a:pt x="0" y="324"/>
                      </a:cubicBezTo>
                      <a:cubicBezTo>
                        <a:pt x="0" y="353"/>
                        <a:pt x="3" y="382"/>
                        <a:pt x="15" y="408"/>
                      </a:cubicBezTo>
                      <a:cubicBezTo>
                        <a:pt x="27" y="434"/>
                        <a:pt x="46" y="455"/>
                        <a:pt x="77" y="466"/>
                      </a:cubicBezTo>
                      <a:cubicBezTo>
                        <a:pt x="138" y="487"/>
                        <a:pt x="181" y="499"/>
                        <a:pt x="219" y="511"/>
                      </a:cubicBezTo>
                      <a:cubicBezTo>
                        <a:pt x="256" y="523"/>
                        <a:pt x="287" y="533"/>
                        <a:pt x="323" y="551"/>
                      </a:cubicBezTo>
                      <a:cubicBezTo>
                        <a:pt x="334" y="557"/>
                        <a:pt x="345" y="559"/>
                        <a:pt x="356" y="559"/>
                      </a:cubicBezTo>
                      <a:cubicBezTo>
                        <a:pt x="370" y="559"/>
                        <a:pt x="384" y="554"/>
                        <a:pt x="397" y="546"/>
                      </a:cubicBezTo>
                      <a:cubicBezTo>
                        <a:pt x="416" y="534"/>
                        <a:pt x="433" y="513"/>
                        <a:pt x="450" y="489"/>
                      </a:cubicBezTo>
                      <a:cubicBezTo>
                        <a:pt x="467" y="464"/>
                        <a:pt x="482" y="435"/>
                        <a:pt x="497" y="405"/>
                      </a:cubicBezTo>
                      <a:cubicBezTo>
                        <a:pt x="521" y="359"/>
                        <a:pt x="555" y="294"/>
                        <a:pt x="593" y="240"/>
                      </a:cubicBezTo>
                      <a:cubicBezTo>
                        <a:pt x="613" y="213"/>
                        <a:pt x="633" y="190"/>
                        <a:pt x="654" y="172"/>
                      </a:cubicBezTo>
                      <a:cubicBezTo>
                        <a:pt x="675" y="155"/>
                        <a:pt x="697" y="144"/>
                        <a:pt x="718" y="143"/>
                      </a:cubicBezTo>
                      <a:cubicBezTo>
                        <a:pt x="737" y="143"/>
                        <a:pt x="755" y="133"/>
                        <a:pt x="772" y="120"/>
                      </a:cubicBezTo>
                      <a:cubicBezTo>
                        <a:pt x="797" y="100"/>
                        <a:pt x="821" y="71"/>
                        <a:pt x="847" y="47"/>
                      </a:cubicBezTo>
                      <a:cubicBezTo>
                        <a:pt x="860" y="35"/>
                        <a:pt x="873" y="24"/>
                        <a:pt x="886" y="17"/>
                      </a:cubicBezTo>
                      <a:cubicBezTo>
                        <a:pt x="900" y="9"/>
                        <a:pt x="915" y="4"/>
                        <a:pt x="930" y="4"/>
                      </a:cubicBezTo>
                      <a:cubicBezTo>
                        <a:pt x="942" y="4"/>
                        <a:pt x="954" y="7"/>
                        <a:pt x="968" y="13"/>
                      </a:cubicBezTo>
                      <a:cubicBezTo>
                        <a:pt x="1001" y="29"/>
                        <a:pt x="1024" y="47"/>
                        <a:pt x="1039" y="67"/>
                      </a:cubicBezTo>
                      <a:cubicBezTo>
                        <a:pt x="1053" y="86"/>
                        <a:pt x="1059" y="107"/>
                        <a:pt x="1059" y="127"/>
                      </a:cubicBezTo>
                      <a:cubicBezTo>
                        <a:pt x="1059" y="152"/>
                        <a:pt x="1051" y="176"/>
                        <a:pt x="1037" y="199"/>
                      </a:cubicBezTo>
                      <a:cubicBezTo>
                        <a:pt x="1040" y="201"/>
                        <a:pt x="1040" y="201"/>
                        <a:pt x="1040" y="201"/>
                      </a:cubicBezTo>
                      <a:cubicBezTo>
                        <a:pt x="1054" y="178"/>
                        <a:pt x="1063" y="153"/>
                        <a:pt x="1063" y="127"/>
                      </a:cubicBezTo>
                      <a:cubicBezTo>
                        <a:pt x="1063" y="106"/>
                        <a:pt x="1057" y="84"/>
                        <a:pt x="1042" y="64"/>
                      </a:cubicBezTo>
                      <a:cubicBezTo>
                        <a:pt x="1027" y="44"/>
                        <a:pt x="1004" y="25"/>
                        <a:pt x="969" y="9"/>
                      </a:cubicBezTo>
                      <a:cubicBezTo>
                        <a:pt x="955" y="3"/>
                        <a:pt x="942" y="0"/>
                        <a:pt x="930" y="0"/>
                      </a:cubicBezTo>
                      <a:cubicBezTo>
                        <a:pt x="908" y="0"/>
                        <a:pt x="889" y="9"/>
                        <a:pt x="870" y="22"/>
                      </a:cubicBezTo>
                      <a:cubicBezTo>
                        <a:pt x="843" y="41"/>
                        <a:pt x="819" y="70"/>
                        <a:pt x="794" y="95"/>
                      </a:cubicBezTo>
                      <a:cubicBezTo>
                        <a:pt x="782" y="107"/>
                        <a:pt x="769" y="118"/>
                        <a:pt x="757" y="126"/>
                      </a:cubicBezTo>
                      <a:cubicBezTo>
                        <a:pt x="744" y="134"/>
                        <a:pt x="731" y="139"/>
                        <a:pt x="717" y="139"/>
                      </a:cubicBezTo>
                      <a:cubicBezTo>
                        <a:pt x="695" y="140"/>
                        <a:pt x="673" y="151"/>
                        <a:pt x="652" y="169"/>
                      </a:cubicBezTo>
                      <a:cubicBezTo>
                        <a:pt x="620" y="196"/>
                        <a:pt x="589" y="237"/>
                        <a:pt x="562" y="280"/>
                      </a:cubicBezTo>
                      <a:cubicBezTo>
                        <a:pt x="535" y="323"/>
                        <a:pt x="511" y="368"/>
                        <a:pt x="494" y="404"/>
                      </a:cubicBezTo>
                      <a:cubicBezTo>
                        <a:pt x="474" y="443"/>
                        <a:pt x="453" y="481"/>
                        <a:pt x="430" y="509"/>
                      </a:cubicBezTo>
                      <a:cubicBezTo>
                        <a:pt x="418" y="523"/>
                        <a:pt x="407" y="535"/>
                        <a:pt x="394" y="543"/>
                      </a:cubicBezTo>
                      <a:cubicBezTo>
                        <a:pt x="382" y="551"/>
                        <a:pt x="369" y="555"/>
                        <a:pt x="356" y="555"/>
                      </a:cubicBezTo>
                      <a:cubicBezTo>
                        <a:pt x="346" y="555"/>
                        <a:pt x="335" y="553"/>
                        <a:pt x="325" y="547"/>
                      </a:cubicBezTo>
                      <a:cubicBezTo>
                        <a:pt x="289" y="529"/>
                        <a:pt x="258" y="519"/>
                        <a:pt x="220" y="507"/>
                      </a:cubicBezTo>
                      <a:cubicBezTo>
                        <a:pt x="182" y="495"/>
                        <a:pt x="139" y="483"/>
                        <a:pt x="79" y="462"/>
                      </a:cubicBezTo>
                      <a:cubicBezTo>
                        <a:pt x="49" y="452"/>
                        <a:pt x="30" y="431"/>
                        <a:pt x="19" y="406"/>
                      </a:cubicBezTo>
                      <a:cubicBezTo>
                        <a:pt x="8" y="382"/>
                        <a:pt x="4" y="352"/>
                        <a:pt x="4" y="324"/>
                      </a:cubicBezTo>
                      <a:cubicBezTo>
                        <a:pt x="4" y="297"/>
                        <a:pt x="7" y="272"/>
                        <a:pt x="11" y="253"/>
                      </a:cubicBezTo>
                      <a:cubicBezTo>
                        <a:pt x="13" y="243"/>
                        <a:pt x="14" y="236"/>
                        <a:pt x="16" y="230"/>
                      </a:cubicBezTo>
                      <a:cubicBezTo>
                        <a:pt x="16" y="228"/>
                        <a:pt x="17" y="225"/>
                        <a:pt x="17" y="224"/>
                      </a:cubicBezTo>
                      <a:cubicBezTo>
                        <a:pt x="18" y="223"/>
                        <a:pt x="18" y="222"/>
                        <a:pt x="18" y="222"/>
                      </a:cubicBezTo>
                      <a:lnTo>
                        <a:pt x="14" y="221"/>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58" name="Freeform 320"/>
                <p:cNvSpPr>
                  <a:spLocks/>
                </p:cNvSpPr>
                <p:nvPr/>
              </p:nvSpPr>
              <p:spPr bwMode="auto">
                <a:xfrm>
                  <a:off x="1876" y="2562"/>
                  <a:ext cx="140" cy="92"/>
                </a:xfrm>
                <a:custGeom>
                  <a:avLst/>
                  <a:gdLst>
                    <a:gd name="T0" fmla="*/ 140 w 140"/>
                    <a:gd name="T1" fmla="*/ 47 h 92"/>
                    <a:gd name="T2" fmla="*/ 18 w 140"/>
                    <a:gd name="T3" fmla="*/ 92 h 92"/>
                    <a:gd name="T4" fmla="*/ 0 w 140"/>
                    <a:gd name="T5" fmla="*/ 44 h 92"/>
                    <a:gd name="T6" fmla="*/ 123 w 140"/>
                    <a:gd name="T7" fmla="*/ 0 h 92"/>
                    <a:gd name="T8" fmla="*/ 140 w 140"/>
                    <a:gd name="T9" fmla="*/ 47 h 92"/>
                  </a:gdLst>
                  <a:ahLst/>
                  <a:cxnLst>
                    <a:cxn ang="0">
                      <a:pos x="T0" y="T1"/>
                    </a:cxn>
                    <a:cxn ang="0">
                      <a:pos x="T2" y="T3"/>
                    </a:cxn>
                    <a:cxn ang="0">
                      <a:pos x="T4" y="T5"/>
                    </a:cxn>
                    <a:cxn ang="0">
                      <a:pos x="T6" y="T7"/>
                    </a:cxn>
                    <a:cxn ang="0">
                      <a:pos x="T8" y="T9"/>
                    </a:cxn>
                  </a:cxnLst>
                  <a:rect l="0" t="0" r="r" b="b"/>
                  <a:pathLst>
                    <a:path w="140" h="92">
                      <a:moveTo>
                        <a:pt x="140" y="47"/>
                      </a:moveTo>
                      <a:lnTo>
                        <a:pt x="18" y="92"/>
                      </a:lnTo>
                      <a:lnTo>
                        <a:pt x="0" y="44"/>
                      </a:lnTo>
                      <a:lnTo>
                        <a:pt x="123" y="0"/>
                      </a:lnTo>
                      <a:lnTo>
                        <a:pt x="140" y="47"/>
                      </a:lnTo>
                      <a:close/>
                    </a:path>
                  </a:pathLst>
                </a:custGeom>
                <a:solidFill>
                  <a:srgbClr val="F9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59" name="Freeform 321"/>
                <p:cNvSpPr>
                  <a:spLocks/>
                </p:cNvSpPr>
                <p:nvPr/>
              </p:nvSpPr>
              <p:spPr bwMode="auto">
                <a:xfrm>
                  <a:off x="1885" y="2601"/>
                  <a:ext cx="1056" cy="684"/>
                </a:xfrm>
                <a:custGeom>
                  <a:avLst/>
                  <a:gdLst>
                    <a:gd name="T0" fmla="*/ 581 w 835"/>
                    <a:gd name="T1" fmla="*/ 148 h 541"/>
                    <a:gd name="T2" fmla="*/ 433 w 835"/>
                    <a:gd name="T3" fmla="*/ 321 h 541"/>
                    <a:gd name="T4" fmla="*/ 108 w 835"/>
                    <a:gd name="T5" fmla="*/ 0 h 541"/>
                    <a:gd name="T6" fmla="*/ 0 w 835"/>
                    <a:gd name="T7" fmla="*/ 43 h 541"/>
                    <a:gd name="T8" fmla="*/ 212 w 835"/>
                    <a:gd name="T9" fmla="*/ 414 h 541"/>
                    <a:gd name="T10" fmla="*/ 496 w 835"/>
                    <a:gd name="T11" fmla="*/ 541 h 541"/>
                    <a:gd name="T12" fmla="*/ 766 w 835"/>
                    <a:gd name="T13" fmla="*/ 401 h 541"/>
                    <a:gd name="T14" fmla="*/ 581 w 835"/>
                    <a:gd name="T15" fmla="*/ 148 h 5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5" h="541">
                      <a:moveTo>
                        <a:pt x="581" y="148"/>
                      </a:moveTo>
                      <a:cubicBezTo>
                        <a:pt x="581" y="148"/>
                        <a:pt x="516" y="279"/>
                        <a:pt x="433" y="321"/>
                      </a:cubicBezTo>
                      <a:cubicBezTo>
                        <a:pt x="351" y="363"/>
                        <a:pt x="170" y="185"/>
                        <a:pt x="108" y="0"/>
                      </a:cubicBezTo>
                      <a:cubicBezTo>
                        <a:pt x="44" y="23"/>
                        <a:pt x="0" y="43"/>
                        <a:pt x="0" y="43"/>
                      </a:cubicBezTo>
                      <a:cubicBezTo>
                        <a:pt x="0" y="43"/>
                        <a:pt x="102" y="339"/>
                        <a:pt x="212" y="414"/>
                      </a:cubicBezTo>
                      <a:cubicBezTo>
                        <a:pt x="322" y="489"/>
                        <a:pt x="496" y="541"/>
                        <a:pt x="496" y="541"/>
                      </a:cubicBezTo>
                      <a:cubicBezTo>
                        <a:pt x="496" y="541"/>
                        <a:pt x="697" y="453"/>
                        <a:pt x="766" y="401"/>
                      </a:cubicBezTo>
                      <a:cubicBezTo>
                        <a:pt x="835" y="350"/>
                        <a:pt x="581" y="148"/>
                        <a:pt x="581" y="148"/>
                      </a:cubicBezTo>
                      <a:close/>
                    </a:path>
                  </a:pathLst>
                </a:custGeom>
                <a:solidFill>
                  <a:srgbClr val="C68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60" name="Freeform 322"/>
                <p:cNvSpPr>
                  <a:spLocks/>
                </p:cNvSpPr>
                <p:nvPr/>
              </p:nvSpPr>
              <p:spPr bwMode="auto">
                <a:xfrm>
                  <a:off x="1885" y="2641"/>
                  <a:ext cx="994" cy="644"/>
                </a:xfrm>
                <a:custGeom>
                  <a:avLst/>
                  <a:gdLst>
                    <a:gd name="T0" fmla="*/ 499 w 786"/>
                    <a:gd name="T1" fmla="*/ 431 h 510"/>
                    <a:gd name="T2" fmla="*/ 216 w 786"/>
                    <a:gd name="T3" fmla="*/ 304 h 510"/>
                    <a:gd name="T4" fmla="*/ 29 w 786"/>
                    <a:gd name="T5" fmla="*/ 0 h 510"/>
                    <a:gd name="T6" fmla="*/ 0 w 786"/>
                    <a:gd name="T7" fmla="*/ 12 h 510"/>
                    <a:gd name="T8" fmla="*/ 212 w 786"/>
                    <a:gd name="T9" fmla="*/ 383 h 510"/>
                    <a:gd name="T10" fmla="*/ 496 w 786"/>
                    <a:gd name="T11" fmla="*/ 510 h 510"/>
                    <a:gd name="T12" fmla="*/ 766 w 786"/>
                    <a:gd name="T13" fmla="*/ 370 h 510"/>
                    <a:gd name="T14" fmla="*/ 760 w 786"/>
                    <a:gd name="T15" fmla="*/ 298 h 510"/>
                    <a:gd name="T16" fmla="*/ 499 w 786"/>
                    <a:gd name="T17" fmla="*/ 431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6" h="510">
                      <a:moveTo>
                        <a:pt x="499" y="431"/>
                      </a:moveTo>
                      <a:cubicBezTo>
                        <a:pt x="499" y="431"/>
                        <a:pt x="326" y="379"/>
                        <a:pt x="216" y="304"/>
                      </a:cubicBezTo>
                      <a:cubicBezTo>
                        <a:pt x="139" y="252"/>
                        <a:pt x="66" y="92"/>
                        <a:pt x="29" y="0"/>
                      </a:cubicBezTo>
                      <a:cubicBezTo>
                        <a:pt x="11" y="7"/>
                        <a:pt x="0" y="12"/>
                        <a:pt x="0" y="12"/>
                      </a:cubicBezTo>
                      <a:cubicBezTo>
                        <a:pt x="0" y="12"/>
                        <a:pt x="102" y="308"/>
                        <a:pt x="212" y="383"/>
                      </a:cubicBezTo>
                      <a:cubicBezTo>
                        <a:pt x="322" y="458"/>
                        <a:pt x="496" y="510"/>
                        <a:pt x="496" y="510"/>
                      </a:cubicBezTo>
                      <a:cubicBezTo>
                        <a:pt x="496" y="510"/>
                        <a:pt x="697" y="422"/>
                        <a:pt x="766" y="370"/>
                      </a:cubicBezTo>
                      <a:cubicBezTo>
                        <a:pt x="786" y="356"/>
                        <a:pt x="779" y="329"/>
                        <a:pt x="760" y="298"/>
                      </a:cubicBezTo>
                      <a:cubicBezTo>
                        <a:pt x="684" y="350"/>
                        <a:pt x="499" y="431"/>
                        <a:pt x="499" y="431"/>
                      </a:cubicBezTo>
                      <a:close/>
                    </a:path>
                  </a:pathLst>
                </a:custGeom>
                <a:solidFill>
                  <a:srgbClr val="914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61" name="Freeform 323"/>
                <p:cNvSpPr>
                  <a:spLocks/>
                </p:cNvSpPr>
                <p:nvPr/>
              </p:nvSpPr>
              <p:spPr bwMode="auto">
                <a:xfrm>
                  <a:off x="2592" y="1736"/>
                  <a:ext cx="333" cy="299"/>
                </a:xfrm>
                <a:custGeom>
                  <a:avLst/>
                  <a:gdLst>
                    <a:gd name="T0" fmla="*/ 264 w 264"/>
                    <a:gd name="T1" fmla="*/ 185 h 237"/>
                    <a:gd name="T2" fmla="*/ 204 w 264"/>
                    <a:gd name="T3" fmla="*/ 124 h 237"/>
                    <a:gd name="T4" fmla="*/ 153 w 264"/>
                    <a:gd name="T5" fmla="*/ 30 h 237"/>
                    <a:gd name="T6" fmla="*/ 71 w 264"/>
                    <a:gd name="T7" fmla="*/ 4 h 237"/>
                    <a:gd name="T8" fmla="*/ 49 w 264"/>
                    <a:gd name="T9" fmla="*/ 11 h 237"/>
                    <a:gd name="T10" fmla="*/ 7 w 264"/>
                    <a:gd name="T11" fmla="*/ 58 h 237"/>
                    <a:gd name="T12" fmla="*/ 2 w 264"/>
                    <a:gd name="T13" fmla="*/ 72 h 237"/>
                    <a:gd name="T14" fmla="*/ 9 w 264"/>
                    <a:gd name="T15" fmla="*/ 92 h 237"/>
                    <a:gd name="T16" fmla="*/ 22 w 264"/>
                    <a:gd name="T17" fmla="*/ 87 h 237"/>
                    <a:gd name="T18" fmla="*/ 22 w 264"/>
                    <a:gd name="T19" fmla="*/ 73 h 237"/>
                    <a:gd name="T20" fmla="*/ 58 w 264"/>
                    <a:gd name="T21" fmla="*/ 41 h 237"/>
                    <a:gd name="T22" fmla="*/ 105 w 264"/>
                    <a:gd name="T23" fmla="*/ 75 h 237"/>
                    <a:gd name="T24" fmla="*/ 117 w 264"/>
                    <a:gd name="T25" fmla="*/ 109 h 237"/>
                    <a:gd name="T26" fmla="*/ 135 w 264"/>
                    <a:gd name="T27" fmla="*/ 196 h 237"/>
                    <a:gd name="T28" fmla="*/ 213 w 264"/>
                    <a:gd name="T29" fmla="*/ 237 h 237"/>
                    <a:gd name="T30" fmla="*/ 264 w 264"/>
                    <a:gd name="T31" fmla="*/ 18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4" h="237">
                      <a:moveTo>
                        <a:pt x="264" y="185"/>
                      </a:moveTo>
                      <a:cubicBezTo>
                        <a:pt x="204" y="124"/>
                        <a:pt x="204" y="124"/>
                        <a:pt x="204" y="124"/>
                      </a:cubicBezTo>
                      <a:cubicBezTo>
                        <a:pt x="153" y="30"/>
                        <a:pt x="153" y="30"/>
                        <a:pt x="153" y="30"/>
                      </a:cubicBezTo>
                      <a:cubicBezTo>
                        <a:pt x="153" y="30"/>
                        <a:pt x="84" y="7"/>
                        <a:pt x="71" y="4"/>
                      </a:cubicBezTo>
                      <a:cubicBezTo>
                        <a:pt x="57" y="0"/>
                        <a:pt x="54" y="5"/>
                        <a:pt x="49" y="11"/>
                      </a:cubicBezTo>
                      <a:cubicBezTo>
                        <a:pt x="43" y="17"/>
                        <a:pt x="12" y="53"/>
                        <a:pt x="7" y="58"/>
                      </a:cubicBezTo>
                      <a:cubicBezTo>
                        <a:pt x="3" y="63"/>
                        <a:pt x="0" y="67"/>
                        <a:pt x="2" y="72"/>
                      </a:cubicBezTo>
                      <a:cubicBezTo>
                        <a:pt x="4" y="78"/>
                        <a:pt x="8" y="89"/>
                        <a:pt x="9" y="92"/>
                      </a:cubicBezTo>
                      <a:cubicBezTo>
                        <a:pt x="10" y="94"/>
                        <a:pt x="22" y="100"/>
                        <a:pt x="22" y="87"/>
                      </a:cubicBezTo>
                      <a:cubicBezTo>
                        <a:pt x="22" y="73"/>
                        <a:pt x="22" y="73"/>
                        <a:pt x="22" y="73"/>
                      </a:cubicBezTo>
                      <a:cubicBezTo>
                        <a:pt x="58" y="41"/>
                        <a:pt x="58" y="41"/>
                        <a:pt x="58" y="41"/>
                      </a:cubicBezTo>
                      <a:cubicBezTo>
                        <a:pt x="105" y="75"/>
                        <a:pt x="105" y="75"/>
                        <a:pt x="105" y="75"/>
                      </a:cubicBezTo>
                      <a:cubicBezTo>
                        <a:pt x="117" y="109"/>
                        <a:pt x="117" y="109"/>
                        <a:pt x="117" y="109"/>
                      </a:cubicBezTo>
                      <a:cubicBezTo>
                        <a:pt x="135" y="196"/>
                        <a:pt x="135" y="196"/>
                        <a:pt x="135" y="196"/>
                      </a:cubicBezTo>
                      <a:cubicBezTo>
                        <a:pt x="213" y="237"/>
                        <a:pt x="213" y="237"/>
                        <a:pt x="213" y="237"/>
                      </a:cubicBezTo>
                      <a:lnTo>
                        <a:pt x="264" y="185"/>
                      </a:lnTo>
                      <a:close/>
                    </a:path>
                  </a:pathLst>
                </a:custGeom>
                <a:solidFill>
                  <a:srgbClr val="E7B2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62" name="Freeform 324"/>
                <p:cNvSpPr>
                  <a:spLocks/>
                </p:cNvSpPr>
                <p:nvPr/>
              </p:nvSpPr>
              <p:spPr bwMode="auto">
                <a:xfrm>
                  <a:off x="2625" y="1755"/>
                  <a:ext cx="158" cy="126"/>
                </a:xfrm>
                <a:custGeom>
                  <a:avLst/>
                  <a:gdLst>
                    <a:gd name="T0" fmla="*/ 125 w 125"/>
                    <a:gd name="T1" fmla="*/ 34 h 100"/>
                    <a:gd name="T2" fmla="*/ 70 w 125"/>
                    <a:gd name="T3" fmla="*/ 4 h 100"/>
                    <a:gd name="T4" fmla="*/ 48 w 125"/>
                    <a:gd name="T5" fmla="*/ 11 h 100"/>
                    <a:gd name="T6" fmla="*/ 7 w 125"/>
                    <a:gd name="T7" fmla="*/ 58 h 100"/>
                    <a:gd name="T8" fmla="*/ 2 w 125"/>
                    <a:gd name="T9" fmla="*/ 73 h 100"/>
                    <a:gd name="T10" fmla="*/ 8 w 125"/>
                    <a:gd name="T11" fmla="*/ 92 h 100"/>
                    <a:gd name="T12" fmla="*/ 22 w 125"/>
                    <a:gd name="T13" fmla="*/ 87 h 100"/>
                    <a:gd name="T14" fmla="*/ 21 w 125"/>
                    <a:gd name="T15" fmla="*/ 73 h 100"/>
                    <a:gd name="T16" fmla="*/ 58 w 125"/>
                    <a:gd name="T17" fmla="*/ 42 h 100"/>
                    <a:gd name="T18" fmla="*/ 105 w 125"/>
                    <a:gd name="T19" fmla="*/ 7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00">
                      <a:moveTo>
                        <a:pt x="125" y="34"/>
                      </a:moveTo>
                      <a:cubicBezTo>
                        <a:pt x="125" y="34"/>
                        <a:pt x="83" y="8"/>
                        <a:pt x="70" y="4"/>
                      </a:cubicBezTo>
                      <a:cubicBezTo>
                        <a:pt x="57" y="0"/>
                        <a:pt x="54" y="5"/>
                        <a:pt x="48" y="11"/>
                      </a:cubicBezTo>
                      <a:cubicBezTo>
                        <a:pt x="43" y="17"/>
                        <a:pt x="11" y="54"/>
                        <a:pt x="7" y="58"/>
                      </a:cubicBezTo>
                      <a:cubicBezTo>
                        <a:pt x="2" y="63"/>
                        <a:pt x="0" y="67"/>
                        <a:pt x="2" y="73"/>
                      </a:cubicBezTo>
                      <a:cubicBezTo>
                        <a:pt x="4" y="78"/>
                        <a:pt x="7" y="89"/>
                        <a:pt x="8" y="92"/>
                      </a:cubicBezTo>
                      <a:cubicBezTo>
                        <a:pt x="9" y="95"/>
                        <a:pt x="22" y="100"/>
                        <a:pt x="22" y="87"/>
                      </a:cubicBezTo>
                      <a:cubicBezTo>
                        <a:pt x="21" y="74"/>
                        <a:pt x="21" y="73"/>
                        <a:pt x="21" y="73"/>
                      </a:cubicBezTo>
                      <a:cubicBezTo>
                        <a:pt x="58" y="42"/>
                        <a:pt x="58" y="42"/>
                        <a:pt x="58" y="42"/>
                      </a:cubicBezTo>
                      <a:cubicBezTo>
                        <a:pt x="105" y="75"/>
                        <a:pt x="105" y="75"/>
                        <a:pt x="105" y="75"/>
                      </a:cubicBezTo>
                    </a:path>
                  </a:pathLst>
                </a:custGeom>
                <a:solidFill>
                  <a:srgbClr val="E7B2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63" name="Freeform 325"/>
                <p:cNvSpPr>
                  <a:spLocks noEditPoints="1"/>
                </p:cNvSpPr>
                <p:nvPr/>
              </p:nvSpPr>
              <p:spPr bwMode="auto">
                <a:xfrm>
                  <a:off x="2580" y="1648"/>
                  <a:ext cx="161" cy="296"/>
                </a:xfrm>
                <a:custGeom>
                  <a:avLst/>
                  <a:gdLst>
                    <a:gd name="T0" fmla="*/ 121 w 127"/>
                    <a:gd name="T1" fmla="*/ 10 h 234"/>
                    <a:gd name="T2" fmla="*/ 107 w 127"/>
                    <a:gd name="T3" fmla="*/ 3 h 234"/>
                    <a:gd name="T4" fmla="*/ 101 w 127"/>
                    <a:gd name="T5" fmla="*/ 0 h 234"/>
                    <a:gd name="T6" fmla="*/ 0 w 127"/>
                    <a:gd name="T7" fmla="*/ 203 h 234"/>
                    <a:gd name="T8" fmla="*/ 0 w 127"/>
                    <a:gd name="T9" fmla="*/ 203 h 234"/>
                    <a:gd name="T10" fmla="*/ 1 w 127"/>
                    <a:gd name="T11" fmla="*/ 219 h 234"/>
                    <a:gd name="T12" fmla="*/ 1 w 127"/>
                    <a:gd name="T13" fmla="*/ 234 h 234"/>
                    <a:gd name="T14" fmla="*/ 13 w 127"/>
                    <a:gd name="T15" fmla="*/ 225 h 234"/>
                    <a:gd name="T16" fmla="*/ 13 w 127"/>
                    <a:gd name="T17" fmla="*/ 225 h 234"/>
                    <a:gd name="T18" fmla="*/ 26 w 127"/>
                    <a:gd name="T19" fmla="*/ 216 h 234"/>
                    <a:gd name="T20" fmla="*/ 26 w 127"/>
                    <a:gd name="T21" fmla="*/ 216 h 234"/>
                    <a:gd name="T22" fmla="*/ 127 w 127"/>
                    <a:gd name="T23" fmla="*/ 13 h 234"/>
                    <a:gd name="T24" fmla="*/ 121 w 127"/>
                    <a:gd name="T25" fmla="*/ 10 h 234"/>
                    <a:gd name="T26" fmla="*/ 25 w 127"/>
                    <a:gd name="T27" fmla="*/ 204 h 234"/>
                    <a:gd name="T28" fmla="*/ 24 w 127"/>
                    <a:gd name="T29" fmla="*/ 213 h 234"/>
                    <a:gd name="T30" fmla="*/ 25 w 127"/>
                    <a:gd name="T31" fmla="*/ 204 h 234"/>
                    <a:gd name="T32" fmla="*/ 24 w 127"/>
                    <a:gd name="T33" fmla="*/ 214 h 234"/>
                    <a:gd name="T34" fmla="*/ 24 w 127"/>
                    <a:gd name="T35" fmla="*/ 21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7" h="234">
                      <a:moveTo>
                        <a:pt x="121" y="10"/>
                      </a:moveTo>
                      <a:cubicBezTo>
                        <a:pt x="107" y="3"/>
                        <a:pt x="107" y="3"/>
                        <a:pt x="107" y="3"/>
                      </a:cubicBezTo>
                      <a:cubicBezTo>
                        <a:pt x="101" y="0"/>
                        <a:pt x="101" y="0"/>
                        <a:pt x="101" y="0"/>
                      </a:cubicBezTo>
                      <a:cubicBezTo>
                        <a:pt x="0" y="203"/>
                        <a:pt x="0" y="203"/>
                        <a:pt x="0" y="203"/>
                      </a:cubicBezTo>
                      <a:cubicBezTo>
                        <a:pt x="0" y="203"/>
                        <a:pt x="0" y="203"/>
                        <a:pt x="0" y="203"/>
                      </a:cubicBezTo>
                      <a:cubicBezTo>
                        <a:pt x="1" y="219"/>
                        <a:pt x="1" y="219"/>
                        <a:pt x="1" y="219"/>
                      </a:cubicBezTo>
                      <a:cubicBezTo>
                        <a:pt x="1" y="234"/>
                        <a:pt x="1" y="234"/>
                        <a:pt x="1" y="234"/>
                      </a:cubicBezTo>
                      <a:cubicBezTo>
                        <a:pt x="13" y="225"/>
                        <a:pt x="13" y="225"/>
                        <a:pt x="13" y="225"/>
                      </a:cubicBezTo>
                      <a:cubicBezTo>
                        <a:pt x="13" y="225"/>
                        <a:pt x="13" y="225"/>
                        <a:pt x="13" y="225"/>
                      </a:cubicBezTo>
                      <a:cubicBezTo>
                        <a:pt x="26" y="216"/>
                        <a:pt x="26" y="216"/>
                        <a:pt x="26" y="216"/>
                      </a:cubicBezTo>
                      <a:cubicBezTo>
                        <a:pt x="26" y="216"/>
                        <a:pt x="26" y="216"/>
                        <a:pt x="26" y="216"/>
                      </a:cubicBezTo>
                      <a:cubicBezTo>
                        <a:pt x="127" y="13"/>
                        <a:pt x="127" y="13"/>
                        <a:pt x="127" y="13"/>
                      </a:cubicBezTo>
                      <a:lnTo>
                        <a:pt x="121" y="10"/>
                      </a:lnTo>
                      <a:close/>
                      <a:moveTo>
                        <a:pt x="25" y="204"/>
                      </a:moveTo>
                      <a:cubicBezTo>
                        <a:pt x="23" y="207"/>
                        <a:pt x="23" y="210"/>
                        <a:pt x="24" y="213"/>
                      </a:cubicBezTo>
                      <a:cubicBezTo>
                        <a:pt x="23" y="210"/>
                        <a:pt x="23" y="207"/>
                        <a:pt x="25" y="204"/>
                      </a:cubicBezTo>
                      <a:close/>
                      <a:moveTo>
                        <a:pt x="24" y="214"/>
                      </a:moveTo>
                      <a:cubicBezTo>
                        <a:pt x="24" y="214"/>
                        <a:pt x="24" y="214"/>
                        <a:pt x="24" y="214"/>
                      </a:cubicBezTo>
                    </a:path>
                  </a:pathLst>
                </a:custGeom>
                <a:solidFill>
                  <a:srgbClr val="1223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64" name="Freeform 326"/>
                <p:cNvSpPr>
                  <a:spLocks/>
                </p:cNvSpPr>
                <p:nvPr/>
              </p:nvSpPr>
              <p:spPr bwMode="auto">
                <a:xfrm>
                  <a:off x="2708" y="1633"/>
                  <a:ext cx="40" cy="32"/>
                </a:xfrm>
                <a:custGeom>
                  <a:avLst/>
                  <a:gdLst>
                    <a:gd name="T0" fmla="*/ 33 w 40"/>
                    <a:gd name="T1" fmla="*/ 13 h 32"/>
                    <a:gd name="T2" fmla="*/ 15 w 40"/>
                    <a:gd name="T3" fmla="*/ 4 h 32"/>
                    <a:gd name="T4" fmla="*/ 8 w 40"/>
                    <a:gd name="T5" fmla="*/ 0 h 32"/>
                    <a:gd name="T6" fmla="*/ 0 w 40"/>
                    <a:gd name="T7" fmla="*/ 15 h 32"/>
                    <a:gd name="T8" fmla="*/ 8 w 40"/>
                    <a:gd name="T9" fmla="*/ 19 h 32"/>
                    <a:gd name="T10" fmla="*/ 25 w 40"/>
                    <a:gd name="T11" fmla="*/ 28 h 32"/>
                    <a:gd name="T12" fmla="*/ 33 w 40"/>
                    <a:gd name="T13" fmla="*/ 32 h 32"/>
                    <a:gd name="T14" fmla="*/ 40 w 40"/>
                    <a:gd name="T15" fmla="*/ 17 h 32"/>
                    <a:gd name="T16" fmla="*/ 33 w 40"/>
                    <a:gd name="T17"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2">
                      <a:moveTo>
                        <a:pt x="33" y="13"/>
                      </a:moveTo>
                      <a:lnTo>
                        <a:pt x="15" y="4"/>
                      </a:lnTo>
                      <a:lnTo>
                        <a:pt x="8" y="0"/>
                      </a:lnTo>
                      <a:lnTo>
                        <a:pt x="0" y="15"/>
                      </a:lnTo>
                      <a:lnTo>
                        <a:pt x="8" y="19"/>
                      </a:lnTo>
                      <a:lnTo>
                        <a:pt x="25" y="28"/>
                      </a:lnTo>
                      <a:lnTo>
                        <a:pt x="33" y="32"/>
                      </a:lnTo>
                      <a:lnTo>
                        <a:pt x="40" y="17"/>
                      </a:lnTo>
                      <a:lnTo>
                        <a:pt x="33" y="13"/>
                      </a:lnTo>
                      <a:close/>
                    </a:path>
                  </a:pathLst>
                </a:custGeom>
                <a:solidFill>
                  <a:srgbClr val="1223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65" name="Freeform 327"/>
                <p:cNvSpPr>
                  <a:spLocks/>
                </p:cNvSpPr>
                <p:nvPr/>
              </p:nvSpPr>
              <p:spPr bwMode="auto">
                <a:xfrm>
                  <a:off x="2607" y="1800"/>
                  <a:ext cx="163" cy="183"/>
                </a:xfrm>
                <a:custGeom>
                  <a:avLst/>
                  <a:gdLst>
                    <a:gd name="T0" fmla="*/ 123 w 129"/>
                    <a:gd name="T1" fmla="*/ 145 h 145"/>
                    <a:gd name="T2" fmla="*/ 67 w 129"/>
                    <a:gd name="T3" fmla="*/ 104 h 145"/>
                    <a:gd name="T4" fmla="*/ 10 w 129"/>
                    <a:gd name="T5" fmla="*/ 31 h 145"/>
                    <a:gd name="T6" fmla="*/ 10 w 129"/>
                    <a:gd name="T7" fmla="*/ 7 h 145"/>
                    <a:gd name="T8" fmla="*/ 40 w 129"/>
                    <a:gd name="T9" fmla="*/ 21 h 145"/>
                    <a:gd name="T10" fmla="*/ 111 w 129"/>
                    <a:gd name="T11" fmla="*/ 62 h 145"/>
                    <a:gd name="T12" fmla="*/ 123 w 129"/>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129" h="145">
                      <a:moveTo>
                        <a:pt x="123" y="145"/>
                      </a:moveTo>
                      <a:cubicBezTo>
                        <a:pt x="123" y="145"/>
                        <a:pt x="85" y="128"/>
                        <a:pt x="67" y="104"/>
                      </a:cubicBezTo>
                      <a:cubicBezTo>
                        <a:pt x="48" y="81"/>
                        <a:pt x="10" y="31"/>
                        <a:pt x="10" y="31"/>
                      </a:cubicBezTo>
                      <a:cubicBezTo>
                        <a:pt x="10" y="31"/>
                        <a:pt x="0" y="14"/>
                        <a:pt x="10" y="7"/>
                      </a:cubicBezTo>
                      <a:cubicBezTo>
                        <a:pt x="20" y="0"/>
                        <a:pt x="40" y="21"/>
                        <a:pt x="40" y="21"/>
                      </a:cubicBezTo>
                      <a:cubicBezTo>
                        <a:pt x="40" y="21"/>
                        <a:pt x="72" y="70"/>
                        <a:pt x="111" y="62"/>
                      </a:cubicBezTo>
                      <a:cubicBezTo>
                        <a:pt x="129" y="71"/>
                        <a:pt x="123" y="145"/>
                        <a:pt x="123" y="145"/>
                      </a:cubicBezTo>
                      <a:close/>
                    </a:path>
                  </a:pathLst>
                </a:custGeom>
                <a:solidFill>
                  <a:srgbClr val="E7B2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66" name="Freeform 328"/>
                <p:cNvSpPr>
                  <a:spLocks/>
                </p:cNvSpPr>
                <p:nvPr/>
              </p:nvSpPr>
              <p:spPr bwMode="auto">
                <a:xfrm>
                  <a:off x="2794" y="1907"/>
                  <a:ext cx="124" cy="133"/>
                </a:xfrm>
                <a:custGeom>
                  <a:avLst/>
                  <a:gdLst>
                    <a:gd name="T0" fmla="*/ 39 w 124"/>
                    <a:gd name="T1" fmla="*/ 133 h 133"/>
                    <a:gd name="T2" fmla="*/ 124 w 124"/>
                    <a:gd name="T3" fmla="*/ 35 h 133"/>
                    <a:gd name="T4" fmla="*/ 86 w 124"/>
                    <a:gd name="T5" fmla="*/ 0 h 133"/>
                    <a:gd name="T6" fmla="*/ 0 w 124"/>
                    <a:gd name="T7" fmla="*/ 100 h 133"/>
                    <a:gd name="T8" fmla="*/ 39 w 124"/>
                    <a:gd name="T9" fmla="*/ 133 h 133"/>
                  </a:gdLst>
                  <a:ahLst/>
                  <a:cxnLst>
                    <a:cxn ang="0">
                      <a:pos x="T0" y="T1"/>
                    </a:cxn>
                    <a:cxn ang="0">
                      <a:pos x="T2" y="T3"/>
                    </a:cxn>
                    <a:cxn ang="0">
                      <a:pos x="T4" y="T5"/>
                    </a:cxn>
                    <a:cxn ang="0">
                      <a:pos x="T6" y="T7"/>
                    </a:cxn>
                    <a:cxn ang="0">
                      <a:pos x="T8" y="T9"/>
                    </a:cxn>
                  </a:cxnLst>
                  <a:rect l="0" t="0" r="r" b="b"/>
                  <a:pathLst>
                    <a:path w="124" h="133">
                      <a:moveTo>
                        <a:pt x="39" y="133"/>
                      </a:moveTo>
                      <a:lnTo>
                        <a:pt x="124" y="35"/>
                      </a:lnTo>
                      <a:lnTo>
                        <a:pt x="86" y="0"/>
                      </a:lnTo>
                      <a:lnTo>
                        <a:pt x="0" y="100"/>
                      </a:lnTo>
                      <a:lnTo>
                        <a:pt x="39" y="133"/>
                      </a:lnTo>
                      <a:close/>
                    </a:path>
                  </a:pathLst>
                </a:custGeom>
                <a:solidFill>
                  <a:srgbClr val="F9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67" name="Freeform 329"/>
                <p:cNvSpPr>
                  <a:spLocks/>
                </p:cNvSpPr>
                <p:nvPr/>
              </p:nvSpPr>
              <p:spPr bwMode="auto">
                <a:xfrm>
                  <a:off x="2786" y="1929"/>
                  <a:ext cx="519" cy="1125"/>
                </a:xfrm>
                <a:custGeom>
                  <a:avLst/>
                  <a:gdLst>
                    <a:gd name="T0" fmla="*/ 0 w 410"/>
                    <a:gd name="T1" fmla="*/ 581 h 890"/>
                    <a:gd name="T2" fmla="*/ 214 w 410"/>
                    <a:gd name="T3" fmla="*/ 504 h 890"/>
                    <a:gd name="T4" fmla="*/ 28 w 410"/>
                    <a:gd name="T5" fmla="*/ 86 h 890"/>
                    <a:gd name="T6" fmla="*/ 107 w 410"/>
                    <a:gd name="T7" fmla="*/ 0 h 890"/>
                    <a:gd name="T8" fmla="*/ 379 w 410"/>
                    <a:gd name="T9" fmla="*/ 330 h 890"/>
                    <a:gd name="T10" fmla="*/ 397 w 410"/>
                    <a:gd name="T11" fmla="*/ 640 h 890"/>
                    <a:gd name="T12" fmla="*/ 171 w 410"/>
                    <a:gd name="T13" fmla="*/ 844 h 890"/>
                    <a:gd name="T14" fmla="*/ 0 w 410"/>
                    <a:gd name="T15" fmla="*/ 581 h 8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 h="890">
                      <a:moveTo>
                        <a:pt x="0" y="581"/>
                      </a:moveTo>
                      <a:cubicBezTo>
                        <a:pt x="0" y="581"/>
                        <a:pt x="145" y="566"/>
                        <a:pt x="214" y="504"/>
                      </a:cubicBezTo>
                      <a:cubicBezTo>
                        <a:pt x="282" y="442"/>
                        <a:pt x="179" y="209"/>
                        <a:pt x="28" y="86"/>
                      </a:cubicBezTo>
                      <a:cubicBezTo>
                        <a:pt x="72" y="34"/>
                        <a:pt x="107" y="0"/>
                        <a:pt x="107" y="0"/>
                      </a:cubicBezTo>
                      <a:cubicBezTo>
                        <a:pt x="107" y="0"/>
                        <a:pt x="348" y="200"/>
                        <a:pt x="379" y="330"/>
                      </a:cubicBezTo>
                      <a:cubicBezTo>
                        <a:pt x="410" y="459"/>
                        <a:pt x="397" y="640"/>
                        <a:pt x="397" y="640"/>
                      </a:cubicBezTo>
                      <a:cubicBezTo>
                        <a:pt x="397" y="640"/>
                        <a:pt x="243" y="797"/>
                        <a:pt x="171" y="844"/>
                      </a:cubicBezTo>
                      <a:cubicBezTo>
                        <a:pt x="98" y="890"/>
                        <a:pt x="0" y="581"/>
                        <a:pt x="0" y="581"/>
                      </a:cubicBezTo>
                      <a:close/>
                    </a:path>
                  </a:pathLst>
                </a:custGeom>
                <a:solidFill>
                  <a:srgbClr val="C68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68" name="Freeform 330"/>
                <p:cNvSpPr>
                  <a:spLocks/>
                </p:cNvSpPr>
                <p:nvPr/>
              </p:nvSpPr>
              <p:spPr bwMode="auto">
                <a:xfrm>
                  <a:off x="2894" y="1929"/>
                  <a:ext cx="411" cy="1083"/>
                </a:xfrm>
                <a:custGeom>
                  <a:avLst/>
                  <a:gdLst>
                    <a:gd name="T0" fmla="*/ 237 w 325"/>
                    <a:gd name="T1" fmla="*/ 615 h 857"/>
                    <a:gd name="T2" fmla="*/ 218 w 325"/>
                    <a:gd name="T3" fmla="*/ 305 h 857"/>
                    <a:gd name="T4" fmla="*/ 0 w 325"/>
                    <a:gd name="T5" fmla="*/ 23 h 857"/>
                    <a:gd name="T6" fmla="*/ 22 w 325"/>
                    <a:gd name="T7" fmla="*/ 0 h 857"/>
                    <a:gd name="T8" fmla="*/ 294 w 325"/>
                    <a:gd name="T9" fmla="*/ 330 h 857"/>
                    <a:gd name="T10" fmla="*/ 312 w 325"/>
                    <a:gd name="T11" fmla="*/ 640 h 857"/>
                    <a:gd name="T12" fmla="*/ 86 w 325"/>
                    <a:gd name="T13" fmla="*/ 844 h 857"/>
                    <a:gd name="T14" fmla="*/ 20 w 325"/>
                    <a:gd name="T15" fmla="*/ 812 h 857"/>
                    <a:gd name="T16" fmla="*/ 237 w 325"/>
                    <a:gd name="T17" fmla="*/ 615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5" h="857">
                      <a:moveTo>
                        <a:pt x="237" y="615"/>
                      </a:moveTo>
                      <a:cubicBezTo>
                        <a:pt x="237" y="615"/>
                        <a:pt x="249" y="435"/>
                        <a:pt x="218" y="305"/>
                      </a:cubicBezTo>
                      <a:cubicBezTo>
                        <a:pt x="197" y="215"/>
                        <a:pt x="73" y="90"/>
                        <a:pt x="0" y="23"/>
                      </a:cubicBezTo>
                      <a:cubicBezTo>
                        <a:pt x="13" y="8"/>
                        <a:pt x="22" y="0"/>
                        <a:pt x="22" y="0"/>
                      </a:cubicBezTo>
                      <a:cubicBezTo>
                        <a:pt x="22" y="0"/>
                        <a:pt x="263" y="200"/>
                        <a:pt x="294" y="330"/>
                      </a:cubicBezTo>
                      <a:cubicBezTo>
                        <a:pt x="325" y="459"/>
                        <a:pt x="312" y="640"/>
                        <a:pt x="312" y="640"/>
                      </a:cubicBezTo>
                      <a:cubicBezTo>
                        <a:pt x="312" y="640"/>
                        <a:pt x="158" y="797"/>
                        <a:pt x="86" y="844"/>
                      </a:cubicBezTo>
                      <a:cubicBezTo>
                        <a:pt x="65" y="857"/>
                        <a:pt x="42" y="841"/>
                        <a:pt x="20" y="812"/>
                      </a:cubicBezTo>
                      <a:cubicBezTo>
                        <a:pt x="96" y="759"/>
                        <a:pt x="237" y="615"/>
                        <a:pt x="237" y="615"/>
                      </a:cubicBezTo>
                      <a:close/>
                    </a:path>
                  </a:pathLst>
                </a:custGeom>
                <a:solidFill>
                  <a:srgbClr val="914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69" name="Freeform 331"/>
                <p:cNvSpPr>
                  <a:spLocks/>
                </p:cNvSpPr>
                <p:nvPr/>
              </p:nvSpPr>
              <p:spPr bwMode="auto">
                <a:xfrm>
                  <a:off x="1762" y="2231"/>
                  <a:ext cx="232" cy="370"/>
                </a:xfrm>
                <a:custGeom>
                  <a:avLst/>
                  <a:gdLst>
                    <a:gd name="T0" fmla="*/ 107 w 183"/>
                    <a:gd name="T1" fmla="*/ 293 h 293"/>
                    <a:gd name="T2" fmla="*/ 21 w 183"/>
                    <a:gd name="T3" fmla="*/ 181 h 293"/>
                    <a:gd name="T4" fmla="*/ 17 w 183"/>
                    <a:gd name="T5" fmla="*/ 107 h 293"/>
                    <a:gd name="T6" fmla="*/ 33 w 183"/>
                    <a:gd name="T7" fmla="*/ 31 h 293"/>
                    <a:gd name="T8" fmla="*/ 36 w 183"/>
                    <a:gd name="T9" fmla="*/ 35 h 293"/>
                    <a:gd name="T10" fmla="*/ 45 w 183"/>
                    <a:gd name="T11" fmla="*/ 11 h 293"/>
                    <a:gd name="T12" fmla="*/ 59 w 183"/>
                    <a:gd name="T13" fmla="*/ 30 h 293"/>
                    <a:gd name="T14" fmla="*/ 73 w 183"/>
                    <a:gd name="T15" fmla="*/ 1 h 293"/>
                    <a:gd name="T16" fmla="*/ 91 w 183"/>
                    <a:gd name="T17" fmla="*/ 30 h 293"/>
                    <a:gd name="T18" fmla="*/ 107 w 183"/>
                    <a:gd name="T19" fmla="*/ 3 h 293"/>
                    <a:gd name="T20" fmla="*/ 125 w 183"/>
                    <a:gd name="T21" fmla="*/ 35 h 293"/>
                    <a:gd name="T22" fmla="*/ 133 w 183"/>
                    <a:gd name="T23" fmla="*/ 130 h 293"/>
                    <a:gd name="T24" fmla="*/ 138 w 183"/>
                    <a:gd name="T25" fmla="*/ 53 h 293"/>
                    <a:gd name="T26" fmla="*/ 161 w 183"/>
                    <a:gd name="T27" fmla="*/ 75 h 293"/>
                    <a:gd name="T28" fmla="*/ 179 w 183"/>
                    <a:gd name="T29" fmla="*/ 176 h 293"/>
                    <a:gd name="T30" fmla="*/ 169 w 183"/>
                    <a:gd name="T31" fmla="*/ 270 h 293"/>
                    <a:gd name="T32" fmla="*/ 107 w 183"/>
                    <a:gd name="T33"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 h="293">
                      <a:moveTo>
                        <a:pt x="107" y="293"/>
                      </a:moveTo>
                      <a:cubicBezTo>
                        <a:pt x="107" y="293"/>
                        <a:pt x="43" y="214"/>
                        <a:pt x="21" y="181"/>
                      </a:cubicBezTo>
                      <a:cubicBezTo>
                        <a:pt x="0" y="148"/>
                        <a:pt x="14" y="142"/>
                        <a:pt x="17" y="107"/>
                      </a:cubicBezTo>
                      <a:cubicBezTo>
                        <a:pt x="21" y="72"/>
                        <a:pt x="20" y="39"/>
                        <a:pt x="33" y="31"/>
                      </a:cubicBezTo>
                      <a:cubicBezTo>
                        <a:pt x="36" y="35"/>
                        <a:pt x="36" y="35"/>
                        <a:pt x="36" y="35"/>
                      </a:cubicBezTo>
                      <a:cubicBezTo>
                        <a:pt x="36" y="35"/>
                        <a:pt x="35" y="17"/>
                        <a:pt x="45" y="11"/>
                      </a:cubicBezTo>
                      <a:cubicBezTo>
                        <a:pt x="56" y="6"/>
                        <a:pt x="58" y="21"/>
                        <a:pt x="59" y="30"/>
                      </a:cubicBezTo>
                      <a:cubicBezTo>
                        <a:pt x="58" y="10"/>
                        <a:pt x="63" y="2"/>
                        <a:pt x="73" y="1"/>
                      </a:cubicBezTo>
                      <a:cubicBezTo>
                        <a:pt x="83" y="0"/>
                        <a:pt x="89" y="15"/>
                        <a:pt x="91" y="30"/>
                      </a:cubicBezTo>
                      <a:cubicBezTo>
                        <a:pt x="90" y="13"/>
                        <a:pt x="99" y="5"/>
                        <a:pt x="107" y="3"/>
                      </a:cubicBezTo>
                      <a:cubicBezTo>
                        <a:pt x="114" y="1"/>
                        <a:pt x="127" y="9"/>
                        <a:pt x="125" y="35"/>
                      </a:cubicBezTo>
                      <a:cubicBezTo>
                        <a:pt x="123" y="60"/>
                        <a:pt x="133" y="130"/>
                        <a:pt x="133" y="130"/>
                      </a:cubicBezTo>
                      <a:cubicBezTo>
                        <a:pt x="133" y="130"/>
                        <a:pt x="138" y="58"/>
                        <a:pt x="138" y="53"/>
                      </a:cubicBezTo>
                      <a:cubicBezTo>
                        <a:pt x="137" y="48"/>
                        <a:pt x="160" y="42"/>
                        <a:pt x="161" y="75"/>
                      </a:cubicBezTo>
                      <a:cubicBezTo>
                        <a:pt x="161" y="108"/>
                        <a:pt x="174" y="145"/>
                        <a:pt x="179" y="176"/>
                      </a:cubicBezTo>
                      <a:cubicBezTo>
                        <a:pt x="183" y="208"/>
                        <a:pt x="183" y="256"/>
                        <a:pt x="169" y="270"/>
                      </a:cubicBezTo>
                      <a:cubicBezTo>
                        <a:pt x="119" y="288"/>
                        <a:pt x="107" y="293"/>
                        <a:pt x="107" y="293"/>
                      </a:cubicBezTo>
                      <a:close/>
                    </a:path>
                  </a:pathLst>
                </a:custGeom>
                <a:solidFill>
                  <a:srgbClr val="E7B2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70" name="Freeform 332"/>
                <p:cNvSpPr>
                  <a:spLocks/>
                </p:cNvSpPr>
                <p:nvPr/>
              </p:nvSpPr>
              <p:spPr bwMode="auto">
                <a:xfrm>
                  <a:off x="2412" y="2490"/>
                  <a:ext cx="572" cy="526"/>
                </a:xfrm>
                <a:custGeom>
                  <a:avLst/>
                  <a:gdLst>
                    <a:gd name="T0" fmla="*/ 301 w 452"/>
                    <a:gd name="T1" fmla="*/ 9 h 416"/>
                    <a:gd name="T2" fmla="*/ 230 w 452"/>
                    <a:gd name="T3" fmla="*/ 25 h 416"/>
                    <a:gd name="T4" fmla="*/ 27 w 452"/>
                    <a:gd name="T5" fmla="*/ 211 h 416"/>
                    <a:gd name="T6" fmla="*/ 9 w 452"/>
                    <a:gd name="T7" fmla="*/ 278 h 416"/>
                    <a:gd name="T8" fmla="*/ 69 w 452"/>
                    <a:gd name="T9" fmla="*/ 394 h 416"/>
                    <a:gd name="T10" fmla="*/ 126 w 452"/>
                    <a:gd name="T11" fmla="*/ 402 h 416"/>
                    <a:gd name="T12" fmla="*/ 248 w 452"/>
                    <a:gd name="T13" fmla="*/ 317 h 416"/>
                    <a:gd name="T14" fmla="*/ 319 w 452"/>
                    <a:gd name="T15" fmla="*/ 254 h 416"/>
                    <a:gd name="T16" fmla="*/ 435 w 452"/>
                    <a:gd name="T17" fmla="*/ 119 h 416"/>
                    <a:gd name="T18" fmla="*/ 430 w 452"/>
                    <a:gd name="T19" fmla="*/ 67 h 416"/>
                    <a:gd name="T20" fmla="*/ 301 w 452"/>
                    <a:gd name="T21" fmla="*/ 9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2" h="416">
                      <a:moveTo>
                        <a:pt x="301" y="9"/>
                      </a:moveTo>
                      <a:cubicBezTo>
                        <a:pt x="282" y="0"/>
                        <a:pt x="250" y="8"/>
                        <a:pt x="230" y="25"/>
                      </a:cubicBezTo>
                      <a:cubicBezTo>
                        <a:pt x="27" y="211"/>
                        <a:pt x="27" y="211"/>
                        <a:pt x="27" y="211"/>
                      </a:cubicBezTo>
                      <a:cubicBezTo>
                        <a:pt x="8" y="229"/>
                        <a:pt x="0" y="259"/>
                        <a:pt x="9" y="278"/>
                      </a:cubicBezTo>
                      <a:cubicBezTo>
                        <a:pt x="69" y="394"/>
                        <a:pt x="69" y="394"/>
                        <a:pt x="69" y="394"/>
                      </a:cubicBezTo>
                      <a:cubicBezTo>
                        <a:pt x="79" y="413"/>
                        <a:pt x="104" y="416"/>
                        <a:pt x="126" y="402"/>
                      </a:cubicBezTo>
                      <a:cubicBezTo>
                        <a:pt x="248" y="317"/>
                        <a:pt x="248" y="317"/>
                        <a:pt x="248" y="317"/>
                      </a:cubicBezTo>
                      <a:cubicBezTo>
                        <a:pt x="270" y="302"/>
                        <a:pt x="302" y="273"/>
                        <a:pt x="319" y="254"/>
                      </a:cubicBezTo>
                      <a:cubicBezTo>
                        <a:pt x="435" y="119"/>
                        <a:pt x="435" y="119"/>
                        <a:pt x="435" y="119"/>
                      </a:cubicBezTo>
                      <a:cubicBezTo>
                        <a:pt x="452" y="100"/>
                        <a:pt x="450" y="76"/>
                        <a:pt x="430" y="67"/>
                      </a:cubicBezTo>
                      <a:lnTo>
                        <a:pt x="301" y="9"/>
                      </a:lnTo>
                      <a:close/>
                    </a:path>
                  </a:pathLst>
                </a:custGeom>
                <a:solidFill>
                  <a:srgbClr val="C68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71" name="Freeform 333"/>
                <p:cNvSpPr>
                  <a:spLocks/>
                </p:cNvSpPr>
                <p:nvPr/>
              </p:nvSpPr>
              <p:spPr bwMode="auto">
                <a:xfrm>
                  <a:off x="2515" y="2596"/>
                  <a:ext cx="601" cy="618"/>
                </a:xfrm>
                <a:custGeom>
                  <a:avLst/>
                  <a:gdLst>
                    <a:gd name="T0" fmla="*/ 391 w 476"/>
                    <a:gd name="T1" fmla="*/ 104 h 489"/>
                    <a:gd name="T2" fmla="*/ 85 w 476"/>
                    <a:gd name="T3" fmla="*/ 77 h 489"/>
                    <a:gd name="T4" fmla="*/ 84 w 476"/>
                    <a:gd name="T5" fmla="*/ 385 h 489"/>
                    <a:gd name="T6" fmla="*/ 390 w 476"/>
                    <a:gd name="T7" fmla="*/ 411 h 489"/>
                    <a:gd name="T8" fmla="*/ 391 w 476"/>
                    <a:gd name="T9" fmla="*/ 104 h 489"/>
                  </a:gdLst>
                  <a:ahLst/>
                  <a:cxnLst>
                    <a:cxn ang="0">
                      <a:pos x="T0" y="T1"/>
                    </a:cxn>
                    <a:cxn ang="0">
                      <a:pos x="T2" y="T3"/>
                    </a:cxn>
                    <a:cxn ang="0">
                      <a:pos x="T4" y="T5"/>
                    </a:cxn>
                    <a:cxn ang="0">
                      <a:pos x="T6" y="T7"/>
                    </a:cxn>
                    <a:cxn ang="0">
                      <a:pos x="T8" y="T9"/>
                    </a:cxn>
                  </a:cxnLst>
                  <a:rect l="0" t="0" r="r" b="b"/>
                  <a:pathLst>
                    <a:path w="476" h="489">
                      <a:moveTo>
                        <a:pt x="391" y="104"/>
                      </a:moveTo>
                      <a:cubicBezTo>
                        <a:pt x="307" y="11"/>
                        <a:pt x="170" y="0"/>
                        <a:pt x="85" y="77"/>
                      </a:cubicBezTo>
                      <a:cubicBezTo>
                        <a:pt x="0" y="155"/>
                        <a:pt x="0" y="292"/>
                        <a:pt x="84" y="385"/>
                      </a:cubicBezTo>
                      <a:cubicBezTo>
                        <a:pt x="169" y="477"/>
                        <a:pt x="306" y="489"/>
                        <a:pt x="390" y="411"/>
                      </a:cubicBezTo>
                      <a:cubicBezTo>
                        <a:pt x="475" y="334"/>
                        <a:pt x="476" y="196"/>
                        <a:pt x="391" y="104"/>
                      </a:cubicBezTo>
                      <a:close/>
                    </a:path>
                  </a:pathLst>
                </a:custGeom>
                <a:solidFill>
                  <a:srgbClr val="264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72" name="Freeform 334"/>
                <p:cNvSpPr>
                  <a:spLocks/>
                </p:cNvSpPr>
                <p:nvPr/>
              </p:nvSpPr>
              <p:spPr bwMode="auto">
                <a:xfrm>
                  <a:off x="2515" y="2637"/>
                  <a:ext cx="508" cy="577"/>
                </a:xfrm>
                <a:custGeom>
                  <a:avLst/>
                  <a:gdLst>
                    <a:gd name="T0" fmla="*/ 179 w 402"/>
                    <a:gd name="T1" fmla="*/ 296 h 457"/>
                    <a:gd name="T2" fmla="*/ 168 w 402"/>
                    <a:gd name="T3" fmla="*/ 0 h 457"/>
                    <a:gd name="T4" fmla="*/ 85 w 402"/>
                    <a:gd name="T5" fmla="*/ 45 h 457"/>
                    <a:gd name="T6" fmla="*/ 84 w 402"/>
                    <a:gd name="T7" fmla="*/ 353 h 457"/>
                    <a:gd name="T8" fmla="*/ 390 w 402"/>
                    <a:gd name="T9" fmla="*/ 379 h 457"/>
                    <a:gd name="T10" fmla="*/ 402 w 402"/>
                    <a:gd name="T11" fmla="*/ 368 h 457"/>
                    <a:gd name="T12" fmla="*/ 179 w 402"/>
                    <a:gd name="T13" fmla="*/ 296 h 457"/>
                  </a:gdLst>
                  <a:ahLst/>
                  <a:cxnLst>
                    <a:cxn ang="0">
                      <a:pos x="T0" y="T1"/>
                    </a:cxn>
                    <a:cxn ang="0">
                      <a:pos x="T2" y="T3"/>
                    </a:cxn>
                    <a:cxn ang="0">
                      <a:pos x="T4" y="T5"/>
                    </a:cxn>
                    <a:cxn ang="0">
                      <a:pos x="T6" y="T7"/>
                    </a:cxn>
                    <a:cxn ang="0">
                      <a:pos x="T8" y="T9"/>
                    </a:cxn>
                    <a:cxn ang="0">
                      <a:pos x="T10" y="T11"/>
                    </a:cxn>
                    <a:cxn ang="0">
                      <a:pos x="T12" y="T13"/>
                    </a:cxn>
                  </a:cxnLst>
                  <a:rect l="0" t="0" r="r" b="b"/>
                  <a:pathLst>
                    <a:path w="402" h="457">
                      <a:moveTo>
                        <a:pt x="179" y="296"/>
                      </a:moveTo>
                      <a:cubicBezTo>
                        <a:pt x="99" y="209"/>
                        <a:pt x="95" y="79"/>
                        <a:pt x="168" y="0"/>
                      </a:cubicBezTo>
                      <a:cubicBezTo>
                        <a:pt x="138" y="8"/>
                        <a:pt x="109" y="23"/>
                        <a:pt x="85" y="45"/>
                      </a:cubicBezTo>
                      <a:cubicBezTo>
                        <a:pt x="0" y="123"/>
                        <a:pt x="0" y="260"/>
                        <a:pt x="84" y="353"/>
                      </a:cubicBezTo>
                      <a:cubicBezTo>
                        <a:pt x="169" y="445"/>
                        <a:pt x="306" y="457"/>
                        <a:pt x="390" y="379"/>
                      </a:cubicBezTo>
                      <a:cubicBezTo>
                        <a:pt x="395" y="376"/>
                        <a:pt x="398" y="372"/>
                        <a:pt x="402" y="368"/>
                      </a:cubicBezTo>
                      <a:cubicBezTo>
                        <a:pt x="326" y="387"/>
                        <a:pt x="239" y="362"/>
                        <a:pt x="179" y="296"/>
                      </a:cubicBezTo>
                      <a:close/>
                    </a:path>
                  </a:pathLst>
                </a:custGeom>
                <a:solidFill>
                  <a:srgbClr val="0725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73" name="Freeform 335"/>
                <p:cNvSpPr>
                  <a:spLocks/>
                </p:cNvSpPr>
                <p:nvPr/>
              </p:nvSpPr>
              <p:spPr bwMode="auto">
                <a:xfrm>
                  <a:off x="2660" y="1432"/>
                  <a:ext cx="97" cy="140"/>
                </a:xfrm>
                <a:custGeom>
                  <a:avLst/>
                  <a:gdLst>
                    <a:gd name="T0" fmla="*/ 97 w 97"/>
                    <a:gd name="T1" fmla="*/ 19 h 140"/>
                    <a:gd name="T2" fmla="*/ 47 w 97"/>
                    <a:gd name="T3" fmla="*/ 140 h 140"/>
                    <a:gd name="T4" fmla="*/ 0 w 97"/>
                    <a:gd name="T5" fmla="*/ 122 h 140"/>
                    <a:gd name="T6" fmla="*/ 51 w 97"/>
                    <a:gd name="T7" fmla="*/ 0 h 140"/>
                    <a:gd name="T8" fmla="*/ 97 w 97"/>
                    <a:gd name="T9" fmla="*/ 19 h 140"/>
                  </a:gdLst>
                  <a:ahLst/>
                  <a:cxnLst>
                    <a:cxn ang="0">
                      <a:pos x="T0" y="T1"/>
                    </a:cxn>
                    <a:cxn ang="0">
                      <a:pos x="T2" y="T3"/>
                    </a:cxn>
                    <a:cxn ang="0">
                      <a:pos x="T4" y="T5"/>
                    </a:cxn>
                    <a:cxn ang="0">
                      <a:pos x="T6" y="T7"/>
                    </a:cxn>
                    <a:cxn ang="0">
                      <a:pos x="T8" y="T9"/>
                    </a:cxn>
                  </a:cxnLst>
                  <a:rect l="0" t="0" r="r" b="b"/>
                  <a:pathLst>
                    <a:path w="97" h="140">
                      <a:moveTo>
                        <a:pt x="97" y="19"/>
                      </a:moveTo>
                      <a:lnTo>
                        <a:pt x="47" y="140"/>
                      </a:lnTo>
                      <a:lnTo>
                        <a:pt x="0" y="122"/>
                      </a:lnTo>
                      <a:lnTo>
                        <a:pt x="51" y="0"/>
                      </a:lnTo>
                      <a:lnTo>
                        <a:pt x="97" y="19"/>
                      </a:lnTo>
                      <a:close/>
                    </a:path>
                  </a:pathLst>
                </a:custGeom>
                <a:solidFill>
                  <a:srgbClr val="F9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74" name="Freeform 336"/>
                <p:cNvSpPr>
                  <a:spLocks/>
                </p:cNvSpPr>
                <p:nvPr/>
              </p:nvSpPr>
              <p:spPr bwMode="auto">
                <a:xfrm>
                  <a:off x="2703" y="1063"/>
                  <a:ext cx="999" cy="675"/>
                </a:xfrm>
                <a:custGeom>
                  <a:avLst/>
                  <a:gdLst>
                    <a:gd name="T0" fmla="*/ 469 w 790"/>
                    <a:gd name="T1" fmla="*/ 51 h 534"/>
                    <a:gd name="T2" fmla="*/ 497 w 790"/>
                    <a:gd name="T3" fmla="*/ 277 h 534"/>
                    <a:gd name="T4" fmla="*/ 41 w 790"/>
                    <a:gd name="T5" fmla="*/ 300 h 534"/>
                    <a:gd name="T6" fmla="*/ 0 w 790"/>
                    <a:gd name="T7" fmla="*/ 409 h 534"/>
                    <a:gd name="T8" fmla="*/ 417 w 790"/>
                    <a:gd name="T9" fmla="*/ 503 h 534"/>
                    <a:gd name="T10" fmla="*/ 702 w 790"/>
                    <a:gd name="T11" fmla="*/ 379 h 534"/>
                    <a:gd name="T12" fmla="*/ 781 w 790"/>
                    <a:gd name="T13" fmla="*/ 85 h 534"/>
                    <a:gd name="T14" fmla="*/ 469 w 790"/>
                    <a:gd name="T15" fmla="*/ 51 h 5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0" h="534">
                      <a:moveTo>
                        <a:pt x="469" y="51"/>
                      </a:moveTo>
                      <a:cubicBezTo>
                        <a:pt x="469" y="51"/>
                        <a:pt x="522" y="188"/>
                        <a:pt x="497" y="277"/>
                      </a:cubicBezTo>
                      <a:cubicBezTo>
                        <a:pt x="473" y="366"/>
                        <a:pt x="219" y="379"/>
                        <a:pt x="41" y="300"/>
                      </a:cubicBezTo>
                      <a:cubicBezTo>
                        <a:pt x="15" y="363"/>
                        <a:pt x="0" y="409"/>
                        <a:pt x="0" y="409"/>
                      </a:cubicBezTo>
                      <a:cubicBezTo>
                        <a:pt x="0" y="409"/>
                        <a:pt x="287" y="534"/>
                        <a:pt x="417" y="503"/>
                      </a:cubicBezTo>
                      <a:cubicBezTo>
                        <a:pt x="546" y="472"/>
                        <a:pt x="702" y="379"/>
                        <a:pt x="702" y="379"/>
                      </a:cubicBezTo>
                      <a:cubicBezTo>
                        <a:pt x="702" y="379"/>
                        <a:pt x="773" y="171"/>
                        <a:pt x="781" y="85"/>
                      </a:cubicBezTo>
                      <a:cubicBezTo>
                        <a:pt x="790" y="0"/>
                        <a:pt x="469" y="51"/>
                        <a:pt x="469" y="51"/>
                      </a:cubicBezTo>
                      <a:close/>
                    </a:path>
                  </a:pathLst>
                </a:custGeom>
                <a:solidFill>
                  <a:srgbClr val="FC5B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75" name="Freeform 337"/>
                <p:cNvSpPr>
                  <a:spLocks/>
                </p:cNvSpPr>
                <p:nvPr/>
              </p:nvSpPr>
              <p:spPr bwMode="auto">
                <a:xfrm>
                  <a:off x="2703" y="1115"/>
                  <a:ext cx="991" cy="623"/>
                </a:xfrm>
                <a:custGeom>
                  <a:avLst/>
                  <a:gdLst>
                    <a:gd name="T0" fmla="*/ 646 w 784"/>
                    <a:gd name="T1" fmla="*/ 282 h 493"/>
                    <a:gd name="T2" fmla="*/ 361 w 784"/>
                    <a:gd name="T3" fmla="*/ 406 h 493"/>
                    <a:gd name="T4" fmla="*/ 10 w 784"/>
                    <a:gd name="T5" fmla="*/ 338 h 493"/>
                    <a:gd name="T6" fmla="*/ 0 w 784"/>
                    <a:gd name="T7" fmla="*/ 368 h 493"/>
                    <a:gd name="T8" fmla="*/ 417 w 784"/>
                    <a:gd name="T9" fmla="*/ 462 h 493"/>
                    <a:gd name="T10" fmla="*/ 702 w 784"/>
                    <a:gd name="T11" fmla="*/ 338 h 493"/>
                    <a:gd name="T12" fmla="*/ 781 w 784"/>
                    <a:gd name="T13" fmla="*/ 44 h 493"/>
                    <a:gd name="T14" fmla="*/ 724 w 784"/>
                    <a:gd name="T15" fmla="*/ 0 h 493"/>
                    <a:gd name="T16" fmla="*/ 646 w 784"/>
                    <a:gd name="T17" fmla="*/ 28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4" h="493">
                      <a:moveTo>
                        <a:pt x="646" y="282"/>
                      </a:moveTo>
                      <a:cubicBezTo>
                        <a:pt x="646" y="282"/>
                        <a:pt x="490" y="375"/>
                        <a:pt x="361" y="406"/>
                      </a:cubicBezTo>
                      <a:cubicBezTo>
                        <a:pt x="270" y="427"/>
                        <a:pt x="103" y="373"/>
                        <a:pt x="10" y="338"/>
                      </a:cubicBezTo>
                      <a:cubicBezTo>
                        <a:pt x="3" y="357"/>
                        <a:pt x="0" y="368"/>
                        <a:pt x="0" y="368"/>
                      </a:cubicBezTo>
                      <a:cubicBezTo>
                        <a:pt x="0" y="368"/>
                        <a:pt x="287" y="493"/>
                        <a:pt x="417" y="462"/>
                      </a:cubicBezTo>
                      <a:cubicBezTo>
                        <a:pt x="546" y="431"/>
                        <a:pt x="702" y="338"/>
                        <a:pt x="702" y="338"/>
                      </a:cubicBezTo>
                      <a:cubicBezTo>
                        <a:pt x="702" y="338"/>
                        <a:pt x="773" y="130"/>
                        <a:pt x="781" y="44"/>
                      </a:cubicBezTo>
                      <a:cubicBezTo>
                        <a:pt x="784" y="20"/>
                        <a:pt x="760" y="7"/>
                        <a:pt x="724" y="0"/>
                      </a:cubicBezTo>
                      <a:cubicBezTo>
                        <a:pt x="711" y="92"/>
                        <a:pt x="646" y="282"/>
                        <a:pt x="646" y="282"/>
                      </a:cubicBezTo>
                      <a:close/>
                    </a:path>
                  </a:pathLst>
                </a:custGeom>
                <a:solidFill>
                  <a:srgbClr val="BD2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76" name="Freeform 338"/>
                <p:cNvSpPr>
                  <a:spLocks/>
                </p:cNvSpPr>
                <p:nvPr/>
              </p:nvSpPr>
              <p:spPr bwMode="auto">
                <a:xfrm>
                  <a:off x="2822" y="336"/>
                  <a:ext cx="65" cy="136"/>
                </a:xfrm>
                <a:custGeom>
                  <a:avLst/>
                  <a:gdLst>
                    <a:gd name="T0" fmla="*/ 65 w 65"/>
                    <a:gd name="T1" fmla="*/ 129 h 136"/>
                    <a:gd name="T2" fmla="*/ 50 w 65"/>
                    <a:gd name="T3" fmla="*/ 0 h 136"/>
                    <a:gd name="T4" fmla="*/ 0 w 65"/>
                    <a:gd name="T5" fmla="*/ 5 h 136"/>
                    <a:gd name="T6" fmla="*/ 15 w 65"/>
                    <a:gd name="T7" fmla="*/ 136 h 136"/>
                    <a:gd name="T8" fmla="*/ 65 w 65"/>
                    <a:gd name="T9" fmla="*/ 129 h 136"/>
                  </a:gdLst>
                  <a:ahLst/>
                  <a:cxnLst>
                    <a:cxn ang="0">
                      <a:pos x="T0" y="T1"/>
                    </a:cxn>
                    <a:cxn ang="0">
                      <a:pos x="T2" y="T3"/>
                    </a:cxn>
                    <a:cxn ang="0">
                      <a:pos x="T4" y="T5"/>
                    </a:cxn>
                    <a:cxn ang="0">
                      <a:pos x="T6" y="T7"/>
                    </a:cxn>
                    <a:cxn ang="0">
                      <a:pos x="T8" y="T9"/>
                    </a:cxn>
                  </a:cxnLst>
                  <a:rect l="0" t="0" r="r" b="b"/>
                  <a:pathLst>
                    <a:path w="65" h="136">
                      <a:moveTo>
                        <a:pt x="65" y="129"/>
                      </a:moveTo>
                      <a:lnTo>
                        <a:pt x="50" y="0"/>
                      </a:lnTo>
                      <a:lnTo>
                        <a:pt x="0" y="5"/>
                      </a:lnTo>
                      <a:lnTo>
                        <a:pt x="15" y="136"/>
                      </a:lnTo>
                      <a:lnTo>
                        <a:pt x="65" y="129"/>
                      </a:lnTo>
                      <a:close/>
                    </a:path>
                  </a:pathLst>
                </a:custGeom>
                <a:solidFill>
                  <a:srgbClr val="F9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77" name="Freeform 339"/>
                <p:cNvSpPr>
                  <a:spLocks/>
                </p:cNvSpPr>
                <p:nvPr/>
              </p:nvSpPr>
              <p:spPr bwMode="auto">
                <a:xfrm>
                  <a:off x="2866" y="272"/>
                  <a:ext cx="860" cy="820"/>
                </a:xfrm>
                <a:custGeom>
                  <a:avLst/>
                  <a:gdLst>
                    <a:gd name="T0" fmla="*/ 356 w 680"/>
                    <a:gd name="T1" fmla="*/ 513 h 649"/>
                    <a:gd name="T2" fmla="*/ 444 w 680"/>
                    <a:gd name="T3" fmla="*/ 303 h 649"/>
                    <a:gd name="T4" fmla="*/ 10 w 680"/>
                    <a:gd name="T5" fmla="*/ 158 h 649"/>
                    <a:gd name="T6" fmla="*/ 0 w 680"/>
                    <a:gd name="T7" fmla="*/ 42 h 649"/>
                    <a:gd name="T8" fmla="*/ 427 w 680"/>
                    <a:gd name="T9" fmla="*/ 64 h 649"/>
                    <a:gd name="T10" fmla="*/ 668 w 680"/>
                    <a:gd name="T11" fmla="*/ 260 h 649"/>
                    <a:gd name="T12" fmla="*/ 665 w 680"/>
                    <a:gd name="T13" fmla="*/ 564 h 649"/>
                    <a:gd name="T14" fmla="*/ 356 w 680"/>
                    <a:gd name="T15" fmla="*/ 513 h 6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0" h="649">
                      <a:moveTo>
                        <a:pt x="356" y="513"/>
                      </a:moveTo>
                      <a:cubicBezTo>
                        <a:pt x="356" y="513"/>
                        <a:pt x="443" y="395"/>
                        <a:pt x="444" y="303"/>
                      </a:cubicBezTo>
                      <a:cubicBezTo>
                        <a:pt x="444" y="211"/>
                        <a:pt x="203" y="130"/>
                        <a:pt x="10" y="158"/>
                      </a:cubicBezTo>
                      <a:cubicBezTo>
                        <a:pt x="2" y="91"/>
                        <a:pt x="0" y="42"/>
                        <a:pt x="0" y="42"/>
                      </a:cubicBezTo>
                      <a:cubicBezTo>
                        <a:pt x="0" y="42"/>
                        <a:pt x="310" y="0"/>
                        <a:pt x="427" y="64"/>
                      </a:cubicBezTo>
                      <a:cubicBezTo>
                        <a:pt x="543" y="129"/>
                        <a:pt x="668" y="260"/>
                        <a:pt x="668" y="260"/>
                      </a:cubicBezTo>
                      <a:cubicBezTo>
                        <a:pt x="668" y="260"/>
                        <a:pt x="680" y="479"/>
                        <a:pt x="665" y="564"/>
                      </a:cubicBezTo>
                      <a:cubicBezTo>
                        <a:pt x="651" y="649"/>
                        <a:pt x="356" y="513"/>
                        <a:pt x="356" y="513"/>
                      </a:cubicBezTo>
                      <a:close/>
                    </a:path>
                  </a:pathLst>
                </a:custGeom>
                <a:solidFill>
                  <a:srgbClr val="FC5B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78" name="Freeform 340"/>
                <p:cNvSpPr>
                  <a:spLocks/>
                </p:cNvSpPr>
                <p:nvPr/>
              </p:nvSpPr>
              <p:spPr bwMode="auto">
                <a:xfrm>
                  <a:off x="2866" y="272"/>
                  <a:ext cx="860" cy="752"/>
                </a:xfrm>
                <a:custGeom>
                  <a:avLst/>
                  <a:gdLst>
                    <a:gd name="T0" fmla="*/ 599 w 680"/>
                    <a:gd name="T1" fmla="*/ 299 h 595"/>
                    <a:gd name="T2" fmla="*/ 358 w 680"/>
                    <a:gd name="T3" fmla="*/ 103 h 595"/>
                    <a:gd name="T4" fmla="*/ 2 w 680"/>
                    <a:gd name="T5" fmla="*/ 74 h 595"/>
                    <a:gd name="T6" fmla="*/ 0 w 680"/>
                    <a:gd name="T7" fmla="*/ 42 h 595"/>
                    <a:gd name="T8" fmla="*/ 427 w 680"/>
                    <a:gd name="T9" fmla="*/ 64 h 595"/>
                    <a:gd name="T10" fmla="*/ 668 w 680"/>
                    <a:gd name="T11" fmla="*/ 260 h 595"/>
                    <a:gd name="T12" fmla="*/ 665 w 680"/>
                    <a:gd name="T13" fmla="*/ 564 h 595"/>
                    <a:gd name="T14" fmla="*/ 598 w 680"/>
                    <a:gd name="T15" fmla="*/ 591 h 595"/>
                    <a:gd name="T16" fmla="*/ 599 w 680"/>
                    <a:gd name="T17" fmla="*/ 29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0" h="595">
                      <a:moveTo>
                        <a:pt x="599" y="299"/>
                      </a:moveTo>
                      <a:cubicBezTo>
                        <a:pt x="599" y="299"/>
                        <a:pt x="474" y="167"/>
                        <a:pt x="358" y="103"/>
                      </a:cubicBezTo>
                      <a:cubicBezTo>
                        <a:pt x="276" y="58"/>
                        <a:pt x="100" y="65"/>
                        <a:pt x="2" y="74"/>
                      </a:cubicBezTo>
                      <a:cubicBezTo>
                        <a:pt x="0" y="54"/>
                        <a:pt x="0" y="42"/>
                        <a:pt x="0" y="42"/>
                      </a:cubicBezTo>
                      <a:cubicBezTo>
                        <a:pt x="0" y="42"/>
                        <a:pt x="310" y="0"/>
                        <a:pt x="427" y="64"/>
                      </a:cubicBezTo>
                      <a:cubicBezTo>
                        <a:pt x="543" y="129"/>
                        <a:pt x="668" y="260"/>
                        <a:pt x="668" y="260"/>
                      </a:cubicBezTo>
                      <a:cubicBezTo>
                        <a:pt x="668" y="260"/>
                        <a:pt x="680" y="479"/>
                        <a:pt x="665" y="564"/>
                      </a:cubicBezTo>
                      <a:cubicBezTo>
                        <a:pt x="661" y="588"/>
                        <a:pt x="634" y="595"/>
                        <a:pt x="598" y="591"/>
                      </a:cubicBezTo>
                      <a:cubicBezTo>
                        <a:pt x="610" y="499"/>
                        <a:pt x="599" y="299"/>
                        <a:pt x="599" y="299"/>
                      </a:cubicBezTo>
                      <a:close/>
                    </a:path>
                  </a:pathLst>
                </a:custGeom>
                <a:solidFill>
                  <a:srgbClr val="BD2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79" name="Freeform 341"/>
                <p:cNvSpPr>
                  <a:spLocks/>
                </p:cNvSpPr>
                <p:nvPr/>
              </p:nvSpPr>
              <p:spPr bwMode="auto">
                <a:xfrm>
                  <a:off x="2473" y="338"/>
                  <a:ext cx="363" cy="242"/>
                </a:xfrm>
                <a:custGeom>
                  <a:avLst/>
                  <a:gdLst>
                    <a:gd name="T0" fmla="*/ 280 w 287"/>
                    <a:gd name="T1" fmla="*/ 31 h 192"/>
                    <a:gd name="T2" fmla="*/ 141 w 287"/>
                    <a:gd name="T3" fmla="*/ 5 h 192"/>
                    <a:gd name="T4" fmla="*/ 74 w 287"/>
                    <a:gd name="T5" fmla="*/ 34 h 192"/>
                    <a:gd name="T6" fmla="*/ 12 w 287"/>
                    <a:gd name="T7" fmla="*/ 83 h 192"/>
                    <a:gd name="T8" fmla="*/ 17 w 287"/>
                    <a:gd name="T9" fmla="*/ 84 h 192"/>
                    <a:gd name="T10" fmla="*/ 1 w 287"/>
                    <a:gd name="T11" fmla="*/ 103 h 192"/>
                    <a:gd name="T12" fmla="*/ 23 w 287"/>
                    <a:gd name="T13" fmla="*/ 107 h 192"/>
                    <a:gd name="T14" fmla="*/ 4 w 287"/>
                    <a:gd name="T15" fmla="*/ 132 h 192"/>
                    <a:gd name="T16" fmla="*/ 37 w 287"/>
                    <a:gd name="T17" fmla="*/ 135 h 192"/>
                    <a:gd name="T18" fmla="*/ 21 w 287"/>
                    <a:gd name="T19" fmla="*/ 161 h 192"/>
                    <a:gd name="T20" fmla="*/ 57 w 287"/>
                    <a:gd name="T21" fmla="*/ 163 h 192"/>
                    <a:gd name="T22" fmla="*/ 146 w 287"/>
                    <a:gd name="T23" fmla="*/ 127 h 192"/>
                    <a:gd name="T24" fmla="*/ 79 w 287"/>
                    <a:gd name="T25" fmla="*/ 166 h 192"/>
                    <a:gd name="T26" fmla="*/ 109 w 287"/>
                    <a:gd name="T27" fmla="*/ 177 h 192"/>
                    <a:gd name="T28" fmla="*/ 208 w 287"/>
                    <a:gd name="T29" fmla="*/ 147 h 192"/>
                    <a:gd name="T30" fmla="*/ 287 w 287"/>
                    <a:gd name="T31" fmla="*/ 96 h 192"/>
                    <a:gd name="T32" fmla="*/ 280 w 287"/>
                    <a:gd name="T33" fmla="*/ 3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7" h="192">
                      <a:moveTo>
                        <a:pt x="280" y="31"/>
                      </a:moveTo>
                      <a:cubicBezTo>
                        <a:pt x="280" y="31"/>
                        <a:pt x="180" y="9"/>
                        <a:pt x="141" y="5"/>
                      </a:cubicBezTo>
                      <a:cubicBezTo>
                        <a:pt x="101" y="0"/>
                        <a:pt x="103" y="15"/>
                        <a:pt x="74" y="34"/>
                      </a:cubicBezTo>
                      <a:cubicBezTo>
                        <a:pt x="44" y="53"/>
                        <a:pt x="14" y="67"/>
                        <a:pt x="12" y="83"/>
                      </a:cubicBezTo>
                      <a:cubicBezTo>
                        <a:pt x="17" y="84"/>
                        <a:pt x="17" y="84"/>
                        <a:pt x="17" y="84"/>
                      </a:cubicBezTo>
                      <a:cubicBezTo>
                        <a:pt x="17" y="84"/>
                        <a:pt x="1" y="90"/>
                        <a:pt x="1" y="103"/>
                      </a:cubicBezTo>
                      <a:cubicBezTo>
                        <a:pt x="0" y="115"/>
                        <a:pt x="14" y="109"/>
                        <a:pt x="23" y="107"/>
                      </a:cubicBezTo>
                      <a:cubicBezTo>
                        <a:pt x="5" y="114"/>
                        <a:pt x="1" y="123"/>
                        <a:pt x="4" y="132"/>
                      </a:cubicBezTo>
                      <a:cubicBezTo>
                        <a:pt x="7" y="141"/>
                        <a:pt x="23" y="140"/>
                        <a:pt x="37" y="135"/>
                      </a:cubicBezTo>
                      <a:cubicBezTo>
                        <a:pt x="22" y="141"/>
                        <a:pt x="19" y="153"/>
                        <a:pt x="21" y="161"/>
                      </a:cubicBezTo>
                      <a:cubicBezTo>
                        <a:pt x="22" y="169"/>
                        <a:pt x="35" y="177"/>
                        <a:pt x="57" y="163"/>
                      </a:cubicBezTo>
                      <a:cubicBezTo>
                        <a:pt x="79" y="150"/>
                        <a:pt x="146" y="127"/>
                        <a:pt x="146" y="127"/>
                      </a:cubicBezTo>
                      <a:cubicBezTo>
                        <a:pt x="146" y="127"/>
                        <a:pt x="84" y="164"/>
                        <a:pt x="79" y="166"/>
                      </a:cubicBezTo>
                      <a:cubicBezTo>
                        <a:pt x="75" y="168"/>
                        <a:pt x="79" y="192"/>
                        <a:pt x="109" y="177"/>
                      </a:cubicBezTo>
                      <a:cubicBezTo>
                        <a:pt x="139" y="162"/>
                        <a:pt x="178" y="158"/>
                        <a:pt x="208" y="147"/>
                      </a:cubicBezTo>
                      <a:cubicBezTo>
                        <a:pt x="238" y="137"/>
                        <a:pt x="281" y="115"/>
                        <a:pt x="287" y="96"/>
                      </a:cubicBezTo>
                      <a:cubicBezTo>
                        <a:pt x="281" y="43"/>
                        <a:pt x="280" y="31"/>
                        <a:pt x="280" y="31"/>
                      </a:cubicBezTo>
                      <a:close/>
                    </a:path>
                  </a:pathLst>
                </a:custGeom>
                <a:solidFill>
                  <a:srgbClr val="E7B2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0" name="Freeform 342"/>
                <p:cNvSpPr>
                  <a:spLocks/>
                </p:cNvSpPr>
                <p:nvPr/>
              </p:nvSpPr>
              <p:spPr bwMode="auto">
                <a:xfrm>
                  <a:off x="2351" y="1270"/>
                  <a:ext cx="352" cy="263"/>
                </a:xfrm>
                <a:custGeom>
                  <a:avLst/>
                  <a:gdLst>
                    <a:gd name="T0" fmla="*/ 253 w 278"/>
                    <a:gd name="T1" fmla="*/ 208 h 208"/>
                    <a:gd name="T2" fmla="*/ 112 w 278"/>
                    <a:gd name="T3" fmla="*/ 196 h 208"/>
                    <a:gd name="T4" fmla="*/ 55 w 278"/>
                    <a:gd name="T5" fmla="*/ 149 h 208"/>
                    <a:gd name="T6" fmla="*/ 9 w 278"/>
                    <a:gd name="T7" fmla="*/ 86 h 208"/>
                    <a:gd name="T8" fmla="*/ 14 w 278"/>
                    <a:gd name="T9" fmla="*/ 86 h 208"/>
                    <a:gd name="T10" fmla="*/ 3 w 278"/>
                    <a:gd name="T11" fmla="*/ 64 h 208"/>
                    <a:gd name="T12" fmla="*/ 26 w 278"/>
                    <a:gd name="T13" fmla="*/ 66 h 208"/>
                    <a:gd name="T14" fmla="*/ 14 w 278"/>
                    <a:gd name="T15" fmla="*/ 37 h 208"/>
                    <a:gd name="T16" fmla="*/ 47 w 278"/>
                    <a:gd name="T17" fmla="*/ 43 h 208"/>
                    <a:gd name="T18" fmla="*/ 39 w 278"/>
                    <a:gd name="T19" fmla="*/ 13 h 208"/>
                    <a:gd name="T20" fmla="*/ 74 w 278"/>
                    <a:gd name="T21" fmla="*/ 21 h 208"/>
                    <a:gd name="T22" fmla="*/ 150 w 278"/>
                    <a:gd name="T23" fmla="*/ 79 h 208"/>
                    <a:gd name="T24" fmla="*/ 96 w 278"/>
                    <a:gd name="T25" fmla="*/ 24 h 208"/>
                    <a:gd name="T26" fmla="*/ 128 w 278"/>
                    <a:gd name="T27" fmla="*/ 22 h 208"/>
                    <a:gd name="T28" fmla="*/ 215 w 278"/>
                    <a:gd name="T29" fmla="*/ 77 h 208"/>
                    <a:gd name="T30" fmla="*/ 278 w 278"/>
                    <a:gd name="T31" fmla="*/ 147 h 208"/>
                    <a:gd name="T32" fmla="*/ 253 w 278"/>
                    <a:gd name="T33"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8" h="208">
                      <a:moveTo>
                        <a:pt x="253" y="208"/>
                      </a:moveTo>
                      <a:cubicBezTo>
                        <a:pt x="253" y="208"/>
                        <a:pt x="151" y="202"/>
                        <a:pt x="112" y="196"/>
                      </a:cubicBezTo>
                      <a:cubicBezTo>
                        <a:pt x="73" y="190"/>
                        <a:pt x="79" y="176"/>
                        <a:pt x="55" y="149"/>
                      </a:cubicBezTo>
                      <a:cubicBezTo>
                        <a:pt x="32" y="123"/>
                        <a:pt x="7" y="102"/>
                        <a:pt x="9" y="86"/>
                      </a:cubicBezTo>
                      <a:cubicBezTo>
                        <a:pt x="14" y="86"/>
                        <a:pt x="14" y="86"/>
                        <a:pt x="14" y="86"/>
                      </a:cubicBezTo>
                      <a:cubicBezTo>
                        <a:pt x="14" y="86"/>
                        <a:pt x="0" y="76"/>
                        <a:pt x="3" y="64"/>
                      </a:cubicBezTo>
                      <a:cubicBezTo>
                        <a:pt x="6" y="52"/>
                        <a:pt x="19" y="61"/>
                        <a:pt x="26" y="66"/>
                      </a:cubicBezTo>
                      <a:cubicBezTo>
                        <a:pt x="11" y="54"/>
                        <a:pt x="9" y="45"/>
                        <a:pt x="14" y="37"/>
                      </a:cubicBezTo>
                      <a:cubicBezTo>
                        <a:pt x="20" y="29"/>
                        <a:pt x="35" y="35"/>
                        <a:pt x="47" y="43"/>
                      </a:cubicBezTo>
                      <a:cubicBezTo>
                        <a:pt x="34" y="33"/>
                        <a:pt x="35" y="20"/>
                        <a:pt x="39" y="13"/>
                      </a:cubicBezTo>
                      <a:cubicBezTo>
                        <a:pt x="42" y="6"/>
                        <a:pt x="57" y="2"/>
                        <a:pt x="74" y="21"/>
                      </a:cubicBezTo>
                      <a:cubicBezTo>
                        <a:pt x="92" y="40"/>
                        <a:pt x="150" y="79"/>
                        <a:pt x="150" y="79"/>
                      </a:cubicBezTo>
                      <a:cubicBezTo>
                        <a:pt x="150" y="79"/>
                        <a:pt x="101" y="28"/>
                        <a:pt x="96" y="24"/>
                      </a:cubicBezTo>
                      <a:cubicBezTo>
                        <a:pt x="92" y="21"/>
                        <a:pt x="103" y="0"/>
                        <a:pt x="128" y="22"/>
                      </a:cubicBezTo>
                      <a:cubicBezTo>
                        <a:pt x="152" y="44"/>
                        <a:pt x="189" y="59"/>
                        <a:pt x="215" y="77"/>
                      </a:cubicBezTo>
                      <a:cubicBezTo>
                        <a:pt x="241" y="95"/>
                        <a:pt x="276" y="128"/>
                        <a:pt x="278" y="147"/>
                      </a:cubicBezTo>
                      <a:cubicBezTo>
                        <a:pt x="258" y="197"/>
                        <a:pt x="253" y="208"/>
                        <a:pt x="253" y="208"/>
                      </a:cubicBezTo>
                      <a:close/>
                    </a:path>
                  </a:pathLst>
                </a:custGeom>
                <a:solidFill>
                  <a:srgbClr val="E7B2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1" name="Freeform 343"/>
                <p:cNvSpPr>
                  <a:spLocks/>
                </p:cNvSpPr>
                <p:nvPr/>
              </p:nvSpPr>
              <p:spPr bwMode="auto">
                <a:xfrm>
                  <a:off x="3156" y="724"/>
                  <a:ext cx="293" cy="635"/>
                </a:xfrm>
                <a:custGeom>
                  <a:avLst/>
                  <a:gdLst>
                    <a:gd name="T0" fmla="*/ 36 w 232"/>
                    <a:gd name="T1" fmla="*/ 65 h 502"/>
                    <a:gd name="T2" fmla="*/ 0 w 232"/>
                    <a:gd name="T3" fmla="*/ 128 h 502"/>
                    <a:gd name="T4" fmla="*/ 0 w 232"/>
                    <a:gd name="T5" fmla="*/ 403 h 502"/>
                    <a:gd name="T6" fmla="*/ 37 w 232"/>
                    <a:gd name="T7" fmla="*/ 461 h 502"/>
                    <a:gd name="T8" fmla="*/ 164 w 232"/>
                    <a:gd name="T9" fmla="*/ 496 h 502"/>
                    <a:gd name="T10" fmla="*/ 207 w 232"/>
                    <a:gd name="T11" fmla="*/ 459 h 502"/>
                    <a:gd name="T12" fmla="*/ 228 w 232"/>
                    <a:gd name="T13" fmla="*/ 311 h 502"/>
                    <a:gd name="T14" fmla="*/ 229 w 232"/>
                    <a:gd name="T15" fmla="*/ 217 h 502"/>
                    <a:gd name="T16" fmla="*/ 208 w 232"/>
                    <a:gd name="T17" fmla="*/ 41 h 502"/>
                    <a:gd name="T18" fmla="*/ 166 w 232"/>
                    <a:gd name="T19" fmla="*/ 9 h 502"/>
                    <a:gd name="T20" fmla="*/ 36 w 232"/>
                    <a:gd name="T21" fmla="*/ 6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502">
                      <a:moveTo>
                        <a:pt x="36" y="65"/>
                      </a:moveTo>
                      <a:cubicBezTo>
                        <a:pt x="16" y="73"/>
                        <a:pt x="0" y="102"/>
                        <a:pt x="0" y="128"/>
                      </a:cubicBezTo>
                      <a:cubicBezTo>
                        <a:pt x="0" y="403"/>
                        <a:pt x="0" y="403"/>
                        <a:pt x="0" y="403"/>
                      </a:cubicBezTo>
                      <a:cubicBezTo>
                        <a:pt x="0" y="430"/>
                        <a:pt x="16" y="456"/>
                        <a:pt x="37" y="461"/>
                      </a:cubicBezTo>
                      <a:cubicBezTo>
                        <a:pt x="164" y="496"/>
                        <a:pt x="164" y="496"/>
                        <a:pt x="164" y="496"/>
                      </a:cubicBezTo>
                      <a:cubicBezTo>
                        <a:pt x="184" y="502"/>
                        <a:pt x="204" y="485"/>
                        <a:pt x="207" y="459"/>
                      </a:cubicBezTo>
                      <a:cubicBezTo>
                        <a:pt x="228" y="311"/>
                        <a:pt x="228" y="311"/>
                        <a:pt x="228" y="311"/>
                      </a:cubicBezTo>
                      <a:cubicBezTo>
                        <a:pt x="231" y="285"/>
                        <a:pt x="232" y="243"/>
                        <a:pt x="229" y="217"/>
                      </a:cubicBezTo>
                      <a:cubicBezTo>
                        <a:pt x="208" y="41"/>
                        <a:pt x="208" y="41"/>
                        <a:pt x="208" y="41"/>
                      </a:cubicBezTo>
                      <a:cubicBezTo>
                        <a:pt x="205" y="15"/>
                        <a:pt x="186" y="0"/>
                        <a:pt x="166" y="9"/>
                      </a:cubicBezTo>
                      <a:lnTo>
                        <a:pt x="36" y="65"/>
                      </a:lnTo>
                      <a:close/>
                    </a:path>
                  </a:pathLst>
                </a:custGeom>
                <a:solidFill>
                  <a:srgbClr val="FC5B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2" name="Oval 344"/>
                <p:cNvSpPr>
                  <a:spLocks noChangeArrowheads="1"/>
                </p:cNvSpPr>
                <p:nvPr/>
              </p:nvSpPr>
              <p:spPr bwMode="auto">
                <a:xfrm>
                  <a:off x="3228" y="799"/>
                  <a:ext cx="572" cy="526"/>
                </a:xfrm>
                <a:prstGeom prst="ellipse">
                  <a:avLst/>
                </a:prstGeom>
                <a:solidFill>
                  <a:srgbClr val="A080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3" name="Freeform 345"/>
                <p:cNvSpPr>
                  <a:spLocks/>
                </p:cNvSpPr>
                <p:nvPr/>
              </p:nvSpPr>
              <p:spPr bwMode="auto">
                <a:xfrm>
                  <a:off x="3228" y="946"/>
                  <a:ext cx="572" cy="379"/>
                </a:xfrm>
                <a:custGeom>
                  <a:avLst/>
                  <a:gdLst>
                    <a:gd name="T0" fmla="*/ 249 w 453"/>
                    <a:gd name="T1" fmla="*/ 192 h 300"/>
                    <a:gd name="T2" fmla="*/ 24 w 453"/>
                    <a:gd name="T3" fmla="*/ 0 h 300"/>
                    <a:gd name="T4" fmla="*/ 0 w 453"/>
                    <a:gd name="T5" fmla="*/ 92 h 300"/>
                    <a:gd name="T6" fmla="*/ 227 w 453"/>
                    <a:gd name="T7" fmla="*/ 300 h 300"/>
                    <a:gd name="T8" fmla="*/ 453 w 453"/>
                    <a:gd name="T9" fmla="*/ 92 h 300"/>
                    <a:gd name="T10" fmla="*/ 452 w 453"/>
                    <a:gd name="T11" fmla="*/ 76 h 300"/>
                    <a:gd name="T12" fmla="*/ 249 w 453"/>
                    <a:gd name="T13" fmla="*/ 192 h 300"/>
                  </a:gdLst>
                  <a:ahLst/>
                  <a:cxnLst>
                    <a:cxn ang="0">
                      <a:pos x="T0" y="T1"/>
                    </a:cxn>
                    <a:cxn ang="0">
                      <a:pos x="T2" y="T3"/>
                    </a:cxn>
                    <a:cxn ang="0">
                      <a:pos x="T4" y="T5"/>
                    </a:cxn>
                    <a:cxn ang="0">
                      <a:pos x="T6" y="T7"/>
                    </a:cxn>
                    <a:cxn ang="0">
                      <a:pos x="T8" y="T9"/>
                    </a:cxn>
                    <a:cxn ang="0">
                      <a:pos x="T10" y="T11"/>
                    </a:cxn>
                    <a:cxn ang="0">
                      <a:pos x="T12" y="T13"/>
                    </a:cxn>
                  </a:cxnLst>
                  <a:rect l="0" t="0" r="r" b="b"/>
                  <a:pathLst>
                    <a:path w="453" h="300">
                      <a:moveTo>
                        <a:pt x="249" y="192"/>
                      </a:moveTo>
                      <a:cubicBezTo>
                        <a:pt x="130" y="192"/>
                        <a:pt x="33" y="108"/>
                        <a:pt x="24" y="0"/>
                      </a:cubicBezTo>
                      <a:cubicBezTo>
                        <a:pt x="9" y="28"/>
                        <a:pt x="0" y="59"/>
                        <a:pt x="0" y="92"/>
                      </a:cubicBezTo>
                      <a:cubicBezTo>
                        <a:pt x="0" y="207"/>
                        <a:pt x="102" y="300"/>
                        <a:pt x="227" y="300"/>
                      </a:cubicBezTo>
                      <a:cubicBezTo>
                        <a:pt x="352" y="300"/>
                        <a:pt x="453" y="207"/>
                        <a:pt x="453" y="92"/>
                      </a:cubicBezTo>
                      <a:cubicBezTo>
                        <a:pt x="453" y="87"/>
                        <a:pt x="453" y="81"/>
                        <a:pt x="452" y="76"/>
                      </a:cubicBezTo>
                      <a:cubicBezTo>
                        <a:pt x="416" y="145"/>
                        <a:pt x="338" y="192"/>
                        <a:pt x="249" y="192"/>
                      </a:cubicBezTo>
                      <a:close/>
                    </a:path>
                  </a:pathLst>
                </a:custGeom>
                <a:solidFill>
                  <a:srgbClr val="9070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4" name="Freeform 346"/>
                <p:cNvSpPr>
                  <a:spLocks/>
                </p:cNvSpPr>
                <p:nvPr/>
              </p:nvSpPr>
              <p:spPr bwMode="auto">
                <a:xfrm>
                  <a:off x="1411" y="421"/>
                  <a:ext cx="275" cy="234"/>
                </a:xfrm>
                <a:custGeom>
                  <a:avLst/>
                  <a:gdLst>
                    <a:gd name="T0" fmla="*/ 0 w 218"/>
                    <a:gd name="T1" fmla="*/ 5 h 185"/>
                    <a:gd name="T2" fmla="*/ 216 w 218"/>
                    <a:gd name="T3" fmla="*/ 185 h 185"/>
                    <a:gd name="T4" fmla="*/ 213 w 218"/>
                    <a:gd name="T5" fmla="*/ 174 h 185"/>
                    <a:gd name="T6" fmla="*/ 4 w 218"/>
                    <a:gd name="T7" fmla="*/ 0 h 185"/>
                    <a:gd name="T8" fmla="*/ 0 w 218"/>
                    <a:gd name="T9" fmla="*/ 5 h 185"/>
                  </a:gdLst>
                  <a:ahLst/>
                  <a:cxnLst>
                    <a:cxn ang="0">
                      <a:pos x="T0" y="T1"/>
                    </a:cxn>
                    <a:cxn ang="0">
                      <a:pos x="T2" y="T3"/>
                    </a:cxn>
                    <a:cxn ang="0">
                      <a:pos x="T4" y="T5"/>
                    </a:cxn>
                    <a:cxn ang="0">
                      <a:pos x="T6" y="T7"/>
                    </a:cxn>
                    <a:cxn ang="0">
                      <a:pos x="T8" y="T9"/>
                    </a:cxn>
                  </a:cxnLst>
                  <a:rect l="0" t="0" r="r" b="b"/>
                  <a:pathLst>
                    <a:path w="218" h="185">
                      <a:moveTo>
                        <a:pt x="0" y="5"/>
                      </a:moveTo>
                      <a:cubicBezTo>
                        <a:pt x="216" y="185"/>
                        <a:pt x="216" y="185"/>
                        <a:pt x="216" y="185"/>
                      </a:cubicBezTo>
                      <a:cubicBezTo>
                        <a:pt x="218" y="182"/>
                        <a:pt x="216" y="178"/>
                        <a:pt x="213" y="174"/>
                      </a:cubicBezTo>
                      <a:cubicBezTo>
                        <a:pt x="4" y="0"/>
                        <a:pt x="4" y="0"/>
                        <a:pt x="4" y="0"/>
                      </a:cubicBezTo>
                      <a:lnTo>
                        <a:pt x="0" y="5"/>
                      </a:lnTo>
                      <a:close/>
                    </a:path>
                  </a:pathLst>
                </a:custGeom>
                <a:solidFill>
                  <a:srgbClr val="F9A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5" name="Freeform 347"/>
                <p:cNvSpPr>
                  <a:spLocks/>
                </p:cNvSpPr>
                <p:nvPr/>
              </p:nvSpPr>
              <p:spPr bwMode="auto">
                <a:xfrm>
                  <a:off x="1416" y="406"/>
                  <a:ext cx="283" cy="240"/>
                </a:xfrm>
                <a:custGeom>
                  <a:avLst/>
                  <a:gdLst>
                    <a:gd name="T0" fmla="*/ 10 w 224"/>
                    <a:gd name="T1" fmla="*/ 0 h 190"/>
                    <a:gd name="T2" fmla="*/ 0 w 224"/>
                    <a:gd name="T3" fmla="*/ 12 h 190"/>
                    <a:gd name="T4" fmla="*/ 209 w 224"/>
                    <a:gd name="T5" fmla="*/ 186 h 190"/>
                    <a:gd name="T6" fmla="*/ 209 w 224"/>
                    <a:gd name="T7" fmla="*/ 186 h 190"/>
                    <a:gd name="T8" fmla="*/ 209 w 224"/>
                    <a:gd name="T9" fmla="*/ 186 h 190"/>
                    <a:gd name="T10" fmla="*/ 222 w 224"/>
                    <a:gd name="T11" fmla="*/ 187 h 190"/>
                    <a:gd name="T12" fmla="*/ 219 w 224"/>
                    <a:gd name="T13" fmla="*/ 174 h 190"/>
                    <a:gd name="T14" fmla="*/ 219 w 224"/>
                    <a:gd name="T15" fmla="*/ 175 h 190"/>
                    <a:gd name="T16" fmla="*/ 219 w 224"/>
                    <a:gd name="T17" fmla="*/ 174 h 190"/>
                    <a:gd name="T18" fmla="*/ 219 w 224"/>
                    <a:gd name="T19" fmla="*/ 174 h 190"/>
                    <a:gd name="T20" fmla="*/ 10 w 224"/>
                    <a:gd name="T21"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190">
                      <a:moveTo>
                        <a:pt x="10" y="0"/>
                      </a:moveTo>
                      <a:cubicBezTo>
                        <a:pt x="0" y="12"/>
                        <a:pt x="0" y="12"/>
                        <a:pt x="0" y="12"/>
                      </a:cubicBezTo>
                      <a:cubicBezTo>
                        <a:pt x="209" y="186"/>
                        <a:pt x="209" y="186"/>
                        <a:pt x="209" y="186"/>
                      </a:cubicBezTo>
                      <a:cubicBezTo>
                        <a:pt x="209" y="186"/>
                        <a:pt x="209" y="186"/>
                        <a:pt x="209" y="186"/>
                      </a:cubicBezTo>
                      <a:cubicBezTo>
                        <a:pt x="209" y="186"/>
                        <a:pt x="209" y="186"/>
                        <a:pt x="209" y="186"/>
                      </a:cubicBezTo>
                      <a:cubicBezTo>
                        <a:pt x="213" y="189"/>
                        <a:pt x="219" y="190"/>
                        <a:pt x="222" y="187"/>
                      </a:cubicBezTo>
                      <a:cubicBezTo>
                        <a:pt x="224" y="184"/>
                        <a:pt x="223" y="179"/>
                        <a:pt x="219" y="174"/>
                      </a:cubicBezTo>
                      <a:cubicBezTo>
                        <a:pt x="219" y="175"/>
                        <a:pt x="219" y="175"/>
                        <a:pt x="219" y="175"/>
                      </a:cubicBezTo>
                      <a:cubicBezTo>
                        <a:pt x="219" y="174"/>
                        <a:pt x="219" y="174"/>
                        <a:pt x="219" y="174"/>
                      </a:cubicBezTo>
                      <a:cubicBezTo>
                        <a:pt x="219" y="174"/>
                        <a:pt x="219" y="174"/>
                        <a:pt x="219" y="174"/>
                      </a:cubicBezTo>
                      <a:lnTo>
                        <a:pt x="10" y="0"/>
                      </a:lnTo>
                      <a:close/>
                    </a:path>
                  </a:pathLst>
                </a:custGeom>
                <a:solidFill>
                  <a:srgbClr val="F5E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6" name="Freeform 348"/>
                <p:cNvSpPr>
                  <a:spLocks/>
                </p:cNvSpPr>
                <p:nvPr/>
              </p:nvSpPr>
              <p:spPr bwMode="auto">
                <a:xfrm>
                  <a:off x="1429" y="399"/>
                  <a:ext cx="279" cy="232"/>
                </a:xfrm>
                <a:custGeom>
                  <a:avLst/>
                  <a:gdLst>
                    <a:gd name="T0" fmla="*/ 209 w 221"/>
                    <a:gd name="T1" fmla="*/ 179 h 183"/>
                    <a:gd name="T2" fmla="*/ 221 w 221"/>
                    <a:gd name="T3" fmla="*/ 181 h 183"/>
                    <a:gd name="T4" fmla="*/ 4 w 221"/>
                    <a:gd name="T5" fmla="*/ 0 h 183"/>
                    <a:gd name="T6" fmla="*/ 0 w 221"/>
                    <a:gd name="T7" fmla="*/ 5 h 183"/>
                    <a:gd name="T8" fmla="*/ 209 w 221"/>
                    <a:gd name="T9" fmla="*/ 179 h 183"/>
                  </a:gdLst>
                  <a:ahLst/>
                  <a:cxnLst>
                    <a:cxn ang="0">
                      <a:pos x="T0" y="T1"/>
                    </a:cxn>
                    <a:cxn ang="0">
                      <a:pos x="T2" y="T3"/>
                    </a:cxn>
                    <a:cxn ang="0">
                      <a:pos x="T4" y="T5"/>
                    </a:cxn>
                    <a:cxn ang="0">
                      <a:pos x="T6" y="T7"/>
                    </a:cxn>
                    <a:cxn ang="0">
                      <a:pos x="T8" y="T9"/>
                    </a:cxn>
                  </a:cxnLst>
                  <a:rect l="0" t="0" r="r" b="b"/>
                  <a:pathLst>
                    <a:path w="221" h="183">
                      <a:moveTo>
                        <a:pt x="209" y="179"/>
                      </a:moveTo>
                      <a:cubicBezTo>
                        <a:pt x="213" y="182"/>
                        <a:pt x="218" y="183"/>
                        <a:pt x="221" y="181"/>
                      </a:cubicBezTo>
                      <a:cubicBezTo>
                        <a:pt x="4" y="0"/>
                        <a:pt x="4" y="0"/>
                        <a:pt x="4" y="0"/>
                      </a:cubicBezTo>
                      <a:cubicBezTo>
                        <a:pt x="0" y="5"/>
                        <a:pt x="0" y="5"/>
                        <a:pt x="0" y="5"/>
                      </a:cubicBezTo>
                      <a:lnTo>
                        <a:pt x="209" y="179"/>
                      </a:lnTo>
                      <a:close/>
                    </a:path>
                  </a:pathLst>
                </a:custGeom>
                <a:solidFill>
                  <a:srgbClr val="F9A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7" name="Freeform 349"/>
                <p:cNvSpPr>
                  <a:spLocks/>
                </p:cNvSpPr>
                <p:nvPr/>
              </p:nvSpPr>
              <p:spPr bwMode="auto">
                <a:xfrm>
                  <a:off x="1680" y="626"/>
                  <a:ext cx="42" cy="38"/>
                </a:xfrm>
                <a:custGeom>
                  <a:avLst/>
                  <a:gdLst>
                    <a:gd name="T0" fmla="*/ 22 w 33"/>
                    <a:gd name="T1" fmla="*/ 2 h 30"/>
                    <a:gd name="T2" fmla="*/ 10 w 33"/>
                    <a:gd name="T3" fmla="*/ 0 h 30"/>
                    <a:gd name="T4" fmla="*/ 10 w 33"/>
                    <a:gd name="T5" fmla="*/ 0 h 30"/>
                    <a:gd name="T6" fmla="*/ 10 w 33"/>
                    <a:gd name="T7" fmla="*/ 1 h 30"/>
                    <a:gd name="T8" fmla="*/ 10 w 33"/>
                    <a:gd name="T9" fmla="*/ 0 h 30"/>
                    <a:gd name="T10" fmla="*/ 13 w 33"/>
                    <a:gd name="T11" fmla="*/ 13 h 30"/>
                    <a:gd name="T12" fmla="*/ 0 w 33"/>
                    <a:gd name="T13" fmla="*/ 12 h 30"/>
                    <a:gd name="T14" fmla="*/ 0 w 33"/>
                    <a:gd name="T15" fmla="*/ 12 h 30"/>
                    <a:gd name="T16" fmla="*/ 0 w 33"/>
                    <a:gd name="T17" fmla="*/ 12 h 30"/>
                    <a:gd name="T18" fmla="*/ 3 w 33"/>
                    <a:gd name="T19" fmla="*/ 24 h 30"/>
                    <a:gd name="T20" fmla="*/ 33 w 33"/>
                    <a:gd name="T21" fmla="*/ 30 h 30"/>
                    <a:gd name="T22" fmla="*/ 22 w 33"/>
                    <a:gd name="T23"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0">
                      <a:moveTo>
                        <a:pt x="22" y="2"/>
                      </a:moveTo>
                      <a:cubicBezTo>
                        <a:pt x="19" y="4"/>
                        <a:pt x="14" y="3"/>
                        <a:pt x="10" y="0"/>
                      </a:cubicBezTo>
                      <a:cubicBezTo>
                        <a:pt x="10" y="0"/>
                        <a:pt x="10" y="0"/>
                        <a:pt x="10" y="0"/>
                      </a:cubicBezTo>
                      <a:cubicBezTo>
                        <a:pt x="10" y="1"/>
                        <a:pt x="10" y="1"/>
                        <a:pt x="10" y="1"/>
                      </a:cubicBezTo>
                      <a:cubicBezTo>
                        <a:pt x="10" y="0"/>
                        <a:pt x="10" y="0"/>
                        <a:pt x="10" y="0"/>
                      </a:cubicBezTo>
                      <a:cubicBezTo>
                        <a:pt x="14" y="5"/>
                        <a:pt x="15" y="10"/>
                        <a:pt x="13" y="13"/>
                      </a:cubicBezTo>
                      <a:cubicBezTo>
                        <a:pt x="10" y="16"/>
                        <a:pt x="4" y="15"/>
                        <a:pt x="0" y="12"/>
                      </a:cubicBezTo>
                      <a:cubicBezTo>
                        <a:pt x="0" y="12"/>
                        <a:pt x="0" y="12"/>
                        <a:pt x="0" y="12"/>
                      </a:cubicBezTo>
                      <a:cubicBezTo>
                        <a:pt x="0" y="12"/>
                        <a:pt x="0" y="12"/>
                        <a:pt x="0" y="12"/>
                      </a:cubicBezTo>
                      <a:cubicBezTo>
                        <a:pt x="3" y="16"/>
                        <a:pt x="5" y="20"/>
                        <a:pt x="3" y="24"/>
                      </a:cubicBezTo>
                      <a:cubicBezTo>
                        <a:pt x="33" y="30"/>
                        <a:pt x="33" y="30"/>
                        <a:pt x="33" y="30"/>
                      </a:cubicBezTo>
                      <a:lnTo>
                        <a:pt x="22" y="2"/>
                      </a:lnTo>
                      <a:close/>
                    </a:path>
                  </a:pathLst>
                </a:custGeom>
                <a:solidFill>
                  <a:srgbClr val="F0B1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8" name="Freeform 350"/>
                <p:cNvSpPr>
                  <a:spLocks/>
                </p:cNvSpPr>
                <p:nvPr/>
              </p:nvSpPr>
              <p:spPr bwMode="auto">
                <a:xfrm>
                  <a:off x="1703" y="646"/>
                  <a:ext cx="19" cy="18"/>
                </a:xfrm>
                <a:custGeom>
                  <a:avLst/>
                  <a:gdLst>
                    <a:gd name="T0" fmla="*/ 0 w 15"/>
                    <a:gd name="T1" fmla="*/ 11 h 14"/>
                    <a:gd name="T2" fmla="*/ 15 w 15"/>
                    <a:gd name="T3" fmla="*/ 14 h 14"/>
                    <a:gd name="T4" fmla="*/ 9 w 15"/>
                    <a:gd name="T5" fmla="*/ 0 h 14"/>
                    <a:gd name="T6" fmla="*/ 4 w 15"/>
                    <a:gd name="T7" fmla="*/ 5 h 14"/>
                    <a:gd name="T8" fmla="*/ 0 w 15"/>
                    <a:gd name="T9" fmla="*/ 11 h 14"/>
                  </a:gdLst>
                  <a:ahLst/>
                  <a:cxnLst>
                    <a:cxn ang="0">
                      <a:pos x="T0" y="T1"/>
                    </a:cxn>
                    <a:cxn ang="0">
                      <a:pos x="T2" y="T3"/>
                    </a:cxn>
                    <a:cxn ang="0">
                      <a:pos x="T4" y="T5"/>
                    </a:cxn>
                    <a:cxn ang="0">
                      <a:pos x="T6" y="T7"/>
                    </a:cxn>
                    <a:cxn ang="0">
                      <a:pos x="T8" y="T9"/>
                    </a:cxn>
                  </a:cxnLst>
                  <a:rect l="0" t="0" r="r" b="b"/>
                  <a:pathLst>
                    <a:path w="15" h="14">
                      <a:moveTo>
                        <a:pt x="0" y="11"/>
                      </a:moveTo>
                      <a:cubicBezTo>
                        <a:pt x="15" y="14"/>
                        <a:pt x="15" y="14"/>
                        <a:pt x="15" y="14"/>
                      </a:cubicBezTo>
                      <a:cubicBezTo>
                        <a:pt x="9" y="0"/>
                        <a:pt x="9" y="0"/>
                        <a:pt x="9" y="0"/>
                      </a:cubicBezTo>
                      <a:cubicBezTo>
                        <a:pt x="7" y="2"/>
                        <a:pt x="5" y="3"/>
                        <a:pt x="4" y="5"/>
                      </a:cubicBezTo>
                      <a:cubicBezTo>
                        <a:pt x="2" y="7"/>
                        <a:pt x="1" y="9"/>
                        <a:pt x="0" y="11"/>
                      </a:cubicBezTo>
                      <a:close/>
                    </a:path>
                  </a:pathLst>
                </a:custGeom>
                <a:solidFill>
                  <a:srgbClr val="103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9" name="Freeform 351"/>
                <p:cNvSpPr>
                  <a:spLocks/>
                </p:cNvSpPr>
                <p:nvPr/>
              </p:nvSpPr>
              <p:spPr bwMode="auto">
                <a:xfrm>
                  <a:off x="1398" y="410"/>
                  <a:ext cx="18" cy="16"/>
                </a:xfrm>
                <a:custGeom>
                  <a:avLst/>
                  <a:gdLst>
                    <a:gd name="T0" fmla="*/ 13 w 18"/>
                    <a:gd name="T1" fmla="*/ 16 h 16"/>
                    <a:gd name="T2" fmla="*/ 18 w 18"/>
                    <a:gd name="T3" fmla="*/ 11 h 16"/>
                    <a:gd name="T4" fmla="*/ 5 w 18"/>
                    <a:gd name="T5" fmla="*/ 0 h 16"/>
                    <a:gd name="T6" fmla="*/ 0 w 18"/>
                    <a:gd name="T7" fmla="*/ 6 h 16"/>
                    <a:gd name="T8" fmla="*/ 13 w 18"/>
                    <a:gd name="T9" fmla="*/ 16 h 16"/>
                  </a:gdLst>
                  <a:ahLst/>
                  <a:cxnLst>
                    <a:cxn ang="0">
                      <a:pos x="T0" y="T1"/>
                    </a:cxn>
                    <a:cxn ang="0">
                      <a:pos x="T2" y="T3"/>
                    </a:cxn>
                    <a:cxn ang="0">
                      <a:pos x="T4" y="T5"/>
                    </a:cxn>
                    <a:cxn ang="0">
                      <a:pos x="T6" y="T7"/>
                    </a:cxn>
                    <a:cxn ang="0">
                      <a:pos x="T8" y="T9"/>
                    </a:cxn>
                  </a:cxnLst>
                  <a:rect l="0" t="0" r="r" b="b"/>
                  <a:pathLst>
                    <a:path w="18" h="16">
                      <a:moveTo>
                        <a:pt x="13" y="16"/>
                      </a:moveTo>
                      <a:lnTo>
                        <a:pt x="18" y="11"/>
                      </a:lnTo>
                      <a:lnTo>
                        <a:pt x="5" y="0"/>
                      </a:lnTo>
                      <a:lnTo>
                        <a:pt x="0" y="6"/>
                      </a:lnTo>
                      <a:lnTo>
                        <a:pt x="13" y="16"/>
                      </a:lnTo>
                      <a:close/>
                    </a:path>
                  </a:pathLst>
                </a:custGeom>
                <a:solidFill>
                  <a:srgbClr val="C62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90" name="Freeform 352"/>
                <p:cNvSpPr>
                  <a:spLocks/>
                </p:cNvSpPr>
                <p:nvPr/>
              </p:nvSpPr>
              <p:spPr bwMode="auto">
                <a:xfrm>
                  <a:off x="1403" y="396"/>
                  <a:ext cx="26" cy="25"/>
                </a:xfrm>
                <a:custGeom>
                  <a:avLst/>
                  <a:gdLst>
                    <a:gd name="T0" fmla="*/ 13 w 26"/>
                    <a:gd name="T1" fmla="*/ 25 h 25"/>
                    <a:gd name="T2" fmla="*/ 26 w 26"/>
                    <a:gd name="T3" fmla="*/ 10 h 25"/>
                    <a:gd name="T4" fmla="*/ 13 w 26"/>
                    <a:gd name="T5" fmla="*/ 0 h 25"/>
                    <a:gd name="T6" fmla="*/ 0 w 26"/>
                    <a:gd name="T7" fmla="*/ 14 h 25"/>
                    <a:gd name="T8" fmla="*/ 13 w 26"/>
                    <a:gd name="T9" fmla="*/ 25 h 25"/>
                  </a:gdLst>
                  <a:ahLst/>
                  <a:cxnLst>
                    <a:cxn ang="0">
                      <a:pos x="T0" y="T1"/>
                    </a:cxn>
                    <a:cxn ang="0">
                      <a:pos x="T2" y="T3"/>
                    </a:cxn>
                    <a:cxn ang="0">
                      <a:pos x="T4" y="T5"/>
                    </a:cxn>
                    <a:cxn ang="0">
                      <a:pos x="T6" y="T7"/>
                    </a:cxn>
                    <a:cxn ang="0">
                      <a:pos x="T8" y="T9"/>
                    </a:cxn>
                  </a:cxnLst>
                  <a:rect l="0" t="0" r="r" b="b"/>
                  <a:pathLst>
                    <a:path w="26" h="25">
                      <a:moveTo>
                        <a:pt x="13" y="25"/>
                      </a:moveTo>
                      <a:lnTo>
                        <a:pt x="26" y="10"/>
                      </a:lnTo>
                      <a:lnTo>
                        <a:pt x="13" y="0"/>
                      </a:lnTo>
                      <a:lnTo>
                        <a:pt x="0" y="14"/>
                      </a:lnTo>
                      <a:lnTo>
                        <a:pt x="13" y="25"/>
                      </a:lnTo>
                      <a:close/>
                    </a:path>
                  </a:pathLst>
                </a:custGeom>
                <a:solidFill>
                  <a:srgbClr val="F85A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91" name="Freeform 353"/>
                <p:cNvSpPr>
                  <a:spLocks/>
                </p:cNvSpPr>
                <p:nvPr/>
              </p:nvSpPr>
              <p:spPr bwMode="auto">
                <a:xfrm>
                  <a:off x="1416" y="389"/>
                  <a:ext cx="18" cy="17"/>
                </a:xfrm>
                <a:custGeom>
                  <a:avLst/>
                  <a:gdLst>
                    <a:gd name="T0" fmla="*/ 13 w 18"/>
                    <a:gd name="T1" fmla="*/ 17 h 17"/>
                    <a:gd name="T2" fmla="*/ 18 w 18"/>
                    <a:gd name="T3" fmla="*/ 10 h 17"/>
                    <a:gd name="T4" fmla="*/ 5 w 18"/>
                    <a:gd name="T5" fmla="*/ 0 h 17"/>
                    <a:gd name="T6" fmla="*/ 0 w 18"/>
                    <a:gd name="T7" fmla="*/ 7 h 17"/>
                    <a:gd name="T8" fmla="*/ 13 w 18"/>
                    <a:gd name="T9" fmla="*/ 17 h 17"/>
                  </a:gdLst>
                  <a:ahLst/>
                  <a:cxnLst>
                    <a:cxn ang="0">
                      <a:pos x="T0" y="T1"/>
                    </a:cxn>
                    <a:cxn ang="0">
                      <a:pos x="T2" y="T3"/>
                    </a:cxn>
                    <a:cxn ang="0">
                      <a:pos x="T4" y="T5"/>
                    </a:cxn>
                    <a:cxn ang="0">
                      <a:pos x="T6" y="T7"/>
                    </a:cxn>
                    <a:cxn ang="0">
                      <a:pos x="T8" y="T9"/>
                    </a:cxn>
                  </a:cxnLst>
                  <a:rect l="0" t="0" r="r" b="b"/>
                  <a:pathLst>
                    <a:path w="18" h="17">
                      <a:moveTo>
                        <a:pt x="13" y="17"/>
                      </a:moveTo>
                      <a:lnTo>
                        <a:pt x="18" y="10"/>
                      </a:lnTo>
                      <a:lnTo>
                        <a:pt x="5" y="0"/>
                      </a:lnTo>
                      <a:lnTo>
                        <a:pt x="0" y="7"/>
                      </a:lnTo>
                      <a:lnTo>
                        <a:pt x="13" y="17"/>
                      </a:lnTo>
                      <a:close/>
                    </a:path>
                  </a:pathLst>
                </a:custGeom>
                <a:solidFill>
                  <a:srgbClr val="C62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92" name="Freeform 354"/>
                <p:cNvSpPr>
                  <a:spLocks noEditPoints="1"/>
                </p:cNvSpPr>
                <p:nvPr/>
              </p:nvSpPr>
              <p:spPr bwMode="auto">
                <a:xfrm>
                  <a:off x="1722" y="740"/>
                  <a:ext cx="430" cy="49"/>
                </a:xfrm>
                <a:custGeom>
                  <a:avLst/>
                  <a:gdLst>
                    <a:gd name="T0" fmla="*/ 0 w 340"/>
                    <a:gd name="T1" fmla="*/ 0 h 39"/>
                    <a:gd name="T2" fmla="*/ 0 w 340"/>
                    <a:gd name="T3" fmla="*/ 39 h 39"/>
                    <a:gd name="T4" fmla="*/ 340 w 340"/>
                    <a:gd name="T5" fmla="*/ 39 h 39"/>
                    <a:gd name="T6" fmla="*/ 340 w 340"/>
                    <a:gd name="T7" fmla="*/ 0 h 39"/>
                    <a:gd name="T8" fmla="*/ 0 w 340"/>
                    <a:gd name="T9" fmla="*/ 0 h 39"/>
                    <a:gd name="T10" fmla="*/ 9 w 340"/>
                    <a:gd name="T11" fmla="*/ 26 h 39"/>
                    <a:gd name="T12" fmla="*/ 5 w 340"/>
                    <a:gd name="T13" fmla="*/ 22 h 39"/>
                    <a:gd name="T14" fmla="*/ 9 w 340"/>
                    <a:gd name="T15" fmla="*/ 18 h 39"/>
                    <a:gd name="T16" fmla="*/ 13 w 340"/>
                    <a:gd name="T17" fmla="*/ 22 h 39"/>
                    <a:gd name="T18" fmla="*/ 9 w 340"/>
                    <a:gd name="T19"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9">
                      <a:moveTo>
                        <a:pt x="0" y="0"/>
                      </a:moveTo>
                      <a:cubicBezTo>
                        <a:pt x="0" y="39"/>
                        <a:pt x="0" y="39"/>
                        <a:pt x="0" y="39"/>
                      </a:cubicBezTo>
                      <a:cubicBezTo>
                        <a:pt x="340" y="39"/>
                        <a:pt x="340" y="39"/>
                        <a:pt x="340" y="39"/>
                      </a:cubicBezTo>
                      <a:cubicBezTo>
                        <a:pt x="340" y="0"/>
                        <a:pt x="340" y="0"/>
                        <a:pt x="340" y="0"/>
                      </a:cubicBezTo>
                      <a:lnTo>
                        <a:pt x="0" y="0"/>
                      </a:lnTo>
                      <a:close/>
                      <a:moveTo>
                        <a:pt x="9" y="26"/>
                      </a:moveTo>
                      <a:cubicBezTo>
                        <a:pt x="7" y="26"/>
                        <a:pt x="5" y="24"/>
                        <a:pt x="5" y="22"/>
                      </a:cubicBezTo>
                      <a:cubicBezTo>
                        <a:pt x="5" y="20"/>
                        <a:pt x="7" y="18"/>
                        <a:pt x="9" y="18"/>
                      </a:cubicBezTo>
                      <a:cubicBezTo>
                        <a:pt x="11" y="18"/>
                        <a:pt x="13" y="20"/>
                        <a:pt x="13" y="22"/>
                      </a:cubicBezTo>
                      <a:cubicBezTo>
                        <a:pt x="13" y="24"/>
                        <a:pt x="11" y="26"/>
                        <a:pt x="9" y="26"/>
                      </a:cubicBezTo>
                      <a:close/>
                    </a:path>
                  </a:pathLst>
                </a:custGeom>
                <a:solidFill>
                  <a:srgbClr val="F5E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93" name="Rectangle 355"/>
                <p:cNvSpPr>
                  <a:spLocks noChangeArrowheads="1"/>
                </p:cNvSpPr>
                <p:nvPr/>
              </p:nvSpPr>
              <p:spPr bwMode="auto">
                <a:xfrm>
                  <a:off x="1722" y="740"/>
                  <a:ext cx="430" cy="13"/>
                </a:xfrm>
                <a:prstGeom prst="rect">
                  <a:avLst/>
                </a:prstGeom>
                <a:solidFill>
                  <a:srgbClr val="FFD4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94" name="Rectangle 356"/>
                <p:cNvSpPr>
                  <a:spLocks noChangeArrowheads="1"/>
                </p:cNvSpPr>
                <p:nvPr/>
              </p:nvSpPr>
              <p:spPr bwMode="auto">
                <a:xfrm>
                  <a:off x="1722" y="781"/>
                  <a:ext cx="430" cy="8"/>
                </a:xfrm>
                <a:prstGeom prst="rect">
                  <a:avLst/>
                </a:prstGeom>
                <a:solidFill>
                  <a:srgbClr val="FFD4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95" name="Rectangle 357"/>
                <p:cNvSpPr>
                  <a:spLocks noChangeArrowheads="1"/>
                </p:cNvSpPr>
                <p:nvPr/>
              </p:nvSpPr>
              <p:spPr bwMode="auto">
                <a:xfrm>
                  <a:off x="1728"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96" name="Rectangle 358"/>
                <p:cNvSpPr>
                  <a:spLocks noChangeArrowheads="1"/>
                </p:cNvSpPr>
                <p:nvPr/>
              </p:nvSpPr>
              <p:spPr bwMode="auto">
                <a:xfrm>
                  <a:off x="1742"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97" name="Rectangle 359"/>
                <p:cNvSpPr>
                  <a:spLocks noChangeArrowheads="1"/>
                </p:cNvSpPr>
                <p:nvPr/>
              </p:nvSpPr>
              <p:spPr bwMode="auto">
                <a:xfrm>
                  <a:off x="1756"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98" name="Rectangle 360"/>
                <p:cNvSpPr>
                  <a:spLocks noChangeArrowheads="1"/>
                </p:cNvSpPr>
                <p:nvPr/>
              </p:nvSpPr>
              <p:spPr bwMode="auto">
                <a:xfrm>
                  <a:off x="1770"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99" name="Rectangle 361"/>
                <p:cNvSpPr>
                  <a:spLocks noChangeArrowheads="1"/>
                </p:cNvSpPr>
                <p:nvPr/>
              </p:nvSpPr>
              <p:spPr bwMode="auto">
                <a:xfrm>
                  <a:off x="1784"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00" name="Rectangle 362"/>
                <p:cNvSpPr>
                  <a:spLocks noChangeArrowheads="1"/>
                </p:cNvSpPr>
                <p:nvPr/>
              </p:nvSpPr>
              <p:spPr bwMode="auto">
                <a:xfrm>
                  <a:off x="1798"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01" name="Rectangle 363"/>
                <p:cNvSpPr>
                  <a:spLocks noChangeArrowheads="1"/>
                </p:cNvSpPr>
                <p:nvPr/>
              </p:nvSpPr>
              <p:spPr bwMode="auto">
                <a:xfrm>
                  <a:off x="1812"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02" name="Rectangle 364"/>
                <p:cNvSpPr>
                  <a:spLocks noChangeArrowheads="1"/>
                </p:cNvSpPr>
                <p:nvPr/>
              </p:nvSpPr>
              <p:spPr bwMode="auto">
                <a:xfrm>
                  <a:off x="1826"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03" name="Rectangle 365"/>
                <p:cNvSpPr>
                  <a:spLocks noChangeArrowheads="1"/>
                </p:cNvSpPr>
                <p:nvPr/>
              </p:nvSpPr>
              <p:spPr bwMode="auto">
                <a:xfrm>
                  <a:off x="1839" y="740"/>
                  <a:ext cx="2"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04" name="Rectangle 366"/>
                <p:cNvSpPr>
                  <a:spLocks noChangeArrowheads="1"/>
                </p:cNvSpPr>
                <p:nvPr/>
              </p:nvSpPr>
              <p:spPr bwMode="auto">
                <a:xfrm>
                  <a:off x="1853"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05" name="Rectangle 367"/>
                <p:cNvSpPr>
                  <a:spLocks noChangeArrowheads="1"/>
                </p:cNvSpPr>
                <p:nvPr/>
              </p:nvSpPr>
              <p:spPr bwMode="auto">
                <a:xfrm>
                  <a:off x="1867"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06" name="Rectangle 368"/>
                <p:cNvSpPr>
                  <a:spLocks noChangeArrowheads="1"/>
                </p:cNvSpPr>
                <p:nvPr/>
              </p:nvSpPr>
              <p:spPr bwMode="auto">
                <a:xfrm>
                  <a:off x="1881"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07" name="Rectangle 369"/>
                <p:cNvSpPr>
                  <a:spLocks noChangeArrowheads="1"/>
                </p:cNvSpPr>
                <p:nvPr/>
              </p:nvSpPr>
              <p:spPr bwMode="auto">
                <a:xfrm>
                  <a:off x="1895"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08" name="Rectangle 370"/>
                <p:cNvSpPr>
                  <a:spLocks noChangeArrowheads="1"/>
                </p:cNvSpPr>
                <p:nvPr/>
              </p:nvSpPr>
              <p:spPr bwMode="auto">
                <a:xfrm>
                  <a:off x="1909"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09" name="Rectangle 371"/>
                <p:cNvSpPr>
                  <a:spLocks noChangeArrowheads="1"/>
                </p:cNvSpPr>
                <p:nvPr/>
              </p:nvSpPr>
              <p:spPr bwMode="auto">
                <a:xfrm>
                  <a:off x="1923"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10" name="Rectangle 372"/>
                <p:cNvSpPr>
                  <a:spLocks noChangeArrowheads="1"/>
                </p:cNvSpPr>
                <p:nvPr/>
              </p:nvSpPr>
              <p:spPr bwMode="auto">
                <a:xfrm>
                  <a:off x="1936"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11" name="Rectangle 373"/>
                <p:cNvSpPr>
                  <a:spLocks noChangeArrowheads="1"/>
                </p:cNvSpPr>
                <p:nvPr/>
              </p:nvSpPr>
              <p:spPr bwMode="auto">
                <a:xfrm>
                  <a:off x="1949" y="740"/>
                  <a:ext cx="2"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12" name="Rectangle 374"/>
                <p:cNvSpPr>
                  <a:spLocks noChangeArrowheads="1"/>
                </p:cNvSpPr>
                <p:nvPr/>
              </p:nvSpPr>
              <p:spPr bwMode="auto">
                <a:xfrm>
                  <a:off x="1963" y="740"/>
                  <a:ext cx="2"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13" name="Rectangle 375"/>
                <p:cNvSpPr>
                  <a:spLocks noChangeArrowheads="1"/>
                </p:cNvSpPr>
                <p:nvPr/>
              </p:nvSpPr>
              <p:spPr bwMode="auto">
                <a:xfrm>
                  <a:off x="1977" y="740"/>
                  <a:ext cx="2"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14" name="Rectangle 376"/>
                <p:cNvSpPr>
                  <a:spLocks noChangeArrowheads="1"/>
                </p:cNvSpPr>
                <p:nvPr/>
              </p:nvSpPr>
              <p:spPr bwMode="auto">
                <a:xfrm>
                  <a:off x="1991"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15" name="Rectangle 377"/>
                <p:cNvSpPr>
                  <a:spLocks noChangeArrowheads="1"/>
                </p:cNvSpPr>
                <p:nvPr/>
              </p:nvSpPr>
              <p:spPr bwMode="auto">
                <a:xfrm>
                  <a:off x="2005"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16" name="Rectangle 378"/>
                <p:cNvSpPr>
                  <a:spLocks noChangeArrowheads="1"/>
                </p:cNvSpPr>
                <p:nvPr/>
              </p:nvSpPr>
              <p:spPr bwMode="auto">
                <a:xfrm>
                  <a:off x="2019"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17" name="Rectangle 379"/>
                <p:cNvSpPr>
                  <a:spLocks noChangeArrowheads="1"/>
                </p:cNvSpPr>
                <p:nvPr/>
              </p:nvSpPr>
              <p:spPr bwMode="auto">
                <a:xfrm>
                  <a:off x="2033"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18" name="Rectangle 380"/>
                <p:cNvSpPr>
                  <a:spLocks noChangeArrowheads="1"/>
                </p:cNvSpPr>
                <p:nvPr/>
              </p:nvSpPr>
              <p:spPr bwMode="auto">
                <a:xfrm>
                  <a:off x="2047"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19" name="Rectangle 381"/>
                <p:cNvSpPr>
                  <a:spLocks noChangeArrowheads="1"/>
                </p:cNvSpPr>
                <p:nvPr/>
              </p:nvSpPr>
              <p:spPr bwMode="auto">
                <a:xfrm>
                  <a:off x="2061"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0" name="Rectangle 382"/>
                <p:cNvSpPr>
                  <a:spLocks noChangeArrowheads="1"/>
                </p:cNvSpPr>
                <p:nvPr/>
              </p:nvSpPr>
              <p:spPr bwMode="auto">
                <a:xfrm>
                  <a:off x="2075"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1" name="Rectangle 383"/>
                <p:cNvSpPr>
                  <a:spLocks noChangeArrowheads="1"/>
                </p:cNvSpPr>
                <p:nvPr/>
              </p:nvSpPr>
              <p:spPr bwMode="auto">
                <a:xfrm>
                  <a:off x="2089"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2" name="Rectangle 384"/>
                <p:cNvSpPr>
                  <a:spLocks noChangeArrowheads="1"/>
                </p:cNvSpPr>
                <p:nvPr/>
              </p:nvSpPr>
              <p:spPr bwMode="auto">
                <a:xfrm>
                  <a:off x="2102" y="740"/>
                  <a:ext cx="2"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3" name="Rectangle 385"/>
                <p:cNvSpPr>
                  <a:spLocks noChangeArrowheads="1"/>
                </p:cNvSpPr>
                <p:nvPr/>
              </p:nvSpPr>
              <p:spPr bwMode="auto">
                <a:xfrm>
                  <a:off x="2116" y="740"/>
                  <a:ext cx="2"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4" name="Rectangle 386"/>
                <p:cNvSpPr>
                  <a:spLocks noChangeArrowheads="1"/>
                </p:cNvSpPr>
                <p:nvPr/>
              </p:nvSpPr>
              <p:spPr bwMode="auto">
                <a:xfrm>
                  <a:off x="2130"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5" name="Rectangle 387"/>
                <p:cNvSpPr>
                  <a:spLocks noChangeArrowheads="1"/>
                </p:cNvSpPr>
                <p:nvPr/>
              </p:nvSpPr>
              <p:spPr bwMode="auto">
                <a:xfrm>
                  <a:off x="2144"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6" name="Rectangle 388"/>
                <p:cNvSpPr>
                  <a:spLocks noChangeArrowheads="1"/>
                </p:cNvSpPr>
                <p:nvPr/>
              </p:nvSpPr>
              <p:spPr bwMode="auto">
                <a:xfrm>
                  <a:off x="1736"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7" name="Rectangle 389"/>
                <p:cNvSpPr>
                  <a:spLocks noChangeArrowheads="1"/>
                </p:cNvSpPr>
                <p:nvPr/>
              </p:nvSpPr>
              <p:spPr bwMode="auto">
                <a:xfrm>
                  <a:off x="1750"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8" name="Rectangle 390"/>
                <p:cNvSpPr>
                  <a:spLocks noChangeArrowheads="1"/>
                </p:cNvSpPr>
                <p:nvPr/>
              </p:nvSpPr>
              <p:spPr bwMode="auto">
                <a:xfrm>
                  <a:off x="1764" y="740"/>
                  <a:ext cx="1" cy="3"/>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9" name="Rectangle 391"/>
                <p:cNvSpPr>
                  <a:spLocks noChangeArrowheads="1"/>
                </p:cNvSpPr>
                <p:nvPr/>
              </p:nvSpPr>
              <p:spPr bwMode="auto">
                <a:xfrm>
                  <a:off x="1778"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0" name="Rectangle 392"/>
                <p:cNvSpPr>
                  <a:spLocks noChangeArrowheads="1"/>
                </p:cNvSpPr>
                <p:nvPr/>
              </p:nvSpPr>
              <p:spPr bwMode="auto">
                <a:xfrm>
                  <a:off x="1791"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1" name="Rectangle 393"/>
                <p:cNvSpPr>
                  <a:spLocks noChangeArrowheads="1"/>
                </p:cNvSpPr>
                <p:nvPr/>
              </p:nvSpPr>
              <p:spPr bwMode="auto">
                <a:xfrm>
                  <a:off x="1804"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2" name="Rectangle 394"/>
                <p:cNvSpPr>
                  <a:spLocks noChangeArrowheads="1"/>
                </p:cNvSpPr>
                <p:nvPr/>
              </p:nvSpPr>
              <p:spPr bwMode="auto">
                <a:xfrm>
                  <a:off x="1818"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3" name="Rectangle 395"/>
                <p:cNvSpPr>
                  <a:spLocks noChangeArrowheads="1"/>
                </p:cNvSpPr>
                <p:nvPr/>
              </p:nvSpPr>
              <p:spPr bwMode="auto">
                <a:xfrm>
                  <a:off x="1832"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4" name="Rectangle 396"/>
                <p:cNvSpPr>
                  <a:spLocks noChangeArrowheads="1"/>
                </p:cNvSpPr>
                <p:nvPr/>
              </p:nvSpPr>
              <p:spPr bwMode="auto">
                <a:xfrm>
                  <a:off x="1846"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5" name="Rectangle 397"/>
                <p:cNvSpPr>
                  <a:spLocks noChangeArrowheads="1"/>
                </p:cNvSpPr>
                <p:nvPr/>
              </p:nvSpPr>
              <p:spPr bwMode="auto">
                <a:xfrm>
                  <a:off x="1860"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6" name="Rectangle 398"/>
                <p:cNvSpPr>
                  <a:spLocks noChangeArrowheads="1"/>
                </p:cNvSpPr>
                <p:nvPr/>
              </p:nvSpPr>
              <p:spPr bwMode="auto">
                <a:xfrm>
                  <a:off x="1874"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7" name="Rectangle 399"/>
                <p:cNvSpPr>
                  <a:spLocks noChangeArrowheads="1"/>
                </p:cNvSpPr>
                <p:nvPr/>
              </p:nvSpPr>
              <p:spPr bwMode="auto">
                <a:xfrm>
                  <a:off x="1887" y="740"/>
                  <a:ext cx="2"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8" name="Rectangle 400"/>
                <p:cNvSpPr>
                  <a:spLocks noChangeArrowheads="1"/>
                </p:cNvSpPr>
                <p:nvPr/>
              </p:nvSpPr>
              <p:spPr bwMode="auto">
                <a:xfrm>
                  <a:off x="1901" y="740"/>
                  <a:ext cx="2"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9" name="Rectangle 401"/>
                <p:cNvSpPr>
                  <a:spLocks noChangeArrowheads="1"/>
                </p:cNvSpPr>
                <p:nvPr/>
              </p:nvSpPr>
              <p:spPr bwMode="auto">
                <a:xfrm>
                  <a:off x="1915" y="740"/>
                  <a:ext cx="2"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40" name="Rectangle 402"/>
                <p:cNvSpPr>
                  <a:spLocks noChangeArrowheads="1"/>
                </p:cNvSpPr>
                <p:nvPr/>
              </p:nvSpPr>
              <p:spPr bwMode="auto">
                <a:xfrm>
                  <a:off x="1929"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41" name="Rectangle 403"/>
                <p:cNvSpPr>
                  <a:spLocks noChangeArrowheads="1"/>
                </p:cNvSpPr>
                <p:nvPr/>
              </p:nvSpPr>
              <p:spPr bwMode="auto">
                <a:xfrm>
                  <a:off x="1943"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42" name="Rectangle 404"/>
                <p:cNvSpPr>
                  <a:spLocks noChangeArrowheads="1"/>
                </p:cNvSpPr>
                <p:nvPr/>
              </p:nvSpPr>
              <p:spPr bwMode="auto">
                <a:xfrm>
                  <a:off x="1957"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43" name="Rectangle 405"/>
                <p:cNvSpPr>
                  <a:spLocks noChangeArrowheads="1"/>
                </p:cNvSpPr>
                <p:nvPr/>
              </p:nvSpPr>
              <p:spPr bwMode="auto">
                <a:xfrm>
                  <a:off x="1971"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sp>
            <p:nvSpPr>
              <p:cNvPr id="11" name="Rectangle 407"/>
              <p:cNvSpPr>
                <a:spLocks noChangeArrowheads="1"/>
              </p:cNvSpPr>
              <p:nvPr/>
            </p:nvSpPr>
            <p:spPr bwMode="auto">
              <a:xfrm>
                <a:off x="1985"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 name="Rectangle 408"/>
              <p:cNvSpPr>
                <a:spLocks noChangeArrowheads="1"/>
              </p:cNvSpPr>
              <p:nvPr/>
            </p:nvSpPr>
            <p:spPr bwMode="auto">
              <a:xfrm>
                <a:off x="1999"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5" name="Rectangle 409"/>
              <p:cNvSpPr>
                <a:spLocks noChangeArrowheads="1"/>
              </p:cNvSpPr>
              <p:nvPr/>
            </p:nvSpPr>
            <p:spPr bwMode="auto">
              <a:xfrm>
                <a:off x="2013"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6" name="Rectangle 410"/>
              <p:cNvSpPr>
                <a:spLocks noChangeArrowheads="1"/>
              </p:cNvSpPr>
              <p:nvPr/>
            </p:nvSpPr>
            <p:spPr bwMode="auto">
              <a:xfrm>
                <a:off x="2027"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7" name="Rectangle 411"/>
              <p:cNvSpPr>
                <a:spLocks noChangeArrowheads="1"/>
              </p:cNvSpPr>
              <p:nvPr/>
            </p:nvSpPr>
            <p:spPr bwMode="auto">
              <a:xfrm>
                <a:off x="2040"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 name="Rectangle 412"/>
              <p:cNvSpPr>
                <a:spLocks noChangeArrowheads="1"/>
              </p:cNvSpPr>
              <p:nvPr/>
            </p:nvSpPr>
            <p:spPr bwMode="auto">
              <a:xfrm>
                <a:off x="2054"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9" name="Rectangle 413"/>
              <p:cNvSpPr>
                <a:spLocks noChangeArrowheads="1"/>
              </p:cNvSpPr>
              <p:nvPr/>
            </p:nvSpPr>
            <p:spPr bwMode="auto">
              <a:xfrm>
                <a:off x="2068"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0" name="Rectangle 414"/>
              <p:cNvSpPr>
                <a:spLocks noChangeArrowheads="1"/>
              </p:cNvSpPr>
              <p:nvPr/>
            </p:nvSpPr>
            <p:spPr bwMode="auto">
              <a:xfrm>
                <a:off x="2082"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1" name="Rectangle 415"/>
              <p:cNvSpPr>
                <a:spLocks noChangeArrowheads="1"/>
              </p:cNvSpPr>
              <p:nvPr/>
            </p:nvSpPr>
            <p:spPr bwMode="auto">
              <a:xfrm>
                <a:off x="2096"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 name="Rectangle 416"/>
              <p:cNvSpPr>
                <a:spLocks noChangeArrowheads="1"/>
              </p:cNvSpPr>
              <p:nvPr/>
            </p:nvSpPr>
            <p:spPr bwMode="auto">
              <a:xfrm>
                <a:off x="2110"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 name="Rectangle 417"/>
              <p:cNvSpPr>
                <a:spLocks noChangeArrowheads="1"/>
              </p:cNvSpPr>
              <p:nvPr/>
            </p:nvSpPr>
            <p:spPr bwMode="auto">
              <a:xfrm>
                <a:off x="2124"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4" name="Rectangle 418"/>
              <p:cNvSpPr>
                <a:spLocks noChangeArrowheads="1"/>
              </p:cNvSpPr>
              <p:nvPr/>
            </p:nvSpPr>
            <p:spPr bwMode="auto">
              <a:xfrm>
                <a:off x="2138"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5" name="Freeform 419"/>
              <p:cNvSpPr>
                <a:spLocks/>
              </p:cNvSpPr>
              <p:nvPr/>
            </p:nvSpPr>
            <p:spPr bwMode="auto">
              <a:xfrm>
                <a:off x="410" y="1604"/>
                <a:ext cx="461" cy="202"/>
              </a:xfrm>
              <a:custGeom>
                <a:avLst/>
                <a:gdLst>
                  <a:gd name="T0" fmla="*/ 356 w 365"/>
                  <a:gd name="T1" fmla="*/ 159 h 160"/>
                  <a:gd name="T2" fmla="*/ 353 w 365"/>
                  <a:gd name="T3" fmla="*/ 158 h 160"/>
                  <a:gd name="T4" fmla="*/ 306 w 365"/>
                  <a:gd name="T5" fmla="*/ 114 h 160"/>
                  <a:gd name="T6" fmla="*/ 276 w 365"/>
                  <a:gd name="T7" fmla="*/ 92 h 160"/>
                  <a:gd name="T8" fmla="*/ 241 w 365"/>
                  <a:gd name="T9" fmla="*/ 78 h 160"/>
                  <a:gd name="T10" fmla="*/ 0 w 365"/>
                  <a:gd name="T11" fmla="*/ 13 h 160"/>
                  <a:gd name="T12" fmla="*/ 3 w 365"/>
                  <a:gd name="T13" fmla="*/ 0 h 160"/>
                  <a:gd name="T14" fmla="*/ 245 w 365"/>
                  <a:gd name="T15" fmla="*/ 65 h 160"/>
                  <a:gd name="T16" fmla="*/ 282 w 365"/>
                  <a:gd name="T17" fmla="*/ 80 h 160"/>
                  <a:gd name="T18" fmla="*/ 315 w 365"/>
                  <a:gd name="T19" fmla="*/ 104 h 160"/>
                  <a:gd name="T20" fmla="*/ 362 w 365"/>
                  <a:gd name="T21" fmla="*/ 148 h 160"/>
                  <a:gd name="T22" fmla="*/ 362 w 365"/>
                  <a:gd name="T23" fmla="*/ 158 h 160"/>
                  <a:gd name="T24" fmla="*/ 356 w 365"/>
                  <a:gd name="T25" fmla="*/ 15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5" h="160">
                    <a:moveTo>
                      <a:pt x="356" y="159"/>
                    </a:moveTo>
                    <a:cubicBezTo>
                      <a:pt x="355" y="159"/>
                      <a:pt x="354" y="159"/>
                      <a:pt x="353" y="158"/>
                    </a:cubicBezTo>
                    <a:cubicBezTo>
                      <a:pt x="306" y="114"/>
                      <a:pt x="306" y="114"/>
                      <a:pt x="306" y="114"/>
                    </a:cubicBezTo>
                    <a:cubicBezTo>
                      <a:pt x="297" y="105"/>
                      <a:pt x="287" y="98"/>
                      <a:pt x="276" y="92"/>
                    </a:cubicBezTo>
                    <a:cubicBezTo>
                      <a:pt x="265" y="86"/>
                      <a:pt x="253" y="81"/>
                      <a:pt x="241" y="78"/>
                    </a:cubicBezTo>
                    <a:cubicBezTo>
                      <a:pt x="0" y="13"/>
                      <a:pt x="0" y="13"/>
                      <a:pt x="0" y="13"/>
                    </a:cubicBezTo>
                    <a:cubicBezTo>
                      <a:pt x="3" y="0"/>
                      <a:pt x="3" y="0"/>
                      <a:pt x="3" y="0"/>
                    </a:cubicBezTo>
                    <a:cubicBezTo>
                      <a:pt x="245" y="65"/>
                      <a:pt x="245" y="65"/>
                      <a:pt x="245" y="65"/>
                    </a:cubicBezTo>
                    <a:cubicBezTo>
                      <a:pt x="258" y="68"/>
                      <a:pt x="271" y="73"/>
                      <a:pt x="282" y="80"/>
                    </a:cubicBezTo>
                    <a:cubicBezTo>
                      <a:pt x="294" y="86"/>
                      <a:pt x="305" y="94"/>
                      <a:pt x="315" y="104"/>
                    </a:cubicBezTo>
                    <a:cubicBezTo>
                      <a:pt x="362" y="148"/>
                      <a:pt x="362" y="148"/>
                      <a:pt x="362" y="148"/>
                    </a:cubicBezTo>
                    <a:cubicBezTo>
                      <a:pt x="365" y="151"/>
                      <a:pt x="365" y="155"/>
                      <a:pt x="362" y="158"/>
                    </a:cubicBezTo>
                    <a:cubicBezTo>
                      <a:pt x="361" y="159"/>
                      <a:pt x="358" y="160"/>
                      <a:pt x="356" y="159"/>
                    </a:cubicBezTo>
                    <a:close/>
                  </a:path>
                </a:pathLst>
              </a:custGeom>
              <a:solidFill>
                <a:srgbClr val="5066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6" name="Freeform 420"/>
              <p:cNvSpPr>
                <a:spLocks/>
              </p:cNvSpPr>
              <p:nvPr/>
            </p:nvSpPr>
            <p:spPr bwMode="auto">
              <a:xfrm>
                <a:off x="377" y="1638"/>
                <a:ext cx="494" cy="105"/>
              </a:xfrm>
              <a:custGeom>
                <a:avLst/>
                <a:gdLst>
                  <a:gd name="T0" fmla="*/ 6 w 391"/>
                  <a:gd name="T1" fmla="*/ 32 h 83"/>
                  <a:gd name="T2" fmla="*/ 9 w 391"/>
                  <a:gd name="T3" fmla="*/ 32 h 83"/>
                  <a:gd name="T4" fmla="*/ 72 w 391"/>
                  <a:gd name="T5" fmla="*/ 17 h 83"/>
                  <a:gd name="T6" fmla="*/ 109 w 391"/>
                  <a:gd name="T7" fmla="*/ 13 h 83"/>
                  <a:gd name="T8" fmla="*/ 146 w 391"/>
                  <a:gd name="T9" fmla="*/ 18 h 83"/>
                  <a:gd name="T10" fmla="*/ 388 w 391"/>
                  <a:gd name="T11" fmla="*/ 83 h 83"/>
                  <a:gd name="T12" fmla="*/ 391 w 391"/>
                  <a:gd name="T13" fmla="*/ 70 h 83"/>
                  <a:gd name="T14" fmla="*/ 149 w 391"/>
                  <a:gd name="T15" fmla="*/ 5 h 83"/>
                  <a:gd name="T16" fmla="*/ 109 w 391"/>
                  <a:gd name="T17" fmla="*/ 0 h 83"/>
                  <a:gd name="T18" fmla="*/ 69 w 391"/>
                  <a:gd name="T19" fmla="*/ 4 h 83"/>
                  <a:gd name="T20" fmla="*/ 6 w 391"/>
                  <a:gd name="T21" fmla="*/ 19 h 83"/>
                  <a:gd name="T22" fmla="*/ 1 w 391"/>
                  <a:gd name="T23" fmla="*/ 27 h 83"/>
                  <a:gd name="T24" fmla="*/ 6 w 391"/>
                  <a:gd name="T25" fmla="*/ 3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83">
                    <a:moveTo>
                      <a:pt x="6" y="32"/>
                    </a:moveTo>
                    <a:cubicBezTo>
                      <a:pt x="7" y="32"/>
                      <a:pt x="8" y="32"/>
                      <a:pt x="9" y="32"/>
                    </a:cubicBezTo>
                    <a:cubicBezTo>
                      <a:pt x="72" y="17"/>
                      <a:pt x="72" y="17"/>
                      <a:pt x="72" y="17"/>
                    </a:cubicBezTo>
                    <a:cubicBezTo>
                      <a:pt x="84" y="14"/>
                      <a:pt x="97" y="13"/>
                      <a:pt x="109" y="13"/>
                    </a:cubicBezTo>
                    <a:cubicBezTo>
                      <a:pt x="122" y="13"/>
                      <a:pt x="134" y="15"/>
                      <a:pt x="146" y="18"/>
                    </a:cubicBezTo>
                    <a:cubicBezTo>
                      <a:pt x="388" y="83"/>
                      <a:pt x="388" y="83"/>
                      <a:pt x="388" y="83"/>
                    </a:cubicBezTo>
                    <a:cubicBezTo>
                      <a:pt x="391" y="70"/>
                      <a:pt x="391" y="70"/>
                      <a:pt x="391" y="70"/>
                    </a:cubicBezTo>
                    <a:cubicBezTo>
                      <a:pt x="149" y="5"/>
                      <a:pt x="149" y="5"/>
                      <a:pt x="149" y="5"/>
                    </a:cubicBezTo>
                    <a:cubicBezTo>
                      <a:pt x="136" y="2"/>
                      <a:pt x="123" y="0"/>
                      <a:pt x="109" y="0"/>
                    </a:cubicBezTo>
                    <a:cubicBezTo>
                      <a:pt x="96" y="0"/>
                      <a:pt x="82" y="1"/>
                      <a:pt x="69" y="4"/>
                    </a:cubicBezTo>
                    <a:cubicBezTo>
                      <a:pt x="6" y="19"/>
                      <a:pt x="6" y="19"/>
                      <a:pt x="6" y="19"/>
                    </a:cubicBezTo>
                    <a:cubicBezTo>
                      <a:pt x="3" y="20"/>
                      <a:pt x="0" y="24"/>
                      <a:pt x="1" y="27"/>
                    </a:cubicBezTo>
                    <a:cubicBezTo>
                      <a:pt x="2" y="30"/>
                      <a:pt x="4" y="32"/>
                      <a:pt x="6" y="32"/>
                    </a:cubicBezTo>
                    <a:close/>
                  </a:path>
                </a:pathLst>
              </a:custGeom>
              <a:solidFill>
                <a:srgbClr val="5066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7" name="Freeform 421"/>
              <p:cNvSpPr>
                <a:spLocks/>
              </p:cNvSpPr>
              <p:nvPr/>
            </p:nvSpPr>
            <p:spPr bwMode="auto">
              <a:xfrm>
                <a:off x="601" y="1634"/>
                <a:ext cx="82" cy="55"/>
              </a:xfrm>
              <a:custGeom>
                <a:avLst/>
                <a:gdLst>
                  <a:gd name="T0" fmla="*/ 13 w 65"/>
                  <a:gd name="T1" fmla="*/ 30 h 43"/>
                  <a:gd name="T2" fmla="*/ 13 w 65"/>
                  <a:gd name="T3" fmla="*/ 30 h 43"/>
                  <a:gd name="T4" fmla="*/ 35 w 65"/>
                  <a:gd name="T5" fmla="*/ 18 h 43"/>
                  <a:gd name="T6" fmla="*/ 48 w 65"/>
                  <a:gd name="T7" fmla="*/ 40 h 43"/>
                  <a:gd name="T8" fmla="*/ 61 w 65"/>
                  <a:gd name="T9" fmla="*/ 43 h 43"/>
                  <a:gd name="T10" fmla="*/ 38 w 65"/>
                  <a:gd name="T11" fmla="*/ 5 h 43"/>
                  <a:gd name="T12" fmla="*/ 0 w 65"/>
                  <a:gd name="T13" fmla="*/ 27 h 43"/>
                  <a:gd name="T14" fmla="*/ 13 w 65"/>
                  <a:gd name="T15" fmla="*/ 3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43">
                    <a:moveTo>
                      <a:pt x="13" y="30"/>
                    </a:moveTo>
                    <a:cubicBezTo>
                      <a:pt x="13" y="30"/>
                      <a:pt x="13" y="30"/>
                      <a:pt x="13" y="30"/>
                    </a:cubicBezTo>
                    <a:cubicBezTo>
                      <a:pt x="16" y="21"/>
                      <a:pt x="25" y="15"/>
                      <a:pt x="35" y="18"/>
                    </a:cubicBezTo>
                    <a:cubicBezTo>
                      <a:pt x="44" y="20"/>
                      <a:pt x="50" y="30"/>
                      <a:pt x="48" y="40"/>
                    </a:cubicBezTo>
                    <a:cubicBezTo>
                      <a:pt x="61" y="43"/>
                      <a:pt x="61" y="43"/>
                      <a:pt x="61" y="43"/>
                    </a:cubicBezTo>
                    <a:cubicBezTo>
                      <a:pt x="65" y="26"/>
                      <a:pt x="55" y="9"/>
                      <a:pt x="38" y="5"/>
                    </a:cubicBezTo>
                    <a:cubicBezTo>
                      <a:pt x="22" y="0"/>
                      <a:pt x="5" y="10"/>
                      <a:pt x="0" y="27"/>
                    </a:cubicBezTo>
                    <a:lnTo>
                      <a:pt x="13" y="30"/>
                    </a:lnTo>
                    <a:close/>
                  </a:path>
                </a:pathLst>
              </a:custGeom>
              <a:solidFill>
                <a:srgbClr val="2036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8" name="Freeform 422"/>
              <p:cNvSpPr>
                <a:spLocks/>
              </p:cNvSpPr>
              <p:nvPr/>
            </p:nvSpPr>
            <p:spPr bwMode="auto">
              <a:xfrm>
                <a:off x="415" y="1560"/>
                <a:ext cx="199" cy="162"/>
              </a:xfrm>
              <a:custGeom>
                <a:avLst/>
                <a:gdLst>
                  <a:gd name="T0" fmla="*/ 142 w 158"/>
                  <a:gd name="T1" fmla="*/ 106 h 128"/>
                  <a:gd name="T2" fmla="*/ 110 w 158"/>
                  <a:gd name="T3" fmla="*/ 125 h 128"/>
                  <a:gd name="T4" fmla="*/ 22 w 158"/>
                  <a:gd name="T5" fmla="*/ 101 h 128"/>
                  <a:gd name="T6" fmla="*/ 4 w 158"/>
                  <a:gd name="T7" fmla="*/ 70 h 128"/>
                  <a:gd name="T8" fmla="*/ 17 w 158"/>
                  <a:gd name="T9" fmla="*/ 23 h 128"/>
                  <a:gd name="T10" fmla="*/ 48 w 158"/>
                  <a:gd name="T11" fmla="*/ 4 h 128"/>
                  <a:gd name="T12" fmla="*/ 136 w 158"/>
                  <a:gd name="T13" fmla="*/ 27 h 128"/>
                  <a:gd name="T14" fmla="*/ 154 w 158"/>
                  <a:gd name="T15" fmla="*/ 59 h 128"/>
                  <a:gd name="T16" fmla="*/ 142 w 158"/>
                  <a:gd name="T17" fmla="*/ 10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128">
                    <a:moveTo>
                      <a:pt x="142" y="106"/>
                    </a:moveTo>
                    <a:cubicBezTo>
                      <a:pt x="138" y="120"/>
                      <a:pt x="124" y="128"/>
                      <a:pt x="110" y="125"/>
                    </a:cubicBezTo>
                    <a:cubicBezTo>
                      <a:pt x="22" y="101"/>
                      <a:pt x="22" y="101"/>
                      <a:pt x="22" y="101"/>
                    </a:cubicBezTo>
                    <a:cubicBezTo>
                      <a:pt x="9" y="98"/>
                      <a:pt x="0" y="83"/>
                      <a:pt x="4" y="70"/>
                    </a:cubicBezTo>
                    <a:cubicBezTo>
                      <a:pt x="17" y="23"/>
                      <a:pt x="17" y="23"/>
                      <a:pt x="17" y="23"/>
                    </a:cubicBezTo>
                    <a:cubicBezTo>
                      <a:pt x="20" y="9"/>
                      <a:pt x="35" y="0"/>
                      <a:pt x="48" y="4"/>
                    </a:cubicBezTo>
                    <a:cubicBezTo>
                      <a:pt x="136" y="27"/>
                      <a:pt x="136" y="27"/>
                      <a:pt x="136" y="27"/>
                    </a:cubicBezTo>
                    <a:cubicBezTo>
                      <a:pt x="150" y="31"/>
                      <a:pt x="158" y="45"/>
                      <a:pt x="154" y="59"/>
                    </a:cubicBezTo>
                    <a:lnTo>
                      <a:pt x="142" y="106"/>
                    </a:lnTo>
                    <a:close/>
                  </a:path>
                </a:pathLst>
              </a:custGeom>
              <a:solidFill>
                <a:srgbClr val="E1EF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9" name="Freeform 423"/>
              <p:cNvSpPr>
                <a:spLocks/>
              </p:cNvSpPr>
              <p:nvPr/>
            </p:nvSpPr>
            <p:spPr bwMode="auto">
              <a:xfrm>
                <a:off x="493" y="1579"/>
                <a:ext cx="121" cy="143"/>
              </a:xfrm>
              <a:custGeom>
                <a:avLst/>
                <a:gdLst>
                  <a:gd name="T0" fmla="*/ 74 w 96"/>
                  <a:gd name="T1" fmla="*/ 12 h 113"/>
                  <a:gd name="T2" fmla="*/ 26 w 96"/>
                  <a:gd name="T3" fmla="*/ 0 h 113"/>
                  <a:gd name="T4" fmla="*/ 0 w 96"/>
                  <a:gd name="T5" fmla="*/ 97 h 113"/>
                  <a:gd name="T6" fmla="*/ 48 w 96"/>
                  <a:gd name="T7" fmla="*/ 110 h 113"/>
                  <a:gd name="T8" fmla="*/ 80 w 96"/>
                  <a:gd name="T9" fmla="*/ 91 h 113"/>
                  <a:gd name="T10" fmla="*/ 92 w 96"/>
                  <a:gd name="T11" fmla="*/ 44 h 113"/>
                  <a:gd name="T12" fmla="*/ 74 w 96"/>
                  <a:gd name="T13" fmla="*/ 12 h 113"/>
                </a:gdLst>
                <a:ahLst/>
                <a:cxnLst>
                  <a:cxn ang="0">
                    <a:pos x="T0" y="T1"/>
                  </a:cxn>
                  <a:cxn ang="0">
                    <a:pos x="T2" y="T3"/>
                  </a:cxn>
                  <a:cxn ang="0">
                    <a:pos x="T4" y="T5"/>
                  </a:cxn>
                  <a:cxn ang="0">
                    <a:pos x="T6" y="T7"/>
                  </a:cxn>
                  <a:cxn ang="0">
                    <a:pos x="T8" y="T9"/>
                  </a:cxn>
                  <a:cxn ang="0">
                    <a:pos x="T10" y="T11"/>
                  </a:cxn>
                  <a:cxn ang="0">
                    <a:pos x="T12" y="T13"/>
                  </a:cxn>
                </a:cxnLst>
                <a:rect l="0" t="0" r="r" b="b"/>
                <a:pathLst>
                  <a:path w="96" h="113">
                    <a:moveTo>
                      <a:pt x="74" y="12"/>
                    </a:moveTo>
                    <a:cubicBezTo>
                      <a:pt x="26" y="0"/>
                      <a:pt x="26" y="0"/>
                      <a:pt x="26" y="0"/>
                    </a:cubicBezTo>
                    <a:cubicBezTo>
                      <a:pt x="0" y="97"/>
                      <a:pt x="0" y="97"/>
                      <a:pt x="0" y="97"/>
                    </a:cubicBezTo>
                    <a:cubicBezTo>
                      <a:pt x="48" y="110"/>
                      <a:pt x="48" y="110"/>
                      <a:pt x="48" y="110"/>
                    </a:cubicBezTo>
                    <a:cubicBezTo>
                      <a:pt x="62" y="113"/>
                      <a:pt x="76" y="105"/>
                      <a:pt x="80" y="91"/>
                    </a:cubicBezTo>
                    <a:cubicBezTo>
                      <a:pt x="92" y="44"/>
                      <a:pt x="92" y="44"/>
                      <a:pt x="92" y="44"/>
                    </a:cubicBezTo>
                    <a:cubicBezTo>
                      <a:pt x="96" y="30"/>
                      <a:pt x="88" y="16"/>
                      <a:pt x="74" y="12"/>
                    </a:cubicBezTo>
                    <a:close/>
                  </a:path>
                </a:pathLst>
              </a:custGeom>
              <a:solidFill>
                <a:srgbClr val="CEE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0" name="Freeform 424"/>
              <p:cNvSpPr>
                <a:spLocks/>
              </p:cNvSpPr>
              <p:nvPr/>
            </p:nvSpPr>
            <p:spPr bwMode="auto">
              <a:xfrm>
                <a:off x="665" y="1627"/>
                <a:ext cx="200" cy="162"/>
              </a:xfrm>
              <a:custGeom>
                <a:avLst/>
                <a:gdLst>
                  <a:gd name="T0" fmla="*/ 141 w 158"/>
                  <a:gd name="T1" fmla="*/ 106 h 128"/>
                  <a:gd name="T2" fmla="*/ 110 w 158"/>
                  <a:gd name="T3" fmla="*/ 124 h 128"/>
                  <a:gd name="T4" fmla="*/ 22 w 158"/>
                  <a:gd name="T5" fmla="*/ 101 h 128"/>
                  <a:gd name="T6" fmla="*/ 4 w 158"/>
                  <a:gd name="T7" fmla="*/ 69 h 128"/>
                  <a:gd name="T8" fmla="*/ 16 w 158"/>
                  <a:gd name="T9" fmla="*/ 22 h 128"/>
                  <a:gd name="T10" fmla="*/ 48 w 158"/>
                  <a:gd name="T11" fmla="*/ 4 h 128"/>
                  <a:gd name="T12" fmla="*/ 136 w 158"/>
                  <a:gd name="T13" fmla="*/ 27 h 128"/>
                  <a:gd name="T14" fmla="*/ 154 w 158"/>
                  <a:gd name="T15" fmla="*/ 59 h 128"/>
                  <a:gd name="T16" fmla="*/ 141 w 158"/>
                  <a:gd name="T17" fmla="*/ 10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128">
                    <a:moveTo>
                      <a:pt x="141" y="106"/>
                    </a:moveTo>
                    <a:cubicBezTo>
                      <a:pt x="138" y="120"/>
                      <a:pt x="123" y="128"/>
                      <a:pt x="110" y="124"/>
                    </a:cubicBezTo>
                    <a:cubicBezTo>
                      <a:pt x="22" y="101"/>
                      <a:pt x="22" y="101"/>
                      <a:pt x="22" y="101"/>
                    </a:cubicBezTo>
                    <a:cubicBezTo>
                      <a:pt x="8" y="97"/>
                      <a:pt x="0" y="83"/>
                      <a:pt x="4" y="69"/>
                    </a:cubicBezTo>
                    <a:cubicBezTo>
                      <a:pt x="16" y="22"/>
                      <a:pt x="16" y="22"/>
                      <a:pt x="16" y="22"/>
                    </a:cubicBezTo>
                    <a:cubicBezTo>
                      <a:pt x="20" y="9"/>
                      <a:pt x="34" y="0"/>
                      <a:pt x="48" y="4"/>
                    </a:cubicBezTo>
                    <a:cubicBezTo>
                      <a:pt x="136" y="27"/>
                      <a:pt x="136" y="27"/>
                      <a:pt x="136" y="27"/>
                    </a:cubicBezTo>
                    <a:cubicBezTo>
                      <a:pt x="149" y="31"/>
                      <a:pt x="158" y="45"/>
                      <a:pt x="154" y="59"/>
                    </a:cubicBezTo>
                    <a:lnTo>
                      <a:pt x="141" y="106"/>
                    </a:lnTo>
                    <a:close/>
                  </a:path>
                </a:pathLst>
              </a:custGeom>
              <a:solidFill>
                <a:srgbClr val="E1EF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1" name="Freeform 425"/>
              <p:cNvSpPr>
                <a:spLocks/>
              </p:cNvSpPr>
              <p:nvPr/>
            </p:nvSpPr>
            <p:spPr bwMode="auto">
              <a:xfrm>
                <a:off x="742" y="1645"/>
                <a:ext cx="123" cy="144"/>
              </a:xfrm>
              <a:custGeom>
                <a:avLst/>
                <a:gdLst>
                  <a:gd name="T0" fmla="*/ 75 w 97"/>
                  <a:gd name="T1" fmla="*/ 13 h 114"/>
                  <a:gd name="T2" fmla="*/ 26 w 97"/>
                  <a:gd name="T3" fmla="*/ 0 h 114"/>
                  <a:gd name="T4" fmla="*/ 0 w 97"/>
                  <a:gd name="T5" fmla="*/ 98 h 114"/>
                  <a:gd name="T6" fmla="*/ 49 w 97"/>
                  <a:gd name="T7" fmla="*/ 110 h 114"/>
                  <a:gd name="T8" fmla="*/ 80 w 97"/>
                  <a:gd name="T9" fmla="*/ 92 h 114"/>
                  <a:gd name="T10" fmla="*/ 93 w 97"/>
                  <a:gd name="T11" fmla="*/ 45 h 114"/>
                  <a:gd name="T12" fmla="*/ 75 w 97"/>
                  <a:gd name="T13" fmla="*/ 13 h 114"/>
                </a:gdLst>
                <a:ahLst/>
                <a:cxnLst>
                  <a:cxn ang="0">
                    <a:pos x="T0" y="T1"/>
                  </a:cxn>
                  <a:cxn ang="0">
                    <a:pos x="T2" y="T3"/>
                  </a:cxn>
                  <a:cxn ang="0">
                    <a:pos x="T4" y="T5"/>
                  </a:cxn>
                  <a:cxn ang="0">
                    <a:pos x="T6" y="T7"/>
                  </a:cxn>
                  <a:cxn ang="0">
                    <a:pos x="T8" y="T9"/>
                  </a:cxn>
                  <a:cxn ang="0">
                    <a:pos x="T10" y="T11"/>
                  </a:cxn>
                  <a:cxn ang="0">
                    <a:pos x="T12" y="T13"/>
                  </a:cxn>
                </a:cxnLst>
                <a:rect l="0" t="0" r="r" b="b"/>
                <a:pathLst>
                  <a:path w="97" h="114">
                    <a:moveTo>
                      <a:pt x="75" y="13"/>
                    </a:moveTo>
                    <a:cubicBezTo>
                      <a:pt x="26" y="0"/>
                      <a:pt x="26" y="0"/>
                      <a:pt x="26" y="0"/>
                    </a:cubicBezTo>
                    <a:cubicBezTo>
                      <a:pt x="0" y="98"/>
                      <a:pt x="0" y="98"/>
                      <a:pt x="0" y="98"/>
                    </a:cubicBezTo>
                    <a:cubicBezTo>
                      <a:pt x="49" y="110"/>
                      <a:pt x="49" y="110"/>
                      <a:pt x="49" y="110"/>
                    </a:cubicBezTo>
                    <a:cubicBezTo>
                      <a:pt x="62" y="114"/>
                      <a:pt x="77" y="106"/>
                      <a:pt x="80" y="92"/>
                    </a:cubicBezTo>
                    <a:cubicBezTo>
                      <a:pt x="93" y="45"/>
                      <a:pt x="93" y="45"/>
                      <a:pt x="93" y="45"/>
                    </a:cubicBezTo>
                    <a:cubicBezTo>
                      <a:pt x="97" y="31"/>
                      <a:pt x="88" y="17"/>
                      <a:pt x="75" y="13"/>
                    </a:cubicBezTo>
                    <a:close/>
                  </a:path>
                </a:pathLst>
              </a:custGeom>
              <a:solidFill>
                <a:srgbClr val="CEE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2" name="Freeform 426"/>
              <p:cNvSpPr>
                <a:spLocks noEditPoints="1"/>
              </p:cNvSpPr>
              <p:nvPr/>
            </p:nvSpPr>
            <p:spPr bwMode="auto">
              <a:xfrm>
                <a:off x="396" y="1541"/>
                <a:ext cx="239" cy="201"/>
              </a:xfrm>
              <a:custGeom>
                <a:avLst/>
                <a:gdLst>
                  <a:gd name="T0" fmla="*/ 161 w 189"/>
                  <a:gd name="T1" fmla="*/ 31 h 159"/>
                  <a:gd name="T2" fmla="*/ 60 w 189"/>
                  <a:gd name="T3" fmla="*/ 5 h 159"/>
                  <a:gd name="T4" fmla="*/ 20 w 189"/>
                  <a:gd name="T5" fmla="*/ 28 h 159"/>
                  <a:gd name="T6" fmla="*/ 4 w 189"/>
                  <a:gd name="T7" fmla="*/ 87 h 159"/>
                  <a:gd name="T8" fmla="*/ 28 w 189"/>
                  <a:gd name="T9" fmla="*/ 128 h 159"/>
                  <a:gd name="T10" fmla="*/ 128 w 189"/>
                  <a:gd name="T11" fmla="*/ 154 h 159"/>
                  <a:gd name="T12" fmla="*/ 168 w 189"/>
                  <a:gd name="T13" fmla="*/ 131 h 159"/>
                  <a:gd name="T14" fmla="*/ 184 w 189"/>
                  <a:gd name="T15" fmla="*/ 72 h 159"/>
                  <a:gd name="T16" fmla="*/ 161 w 189"/>
                  <a:gd name="T17" fmla="*/ 31 h 159"/>
                  <a:gd name="T18" fmla="*/ 157 w 189"/>
                  <a:gd name="T19" fmla="*/ 121 h 159"/>
                  <a:gd name="T20" fmla="*/ 125 w 189"/>
                  <a:gd name="T21" fmla="*/ 140 h 159"/>
                  <a:gd name="T22" fmla="*/ 37 w 189"/>
                  <a:gd name="T23" fmla="*/ 116 h 159"/>
                  <a:gd name="T24" fmla="*/ 19 w 189"/>
                  <a:gd name="T25" fmla="*/ 85 h 159"/>
                  <a:gd name="T26" fmla="*/ 32 w 189"/>
                  <a:gd name="T27" fmla="*/ 38 h 159"/>
                  <a:gd name="T28" fmla="*/ 63 w 189"/>
                  <a:gd name="T29" fmla="*/ 19 h 159"/>
                  <a:gd name="T30" fmla="*/ 151 w 189"/>
                  <a:gd name="T31" fmla="*/ 42 h 159"/>
                  <a:gd name="T32" fmla="*/ 169 w 189"/>
                  <a:gd name="T33" fmla="*/ 74 h 159"/>
                  <a:gd name="T34" fmla="*/ 157 w 189"/>
                  <a:gd name="T35" fmla="*/ 12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 h="159">
                    <a:moveTo>
                      <a:pt x="161" y="31"/>
                    </a:moveTo>
                    <a:cubicBezTo>
                      <a:pt x="60" y="5"/>
                      <a:pt x="60" y="5"/>
                      <a:pt x="60" y="5"/>
                    </a:cubicBezTo>
                    <a:cubicBezTo>
                      <a:pt x="43" y="0"/>
                      <a:pt x="25" y="10"/>
                      <a:pt x="20" y="28"/>
                    </a:cubicBezTo>
                    <a:cubicBezTo>
                      <a:pt x="4" y="87"/>
                      <a:pt x="4" y="87"/>
                      <a:pt x="4" y="87"/>
                    </a:cubicBezTo>
                    <a:cubicBezTo>
                      <a:pt x="0" y="105"/>
                      <a:pt x="10" y="123"/>
                      <a:pt x="28" y="128"/>
                    </a:cubicBezTo>
                    <a:cubicBezTo>
                      <a:pt x="128" y="154"/>
                      <a:pt x="128" y="154"/>
                      <a:pt x="128" y="154"/>
                    </a:cubicBezTo>
                    <a:cubicBezTo>
                      <a:pt x="145" y="159"/>
                      <a:pt x="163" y="148"/>
                      <a:pt x="168" y="131"/>
                    </a:cubicBezTo>
                    <a:cubicBezTo>
                      <a:pt x="184" y="72"/>
                      <a:pt x="184" y="72"/>
                      <a:pt x="184" y="72"/>
                    </a:cubicBezTo>
                    <a:cubicBezTo>
                      <a:pt x="189" y="54"/>
                      <a:pt x="178" y="36"/>
                      <a:pt x="161" y="31"/>
                    </a:cubicBezTo>
                    <a:close/>
                    <a:moveTo>
                      <a:pt x="157" y="121"/>
                    </a:moveTo>
                    <a:cubicBezTo>
                      <a:pt x="153" y="135"/>
                      <a:pt x="139" y="143"/>
                      <a:pt x="125" y="140"/>
                    </a:cubicBezTo>
                    <a:cubicBezTo>
                      <a:pt x="37" y="116"/>
                      <a:pt x="37" y="116"/>
                      <a:pt x="37" y="116"/>
                    </a:cubicBezTo>
                    <a:cubicBezTo>
                      <a:pt x="24" y="113"/>
                      <a:pt x="15" y="98"/>
                      <a:pt x="19" y="85"/>
                    </a:cubicBezTo>
                    <a:cubicBezTo>
                      <a:pt x="32" y="38"/>
                      <a:pt x="32" y="38"/>
                      <a:pt x="32" y="38"/>
                    </a:cubicBezTo>
                    <a:cubicBezTo>
                      <a:pt x="35" y="24"/>
                      <a:pt x="50" y="15"/>
                      <a:pt x="63" y="19"/>
                    </a:cubicBezTo>
                    <a:cubicBezTo>
                      <a:pt x="151" y="42"/>
                      <a:pt x="151" y="42"/>
                      <a:pt x="151" y="42"/>
                    </a:cubicBezTo>
                    <a:cubicBezTo>
                      <a:pt x="165" y="46"/>
                      <a:pt x="173" y="60"/>
                      <a:pt x="169" y="74"/>
                    </a:cubicBezTo>
                    <a:lnTo>
                      <a:pt x="157" y="121"/>
                    </a:lnTo>
                    <a:close/>
                  </a:path>
                </a:pathLst>
              </a:custGeom>
              <a:solidFill>
                <a:srgbClr val="2A44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3" name="Freeform 427"/>
              <p:cNvSpPr>
                <a:spLocks noEditPoints="1"/>
              </p:cNvSpPr>
              <p:nvPr/>
            </p:nvSpPr>
            <p:spPr bwMode="auto">
              <a:xfrm>
                <a:off x="645" y="1608"/>
                <a:ext cx="239" cy="201"/>
              </a:xfrm>
              <a:custGeom>
                <a:avLst/>
                <a:gdLst>
                  <a:gd name="T0" fmla="*/ 161 w 189"/>
                  <a:gd name="T1" fmla="*/ 31 h 159"/>
                  <a:gd name="T2" fmla="*/ 61 w 189"/>
                  <a:gd name="T3" fmla="*/ 4 h 159"/>
                  <a:gd name="T4" fmla="*/ 21 w 189"/>
                  <a:gd name="T5" fmla="*/ 28 h 159"/>
                  <a:gd name="T6" fmla="*/ 5 w 189"/>
                  <a:gd name="T7" fmla="*/ 87 h 159"/>
                  <a:gd name="T8" fmla="*/ 28 w 189"/>
                  <a:gd name="T9" fmla="*/ 127 h 159"/>
                  <a:gd name="T10" fmla="*/ 129 w 189"/>
                  <a:gd name="T11" fmla="*/ 154 h 159"/>
                  <a:gd name="T12" fmla="*/ 169 w 189"/>
                  <a:gd name="T13" fmla="*/ 131 h 159"/>
                  <a:gd name="T14" fmla="*/ 185 w 189"/>
                  <a:gd name="T15" fmla="*/ 71 h 159"/>
                  <a:gd name="T16" fmla="*/ 161 w 189"/>
                  <a:gd name="T17" fmla="*/ 31 h 159"/>
                  <a:gd name="T18" fmla="*/ 157 w 189"/>
                  <a:gd name="T19" fmla="*/ 121 h 159"/>
                  <a:gd name="T20" fmla="*/ 126 w 189"/>
                  <a:gd name="T21" fmla="*/ 139 h 159"/>
                  <a:gd name="T22" fmla="*/ 38 w 189"/>
                  <a:gd name="T23" fmla="*/ 116 h 159"/>
                  <a:gd name="T24" fmla="*/ 20 w 189"/>
                  <a:gd name="T25" fmla="*/ 84 h 159"/>
                  <a:gd name="T26" fmla="*/ 32 w 189"/>
                  <a:gd name="T27" fmla="*/ 37 h 159"/>
                  <a:gd name="T28" fmla="*/ 64 w 189"/>
                  <a:gd name="T29" fmla="*/ 19 h 159"/>
                  <a:gd name="T30" fmla="*/ 152 w 189"/>
                  <a:gd name="T31" fmla="*/ 42 h 159"/>
                  <a:gd name="T32" fmla="*/ 170 w 189"/>
                  <a:gd name="T33" fmla="*/ 74 h 159"/>
                  <a:gd name="T34" fmla="*/ 157 w 189"/>
                  <a:gd name="T35" fmla="*/ 12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 h="159">
                    <a:moveTo>
                      <a:pt x="161" y="31"/>
                    </a:moveTo>
                    <a:cubicBezTo>
                      <a:pt x="61" y="4"/>
                      <a:pt x="61" y="4"/>
                      <a:pt x="61" y="4"/>
                    </a:cubicBezTo>
                    <a:cubicBezTo>
                      <a:pt x="44" y="0"/>
                      <a:pt x="26" y="10"/>
                      <a:pt x="21" y="28"/>
                    </a:cubicBezTo>
                    <a:cubicBezTo>
                      <a:pt x="5" y="87"/>
                      <a:pt x="5" y="87"/>
                      <a:pt x="5" y="87"/>
                    </a:cubicBezTo>
                    <a:cubicBezTo>
                      <a:pt x="0" y="104"/>
                      <a:pt x="11" y="123"/>
                      <a:pt x="28" y="127"/>
                    </a:cubicBezTo>
                    <a:cubicBezTo>
                      <a:pt x="129" y="154"/>
                      <a:pt x="129" y="154"/>
                      <a:pt x="129" y="154"/>
                    </a:cubicBezTo>
                    <a:cubicBezTo>
                      <a:pt x="146" y="159"/>
                      <a:pt x="164" y="148"/>
                      <a:pt x="169" y="131"/>
                    </a:cubicBezTo>
                    <a:cubicBezTo>
                      <a:pt x="185" y="71"/>
                      <a:pt x="185" y="71"/>
                      <a:pt x="185" y="71"/>
                    </a:cubicBezTo>
                    <a:cubicBezTo>
                      <a:pt x="189" y="54"/>
                      <a:pt x="179" y="36"/>
                      <a:pt x="161" y="31"/>
                    </a:cubicBezTo>
                    <a:close/>
                    <a:moveTo>
                      <a:pt x="157" y="121"/>
                    </a:moveTo>
                    <a:cubicBezTo>
                      <a:pt x="154" y="135"/>
                      <a:pt x="139" y="143"/>
                      <a:pt x="126" y="139"/>
                    </a:cubicBezTo>
                    <a:cubicBezTo>
                      <a:pt x="38" y="116"/>
                      <a:pt x="38" y="116"/>
                      <a:pt x="38" y="116"/>
                    </a:cubicBezTo>
                    <a:cubicBezTo>
                      <a:pt x="24" y="112"/>
                      <a:pt x="16" y="98"/>
                      <a:pt x="20" y="84"/>
                    </a:cubicBezTo>
                    <a:cubicBezTo>
                      <a:pt x="32" y="37"/>
                      <a:pt x="32" y="37"/>
                      <a:pt x="32" y="37"/>
                    </a:cubicBezTo>
                    <a:cubicBezTo>
                      <a:pt x="36" y="24"/>
                      <a:pt x="50" y="15"/>
                      <a:pt x="64" y="19"/>
                    </a:cubicBezTo>
                    <a:cubicBezTo>
                      <a:pt x="152" y="42"/>
                      <a:pt x="152" y="42"/>
                      <a:pt x="152" y="42"/>
                    </a:cubicBezTo>
                    <a:cubicBezTo>
                      <a:pt x="165" y="46"/>
                      <a:pt x="174" y="60"/>
                      <a:pt x="170" y="74"/>
                    </a:cubicBezTo>
                    <a:lnTo>
                      <a:pt x="157" y="121"/>
                    </a:lnTo>
                    <a:close/>
                  </a:path>
                </a:pathLst>
              </a:custGeom>
              <a:solidFill>
                <a:srgbClr val="2A44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4" name="Freeform 428"/>
              <p:cNvSpPr>
                <a:spLocks/>
              </p:cNvSpPr>
              <p:nvPr/>
            </p:nvSpPr>
            <p:spPr bwMode="auto">
              <a:xfrm>
                <a:off x="207" y="569"/>
                <a:ext cx="663" cy="594"/>
              </a:xfrm>
              <a:custGeom>
                <a:avLst/>
                <a:gdLst>
                  <a:gd name="T0" fmla="*/ 0 w 663"/>
                  <a:gd name="T1" fmla="*/ 341 h 594"/>
                  <a:gd name="T2" fmla="*/ 180 w 663"/>
                  <a:gd name="T3" fmla="*/ 0 h 594"/>
                  <a:gd name="T4" fmla="*/ 663 w 663"/>
                  <a:gd name="T5" fmla="*/ 253 h 594"/>
                  <a:gd name="T6" fmla="*/ 483 w 663"/>
                  <a:gd name="T7" fmla="*/ 594 h 594"/>
                  <a:gd name="T8" fmla="*/ 0 w 663"/>
                  <a:gd name="T9" fmla="*/ 341 h 594"/>
                </a:gdLst>
                <a:ahLst/>
                <a:cxnLst>
                  <a:cxn ang="0">
                    <a:pos x="T0" y="T1"/>
                  </a:cxn>
                  <a:cxn ang="0">
                    <a:pos x="T2" y="T3"/>
                  </a:cxn>
                  <a:cxn ang="0">
                    <a:pos x="T4" y="T5"/>
                  </a:cxn>
                  <a:cxn ang="0">
                    <a:pos x="T6" y="T7"/>
                  </a:cxn>
                  <a:cxn ang="0">
                    <a:pos x="T8" y="T9"/>
                  </a:cxn>
                </a:cxnLst>
                <a:rect l="0" t="0" r="r" b="b"/>
                <a:pathLst>
                  <a:path w="663" h="594">
                    <a:moveTo>
                      <a:pt x="0" y="341"/>
                    </a:moveTo>
                    <a:lnTo>
                      <a:pt x="180" y="0"/>
                    </a:lnTo>
                    <a:lnTo>
                      <a:pt x="663" y="253"/>
                    </a:lnTo>
                    <a:lnTo>
                      <a:pt x="483" y="594"/>
                    </a:lnTo>
                    <a:lnTo>
                      <a:pt x="0" y="341"/>
                    </a:lnTo>
                    <a:close/>
                  </a:path>
                </a:pathLst>
              </a:custGeom>
              <a:solidFill>
                <a:srgbClr val="E073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5" name="Freeform 429"/>
              <p:cNvSpPr>
                <a:spLocks/>
              </p:cNvSpPr>
              <p:nvPr/>
            </p:nvSpPr>
            <p:spPr bwMode="auto">
              <a:xfrm>
                <a:off x="199" y="910"/>
                <a:ext cx="491" cy="271"/>
              </a:xfrm>
              <a:custGeom>
                <a:avLst/>
                <a:gdLst>
                  <a:gd name="T0" fmla="*/ 8 w 491"/>
                  <a:gd name="T1" fmla="*/ 0 h 271"/>
                  <a:gd name="T2" fmla="*/ 0 w 491"/>
                  <a:gd name="T3" fmla="*/ 19 h 271"/>
                  <a:gd name="T4" fmla="*/ 482 w 491"/>
                  <a:gd name="T5" fmla="*/ 271 h 271"/>
                  <a:gd name="T6" fmla="*/ 491 w 491"/>
                  <a:gd name="T7" fmla="*/ 253 h 271"/>
                  <a:gd name="T8" fmla="*/ 8 w 491"/>
                  <a:gd name="T9" fmla="*/ 0 h 271"/>
                </a:gdLst>
                <a:ahLst/>
                <a:cxnLst>
                  <a:cxn ang="0">
                    <a:pos x="T0" y="T1"/>
                  </a:cxn>
                  <a:cxn ang="0">
                    <a:pos x="T2" y="T3"/>
                  </a:cxn>
                  <a:cxn ang="0">
                    <a:pos x="T4" y="T5"/>
                  </a:cxn>
                  <a:cxn ang="0">
                    <a:pos x="T6" y="T7"/>
                  </a:cxn>
                  <a:cxn ang="0">
                    <a:pos x="T8" y="T9"/>
                  </a:cxn>
                </a:cxnLst>
                <a:rect l="0" t="0" r="r" b="b"/>
                <a:pathLst>
                  <a:path w="491" h="271">
                    <a:moveTo>
                      <a:pt x="8" y="0"/>
                    </a:moveTo>
                    <a:lnTo>
                      <a:pt x="0" y="19"/>
                    </a:lnTo>
                    <a:lnTo>
                      <a:pt x="482" y="271"/>
                    </a:lnTo>
                    <a:lnTo>
                      <a:pt x="491" y="253"/>
                    </a:lnTo>
                    <a:lnTo>
                      <a:pt x="8" y="0"/>
                    </a:lnTo>
                    <a:close/>
                  </a:path>
                </a:pathLst>
              </a:custGeom>
              <a:solidFill>
                <a:srgbClr val="C556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6" name="Freeform 430"/>
              <p:cNvSpPr>
                <a:spLocks/>
              </p:cNvSpPr>
              <p:nvPr/>
            </p:nvSpPr>
            <p:spPr bwMode="auto">
              <a:xfrm>
                <a:off x="238" y="595"/>
                <a:ext cx="601" cy="541"/>
              </a:xfrm>
              <a:custGeom>
                <a:avLst/>
                <a:gdLst>
                  <a:gd name="T0" fmla="*/ 3 w 601"/>
                  <a:gd name="T1" fmla="*/ 311 h 541"/>
                  <a:gd name="T2" fmla="*/ 6 w 601"/>
                  <a:gd name="T3" fmla="*/ 313 h 541"/>
                  <a:gd name="T4" fmla="*/ 165 w 601"/>
                  <a:gd name="T5" fmla="*/ 9 h 541"/>
                  <a:gd name="T6" fmla="*/ 594 w 601"/>
                  <a:gd name="T7" fmla="*/ 232 h 541"/>
                  <a:gd name="T8" fmla="*/ 436 w 601"/>
                  <a:gd name="T9" fmla="*/ 534 h 541"/>
                  <a:gd name="T10" fmla="*/ 5 w 601"/>
                  <a:gd name="T11" fmla="*/ 309 h 541"/>
                  <a:gd name="T12" fmla="*/ 3 w 601"/>
                  <a:gd name="T13" fmla="*/ 311 h 541"/>
                  <a:gd name="T14" fmla="*/ 6 w 601"/>
                  <a:gd name="T15" fmla="*/ 313 h 541"/>
                  <a:gd name="T16" fmla="*/ 3 w 601"/>
                  <a:gd name="T17" fmla="*/ 311 h 541"/>
                  <a:gd name="T18" fmla="*/ 2 w 601"/>
                  <a:gd name="T19" fmla="*/ 314 h 541"/>
                  <a:gd name="T20" fmla="*/ 438 w 601"/>
                  <a:gd name="T21" fmla="*/ 541 h 541"/>
                  <a:gd name="T22" fmla="*/ 601 w 601"/>
                  <a:gd name="T23" fmla="*/ 229 h 541"/>
                  <a:gd name="T24" fmla="*/ 163 w 601"/>
                  <a:gd name="T25" fmla="*/ 0 h 541"/>
                  <a:gd name="T26" fmla="*/ 0 w 601"/>
                  <a:gd name="T27" fmla="*/ 313 h 541"/>
                  <a:gd name="T28" fmla="*/ 2 w 601"/>
                  <a:gd name="T29" fmla="*/ 314 h 541"/>
                  <a:gd name="T30" fmla="*/ 3 w 601"/>
                  <a:gd name="T31" fmla="*/ 31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1" h="541">
                    <a:moveTo>
                      <a:pt x="3" y="311"/>
                    </a:moveTo>
                    <a:lnTo>
                      <a:pt x="6" y="313"/>
                    </a:lnTo>
                    <a:lnTo>
                      <a:pt x="165" y="9"/>
                    </a:lnTo>
                    <a:lnTo>
                      <a:pt x="594" y="232"/>
                    </a:lnTo>
                    <a:lnTo>
                      <a:pt x="436" y="534"/>
                    </a:lnTo>
                    <a:lnTo>
                      <a:pt x="5" y="309"/>
                    </a:lnTo>
                    <a:lnTo>
                      <a:pt x="3" y="311"/>
                    </a:lnTo>
                    <a:lnTo>
                      <a:pt x="6" y="313"/>
                    </a:lnTo>
                    <a:lnTo>
                      <a:pt x="3" y="311"/>
                    </a:lnTo>
                    <a:lnTo>
                      <a:pt x="2" y="314"/>
                    </a:lnTo>
                    <a:lnTo>
                      <a:pt x="438" y="541"/>
                    </a:lnTo>
                    <a:lnTo>
                      <a:pt x="601" y="229"/>
                    </a:lnTo>
                    <a:lnTo>
                      <a:pt x="163" y="0"/>
                    </a:lnTo>
                    <a:lnTo>
                      <a:pt x="0" y="313"/>
                    </a:lnTo>
                    <a:lnTo>
                      <a:pt x="2" y="314"/>
                    </a:lnTo>
                    <a:lnTo>
                      <a:pt x="3" y="3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7" name="Freeform 431"/>
              <p:cNvSpPr>
                <a:spLocks/>
              </p:cNvSpPr>
              <p:nvPr/>
            </p:nvSpPr>
            <p:spPr bwMode="auto">
              <a:xfrm>
                <a:off x="580" y="823"/>
                <a:ext cx="119" cy="191"/>
              </a:xfrm>
              <a:custGeom>
                <a:avLst/>
                <a:gdLst>
                  <a:gd name="T0" fmla="*/ 119 w 119"/>
                  <a:gd name="T1" fmla="*/ 14 h 191"/>
                  <a:gd name="T2" fmla="*/ 27 w 119"/>
                  <a:gd name="T3" fmla="*/ 191 h 191"/>
                  <a:gd name="T4" fmla="*/ 0 w 119"/>
                  <a:gd name="T5" fmla="*/ 177 h 191"/>
                  <a:gd name="T6" fmla="*/ 94 w 119"/>
                  <a:gd name="T7" fmla="*/ 0 h 191"/>
                  <a:gd name="T8" fmla="*/ 119 w 119"/>
                  <a:gd name="T9" fmla="*/ 14 h 191"/>
                </a:gdLst>
                <a:ahLst/>
                <a:cxnLst>
                  <a:cxn ang="0">
                    <a:pos x="T0" y="T1"/>
                  </a:cxn>
                  <a:cxn ang="0">
                    <a:pos x="T2" y="T3"/>
                  </a:cxn>
                  <a:cxn ang="0">
                    <a:pos x="T4" y="T5"/>
                  </a:cxn>
                  <a:cxn ang="0">
                    <a:pos x="T6" y="T7"/>
                  </a:cxn>
                  <a:cxn ang="0">
                    <a:pos x="T8" y="T9"/>
                  </a:cxn>
                </a:cxnLst>
                <a:rect l="0" t="0" r="r" b="b"/>
                <a:pathLst>
                  <a:path w="119" h="191">
                    <a:moveTo>
                      <a:pt x="119" y="14"/>
                    </a:moveTo>
                    <a:lnTo>
                      <a:pt x="27" y="191"/>
                    </a:lnTo>
                    <a:lnTo>
                      <a:pt x="0" y="177"/>
                    </a:lnTo>
                    <a:lnTo>
                      <a:pt x="94" y="0"/>
                    </a:lnTo>
                    <a:lnTo>
                      <a:pt x="119" y="14"/>
                    </a:ln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8" name="Freeform 432"/>
              <p:cNvSpPr>
                <a:spLocks/>
              </p:cNvSpPr>
              <p:nvPr/>
            </p:nvSpPr>
            <p:spPr bwMode="auto">
              <a:xfrm>
                <a:off x="623" y="844"/>
                <a:ext cx="119" cy="193"/>
              </a:xfrm>
              <a:custGeom>
                <a:avLst/>
                <a:gdLst>
                  <a:gd name="T0" fmla="*/ 119 w 119"/>
                  <a:gd name="T1" fmla="*/ 14 h 193"/>
                  <a:gd name="T2" fmla="*/ 26 w 119"/>
                  <a:gd name="T3" fmla="*/ 193 h 193"/>
                  <a:gd name="T4" fmla="*/ 0 w 119"/>
                  <a:gd name="T5" fmla="*/ 179 h 193"/>
                  <a:gd name="T6" fmla="*/ 93 w 119"/>
                  <a:gd name="T7" fmla="*/ 0 h 193"/>
                  <a:gd name="T8" fmla="*/ 119 w 119"/>
                  <a:gd name="T9" fmla="*/ 14 h 193"/>
                </a:gdLst>
                <a:ahLst/>
                <a:cxnLst>
                  <a:cxn ang="0">
                    <a:pos x="T0" y="T1"/>
                  </a:cxn>
                  <a:cxn ang="0">
                    <a:pos x="T2" y="T3"/>
                  </a:cxn>
                  <a:cxn ang="0">
                    <a:pos x="T4" y="T5"/>
                  </a:cxn>
                  <a:cxn ang="0">
                    <a:pos x="T6" y="T7"/>
                  </a:cxn>
                  <a:cxn ang="0">
                    <a:pos x="T8" y="T9"/>
                  </a:cxn>
                </a:cxnLst>
                <a:rect l="0" t="0" r="r" b="b"/>
                <a:pathLst>
                  <a:path w="119" h="193">
                    <a:moveTo>
                      <a:pt x="119" y="14"/>
                    </a:moveTo>
                    <a:lnTo>
                      <a:pt x="26" y="193"/>
                    </a:lnTo>
                    <a:lnTo>
                      <a:pt x="0" y="179"/>
                    </a:lnTo>
                    <a:lnTo>
                      <a:pt x="93" y="0"/>
                    </a:lnTo>
                    <a:lnTo>
                      <a:pt x="119" y="14"/>
                    </a:ln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9" name="Freeform 433"/>
              <p:cNvSpPr>
                <a:spLocks/>
              </p:cNvSpPr>
              <p:nvPr/>
            </p:nvSpPr>
            <p:spPr bwMode="auto">
              <a:xfrm>
                <a:off x="595" y="552"/>
                <a:ext cx="540" cy="640"/>
              </a:xfrm>
              <a:custGeom>
                <a:avLst/>
                <a:gdLst>
                  <a:gd name="T0" fmla="*/ 0 w 540"/>
                  <a:gd name="T1" fmla="*/ 123 h 640"/>
                  <a:gd name="T2" fmla="*/ 366 w 540"/>
                  <a:gd name="T3" fmla="*/ 0 h 640"/>
                  <a:gd name="T4" fmla="*/ 540 w 540"/>
                  <a:gd name="T5" fmla="*/ 516 h 640"/>
                  <a:gd name="T6" fmla="*/ 175 w 540"/>
                  <a:gd name="T7" fmla="*/ 640 h 640"/>
                  <a:gd name="T8" fmla="*/ 0 w 540"/>
                  <a:gd name="T9" fmla="*/ 123 h 640"/>
                </a:gdLst>
                <a:ahLst/>
                <a:cxnLst>
                  <a:cxn ang="0">
                    <a:pos x="T0" y="T1"/>
                  </a:cxn>
                  <a:cxn ang="0">
                    <a:pos x="T2" y="T3"/>
                  </a:cxn>
                  <a:cxn ang="0">
                    <a:pos x="T4" y="T5"/>
                  </a:cxn>
                  <a:cxn ang="0">
                    <a:pos x="T6" y="T7"/>
                  </a:cxn>
                  <a:cxn ang="0">
                    <a:pos x="T8" y="T9"/>
                  </a:cxn>
                </a:cxnLst>
                <a:rect l="0" t="0" r="r" b="b"/>
                <a:pathLst>
                  <a:path w="540" h="640">
                    <a:moveTo>
                      <a:pt x="0" y="123"/>
                    </a:moveTo>
                    <a:lnTo>
                      <a:pt x="366" y="0"/>
                    </a:lnTo>
                    <a:lnTo>
                      <a:pt x="540" y="516"/>
                    </a:lnTo>
                    <a:lnTo>
                      <a:pt x="175" y="640"/>
                    </a:lnTo>
                    <a:lnTo>
                      <a:pt x="0" y="123"/>
                    </a:lnTo>
                    <a:close/>
                  </a:path>
                </a:pathLst>
              </a:custGeom>
              <a:solidFill>
                <a:srgbClr val="60AA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0" name="Freeform 434"/>
              <p:cNvSpPr>
                <a:spLocks/>
              </p:cNvSpPr>
              <p:nvPr/>
            </p:nvSpPr>
            <p:spPr bwMode="auto">
              <a:xfrm>
                <a:off x="577" y="675"/>
                <a:ext cx="193" cy="523"/>
              </a:xfrm>
              <a:custGeom>
                <a:avLst/>
                <a:gdLst>
                  <a:gd name="T0" fmla="*/ 18 w 193"/>
                  <a:gd name="T1" fmla="*/ 0 h 523"/>
                  <a:gd name="T2" fmla="*/ 0 w 193"/>
                  <a:gd name="T3" fmla="*/ 8 h 523"/>
                  <a:gd name="T4" fmla="*/ 174 w 193"/>
                  <a:gd name="T5" fmla="*/ 523 h 523"/>
                  <a:gd name="T6" fmla="*/ 193 w 193"/>
                  <a:gd name="T7" fmla="*/ 517 h 523"/>
                  <a:gd name="T8" fmla="*/ 18 w 193"/>
                  <a:gd name="T9" fmla="*/ 0 h 523"/>
                </a:gdLst>
                <a:ahLst/>
                <a:cxnLst>
                  <a:cxn ang="0">
                    <a:pos x="T0" y="T1"/>
                  </a:cxn>
                  <a:cxn ang="0">
                    <a:pos x="T2" y="T3"/>
                  </a:cxn>
                  <a:cxn ang="0">
                    <a:pos x="T4" y="T5"/>
                  </a:cxn>
                  <a:cxn ang="0">
                    <a:pos x="T6" y="T7"/>
                  </a:cxn>
                  <a:cxn ang="0">
                    <a:pos x="T8" y="T9"/>
                  </a:cxn>
                </a:cxnLst>
                <a:rect l="0" t="0" r="r" b="b"/>
                <a:pathLst>
                  <a:path w="193" h="523">
                    <a:moveTo>
                      <a:pt x="18" y="0"/>
                    </a:moveTo>
                    <a:lnTo>
                      <a:pt x="0" y="8"/>
                    </a:lnTo>
                    <a:lnTo>
                      <a:pt x="174" y="523"/>
                    </a:lnTo>
                    <a:lnTo>
                      <a:pt x="193" y="517"/>
                    </a:lnTo>
                    <a:lnTo>
                      <a:pt x="18" y="0"/>
                    </a:lnTo>
                    <a:close/>
                  </a:path>
                </a:pathLst>
              </a:custGeom>
              <a:solidFill>
                <a:srgbClr val="4483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1" name="Freeform 435"/>
              <p:cNvSpPr>
                <a:spLocks/>
              </p:cNvSpPr>
              <p:nvPr/>
            </p:nvSpPr>
            <p:spPr bwMode="auto">
              <a:xfrm>
                <a:off x="618" y="580"/>
                <a:ext cx="493" cy="583"/>
              </a:xfrm>
              <a:custGeom>
                <a:avLst/>
                <a:gdLst>
                  <a:gd name="T0" fmla="*/ 4 w 493"/>
                  <a:gd name="T1" fmla="*/ 117 h 583"/>
                  <a:gd name="T2" fmla="*/ 5 w 493"/>
                  <a:gd name="T3" fmla="*/ 119 h 583"/>
                  <a:gd name="T4" fmla="*/ 330 w 493"/>
                  <a:gd name="T5" fmla="*/ 8 h 583"/>
                  <a:gd name="T6" fmla="*/ 486 w 493"/>
                  <a:gd name="T7" fmla="*/ 465 h 583"/>
                  <a:gd name="T8" fmla="*/ 165 w 493"/>
                  <a:gd name="T9" fmla="*/ 575 h 583"/>
                  <a:gd name="T10" fmla="*/ 8 w 493"/>
                  <a:gd name="T11" fmla="*/ 115 h 583"/>
                  <a:gd name="T12" fmla="*/ 4 w 493"/>
                  <a:gd name="T13" fmla="*/ 117 h 583"/>
                  <a:gd name="T14" fmla="*/ 5 w 493"/>
                  <a:gd name="T15" fmla="*/ 119 h 583"/>
                  <a:gd name="T16" fmla="*/ 4 w 493"/>
                  <a:gd name="T17" fmla="*/ 117 h 583"/>
                  <a:gd name="T18" fmla="*/ 1 w 493"/>
                  <a:gd name="T19" fmla="*/ 117 h 583"/>
                  <a:gd name="T20" fmla="*/ 161 w 493"/>
                  <a:gd name="T21" fmla="*/ 583 h 583"/>
                  <a:gd name="T22" fmla="*/ 493 w 493"/>
                  <a:gd name="T23" fmla="*/ 469 h 583"/>
                  <a:gd name="T24" fmla="*/ 334 w 493"/>
                  <a:gd name="T25" fmla="*/ 0 h 583"/>
                  <a:gd name="T26" fmla="*/ 0 w 493"/>
                  <a:gd name="T27" fmla="*/ 114 h 583"/>
                  <a:gd name="T28" fmla="*/ 1 w 493"/>
                  <a:gd name="T29" fmla="*/ 117 h 583"/>
                  <a:gd name="T30" fmla="*/ 4 w 493"/>
                  <a:gd name="T31" fmla="*/ 117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3" h="583">
                    <a:moveTo>
                      <a:pt x="4" y="117"/>
                    </a:moveTo>
                    <a:lnTo>
                      <a:pt x="5" y="119"/>
                    </a:lnTo>
                    <a:lnTo>
                      <a:pt x="330" y="8"/>
                    </a:lnTo>
                    <a:lnTo>
                      <a:pt x="486" y="465"/>
                    </a:lnTo>
                    <a:lnTo>
                      <a:pt x="165" y="575"/>
                    </a:lnTo>
                    <a:lnTo>
                      <a:pt x="8" y="115"/>
                    </a:lnTo>
                    <a:lnTo>
                      <a:pt x="4" y="117"/>
                    </a:lnTo>
                    <a:lnTo>
                      <a:pt x="5" y="119"/>
                    </a:lnTo>
                    <a:lnTo>
                      <a:pt x="4" y="117"/>
                    </a:lnTo>
                    <a:lnTo>
                      <a:pt x="1" y="117"/>
                    </a:lnTo>
                    <a:lnTo>
                      <a:pt x="161" y="583"/>
                    </a:lnTo>
                    <a:lnTo>
                      <a:pt x="493" y="469"/>
                    </a:lnTo>
                    <a:lnTo>
                      <a:pt x="334" y="0"/>
                    </a:lnTo>
                    <a:lnTo>
                      <a:pt x="0" y="114"/>
                    </a:lnTo>
                    <a:lnTo>
                      <a:pt x="1" y="117"/>
                    </a:lnTo>
                    <a:lnTo>
                      <a:pt x="4"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2" name="Freeform 436"/>
              <p:cNvSpPr>
                <a:spLocks/>
              </p:cNvSpPr>
              <p:nvPr/>
            </p:nvSpPr>
            <p:spPr bwMode="auto">
              <a:xfrm>
                <a:off x="803" y="934"/>
                <a:ext cx="200" cy="92"/>
              </a:xfrm>
              <a:custGeom>
                <a:avLst/>
                <a:gdLst>
                  <a:gd name="T0" fmla="*/ 200 w 200"/>
                  <a:gd name="T1" fmla="*/ 28 h 92"/>
                  <a:gd name="T2" fmla="*/ 10 w 200"/>
                  <a:gd name="T3" fmla="*/ 92 h 92"/>
                  <a:gd name="T4" fmla="*/ 0 w 200"/>
                  <a:gd name="T5" fmla="*/ 63 h 92"/>
                  <a:gd name="T6" fmla="*/ 189 w 200"/>
                  <a:gd name="T7" fmla="*/ 0 h 92"/>
                  <a:gd name="T8" fmla="*/ 200 w 200"/>
                  <a:gd name="T9" fmla="*/ 28 h 92"/>
                </a:gdLst>
                <a:ahLst/>
                <a:cxnLst>
                  <a:cxn ang="0">
                    <a:pos x="T0" y="T1"/>
                  </a:cxn>
                  <a:cxn ang="0">
                    <a:pos x="T2" y="T3"/>
                  </a:cxn>
                  <a:cxn ang="0">
                    <a:pos x="T4" y="T5"/>
                  </a:cxn>
                  <a:cxn ang="0">
                    <a:pos x="T6" y="T7"/>
                  </a:cxn>
                  <a:cxn ang="0">
                    <a:pos x="T8" y="T9"/>
                  </a:cxn>
                </a:cxnLst>
                <a:rect l="0" t="0" r="r" b="b"/>
                <a:pathLst>
                  <a:path w="200" h="92">
                    <a:moveTo>
                      <a:pt x="200" y="28"/>
                    </a:moveTo>
                    <a:lnTo>
                      <a:pt x="10" y="92"/>
                    </a:lnTo>
                    <a:lnTo>
                      <a:pt x="0" y="63"/>
                    </a:lnTo>
                    <a:lnTo>
                      <a:pt x="189" y="0"/>
                    </a:lnTo>
                    <a:lnTo>
                      <a:pt x="200" y="28"/>
                    </a:lnTo>
                    <a:close/>
                  </a:path>
                </a:pathLst>
              </a:custGeom>
              <a:solidFill>
                <a:srgbClr val="70C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3" name="Freeform 437"/>
              <p:cNvSpPr>
                <a:spLocks/>
              </p:cNvSpPr>
              <p:nvPr/>
            </p:nvSpPr>
            <p:spPr bwMode="auto">
              <a:xfrm>
                <a:off x="818" y="978"/>
                <a:ext cx="200" cy="93"/>
              </a:xfrm>
              <a:custGeom>
                <a:avLst/>
                <a:gdLst>
                  <a:gd name="T0" fmla="*/ 200 w 200"/>
                  <a:gd name="T1" fmla="*/ 29 h 93"/>
                  <a:gd name="T2" fmla="*/ 10 w 200"/>
                  <a:gd name="T3" fmla="*/ 93 h 93"/>
                  <a:gd name="T4" fmla="*/ 0 w 200"/>
                  <a:gd name="T5" fmla="*/ 65 h 93"/>
                  <a:gd name="T6" fmla="*/ 190 w 200"/>
                  <a:gd name="T7" fmla="*/ 0 h 93"/>
                  <a:gd name="T8" fmla="*/ 200 w 200"/>
                  <a:gd name="T9" fmla="*/ 29 h 93"/>
                </a:gdLst>
                <a:ahLst/>
                <a:cxnLst>
                  <a:cxn ang="0">
                    <a:pos x="T0" y="T1"/>
                  </a:cxn>
                  <a:cxn ang="0">
                    <a:pos x="T2" y="T3"/>
                  </a:cxn>
                  <a:cxn ang="0">
                    <a:pos x="T4" y="T5"/>
                  </a:cxn>
                  <a:cxn ang="0">
                    <a:pos x="T6" y="T7"/>
                  </a:cxn>
                  <a:cxn ang="0">
                    <a:pos x="T8" y="T9"/>
                  </a:cxn>
                </a:cxnLst>
                <a:rect l="0" t="0" r="r" b="b"/>
                <a:pathLst>
                  <a:path w="200" h="93">
                    <a:moveTo>
                      <a:pt x="200" y="29"/>
                    </a:moveTo>
                    <a:lnTo>
                      <a:pt x="10" y="93"/>
                    </a:lnTo>
                    <a:lnTo>
                      <a:pt x="0" y="65"/>
                    </a:lnTo>
                    <a:lnTo>
                      <a:pt x="190" y="0"/>
                    </a:lnTo>
                    <a:lnTo>
                      <a:pt x="200" y="29"/>
                    </a:lnTo>
                    <a:close/>
                  </a:path>
                </a:pathLst>
              </a:custGeom>
              <a:solidFill>
                <a:srgbClr val="70C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grpSp>
      <p:sp>
        <p:nvSpPr>
          <p:cNvPr id="452" name="副标题 2">
            <a:extLst>
              <a:ext uri="{FF2B5EF4-FFF2-40B4-BE49-F238E27FC236}">
                <a16:creationId xmlns:a16="http://schemas.microsoft.com/office/drawing/2014/main" id="{69350D80-4C96-452A-A9C0-6651C1525288}"/>
              </a:ext>
            </a:extLst>
          </p:cNvPr>
          <p:cNvSpPr>
            <a:spLocks noGrp="1"/>
          </p:cNvSpPr>
          <p:nvPr>
            <p:ph type="subTitle" idx="1"/>
          </p:nvPr>
        </p:nvSpPr>
        <p:spPr>
          <a:xfrm>
            <a:off x="2581897" y="3075657"/>
            <a:ext cx="5891633" cy="558799"/>
          </a:xfrm>
          <a:prstGeom prst="rect">
            <a:avLst/>
          </a:prstGeom>
        </p:spPr>
        <p:txBody>
          <a:bodyPr anchor="ctr">
            <a:normAutofit/>
          </a:bodyPr>
          <a:lstStyle>
            <a:lvl1pPr marL="0" indent="0" algn="l">
              <a:buNone/>
              <a:defRPr sz="150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Master subtitle style</a:t>
            </a:r>
          </a:p>
        </p:txBody>
      </p:sp>
      <p:sp>
        <p:nvSpPr>
          <p:cNvPr id="453" name="标题 1">
            <a:extLst>
              <a:ext uri="{FF2B5EF4-FFF2-40B4-BE49-F238E27FC236}">
                <a16:creationId xmlns:a16="http://schemas.microsoft.com/office/drawing/2014/main" id="{07E6B0A1-3E14-4813-BCA4-26BA4939076D}"/>
              </a:ext>
            </a:extLst>
          </p:cNvPr>
          <p:cNvSpPr>
            <a:spLocks noGrp="1"/>
          </p:cNvSpPr>
          <p:nvPr>
            <p:ph type="ctrTitle"/>
          </p:nvPr>
        </p:nvSpPr>
        <p:spPr>
          <a:xfrm>
            <a:off x="2581897" y="2377066"/>
            <a:ext cx="5891633" cy="698591"/>
          </a:xfrm>
          <a:prstGeom prst="rect">
            <a:avLst/>
          </a:prstGeom>
        </p:spPr>
        <p:txBody>
          <a:bodyPr anchor="ctr">
            <a:normAutofit/>
          </a:bodyPr>
          <a:lstStyle>
            <a:lvl1pPr algn="l">
              <a:defRPr sz="3000">
                <a:solidFill>
                  <a:schemeClr val="bg1"/>
                </a:solidFill>
              </a:defRPr>
            </a:lvl1pPr>
          </a:lstStyle>
          <a:p>
            <a:r>
              <a:rPr lang="en-US" dirty="0"/>
              <a:t>Click to edit Master title style</a:t>
            </a:r>
            <a:endParaRPr lang="zh-CN" altLang="en-US" dirty="0"/>
          </a:p>
        </p:txBody>
      </p:sp>
      <p:sp>
        <p:nvSpPr>
          <p:cNvPr id="454" name="文本占位符 13">
            <a:extLst>
              <a:ext uri="{FF2B5EF4-FFF2-40B4-BE49-F238E27FC236}">
                <a16:creationId xmlns:a16="http://schemas.microsoft.com/office/drawing/2014/main" id="{3CCB86EA-D9C2-482D-B849-4D682592B93B}"/>
              </a:ext>
            </a:extLst>
          </p:cNvPr>
          <p:cNvSpPr>
            <a:spLocks noGrp="1"/>
          </p:cNvSpPr>
          <p:nvPr>
            <p:ph type="body" sz="quarter" idx="10" hasCustomPrompt="1"/>
          </p:nvPr>
        </p:nvSpPr>
        <p:spPr>
          <a:xfrm>
            <a:off x="2581897" y="4838965"/>
            <a:ext cx="5891633" cy="296271"/>
          </a:xfrm>
          <a:prstGeom prst="rect">
            <a:avLst/>
          </a:prstGeom>
        </p:spPr>
        <p:txBody>
          <a:bodyPr vert="horz" anchor="ctr">
            <a:noAutofit/>
          </a:bodyPr>
          <a:lstStyle>
            <a:lvl1pPr marL="0" indent="0" algn="l">
              <a:buNone/>
              <a:defRPr sz="1125" b="0">
                <a:solidFill>
                  <a:schemeClr val="bg1"/>
                </a:solidFill>
              </a:defRPr>
            </a:lvl1pPr>
            <a:lvl2pPr marL="342883" indent="0">
              <a:buNone/>
              <a:defRPr/>
            </a:lvl2pPr>
            <a:lvl3pPr marL="685765" indent="0">
              <a:buNone/>
              <a:defRPr/>
            </a:lvl3pPr>
            <a:lvl4pPr marL="1028648" indent="0">
              <a:buNone/>
              <a:defRPr/>
            </a:lvl4pPr>
            <a:lvl5pPr marL="1371532" indent="0">
              <a:buNone/>
              <a:defRPr/>
            </a:lvl5pPr>
          </a:lstStyle>
          <a:p>
            <a:pPr lvl="0"/>
            <a:r>
              <a:rPr lang="en-US" altLang="zh-CN" dirty="0"/>
              <a:t>Signature</a:t>
            </a:r>
          </a:p>
        </p:txBody>
      </p:sp>
      <p:sp>
        <p:nvSpPr>
          <p:cNvPr id="455" name="文本占位符 13">
            <a:extLst>
              <a:ext uri="{FF2B5EF4-FFF2-40B4-BE49-F238E27FC236}">
                <a16:creationId xmlns:a16="http://schemas.microsoft.com/office/drawing/2014/main" id="{0EAB5F9D-547E-4839-9AF8-5C5C45766254}"/>
              </a:ext>
            </a:extLst>
          </p:cNvPr>
          <p:cNvSpPr>
            <a:spLocks noGrp="1"/>
          </p:cNvSpPr>
          <p:nvPr>
            <p:ph type="body" sz="quarter" idx="11" hasCustomPrompt="1"/>
          </p:nvPr>
        </p:nvSpPr>
        <p:spPr>
          <a:xfrm>
            <a:off x="2581897" y="5135236"/>
            <a:ext cx="5891633" cy="296271"/>
          </a:xfrm>
          <a:prstGeom prst="rect">
            <a:avLst/>
          </a:prstGeom>
        </p:spPr>
        <p:txBody>
          <a:bodyPr vert="horz" anchor="ctr">
            <a:noAutofit/>
          </a:bodyPr>
          <a:lstStyle>
            <a:lvl1pPr marL="0" indent="0" algn="l">
              <a:buNone/>
              <a:defRPr sz="1125" b="0">
                <a:solidFill>
                  <a:schemeClr val="bg1"/>
                </a:solidFill>
              </a:defRPr>
            </a:lvl1pPr>
            <a:lvl2pPr marL="342883" indent="0">
              <a:buNone/>
              <a:defRPr/>
            </a:lvl2pPr>
            <a:lvl3pPr marL="685765" indent="0">
              <a:buNone/>
              <a:defRPr/>
            </a:lvl3pPr>
            <a:lvl4pPr marL="1028648" indent="0">
              <a:buNone/>
              <a:defRPr/>
            </a:lvl4pPr>
            <a:lvl5pPr marL="1371532" indent="0">
              <a:buNone/>
              <a:defRPr/>
            </a:lvl5pPr>
          </a:lstStyle>
          <a:p>
            <a:pPr lvl="0"/>
            <a:r>
              <a:rPr lang="en-US" altLang="zh-CN" dirty="0"/>
              <a:t>Date</a:t>
            </a:r>
            <a:endParaRPr lang="zh-CN" altLang="en-US" dirty="0"/>
          </a:p>
        </p:txBody>
      </p:sp>
    </p:spTree>
    <p:extLst>
      <p:ext uri="{BB962C8B-B14F-4D97-AF65-F5344CB8AC3E}">
        <p14:creationId xmlns:p14="http://schemas.microsoft.com/office/powerpoint/2010/main" val="28825868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节标题">
    <p:bg>
      <p:bgRef idx="1001">
        <a:schemeClr val="bg1"/>
      </p:bgRef>
    </p:bg>
    <p:spTree>
      <p:nvGrpSpPr>
        <p:cNvPr id="1" name=""/>
        <p:cNvGrpSpPr/>
        <p:nvPr/>
      </p:nvGrpSpPr>
      <p:grpSpPr>
        <a:xfrm>
          <a:off x="0" y="0"/>
          <a:ext cx="0" cy="0"/>
          <a:chOff x="0" y="0"/>
          <a:chExt cx="0" cy="0"/>
        </a:xfrm>
      </p:grpSpPr>
      <p:sp>
        <p:nvSpPr>
          <p:cNvPr id="448" name="矩形 447"/>
          <p:cNvSpPr/>
          <p:nvPr userDrawn="1"/>
        </p:nvSpPr>
        <p:spPr>
          <a:xfrm>
            <a:off x="-1" y="2396018"/>
            <a:ext cx="9144001" cy="1251593"/>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449" name="组合 448"/>
          <p:cNvGrpSpPr/>
          <p:nvPr userDrawn="1"/>
        </p:nvGrpSpPr>
        <p:grpSpPr>
          <a:xfrm rot="10800000">
            <a:off x="4234437" y="1123950"/>
            <a:ext cx="4909563" cy="5734050"/>
            <a:chOff x="-1961" y="-10190"/>
            <a:chExt cx="6579843" cy="5763621"/>
          </a:xfrm>
        </p:grpSpPr>
        <p:sp>
          <p:nvSpPr>
            <p:cNvPr id="450" name="任意多边形: 形状 463"/>
            <p:cNvSpPr/>
            <p:nvPr userDrawn="1"/>
          </p:nvSpPr>
          <p:spPr>
            <a:xfrm rot="16200000">
              <a:off x="535396" y="-289061"/>
              <a:ext cx="5753426" cy="6331547"/>
            </a:xfrm>
            <a:custGeom>
              <a:avLst/>
              <a:gdLst>
                <a:gd name="connsiteX0" fmla="*/ 5763621 w 5763621"/>
                <a:gd name="connsiteY0" fmla="*/ 0 h 5763621"/>
                <a:gd name="connsiteX1" fmla="*/ 5763621 w 5763621"/>
                <a:gd name="connsiteY1" fmla="*/ 5763621 h 5763621"/>
                <a:gd name="connsiteX2" fmla="*/ 0 w 5763621"/>
                <a:gd name="connsiteY2" fmla="*/ 0 h 5763621"/>
              </a:gdLst>
              <a:ahLst/>
              <a:cxnLst>
                <a:cxn ang="0">
                  <a:pos x="connsiteX0" y="connsiteY0"/>
                </a:cxn>
                <a:cxn ang="0">
                  <a:pos x="connsiteX1" y="connsiteY1"/>
                </a:cxn>
                <a:cxn ang="0">
                  <a:pos x="connsiteX2" y="connsiteY2"/>
                </a:cxn>
              </a:cxnLst>
              <a:rect l="l" t="t" r="r" b="b"/>
              <a:pathLst>
                <a:path w="5763621" h="5763621">
                  <a:moveTo>
                    <a:pt x="5763621" y="0"/>
                  </a:moveTo>
                  <a:lnTo>
                    <a:pt x="5763621" y="5763621"/>
                  </a:lnTo>
                  <a:cubicBezTo>
                    <a:pt x="2580461" y="5763621"/>
                    <a:pt x="0" y="3183160"/>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451" name="任意多边形: 形状 463"/>
            <p:cNvSpPr/>
            <p:nvPr userDrawn="1"/>
          </p:nvSpPr>
          <p:spPr>
            <a:xfrm rot="16200000">
              <a:off x="362885" y="-364844"/>
              <a:ext cx="5753427" cy="6483115"/>
            </a:xfrm>
            <a:custGeom>
              <a:avLst/>
              <a:gdLst>
                <a:gd name="connsiteX0" fmla="*/ 5763621 w 5763621"/>
                <a:gd name="connsiteY0" fmla="*/ 0 h 5763621"/>
                <a:gd name="connsiteX1" fmla="*/ 5763621 w 5763621"/>
                <a:gd name="connsiteY1" fmla="*/ 5763621 h 5763621"/>
                <a:gd name="connsiteX2" fmla="*/ 0 w 5763621"/>
                <a:gd name="connsiteY2" fmla="*/ 0 h 5763621"/>
              </a:gdLst>
              <a:ahLst/>
              <a:cxnLst>
                <a:cxn ang="0">
                  <a:pos x="connsiteX0" y="connsiteY0"/>
                </a:cxn>
                <a:cxn ang="0">
                  <a:pos x="connsiteX1" y="connsiteY1"/>
                </a:cxn>
                <a:cxn ang="0">
                  <a:pos x="connsiteX2" y="connsiteY2"/>
                </a:cxn>
              </a:cxnLst>
              <a:rect l="l" t="t" r="r" b="b"/>
              <a:pathLst>
                <a:path w="5763621" h="5763621">
                  <a:moveTo>
                    <a:pt x="5763621" y="0"/>
                  </a:moveTo>
                  <a:lnTo>
                    <a:pt x="5763621" y="5763621"/>
                  </a:lnTo>
                  <a:cubicBezTo>
                    <a:pt x="2580461" y="5763621"/>
                    <a:pt x="0" y="3183160"/>
                    <a:pt x="0" y="0"/>
                  </a:cubicBezTo>
                  <a:close/>
                </a:path>
              </a:pathLst>
            </a:custGeom>
            <a:solidFill>
              <a:srgbClr val="A8CA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452" name="任意多边形: 形状 463"/>
            <p:cNvSpPr/>
            <p:nvPr/>
          </p:nvSpPr>
          <p:spPr>
            <a:xfrm rot="16200000">
              <a:off x="-1961" y="-10190"/>
              <a:ext cx="5763621" cy="5763621"/>
            </a:xfrm>
            <a:custGeom>
              <a:avLst/>
              <a:gdLst>
                <a:gd name="connsiteX0" fmla="*/ 5763621 w 5763621"/>
                <a:gd name="connsiteY0" fmla="*/ 0 h 5763621"/>
                <a:gd name="connsiteX1" fmla="*/ 5763621 w 5763621"/>
                <a:gd name="connsiteY1" fmla="*/ 5763621 h 5763621"/>
                <a:gd name="connsiteX2" fmla="*/ 0 w 5763621"/>
                <a:gd name="connsiteY2" fmla="*/ 0 h 5763621"/>
              </a:gdLst>
              <a:ahLst/>
              <a:cxnLst>
                <a:cxn ang="0">
                  <a:pos x="connsiteX0" y="connsiteY0"/>
                </a:cxn>
                <a:cxn ang="0">
                  <a:pos x="connsiteX1" y="connsiteY1"/>
                </a:cxn>
                <a:cxn ang="0">
                  <a:pos x="connsiteX2" y="connsiteY2"/>
                </a:cxn>
              </a:cxnLst>
              <a:rect l="l" t="t" r="r" b="b"/>
              <a:pathLst>
                <a:path w="5763621" h="5763621">
                  <a:moveTo>
                    <a:pt x="5763621" y="0"/>
                  </a:moveTo>
                  <a:lnTo>
                    <a:pt x="5763621" y="5763621"/>
                  </a:lnTo>
                  <a:cubicBezTo>
                    <a:pt x="2580461" y="5763621"/>
                    <a:pt x="0" y="3183160"/>
                    <a:pt x="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nvGrpSpPr>
            <p:cNvPr id="453" name="Group 4"/>
            <p:cNvGrpSpPr>
              <a:grpSpLocks noChangeAspect="1"/>
            </p:cNvGrpSpPr>
            <p:nvPr/>
          </p:nvGrpSpPr>
          <p:grpSpPr bwMode="auto">
            <a:xfrm>
              <a:off x="0" y="0"/>
              <a:ext cx="4695290" cy="4545453"/>
              <a:chOff x="0" y="-1"/>
              <a:chExt cx="3917" cy="3792"/>
            </a:xfrm>
          </p:grpSpPr>
          <p:grpSp>
            <p:nvGrpSpPr>
              <p:cNvPr id="454" name="Group 205"/>
              <p:cNvGrpSpPr>
                <a:grpSpLocks/>
              </p:cNvGrpSpPr>
              <p:nvPr/>
            </p:nvGrpSpPr>
            <p:grpSpPr bwMode="auto">
              <a:xfrm>
                <a:off x="0" y="-1"/>
                <a:ext cx="3917" cy="3792"/>
                <a:chOff x="0" y="-1"/>
                <a:chExt cx="3917" cy="3792"/>
              </a:xfrm>
            </p:grpSpPr>
            <p:sp>
              <p:nvSpPr>
                <p:cNvPr id="687" name="Freeform 5"/>
                <p:cNvSpPr>
                  <a:spLocks/>
                </p:cNvSpPr>
                <p:nvPr/>
              </p:nvSpPr>
              <p:spPr bwMode="auto">
                <a:xfrm>
                  <a:off x="0" y="-1"/>
                  <a:ext cx="3375" cy="3281"/>
                </a:xfrm>
                <a:custGeom>
                  <a:avLst/>
                  <a:gdLst>
                    <a:gd name="T0" fmla="*/ 0 w 2670"/>
                    <a:gd name="T1" fmla="*/ 2233 h 2596"/>
                    <a:gd name="T2" fmla="*/ 1030 w 2670"/>
                    <a:gd name="T3" fmla="*/ 2596 h 2596"/>
                    <a:gd name="T4" fmla="*/ 2670 w 2670"/>
                    <a:gd name="T5" fmla="*/ 956 h 2596"/>
                    <a:gd name="T6" fmla="*/ 2362 w 2670"/>
                    <a:gd name="T7" fmla="*/ 0 h 2596"/>
                    <a:gd name="T8" fmla="*/ 0 w 2670"/>
                    <a:gd name="T9" fmla="*/ 0 h 2596"/>
                    <a:gd name="T10" fmla="*/ 0 w 2670"/>
                    <a:gd name="T11" fmla="*/ 2233 h 2596"/>
                  </a:gdLst>
                  <a:ahLst/>
                  <a:cxnLst>
                    <a:cxn ang="0">
                      <a:pos x="T0" y="T1"/>
                    </a:cxn>
                    <a:cxn ang="0">
                      <a:pos x="T2" y="T3"/>
                    </a:cxn>
                    <a:cxn ang="0">
                      <a:pos x="T4" y="T5"/>
                    </a:cxn>
                    <a:cxn ang="0">
                      <a:pos x="T6" y="T7"/>
                    </a:cxn>
                    <a:cxn ang="0">
                      <a:pos x="T8" y="T9"/>
                    </a:cxn>
                    <a:cxn ang="0">
                      <a:pos x="T10" y="T11"/>
                    </a:cxn>
                  </a:cxnLst>
                  <a:rect l="0" t="0" r="r" b="b"/>
                  <a:pathLst>
                    <a:path w="2670" h="2596">
                      <a:moveTo>
                        <a:pt x="0" y="2233"/>
                      </a:moveTo>
                      <a:cubicBezTo>
                        <a:pt x="282" y="2460"/>
                        <a:pt x="640" y="2596"/>
                        <a:pt x="1030" y="2596"/>
                      </a:cubicBezTo>
                      <a:cubicBezTo>
                        <a:pt x="1936" y="2596"/>
                        <a:pt x="2670" y="1862"/>
                        <a:pt x="2670" y="956"/>
                      </a:cubicBezTo>
                      <a:cubicBezTo>
                        <a:pt x="2670" y="599"/>
                        <a:pt x="2556" y="269"/>
                        <a:pt x="2362" y="0"/>
                      </a:cubicBezTo>
                      <a:cubicBezTo>
                        <a:pt x="0" y="0"/>
                        <a:pt x="0" y="0"/>
                        <a:pt x="0" y="0"/>
                      </a:cubicBezTo>
                      <a:cubicBezTo>
                        <a:pt x="0" y="2233"/>
                        <a:pt x="0" y="2233"/>
                        <a:pt x="0" y="2233"/>
                      </a:cubicBezTo>
                    </a:path>
                  </a:pathLst>
                </a:custGeom>
                <a:solidFill>
                  <a:srgbClr val="A8CA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88" name="Freeform 6"/>
                <p:cNvSpPr>
                  <a:spLocks/>
                </p:cNvSpPr>
                <p:nvPr/>
              </p:nvSpPr>
              <p:spPr bwMode="auto">
                <a:xfrm>
                  <a:off x="2047" y="2079"/>
                  <a:ext cx="925" cy="907"/>
                </a:xfrm>
                <a:custGeom>
                  <a:avLst/>
                  <a:gdLst>
                    <a:gd name="T0" fmla="*/ 280 w 732"/>
                    <a:gd name="T1" fmla="*/ 692 h 717"/>
                    <a:gd name="T2" fmla="*/ 400 w 732"/>
                    <a:gd name="T3" fmla="*/ 685 h 717"/>
                    <a:gd name="T4" fmla="*/ 693 w 732"/>
                    <a:gd name="T5" fmla="*/ 417 h 717"/>
                    <a:gd name="T6" fmla="*/ 709 w 732"/>
                    <a:gd name="T7" fmla="*/ 299 h 717"/>
                    <a:gd name="T8" fmla="*/ 548 w 732"/>
                    <a:gd name="T9" fmla="*/ 42 h 717"/>
                    <a:gd name="T10" fmla="*/ 450 w 732"/>
                    <a:gd name="T11" fmla="*/ 29 h 717"/>
                    <a:gd name="T12" fmla="*/ 31 w 732"/>
                    <a:gd name="T13" fmla="*/ 412 h 717"/>
                    <a:gd name="T14" fmla="*/ 36 w 732"/>
                    <a:gd name="T15" fmla="*/ 511 h 717"/>
                    <a:gd name="T16" fmla="*/ 280 w 732"/>
                    <a:gd name="T17" fmla="*/ 692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2" h="717">
                      <a:moveTo>
                        <a:pt x="280" y="692"/>
                      </a:moveTo>
                      <a:cubicBezTo>
                        <a:pt x="314" y="717"/>
                        <a:pt x="368" y="714"/>
                        <a:pt x="400" y="685"/>
                      </a:cubicBezTo>
                      <a:cubicBezTo>
                        <a:pt x="693" y="417"/>
                        <a:pt x="693" y="417"/>
                        <a:pt x="693" y="417"/>
                      </a:cubicBezTo>
                      <a:cubicBezTo>
                        <a:pt x="725" y="388"/>
                        <a:pt x="732" y="335"/>
                        <a:pt x="709" y="299"/>
                      </a:cubicBezTo>
                      <a:cubicBezTo>
                        <a:pt x="548" y="42"/>
                        <a:pt x="548" y="42"/>
                        <a:pt x="548" y="42"/>
                      </a:cubicBezTo>
                      <a:cubicBezTo>
                        <a:pt x="526" y="6"/>
                        <a:pt x="481" y="0"/>
                        <a:pt x="450" y="29"/>
                      </a:cubicBezTo>
                      <a:cubicBezTo>
                        <a:pt x="31" y="412"/>
                        <a:pt x="31" y="412"/>
                        <a:pt x="31" y="412"/>
                      </a:cubicBezTo>
                      <a:cubicBezTo>
                        <a:pt x="0" y="441"/>
                        <a:pt x="2" y="485"/>
                        <a:pt x="36" y="511"/>
                      </a:cubicBezTo>
                      <a:lnTo>
                        <a:pt x="280" y="692"/>
                      </a:lnTo>
                      <a:close/>
                    </a:path>
                  </a:pathLst>
                </a:custGeom>
                <a:solidFill>
                  <a:srgbClr val="5F3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89" name="Freeform 7"/>
                <p:cNvSpPr>
                  <a:spLocks/>
                </p:cNvSpPr>
                <p:nvPr/>
              </p:nvSpPr>
              <p:spPr bwMode="auto">
                <a:xfrm>
                  <a:off x="2076" y="2119"/>
                  <a:ext cx="752" cy="750"/>
                </a:xfrm>
                <a:custGeom>
                  <a:avLst/>
                  <a:gdLst>
                    <a:gd name="T0" fmla="*/ 240 w 752"/>
                    <a:gd name="T1" fmla="*/ 144 h 750"/>
                    <a:gd name="T2" fmla="*/ 427 w 752"/>
                    <a:gd name="T3" fmla="*/ 429 h 750"/>
                    <a:gd name="T4" fmla="*/ 162 w 752"/>
                    <a:gd name="T5" fmla="*/ 216 h 750"/>
                    <a:gd name="T6" fmla="*/ 0 w 752"/>
                    <a:gd name="T7" fmla="*/ 362 h 750"/>
                    <a:gd name="T8" fmla="*/ 355 w 752"/>
                    <a:gd name="T9" fmla="*/ 750 h 750"/>
                    <a:gd name="T10" fmla="*/ 752 w 752"/>
                    <a:gd name="T11" fmla="*/ 386 h 750"/>
                    <a:gd name="T12" fmla="*/ 398 w 752"/>
                    <a:gd name="T13" fmla="*/ 0 h 750"/>
                    <a:gd name="T14" fmla="*/ 240 w 752"/>
                    <a:gd name="T15" fmla="*/ 144 h 7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2" h="750">
                      <a:moveTo>
                        <a:pt x="240" y="144"/>
                      </a:moveTo>
                      <a:lnTo>
                        <a:pt x="427" y="429"/>
                      </a:lnTo>
                      <a:lnTo>
                        <a:pt x="162" y="216"/>
                      </a:lnTo>
                      <a:lnTo>
                        <a:pt x="0" y="362"/>
                      </a:lnTo>
                      <a:lnTo>
                        <a:pt x="355" y="750"/>
                      </a:lnTo>
                      <a:lnTo>
                        <a:pt x="752" y="386"/>
                      </a:lnTo>
                      <a:lnTo>
                        <a:pt x="398" y="0"/>
                      </a:lnTo>
                      <a:lnTo>
                        <a:pt x="240" y="144"/>
                      </a:ln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90" name="Freeform 8"/>
                <p:cNvSpPr>
                  <a:spLocks/>
                </p:cNvSpPr>
                <p:nvPr/>
              </p:nvSpPr>
              <p:spPr bwMode="auto">
                <a:xfrm>
                  <a:off x="2798" y="587"/>
                  <a:ext cx="569" cy="897"/>
                </a:xfrm>
                <a:custGeom>
                  <a:avLst/>
                  <a:gdLst>
                    <a:gd name="T0" fmla="*/ 374 w 450"/>
                    <a:gd name="T1" fmla="*/ 644 h 710"/>
                    <a:gd name="T2" fmla="*/ 450 w 450"/>
                    <a:gd name="T3" fmla="*/ 552 h 710"/>
                    <a:gd name="T4" fmla="*/ 450 w 450"/>
                    <a:gd name="T5" fmla="*/ 154 h 710"/>
                    <a:gd name="T6" fmla="*/ 374 w 450"/>
                    <a:gd name="T7" fmla="*/ 62 h 710"/>
                    <a:gd name="T8" fmla="*/ 76 w 450"/>
                    <a:gd name="T9" fmla="*/ 8 h 710"/>
                    <a:gd name="T10" fmla="*/ 0 w 450"/>
                    <a:gd name="T11" fmla="*/ 72 h 710"/>
                    <a:gd name="T12" fmla="*/ 0 w 450"/>
                    <a:gd name="T13" fmla="*/ 639 h 710"/>
                    <a:gd name="T14" fmla="*/ 76 w 450"/>
                    <a:gd name="T15" fmla="*/ 702 h 710"/>
                    <a:gd name="T16" fmla="*/ 374 w 450"/>
                    <a:gd name="T17" fmla="*/ 644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0" h="710">
                      <a:moveTo>
                        <a:pt x="374" y="644"/>
                      </a:moveTo>
                      <a:cubicBezTo>
                        <a:pt x="416" y="636"/>
                        <a:pt x="450" y="594"/>
                        <a:pt x="450" y="552"/>
                      </a:cubicBezTo>
                      <a:cubicBezTo>
                        <a:pt x="450" y="154"/>
                        <a:pt x="450" y="154"/>
                        <a:pt x="450" y="154"/>
                      </a:cubicBezTo>
                      <a:cubicBezTo>
                        <a:pt x="450" y="111"/>
                        <a:pt x="416" y="70"/>
                        <a:pt x="374" y="62"/>
                      </a:cubicBezTo>
                      <a:cubicBezTo>
                        <a:pt x="76" y="8"/>
                        <a:pt x="76" y="8"/>
                        <a:pt x="76" y="8"/>
                      </a:cubicBezTo>
                      <a:cubicBezTo>
                        <a:pt x="34" y="0"/>
                        <a:pt x="0" y="29"/>
                        <a:pt x="0" y="72"/>
                      </a:cubicBezTo>
                      <a:cubicBezTo>
                        <a:pt x="0" y="639"/>
                        <a:pt x="0" y="639"/>
                        <a:pt x="0" y="639"/>
                      </a:cubicBezTo>
                      <a:cubicBezTo>
                        <a:pt x="0" y="681"/>
                        <a:pt x="34" y="710"/>
                        <a:pt x="76" y="702"/>
                      </a:cubicBezTo>
                      <a:lnTo>
                        <a:pt x="374" y="644"/>
                      </a:lnTo>
                      <a:close/>
                    </a:path>
                  </a:pathLst>
                </a:custGeom>
                <a:solidFill>
                  <a:srgbClr val="5F3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91" name="Freeform 9"/>
                <p:cNvSpPr>
                  <a:spLocks/>
                </p:cNvSpPr>
                <p:nvPr/>
              </p:nvSpPr>
              <p:spPr bwMode="auto">
                <a:xfrm>
                  <a:off x="2703" y="782"/>
                  <a:ext cx="525" cy="540"/>
                </a:xfrm>
                <a:custGeom>
                  <a:avLst/>
                  <a:gdLst>
                    <a:gd name="T0" fmla="*/ 0 w 525"/>
                    <a:gd name="T1" fmla="*/ 215 h 540"/>
                    <a:gd name="T2" fmla="*/ 337 w 525"/>
                    <a:gd name="T3" fmla="*/ 270 h 540"/>
                    <a:gd name="T4" fmla="*/ 0 w 525"/>
                    <a:gd name="T5" fmla="*/ 322 h 540"/>
                    <a:gd name="T6" fmla="*/ 0 w 525"/>
                    <a:gd name="T7" fmla="*/ 540 h 540"/>
                    <a:gd name="T8" fmla="*/ 525 w 525"/>
                    <a:gd name="T9" fmla="*/ 540 h 540"/>
                    <a:gd name="T10" fmla="*/ 525 w 525"/>
                    <a:gd name="T11" fmla="*/ 0 h 540"/>
                    <a:gd name="T12" fmla="*/ 0 w 525"/>
                    <a:gd name="T13" fmla="*/ 0 h 540"/>
                    <a:gd name="T14" fmla="*/ 0 w 525"/>
                    <a:gd name="T15" fmla="*/ 215 h 5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540">
                      <a:moveTo>
                        <a:pt x="0" y="215"/>
                      </a:moveTo>
                      <a:lnTo>
                        <a:pt x="337" y="270"/>
                      </a:lnTo>
                      <a:lnTo>
                        <a:pt x="0" y="322"/>
                      </a:lnTo>
                      <a:lnTo>
                        <a:pt x="0" y="540"/>
                      </a:lnTo>
                      <a:lnTo>
                        <a:pt x="525" y="540"/>
                      </a:lnTo>
                      <a:lnTo>
                        <a:pt x="525" y="0"/>
                      </a:lnTo>
                      <a:lnTo>
                        <a:pt x="0" y="0"/>
                      </a:lnTo>
                      <a:lnTo>
                        <a:pt x="0" y="215"/>
                      </a:lnTo>
                      <a:close/>
                    </a:path>
                  </a:pathLst>
                </a:custGeom>
                <a:solidFill>
                  <a:srgbClr val="3549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92" name="Freeform 10"/>
                <p:cNvSpPr>
                  <a:spLocks/>
                </p:cNvSpPr>
                <p:nvPr/>
              </p:nvSpPr>
              <p:spPr bwMode="auto">
                <a:xfrm>
                  <a:off x="344" y="2615"/>
                  <a:ext cx="887" cy="671"/>
                </a:xfrm>
                <a:custGeom>
                  <a:avLst/>
                  <a:gdLst>
                    <a:gd name="T0" fmla="*/ 14 w 702"/>
                    <a:gd name="T1" fmla="*/ 376 h 531"/>
                    <a:gd name="T2" fmla="*/ 94 w 702"/>
                    <a:gd name="T3" fmla="*/ 465 h 531"/>
                    <a:gd name="T4" fmla="*/ 487 w 702"/>
                    <a:gd name="T5" fmla="*/ 525 h 531"/>
                    <a:gd name="T6" fmla="*/ 589 w 702"/>
                    <a:gd name="T7" fmla="*/ 463 h 531"/>
                    <a:gd name="T8" fmla="*/ 688 w 702"/>
                    <a:gd name="T9" fmla="*/ 177 h 531"/>
                    <a:gd name="T10" fmla="*/ 636 w 702"/>
                    <a:gd name="T11" fmla="*/ 92 h 531"/>
                    <a:gd name="T12" fmla="*/ 76 w 702"/>
                    <a:gd name="T13" fmla="*/ 6 h 531"/>
                    <a:gd name="T14" fmla="*/ 2 w 702"/>
                    <a:gd name="T15" fmla="*/ 73 h 531"/>
                    <a:gd name="T16" fmla="*/ 14 w 702"/>
                    <a:gd name="T17" fmla="*/ 376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2" h="531">
                      <a:moveTo>
                        <a:pt x="14" y="376"/>
                      </a:moveTo>
                      <a:cubicBezTo>
                        <a:pt x="15" y="418"/>
                        <a:pt x="51" y="459"/>
                        <a:pt x="94" y="465"/>
                      </a:cubicBezTo>
                      <a:cubicBezTo>
                        <a:pt x="487" y="525"/>
                        <a:pt x="487" y="525"/>
                        <a:pt x="487" y="525"/>
                      </a:cubicBezTo>
                      <a:cubicBezTo>
                        <a:pt x="529" y="531"/>
                        <a:pt x="575" y="503"/>
                        <a:pt x="589" y="463"/>
                      </a:cubicBezTo>
                      <a:cubicBezTo>
                        <a:pt x="688" y="177"/>
                        <a:pt x="688" y="177"/>
                        <a:pt x="688" y="177"/>
                      </a:cubicBezTo>
                      <a:cubicBezTo>
                        <a:pt x="702" y="137"/>
                        <a:pt x="678" y="98"/>
                        <a:pt x="636" y="92"/>
                      </a:cubicBezTo>
                      <a:cubicBezTo>
                        <a:pt x="76" y="6"/>
                        <a:pt x="76" y="6"/>
                        <a:pt x="76" y="6"/>
                      </a:cubicBezTo>
                      <a:cubicBezTo>
                        <a:pt x="33" y="0"/>
                        <a:pt x="0" y="30"/>
                        <a:pt x="2" y="73"/>
                      </a:cubicBezTo>
                      <a:lnTo>
                        <a:pt x="14" y="376"/>
                      </a:lnTo>
                      <a:close/>
                    </a:path>
                  </a:pathLst>
                </a:custGeom>
                <a:solidFill>
                  <a:srgbClr val="5F3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93" name="Freeform 11"/>
                <p:cNvSpPr>
                  <a:spLocks/>
                </p:cNvSpPr>
                <p:nvPr/>
              </p:nvSpPr>
              <p:spPr bwMode="auto">
                <a:xfrm>
                  <a:off x="446" y="2609"/>
                  <a:ext cx="602" cy="532"/>
                </a:xfrm>
                <a:custGeom>
                  <a:avLst/>
                  <a:gdLst>
                    <a:gd name="T0" fmla="*/ 388 w 602"/>
                    <a:gd name="T1" fmla="*/ 49 h 532"/>
                    <a:gd name="T2" fmla="*/ 291 w 602"/>
                    <a:gd name="T3" fmla="*/ 330 h 532"/>
                    <a:gd name="T4" fmla="*/ 285 w 602"/>
                    <a:gd name="T5" fmla="*/ 33 h 532"/>
                    <a:gd name="T6" fmla="*/ 69 w 602"/>
                    <a:gd name="T7" fmla="*/ 0 h 532"/>
                    <a:gd name="T8" fmla="*/ 0 w 602"/>
                    <a:gd name="T9" fmla="*/ 451 h 532"/>
                    <a:gd name="T10" fmla="*/ 533 w 602"/>
                    <a:gd name="T11" fmla="*/ 532 h 532"/>
                    <a:gd name="T12" fmla="*/ 602 w 602"/>
                    <a:gd name="T13" fmla="*/ 81 h 532"/>
                    <a:gd name="T14" fmla="*/ 388 w 602"/>
                    <a:gd name="T15" fmla="*/ 49 h 5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2" h="532">
                      <a:moveTo>
                        <a:pt x="388" y="49"/>
                      </a:moveTo>
                      <a:lnTo>
                        <a:pt x="291" y="330"/>
                      </a:lnTo>
                      <a:lnTo>
                        <a:pt x="285" y="33"/>
                      </a:lnTo>
                      <a:lnTo>
                        <a:pt x="69" y="0"/>
                      </a:lnTo>
                      <a:lnTo>
                        <a:pt x="0" y="451"/>
                      </a:lnTo>
                      <a:lnTo>
                        <a:pt x="533" y="532"/>
                      </a:lnTo>
                      <a:lnTo>
                        <a:pt x="602" y="81"/>
                      </a:lnTo>
                      <a:lnTo>
                        <a:pt x="388" y="49"/>
                      </a:lnTo>
                      <a:close/>
                    </a:path>
                  </a:pathLst>
                </a:custGeom>
                <a:solidFill>
                  <a:srgbClr val="344A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94" name="Freeform 12"/>
                <p:cNvSpPr>
                  <a:spLocks/>
                </p:cNvSpPr>
                <p:nvPr/>
              </p:nvSpPr>
              <p:spPr bwMode="auto">
                <a:xfrm>
                  <a:off x="200" y="3193"/>
                  <a:ext cx="933" cy="598"/>
                </a:xfrm>
                <a:custGeom>
                  <a:avLst/>
                  <a:gdLst>
                    <a:gd name="T0" fmla="*/ 686 w 738"/>
                    <a:gd name="T1" fmla="*/ 149 h 473"/>
                    <a:gd name="T2" fmla="*/ 603 w 738"/>
                    <a:gd name="T3" fmla="*/ 68 h 473"/>
                    <a:gd name="T4" fmla="*/ 197 w 738"/>
                    <a:gd name="T5" fmla="*/ 6 h 473"/>
                    <a:gd name="T6" fmla="*/ 101 w 738"/>
                    <a:gd name="T7" fmla="*/ 62 h 473"/>
                    <a:gd name="T8" fmla="*/ 14 w 738"/>
                    <a:gd name="T9" fmla="*/ 289 h 473"/>
                    <a:gd name="T10" fmla="*/ 56 w 738"/>
                    <a:gd name="T11" fmla="*/ 378 h 473"/>
                    <a:gd name="T12" fmla="*/ 268 w 738"/>
                    <a:gd name="T13" fmla="*/ 449 h 473"/>
                    <a:gd name="T14" fmla="*/ 407 w 738"/>
                    <a:gd name="T15" fmla="*/ 472 h 473"/>
                    <a:gd name="T16" fmla="*/ 673 w 738"/>
                    <a:gd name="T17" fmla="*/ 473 h 473"/>
                    <a:gd name="T18" fmla="*/ 731 w 738"/>
                    <a:gd name="T19" fmla="*/ 403 h 473"/>
                    <a:gd name="T20" fmla="*/ 686 w 738"/>
                    <a:gd name="T21" fmla="*/ 14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8" h="473">
                      <a:moveTo>
                        <a:pt x="686" y="149"/>
                      </a:moveTo>
                      <a:cubicBezTo>
                        <a:pt x="679" y="110"/>
                        <a:pt x="641" y="74"/>
                        <a:pt x="603" y="68"/>
                      </a:cubicBezTo>
                      <a:cubicBezTo>
                        <a:pt x="197" y="6"/>
                        <a:pt x="197" y="6"/>
                        <a:pt x="197" y="6"/>
                      </a:cubicBezTo>
                      <a:cubicBezTo>
                        <a:pt x="158" y="0"/>
                        <a:pt x="115" y="26"/>
                        <a:pt x="101" y="62"/>
                      </a:cubicBezTo>
                      <a:cubicBezTo>
                        <a:pt x="14" y="289"/>
                        <a:pt x="14" y="289"/>
                        <a:pt x="14" y="289"/>
                      </a:cubicBezTo>
                      <a:cubicBezTo>
                        <a:pt x="0" y="326"/>
                        <a:pt x="19" y="366"/>
                        <a:pt x="56" y="378"/>
                      </a:cubicBezTo>
                      <a:cubicBezTo>
                        <a:pt x="268" y="449"/>
                        <a:pt x="268" y="449"/>
                        <a:pt x="268" y="449"/>
                      </a:cubicBezTo>
                      <a:cubicBezTo>
                        <a:pt x="305" y="462"/>
                        <a:pt x="368" y="472"/>
                        <a:pt x="407" y="472"/>
                      </a:cubicBezTo>
                      <a:cubicBezTo>
                        <a:pt x="673" y="473"/>
                        <a:pt x="673" y="473"/>
                        <a:pt x="673" y="473"/>
                      </a:cubicBezTo>
                      <a:cubicBezTo>
                        <a:pt x="712" y="473"/>
                        <a:pt x="738" y="442"/>
                        <a:pt x="731" y="403"/>
                      </a:cubicBezTo>
                      <a:lnTo>
                        <a:pt x="686" y="149"/>
                      </a:lnTo>
                      <a:close/>
                    </a:path>
                  </a:pathLst>
                </a:custGeom>
                <a:solidFill>
                  <a:srgbClr val="5F3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95" name="Freeform 13"/>
                <p:cNvSpPr>
                  <a:spLocks/>
                </p:cNvSpPr>
                <p:nvPr/>
              </p:nvSpPr>
              <p:spPr bwMode="auto">
                <a:xfrm>
                  <a:off x="200" y="3495"/>
                  <a:ext cx="933" cy="296"/>
                </a:xfrm>
                <a:custGeom>
                  <a:avLst/>
                  <a:gdLst>
                    <a:gd name="T0" fmla="*/ 723 w 738"/>
                    <a:gd name="T1" fmla="*/ 118 h 234"/>
                    <a:gd name="T2" fmla="*/ 689 w 738"/>
                    <a:gd name="T3" fmla="*/ 128 h 234"/>
                    <a:gd name="T4" fmla="*/ 423 w 738"/>
                    <a:gd name="T5" fmla="*/ 127 h 234"/>
                    <a:gd name="T6" fmla="*/ 284 w 738"/>
                    <a:gd name="T7" fmla="*/ 104 h 234"/>
                    <a:gd name="T8" fmla="*/ 72 w 738"/>
                    <a:gd name="T9" fmla="*/ 34 h 234"/>
                    <a:gd name="T10" fmla="*/ 33 w 738"/>
                    <a:gd name="T11" fmla="*/ 0 h 234"/>
                    <a:gd name="T12" fmla="*/ 14 w 738"/>
                    <a:gd name="T13" fmla="*/ 50 h 234"/>
                    <a:gd name="T14" fmla="*/ 56 w 738"/>
                    <a:gd name="T15" fmla="*/ 139 h 234"/>
                    <a:gd name="T16" fmla="*/ 268 w 738"/>
                    <a:gd name="T17" fmla="*/ 210 h 234"/>
                    <a:gd name="T18" fmla="*/ 407 w 738"/>
                    <a:gd name="T19" fmla="*/ 233 h 234"/>
                    <a:gd name="T20" fmla="*/ 673 w 738"/>
                    <a:gd name="T21" fmla="*/ 234 h 234"/>
                    <a:gd name="T22" fmla="*/ 731 w 738"/>
                    <a:gd name="T23" fmla="*/ 164 h 234"/>
                    <a:gd name="T24" fmla="*/ 723 w 738"/>
                    <a:gd name="T25" fmla="*/ 11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8" h="234">
                      <a:moveTo>
                        <a:pt x="723" y="118"/>
                      </a:moveTo>
                      <a:cubicBezTo>
                        <a:pt x="714" y="124"/>
                        <a:pt x="702" y="128"/>
                        <a:pt x="689" y="128"/>
                      </a:cubicBezTo>
                      <a:cubicBezTo>
                        <a:pt x="423" y="127"/>
                        <a:pt x="423" y="127"/>
                        <a:pt x="423" y="127"/>
                      </a:cubicBezTo>
                      <a:cubicBezTo>
                        <a:pt x="384" y="127"/>
                        <a:pt x="322" y="117"/>
                        <a:pt x="284" y="104"/>
                      </a:cubicBezTo>
                      <a:cubicBezTo>
                        <a:pt x="72" y="34"/>
                        <a:pt x="72" y="34"/>
                        <a:pt x="72" y="34"/>
                      </a:cubicBezTo>
                      <a:cubicBezTo>
                        <a:pt x="54" y="28"/>
                        <a:pt x="41" y="15"/>
                        <a:pt x="33" y="0"/>
                      </a:cubicBezTo>
                      <a:cubicBezTo>
                        <a:pt x="14" y="50"/>
                        <a:pt x="14" y="50"/>
                        <a:pt x="14" y="50"/>
                      </a:cubicBezTo>
                      <a:cubicBezTo>
                        <a:pt x="0" y="87"/>
                        <a:pt x="19" y="127"/>
                        <a:pt x="56" y="139"/>
                      </a:cubicBezTo>
                      <a:cubicBezTo>
                        <a:pt x="268" y="210"/>
                        <a:pt x="268" y="210"/>
                        <a:pt x="268" y="210"/>
                      </a:cubicBezTo>
                      <a:cubicBezTo>
                        <a:pt x="305" y="223"/>
                        <a:pt x="368" y="233"/>
                        <a:pt x="407" y="233"/>
                      </a:cubicBezTo>
                      <a:cubicBezTo>
                        <a:pt x="673" y="234"/>
                        <a:pt x="673" y="234"/>
                        <a:pt x="673" y="234"/>
                      </a:cubicBezTo>
                      <a:cubicBezTo>
                        <a:pt x="712" y="234"/>
                        <a:pt x="738" y="203"/>
                        <a:pt x="731" y="164"/>
                      </a:cubicBezTo>
                      <a:lnTo>
                        <a:pt x="723" y="118"/>
                      </a:lnTo>
                      <a:close/>
                    </a:path>
                  </a:pathLst>
                </a:custGeom>
                <a:solidFill>
                  <a:srgbClr val="7748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96" name="Freeform 14"/>
                <p:cNvSpPr>
                  <a:spLocks/>
                </p:cNvSpPr>
                <p:nvPr/>
              </p:nvSpPr>
              <p:spPr bwMode="auto">
                <a:xfrm>
                  <a:off x="0" y="-1"/>
                  <a:ext cx="3020" cy="2973"/>
                </a:xfrm>
                <a:custGeom>
                  <a:avLst/>
                  <a:gdLst>
                    <a:gd name="T0" fmla="*/ 0 w 2389"/>
                    <a:gd name="T1" fmla="*/ 0 h 2352"/>
                    <a:gd name="T2" fmla="*/ 0 w 2389"/>
                    <a:gd name="T3" fmla="*/ 1954 h 2352"/>
                    <a:gd name="T4" fmla="*/ 981 w 2389"/>
                    <a:gd name="T5" fmla="*/ 2352 h 2352"/>
                    <a:gd name="T6" fmla="*/ 2389 w 2389"/>
                    <a:gd name="T7" fmla="*/ 945 h 2352"/>
                    <a:gd name="T8" fmla="*/ 2024 w 2389"/>
                    <a:gd name="T9" fmla="*/ 0 h 2352"/>
                    <a:gd name="T10" fmla="*/ 0 w 2389"/>
                    <a:gd name="T11" fmla="*/ 0 h 2352"/>
                  </a:gdLst>
                  <a:ahLst/>
                  <a:cxnLst>
                    <a:cxn ang="0">
                      <a:pos x="T0" y="T1"/>
                    </a:cxn>
                    <a:cxn ang="0">
                      <a:pos x="T2" y="T3"/>
                    </a:cxn>
                    <a:cxn ang="0">
                      <a:pos x="T4" y="T5"/>
                    </a:cxn>
                    <a:cxn ang="0">
                      <a:pos x="T6" y="T7"/>
                    </a:cxn>
                    <a:cxn ang="0">
                      <a:pos x="T8" y="T9"/>
                    </a:cxn>
                    <a:cxn ang="0">
                      <a:pos x="T10" y="T11"/>
                    </a:cxn>
                  </a:cxnLst>
                  <a:rect l="0" t="0" r="r" b="b"/>
                  <a:pathLst>
                    <a:path w="2389" h="2352">
                      <a:moveTo>
                        <a:pt x="0" y="0"/>
                      </a:moveTo>
                      <a:cubicBezTo>
                        <a:pt x="0" y="1954"/>
                        <a:pt x="0" y="1954"/>
                        <a:pt x="0" y="1954"/>
                      </a:cubicBezTo>
                      <a:cubicBezTo>
                        <a:pt x="254" y="2201"/>
                        <a:pt x="600" y="2352"/>
                        <a:pt x="981" y="2352"/>
                      </a:cubicBezTo>
                      <a:cubicBezTo>
                        <a:pt x="1759" y="2352"/>
                        <a:pt x="2389" y="1722"/>
                        <a:pt x="2389" y="945"/>
                      </a:cubicBezTo>
                      <a:cubicBezTo>
                        <a:pt x="2389" y="581"/>
                        <a:pt x="2251" y="249"/>
                        <a:pt x="2024" y="0"/>
                      </a:cubicBezTo>
                      <a:cubicBezTo>
                        <a:pt x="0" y="0"/>
                        <a:pt x="0" y="0"/>
                        <a:pt x="0" y="0"/>
                      </a:cubicBezTo>
                    </a:path>
                  </a:pathLst>
                </a:custGeom>
                <a:solidFill>
                  <a:srgbClr val="99D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97" name="Freeform 15"/>
                <p:cNvSpPr>
                  <a:spLocks/>
                </p:cNvSpPr>
                <p:nvPr/>
              </p:nvSpPr>
              <p:spPr bwMode="auto">
                <a:xfrm>
                  <a:off x="0" y="-1"/>
                  <a:ext cx="2970" cy="2922"/>
                </a:xfrm>
                <a:custGeom>
                  <a:avLst/>
                  <a:gdLst>
                    <a:gd name="T0" fmla="*/ 2349 w 2349"/>
                    <a:gd name="T1" fmla="*/ 945 h 2312"/>
                    <a:gd name="T2" fmla="*/ 1970 w 2349"/>
                    <a:gd name="T3" fmla="*/ 0 h 2312"/>
                    <a:gd name="T4" fmla="*/ 0 w 2349"/>
                    <a:gd name="T5" fmla="*/ 0 h 2312"/>
                    <a:gd name="T6" fmla="*/ 0 w 2349"/>
                    <a:gd name="T7" fmla="*/ 1897 h 2312"/>
                    <a:gd name="T8" fmla="*/ 981 w 2349"/>
                    <a:gd name="T9" fmla="*/ 2312 h 2312"/>
                    <a:gd name="T10" fmla="*/ 2349 w 2349"/>
                    <a:gd name="T11" fmla="*/ 945 h 2312"/>
                  </a:gdLst>
                  <a:ahLst/>
                  <a:cxnLst>
                    <a:cxn ang="0">
                      <a:pos x="T0" y="T1"/>
                    </a:cxn>
                    <a:cxn ang="0">
                      <a:pos x="T2" y="T3"/>
                    </a:cxn>
                    <a:cxn ang="0">
                      <a:pos x="T4" y="T5"/>
                    </a:cxn>
                    <a:cxn ang="0">
                      <a:pos x="T6" y="T7"/>
                    </a:cxn>
                    <a:cxn ang="0">
                      <a:pos x="T8" y="T9"/>
                    </a:cxn>
                    <a:cxn ang="0">
                      <a:pos x="T10" y="T11"/>
                    </a:cxn>
                  </a:cxnLst>
                  <a:rect l="0" t="0" r="r" b="b"/>
                  <a:pathLst>
                    <a:path w="2349" h="2312">
                      <a:moveTo>
                        <a:pt x="2349" y="945"/>
                      </a:moveTo>
                      <a:cubicBezTo>
                        <a:pt x="2349" y="578"/>
                        <a:pt x="2204" y="245"/>
                        <a:pt x="1970" y="0"/>
                      </a:cubicBezTo>
                      <a:cubicBezTo>
                        <a:pt x="0" y="0"/>
                        <a:pt x="0" y="0"/>
                        <a:pt x="0" y="0"/>
                      </a:cubicBezTo>
                      <a:cubicBezTo>
                        <a:pt x="0" y="1897"/>
                        <a:pt x="0" y="1897"/>
                        <a:pt x="0" y="1897"/>
                      </a:cubicBezTo>
                      <a:cubicBezTo>
                        <a:pt x="249" y="2153"/>
                        <a:pt x="596" y="2312"/>
                        <a:pt x="981" y="2312"/>
                      </a:cubicBezTo>
                      <a:cubicBezTo>
                        <a:pt x="1736" y="2312"/>
                        <a:pt x="2349" y="1700"/>
                        <a:pt x="2349" y="945"/>
                      </a:cubicBezTo>
                    </a:path>
                  </a:pathLst>
                </a:custGeom>
                <a:solidFill>
                  <a:srgbClr val="45A0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98" name="Freeform 16"/>
                <p:cNvSpPr>
                  <a:spLocks/>
                </p:cNvSpPr>
                <p:nvPr/>
              </p:nvSpPr>
              <p:spPr bwMode="auto">
                <a:xfrm>
                  <a:off x="3367" y="539"/>
                  <a:ext cx="550" cy="944"/>
                </a:xfrm>
                <a:custGeom>
                  <a:avLst/>
                  <a:gdLst>
                    <a:gd name="T0" fmla="*/ 68 w 435"/>
                    <a:gd name="T1" fmla="*/ 96 h 747"/>
                    <a:gd name="T2" fmla="*/ 0 w 435"/>
                    <a:gd name="T3" fmla="*/ 190 h 747"/>
                    <a:gd name="T4" fmla="*/ 0 w 435"/>
                    <a:gd name="T5" fmla="*/ 600 h 747"/>
                    <a:gd name="T6" fmla="*/ 70 w 435"/>
                    <a:gd name="T7" fmla="*/ 687 h 747"/>
                    <a:gd name="T8" fmla="*/ 307 w 435"/>
                    <a:gd name="T9" fmla="*/ 739 h 747"/>
                    <a:gd name="T10" fmla="*/ 389 w 435"/>
                    <a:gd name="T11" fmla="*/ 684 h 747"/>
                    <a:gd name="T12" fmla="*/ 427 w 435"/>
                    <a:gd name="T13" fmla="*/ 463 h 747"/>
                    <a:gd name="T14" fmla="*/ 429 w 435"/>
                    <a:gd name="T15" fmla="*/ 322 h 747"/>
                    <a:gd name="T16" fmla="*/ 390 w 435"/>
                    <a:gd name="T17" fmla="*/ 60 h 747"/>
                    <a:gd name="T18" fmla="*/ 312 w 435"/>
                    <a:gd name="T19" fmla="*/ 12 h 747"/>
                    <a:gd name="T20" fmla="*/ 68 w 435"/>
                    <a:gd name="T21" fmla="*/ 96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5" h="747">
                      <a:moveTo>
                        <a:pt x="68" y="96"/>
                      </a:moveTo>
                      <a:cubicBezTo>
                        <a:pt x="31" y="108"/>
                        <a:pt x="0" y="151"/>
                        <a:pt x="0" y="190"/>
                      </a:cubicBezTo>
                      <a:cubicBezTo>
                        <a:pt x="0" y="600"/>
                        <a:pt x="0" y="600"/>
                        <a:pt x="0" y="600"/>
                      </a:cubicBezTo>
                      <a:cubicBezTo>
                        <a:pt x="0" y="640"/>
                        <a:pt x="32" y="679"/>
                        <a:pt x="70" y="687"/>
                      </a:cubicBezTo>
                      <a:cubicBezTo>
                        <a:pt x="307" y="739"/>
                        <a:pt x="307" y="739"/>
                        <a:pt x="307" y="739"/>
                      </a:cubicBezTo>
                      <a:cubicBezTo>
                        <a:pt x="346" y="747"/>
                        <a:pt x="383" y="723"/>
                        <a:pt x="389" y="684"/>
                      </a:cubicBezTo>
                      <a:cubicBezTo>
                        <a:pt x="427" y="463"/>
                        <a:pt x="427" y="463"/>
                        <a:pt x="427" y="463"/>
                      </a:cubicBezTo>
                      <a:cubicBezTo>
                        <a:pt x="434" y="425"/>
                        <a:pt x="435" y="361"/>
                        <a:pt x="429" y="322"/>
                      </a:cubicBezTo>
                      <a:cubicBezTo>
                        <a:pt x="390" y="60"/>
                        <a:pt x="390" y="60"/>
                        <a:pt x="390" y="60"/>
                      </a:cubicBezTo>
                      <a:cubicBezTo>
                        <a:pt x="384" y="21"/>
                        <a:pt x="349" y="0"/>
                        <a:pt x="312" y="12"/>
                      </a:cubicBezTo>
                      <a:lnTo>
                        <a:pt x="68" y="96"/>
                      </a:lnTo>
                      <a:close/>
                    </a:path>
                  </a:pathLst>
                </a:custGeom>
                <a:solidFill>
                  <a:srgbClr val="5F3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99" name="Freeform 17"/>
                <p:cNvSpPr>
                  <a:spLocks/>
                </p:cNvSpPr>
                <p:nvPr/>
              </p:nvSpPr>
              <p:spPr bwMode="auto">
                <a:xfrm>
                  <a:off x="3688" y="537"/>
                  <a:ext cx="227" cy="946"/>
                </a:xfrm>
                <a:custGeom>
                  <a:avLst/>
                  <a:gdLst>
                    <a:gd name="T0" fmla="*/ 13 w 180"/>
                    <a:gd name="T1" fmla="*/ 27 h 748"/>
                    <a:gd name="T2" fmla="*/ 28 w 180"/>
                    <a:gd name="T3" fmla="*/ 60 h 748"/>
                    <a:gd name="T4" fmla="*/ 67 w 180"/>
                    <a:gd name="T5" fmla="*/ 323 h 748"/>
                    <a:gd name="T6" fmla="*/ 65 w 180"/>
                    <a:gd name="T7" fmla="*/ 464 h 748"/>
                    <a:gd name="T8" fmla="*/ 27 w 180"/>
                    <a:gd name="T9" fmla="*/ 685 h 748"/>
                    <a:gd name="T10" fmla="*/ 0 w 180"/>
                    <a:gd name="T11" fmla="*/ 728 h 748"/>
                    <a:gd name="T12" fmla="*/ 52 w 180"/>
                    <a:gd name="T13" fmla="*/ 740 h 748"/>
                    <a:gd name="T14" fmla="*/ 134 w 180"/>
                    <a:gd name="T15" fmla="*/ 685 h 748"/>
                    <a:gd name="T16" fmla="*/ 172 w 180"/>
                    <a:gd name="T17" fmla="*/ 464 h 748"/>
                    <a:gd name="T18" fmla="*/ 174 w 180"/>
                    <a:gd name="T19" fmla="*/ 323 h 748"/>
                    <a:gd name="T20" fmla="*/ 135 w 180"/>
                    <a:gd name="T21" fmla="*/ 60 h 748"/>
                    <a:gd name="T22" fmla="*/ 57 w 180"/>
                    <a:gd name="T23" fmla="*/ 12 h 748"/>
                    <a:gd name="T24" fmla="*/ 13 w 180"/>
                    <a:gd name="T25" fmla="*/ 2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748">
                      <a:moveTo>
                        <a:pt x="13" y="27"/>
                      </a:moveTo>
                      <a:cubicBezTo>
                        <a:pt x="20" y="36"/>
                        <a:pt x="26" y="47"/>
                        <a:pt x="28" y="60"/>
                      </a:cubicBezTo>
                      <a:cubicBezTo>
                        <a:pt x="67" y="323"/>
                        <a:pt x="67" y="323"/>
                        <a:pt x="67" y="323"/>
                      </a:cubicBezTo>
                      <a:cubicBezTo>
                        <a:pt x="73" y="362"/>
                        <a:pt x="72" y="425"/>
                        <a:pt x="65" y="464"/>
                      </a:cubicBezTo>
                      <a:cubicBezTo>
                        <a:pt x="27" y="685"/>
                        <a:pt x="27" y="685"/>
                        <a:pt x="27" y="685"/>
                      </a:cubicBezTo>
                      <a:cubicBezTo>
                        <a:pt x="24" y="703"/>
                        <a:pt x="14" y="718"/>
                        <a:pt x="0" y="728"/>
                      </a:cubicBezTo>
                      <a:cubicBezTo>
                        <a:pt x="52" y="740"/>
                        <a:pt x="52" y="740"/>
                        <a:pt x="52" y="740"/>
                      </a:cubicBezTo>
                      <a:cubicBezTo>
                        <a:pt x="91" y="748"/>
                        <a:pt x="127" y="723"/>
                        <a:pt x="134" y="685"/>
                      </a:cubicBezTo>
                      <a:cubicBezTo>
                        <a:pt x="172" y="464"/>
                        <a:pt x="172" y="464"/>
                        <a:pt x="172" y="464"/>
                      </a:cubicBezTo>
                      <a:cubicBezTo>
                        <a:pt x="179" y="425"/>
                        <a:pt x="180" y="362"/>
                        <a:pt x="174" y="323"/>
                      </a:cubicBezTo>
                      <a:cubicBezTo>
                        <a:pt x="135" y="60"/>
                        <a:pt x="135" y="60"/>
                        <a:pt x="135" y="60"/>
                      </a:cubicBezTo>
                      <a:cubicBezTo>
                        <a:pt x="129" y="21"/>
                        <a:pt x="94" y="0"/>
                        <a:pt x="57" y="12"/>
                      </a:cubicBezTo>
                      <a:lnTo>
                        <a:pt x="13" y="27"/>
                      </a:lnTo>
                      <a:close/>
                    </a:path>
                  </a:pathLst>
                </a:custGeom>
                <a:solidFill>
                  <a:srgbClr val="7748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00" name="Freeform 18"/>
                <p:cNvSpPr>
                  <a:spLocks/>
                </p:cNvSpPr>
                <p:nvPr/>
              </p:nvSpPr>
              <p:spPr bwMode="auto">
                <a:xfrm>
                  <a:off x="2496" y="2563"/>
                  <a:ext cx="914" cy="852"/>
                </a:xfrm>
                <a:custGeom>
                  <a:avLst/>
                  <a:gdLst>
                    <a:gd name="T0" fmla="*/ 455 w 723"/>
                    <a:gd name="T1" fmla="*/ 19 h 674"/>
                    <a:gd name="T2" fmla="*/ 339 w 723"/>
                    <a:gd name="T3" fmla="*/ 33 h 674"/>
                    <a:gd name="T4" fmla="*/ 37 w 723"/>
                    <a:gd name="T5" fmla="*/ 310 h 674"/>
                    <a:gd name="T6" fmla="*/ 20 w 723"/>
                    <a:gd name="T7" fmla="*/ 420 h 674"/>
                    <a:gd name="T8" fmla="*/ 142 w 723"/>
                    <a:gd name="T9" fmla="*/ 630 h 674"/>
                    <a:gd name="T10" fmla="*/ 237 w 723"/>
                    <a:gd name="T11" fmla="*/ 653 h 674"/>
                    <a:gd name="T12" fmla="*/ 426 w 723"/>
                    <a:gd name="T13" fmla="*/ 533 h 674"/>
                    <a:gd name="T14" fmla="*/ 531 w 723"/>
                    <a:gd name="T15" fmla="*/ 439 h 674"/>
                    <a:gd name="T16" fmla="*/ 698 w 723"/>
                    <a:gd name="T17" fmla="*/ 233 h 674"/>
                    <a:gd name="T18" fmla="*/ 681 w 723"/>
                    <a:gd name="T19" fmla="*/ 143 h 674"/>
                    <a:gd name="T20" fmla="*/ 455 w 723"/>
                    <a:gd name="T21" fmla="*/ 19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3" h="674">
                      <a:moveTo>
                        <a:pt x="455" y="19"/>
                      </a:moveTo>
                      <a:cubicBezTo>
                        <a:pt x="420" y="0"/>
                        <a:pt x="368" y="6"/>
                        <a:pt x="339" y="33"/>
                      </a:cubicBezTo>
                      <a:cubicBezTo>
                        <a:pt x="37" y="310"/>
                        <a:pt x="37" y="310"/>
                        <a:pt x="37" y="310"/>
                      </a:cubicBezTo>
                      <a:cubicBezTo>
                        <a:pt x="8" y="336"/>
                        <a:pt x="0" y="386"/>
                        <a:pt x="20" y="420"/>
                      </a:cubicBezTo>
                      <a:cubicBezTo>
                        <a:pt x="142" y="630"/>
                        <a:pt x="142" y="630"/>
                        <a:pt x="142" y="630"/>
                      </a:cubicBezTo>
                      <a:cubicBezTo>
                        <a:pt x="161" y="664"/>
                        <a:pt x="204" y="674"/>
                        <a:pt x="237" y="653"/>
                      </a:cubicBezTo>
                      <a:cubicBezTo>
                        <a:pt x="426" y="533"/>
                        <a:pt x="426" y="533"/>
                        <a:pt x="426" y="533"/>
                      </a:cubicBezTo>
                      <a:cubicBezTo>
                        <a:pt x="459" y="511"/>
                        <a:pt x="506" y="469"/>
                        <a:pt x="531" y="439"/>
                      </a:cubicBezTo>
                      <a:cubicBezTo>
                        <a:pt x="698" y="233"/>
                        <a:pt x="698" y="233"/>
                        <a:pt x="698" y="233"/>
                      </a:cubicBezTo>
                      <a:cubicBezTo>
                        <a:pt x="723" y="202"/>
                        <a:pt x="715" y="162"/>
                        <a:pt x="681" y="143"/>
                      </a:cubicBezTo>
                      <a:lnTo>
                        <a:pt x="455" y="19"/>
                      </a:lnTo>
                      <a:close/>
                    </a:path>
                  </a:pathLst>
                </a:custGeom>
                <a:solidFill>
                  <a:srgbClr val="5F3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01" name="Freeform 19"/>
                <p:cNvSpPr>
                  <a:spLocks/>
                </p:cNvSpPr>
                <p:nvPr/>
              </p:nvSpPr>
              <p:spPr bwMode="auto">
                <a:xfrm>
                  <a:off x="2641" y="2716"/>
                  <a:ext cx="769" cy="699"/>
                </a:xfrm>
                <a:custGeom>
                  <a:avLst/>
                  <a:gdLst>
                    <a:gd name="T0" fmla="*/ 525 w 608"/>
                    <a:gd name="T1" fmla="*/ 0 h 553"/>
                    <a:gd name="T2" fmla="*/ 511 w 608"/>
                    <a:gd name="T3" fmla="*/ 33 h 553"/>
                    <a:gd name="T4" fmla="*/ 344 w 608"/>
                    <a:gd name="T5" fmla="*/ 239 h 553"/>
                    <a:gd name="T6" fmla="*/ 239 w 608"/>
                    <a:gd name="T7" fmla="*/ 333 h 553"/>
                    <a:gd name="T8" fmla="*/ 50 w 608"/>
                    <a:gd name="T9" fmla="*/ 453 h 553"/>
                    <a:gd name="T10" fmla="*/ 0 w 608"/>
                    <a:gd name="T11" fmla="*/ 463 h 553"/>
                    <a:gd name="T12" fmla="*/ 27 w 608"/>
                    <a:gd name="T13" fmla="*/ 509 h 553"/>
                    <a:gd name="T14" fmla="*/ 122 w 608"/>
                    <a:gd name="T15" fmla="*/ 532 h 553"/>
                    <a:gd name="T16" fmla="*/ 311 w 608"/>
                    <a:gd name="T17" fmla="*/ 412 h 553"/>
                    <a:gd name="T18" fmla="*/ 416 w 608"/>
                    <a:gd name="T19" fmla="*/ 318 h 553"/>
                    <a:gd name="T20" fmla="*/ 583 w 608"/>
                    <a:gd name="T21" fmla="*/ 112 h 553"/>
                    <a:gd name="T22" fmla="*/ 566 w 608"/>
                    <a:gd name="T23" fmla="*/ 22 h 553"/>
                    <a:gd name="T24" fmla="*/ 525 w 608"/>
                    <a:gd name="T25"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8" h="553">
                      <a:moveTo>
                        <a:pt x="525" y="0"/>
                      </a:moveTo>
                      <a:cubicBezTo>
                        <a:pt x="524" y="11"/>
                        <a:pt x="519" y="22"/>
                        <a:pt x="511" y="33"/>
                      </a:cubicBezTo>
                      <a:cubicBezTo>
                        <a:pt x="344" y="239"/>
                        <a:pt x="344" y="239"/>
                        <a:pt x="344" y="239"/>
                      </a:cubicBezTo>
                      <a:cubicBezTo>
                        <a:pt x="319" y="269"/>
                        <a:pt x="272" y="311"/>
                        <a:pt x="239" y="333"/>
                      </a:cubicBezTo>
                      <a:cubicBezTo>
                        <a:pt x="50" y="453"/>
                        <a:pt x="50" y="453"/>
                        <a:pt x="50" y="453"/>
                      </a:cubicBezTo>
                      <a:cubicBezTo>
                        <a:pt x="35" y="463"/>
                        <a:pt x="17" y="466"/>
                        <a:pt x="0" y="463"/>
                      </a:cubicBezTo>
                      <a:cubicBezTo>
                        <a:pt x="27" y="509"/>
                        <a:pt x="27" y="509"/>
                        <a:pt x="27" y="509"/>
                      </a:cubicBezTo>
                      <a:cubicBezTo>
                        <a:pt x="46" y="543"/>
                        <a:pt x="89" y="553"/>
                        <a:pt x="122" y="532"/>
                      </a:cubicBezTo>
                      <a:cubicBezTo>
                        <a:pt x="311" y="412"/>
                        <a:pt x="311" y="412"/>
                        <a:pt x="311" y="412"/>
                      </a:cubicBezTo>
                      <a:cubicBezTo>
                        <a:pt x="344" y="390"/>
                        <a:pt x="391" y="348"/>
                        <a:pt x="416" y="318"/>
                      </a:cubicBezTo>
                      <a:cubicBezTo>
                        <a:pt x="583" y="112"/>
                        <a:pt x="583" y="112"/>
                        <a:pt x="583" y="112"/>
                      </a:cubicBezTo>
                      <a:cubicBezTo>
                        <a:pt x="608" y="81"/>
                        <a:pt x="600" y="41"/>
                        <a:pt x="566" y="22"/>
                      </a:cubicBezTo>
                      <a:lnTo>
                        <a:pt x="525" y="0"/>
                      </a:lnTo>
                      <a:close/>
                    </a:path>
                  </a:pathLst>
                </a:custGeom>
                <a:solidFill>
                  <a:srgbClr val="7748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02" name="Freeform 20"/>
                <p:cNvSpPr>
                  <a:spLocks/>
                </p:cNvSpPr>
                <p:nvPr/>
              </p:nvSpPr>
              <p:spPr bwMode="auto">
                <a:xfrm>
                  <a:off x="71" y="1748"/>
                  <a:ext cx="1207" cy="915"/>
                </a:xfrm>
                <a:custGeom>
                  <a:avLst/>
                  <a:gdLst>
                    <a:gd name="T0" fmla="*/ 126 w 955"/>
                    <a:gd name="T1" fmla="*/ 2 h 724"/>
                    <a:gd name="T2" fmla="*/ 938 w 955"/>
                    <a:gd name="T3" fmla="*/ 158 h 724"/>
                    <a:gd name="T4" fmla="*/ 953 w 955"/>
                    <a:gd name="T5" fmla="*/ 180 h 724"/>
                    <a:gd name="T6" fmla="*/ 852 w 955"/>
                    <a:gd name="T7" fmla="*/ 707 h 724"/>
                    <a:gd name="T8" fmla="*/ 830 w 955"/>
                    <a:gd name="T9" fmla="*/ 722 h 724"/>
                    <a:gd name="T10" fmla="*/ 18 w 955"/>
                    <a:gd name="T11" fmla="*/ 566 h 724"/>
                    <a:gd name="T12" fmla="*/ 2 w 955"/>
                    <a:gd name="T13" fmla="*/ 544 h 724"/>
                    <a:gd name="T14" fmla="*/ 104 w 955"/>
                    <a:gd name="T15" fmla="*/ 17 h 724"/>
                    <a:gd name="T16" fmla="*/ 126 w 955"/>
                    <a:gd name="T17" fmla="*/ 2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5" h="724">
                      <a:moveTo>
                        <a:pt x="126" y="2"/>
                      </a:moveTo>
                      <a:cubicBezTo>
                        <a:pt x="938" y="158"/>
                        <a:pt x="938" y="158"/>
                        <a:pt x="938" y="158"/>
                      </a:cubicBezTo>
                      <a:cubicBezTo>
                        <a:pt x="949" y="160"/>
                        <a:pt x="955" y="170"/>
                        <a:pt x="953" y="180"/>
                      </a:cubicBezTo>
                      <a:cubicBezTo>
                        <a:pt x="852" y="707"/>
                        <a:pt x="852" y="707"/>
                        <a:pt x="852" y="707"/>
                      </a:cubicBezTo>
                      <a:cubicBezTo>
                        <a:pt x="850" y="717"/>
                        <a:pt x="840" y="724"/>
                        <a:pt x="830" y="722"/>
                      </a:cubicBezTo>
                      <a:cubicBezTo>
                        <a:pt x="18" y="566"/>
                        <a:pt x="18" y="566"/>
                        <a:pt x="18" y="566"/>
                      </a:cubicBezTo>
                      <a:cubicBezTo>
                        <a:pt x="7" y="564"/>
                        <a:pt x="0" y="554"/>
                        <a:pt x="2" y="544"/>
                      </a:cubicBezTo>
                      <a:cubicBezTo>
                        <a:pt x="104" y="17"/>
                        <a:pt x="104" y="17"/>
                        <a:pt x="104" y="17"/>
                      </a:cubicBezTo>
                      <a:cubicBezTo>
                        <a:pt x="106" y="7"/>
                        <a:pt x="116" y="0"/>
                        <a:pt x="126"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03" name="Freeform 21"/>
                <p:cNvSpPr>
                  <a:spLocks/>
                </p:cNvSpPr>
                <p:nvPr/>
              </p:nvSpPr>
              <p:spPr bwMode="auto">
                <a:xfrm>
                  <a:off x="1144" y="2026"/>
                  <a:ext cx="53" cy="47"/>
                </a:xfrm>
                <a:custGeom>
                  <a:avLst/>
                  <a:gdLst>
                    <a:gd name="T0" fmla="*/ 11 w 42"/>
                    <a:gd name="T1" fmla="*/ 1 h 37"/>
                    <a:gd name="T2" fmla="*/ 37 w 42"/>
                    <a:gd name="T3" fmla="*/ 6 h 37"/>
                    <a:gd name="T4" fmla="*/ 42 w 42"/>
                    <a:gd name="T5" fmla="*/ 12 h 37"/>
                    <a:gd name="T6" fmla="*/ 38 w 42"/>
                    <a:gd name="T7" fmla="*/ 32 h 37"/>
                    <a:gd name="T8" fmla="*/ 31 w 42"/>
                    <a:gd name="T9" fmla="*/ 36 h 37"/>
                    <a:gd name="T10" fmla="*/ 5 w 42"/>
                    <a:gd name="T11" fmla="*/ 31 h 37"/>
                    <a:gd name="T12" fmla="*/ 1 w 42"/>
                    <a:gd name="T13" fmla="*/ 25 h 37"/>
                    <a:gd name="T14" fmla="*/ 4 w 42"/>
                    <a:gd name="T15" fmla="*/ 5 h 37"/>
                    <a:gd name="T16" fmla="*/ 11 w 42"/>
                    <a:gd name="T1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7">
                      <a:moveTo>
                        <a:pt x="11" y="1"/>
                      </a:moveTo>
                      <a:cubicBezTo>
                        <a:pt x="37" y="6"/>
                        <a:pt x="37" y="6"/>
                        <a:pt x="37" y="6"/>
                      </a:cubicBezTo>
                      <a:cubicBezTo>
                        <a:pt x="40" y="6"/>
                        <a:pt x="42" y="9"/>
                        <a:pt x="42" y="12"/>
                      </a:cubicBezTo>
                      <a:cubicBezTo>
                        <a:pt x="38" y="32"/>
                        <a:pt x="38" y="32"/>
                        <a:pt x="38" y="32"/>
                      </a:cubicBezTo>
                      <a:cubicBezTo>
                        <a:pt x="37" y="35"/>
                        <a:pt x="34" y="37"/>
                        <a:pt x="31" y="36"/>
                      </a:cubicBezTo>
                      <a:cubicBezTo>
                        <a:pt x="5" y="31"/>
                        <a:pt x="5" y="31"/>
                        <a:pt x="5" y="31"/>
                      </a:cubicBezTo>
                      <a:cubicBezTo>
                        <a:pt x="2" y="31"/>
                        <a:pt x="0" y="28"/>
                        <a:pt x="1" y="25"/>
                      </a:cubicBezTo>
                      <a:cubicBezTo>
                        <a:pt x="4" y="5"/>
                        <a:pt x="4" y="5"/>
                        <a:pt x="4" y="5"/>
                      </a:cubicBezTo>
                      <a:cubicBezTo>
                        <a:pt x="5" y="2"/>
                        <a:pt x="8" y="0"/>
                        <a:pt x="11"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04" name="Freeform 22"/>
                <p:cNvSpPr>
                  <a:spLocks/>
                </p:cNvSpPr>
                <p:nvPr/>
              </p:nvSpPr>
              <p:spPr bwMode="auto">
                <a:xfrm>
                  <a:off x="1133" y="2074"/>
                  <a:ext cx="55" cy="57"/>
                </a:xfrm>
                <a:custGeom>
                  <a:avLst/>
                  <a:gdLst>
                    <a:gd name="T0" fmla="*/ 14 w 44"/>
                    <a:gd name="T1" fmla="*/ 0 h 45"/>
                    <a:gd name="T2" fmla="*/ 38 w 44"/>
                    <a:gd name="T3" fmla="*/ 5 h 45"/>
                    <a:gd name="T4" fmla="*/ 43 w 44"/>
                    <a:gd name="T5" fmla="*/ 13 h 45"/>
                    <a:gd name="T6" fmla="*/ 38 w 44"/>
                    <a:gd name="T7" fmla="*/ 39 h 45"/>
                    <a:gd name="T8" fmla="*/ 30 w 44"/>
                    <a:gd name="T9" fmla="*/ 44 h 45"/>
                    <a:gd name="T10" fmla="*/ 6 w 44"/>
                    <a:gd name="T11" fmla="*/ 40 h 45"/>
                    <a:gd name="T12" fmla="*/ 1 w 44"/>
                    <a:gd name="T13" fmla="*/ 32 h 45"/>
                    <a:gd name="T14" fmla="*/ 6 w 44"/>
                    <a:gd name="T15" fmla="*/ 6 h 45"/>
                    <a:gd name="T16" fmla="*/ 14 w 44"/>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5">
                      <a:moveTo>
                        <a:pt x="14" y="0"/>
                      </a:moveTo>
                      <a:cubicBezTo>
                        <a:pt x="38" y="5"/>
                        <a:pt x="38" y="5"/>
                        <a:pt x="38" y="5"/>
                      </a:cubicBezTo>
                      <a:cubicBezTo>
                        <a:pt x="41" y="5"/>
                        <a:pt x="44" y="9"/>
                        <a:pt x="43" y="13"/>
                      </a:cubicBezTo>
                      <a:cubicBezTo>
                        <a:pt x="38" y="39"/>
                        <a:pt x="38" y="39"/>
                        <a:pt x="38" y="39"/>
                      </a:cubicBezTo>
                      <a:cubicBezTo>
                        <a:pt x="37" y="43"/>
                        <a:pt x="34" y="45"/>
                        <a:pt x="30" y="44"/>
                      </a:cubicBezTo>
                      <a:cubicBezTo>
                        <a:pt x="6" y="40"/>
                        <a:pt x="6" y="40"/>
                        <a:pt x="6" y="40"/>
                      </a:cubicBezTo>
                      <a:cubicBezTo>
                        <a:pt x="3" y="39"/>
                        <a:pt x="0" y="36"/>
                        <a:pt x="1" y="32"/>
                      </a:cubicBezTo>
                      <a:cubicBezTo>
                        <a:pt x="6" y="6"/>
                        <a:pt x="6" y="6"/>
                        <a:pt x="6" y="6"/>
                      </a:cubicBezTo>
                      <a:cubicBezTo>
                        <a:pt x="7"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05" name="Freeform 23"/>
                <p:cNvSpPr>
                  <a:spLocks/>
                </p:cNvSpPr>
                <p:nvPr/>
              </p:nvSpPr>
              <p:spPr bwMode="auto">
                <a:xfrm>
                  <a:off x="1121" y="2132"/>
                  <a:ext cx="56" cy="59"/>
                </a:xfrm>
                <a:custGeom>
                  <a:avLst/>
                  <a:gdLst>
                    <a:gd name="T0" fmla="*/ 14 w 44"/>
                    <a:gd name="T1" fmla="*/ 1 h 46"/>
                    <a:gd name="T2" fmla="*/ 38 w 44"/>
                    <a:gd name="T3" fmla="*/ 5 h 46"/>
                    <a:gd name="T4" fmla="*/ 43 w 44"/>
                    <a:gd name="T5" fmla="*/ 13 h 46"/>
                    <a:gd name="T6" fmla="*/ 38 w 44"/>
                    <a:gd name="T7" fmla="*/ 40 h 46"/>
                    <a:gd name="T8" fmla="*/ 30 w 44"/>
                    <a:gd name="T9" fmla="*/ 45 h 46"/>
                    <a:gd name="T10" fmla="*/ 6 w 44"/>
                    <a:gd name="T11" fmla="*/ 40 h 46"/>
                    <a:gd name="T12" fmla="*/ 1 w 44"/>
                    <a:gd name="T13" fmla="*/ 32 h 46"/>
                    <a:gd name="T14" fmla="*/ 6 w 44"/>
                    <a:gd name="T15" fmla="*/ 6 h 46"/>
                    <a:gd name="T16" fmla="*/ 14 w 44"/>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6">
                      <a:moveTo>
                        <a:pt x="14" y="1"/>
                      </a:moveTo>
                      <a:cubicBezTo>
                        <a:pt x="38" y="5"/>
                        <a:pt x="38" y="5"/>
                        <a:pt x="38" y="5"/>
                      </a:cubicBezTo>
                      <a:cubicBezTo>
                        <a:pt x="42" y="6"/>
                        <a:pt x="44" y="10"/>
                        <a:pt x="43" y="13"/>
                      </a:cubicBezTo>
                      <a:cubicBezTo>
                        <a:pt x="38" y="40"/>
                        <a:pt x="38" y="40"/>
                        <a:pt x="38" y="40"/>
                      </a:cubicBezTo>
                      <a:cubicBezTo>
                        <a:pt x="38" y="43"/>
                        <a:pt x="34" y="46"/>
                        <a:pt x="30" y="45"/>
                      </a:cubicBezTo>
                      <a:cubicBezTo>
                        <a:pt x="6" y="40"/>
                        <a:pt x="6" y="40"/>
                        <a:pt x="6" y="40"/>
                      </a:cubicBezTo>
                      <a:cubicBezTo>
                        <a:pt x="3" y="40"/>
                        <a:pt x="0" y="36"/>
                        <a:pt x="1" y="32"/>
                      </a:cubicBezTo>
                      <a:cubicBezTo>
                        <a:pt x="6" y="6"/>
                        <a:pt x="6" y="6"/>
                        <a:pt x="6" y="6"/>
                      </a:cubicBezTo>
                      <a:cubicBezTo>
                        <a:pt x="7" y="2"/>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06" name="Freeform 24"/>
                <p:cNvSpPr>
                  <a:spLocks/>
                </p:cNvSpPr>
                <p:nvPr/>
              </p:nvSpPr>
              <p:spPr bwMode="auto">
                <a:xfrm>
                  <a:off x="1111" y="2192"/>
                  <a:ext cx="55" cy="57"/>
                </a:xfrm>
                <a:custGeom>
                  <a:avLst/>
                  <a:gdLst>
                    <a:gd name="T0" fmla="*/ 13 w 43"/>
                    <a:gd name="T1" fmla="*/ 0 h 45"/>
                    <a:gd name="T2" fmla="*/ 37 w 43"/>
                    <a:gd name="T3" fmla="*/ 5 h 45"/>
                    <a:gd name="T4" fmla="*/ 42 w 43"/>
                    <a:gd name="T5" fmla="*/ 13 h 45"/>
                    <a:gd name="T6" fmla="*/ 37 w 43"/>
                    <a:gd name="T7" fmla="*/ 39 h 45"/>
                    <a:gd name="T8" fmla="*/ 29 w 43"/>
                    <a:gd name="T9" fmla="*/ 44 h 45"/>
                    <a:gd name="T10" fmla="*/ 6 w 43"/>
                    <a:gd name="T11" fmla="*/ 40 h 45"/>
                    <a:gd name="T12" fmla="*/ 0 w 43"/>
                    <a:gd name="T13" fmla="*/ 32 h 45"/>
                    <a:gd name="T14" fmla="*/ 5 w 43"/>
                    <a:gd name="T15" fmla="*/ 6 h 45"/>
                    <a:gd name="T16" fmla="*/ 13 w 4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5">
                      <a:moveTo>
                        <a:pt x="13" y="0"/>
                      </a:moveTo>
                      <a:cubicBezTo>
                        <a:pt x="37" y="5"/>
                        <a:pt x="37" y="5"/>
                        <a:pt x="37" y="5"/>
                      </a:cubicBezTo>
                      <a:cubicBezTo>
                        <a:pt x="41" y="5"/>
                        <a:pt x="43" y="9"/>
                        <a:pt x="42" y="13"/>
                      </a:cubicBezTo>
                      <a:cubicBezTo>
                        <a:pt x="37" y="39"/>
                        <a:pt x="37" y="39"/>
                        <a:pt x="37" y="39"/>
                      </a:cubicBezTo>
                      <a:cubicBezTo>
                        <a:pt x="37" y="43"/>
                        <a:pt x="33" y="45"/>
                        <a:pt x="29" y="44"/>
                      </a:cubicBezTo>
                      <a:cubicBezTo>
                        <a:pt x="6" y="40"/>
                        <a:pt x="6" y="40"/>
                        <a:pt x="6" y="40"/>
                      </a:cubicBezTo>
                      <a:cubicBezTo>
                        <a:pt x="2" y="39"/>
                        <a:pt x="0" y="36"/>
                        <a:pt x="0" y="32"/>
                      </a:cubicBezTo>
                      <a:cubicBezTo>
                        <a:pt x="5" y="6"/>
                        <a:pt x="5" y="6"/>
                        <a:pt x="5" y="6"/>
                      </a:cubicBezTo>
                      <a:cubicBezTo>
                        <a:pt x="6" y="2"/>
                        <a:pt x="10" y="0"/>
                        <a:pt x="1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07" name="Freeform 25"/>
                <p:cNvSpPr>
                  <a:spLocks/>
                </p:cNvSpPr>
                <p:nvPr/>
              </p:nvSpPr>
              <p:spPr bwMode="auto">
                <a:xfrm>
                  <a:off x="1100" y="2250"/>
                  <a:ext cx="54" cy="58"/>
                </a:xfrm>
                <a:custGeom>
                  <a:avLst/>
                  <a:gdLst>
                    <a:gd name="T0" fmla="*/ 13 w 43"/>
                    <a:gd name="T1" fmla="*/ 1 h 46"/>
                    <a:gd name="T2" fmla="*/ 37 w 43"/>
                    <a:gd name="T3" fmla="*/ 5 h 46"/>
                    <a:gd name="T4" fmla="*/ 42 w 43"/>
                    <a:gd name="T5" fmla="*/ 13 h 46"/>
                    <a:gd name="T6" fmla="*/ 37 w 43"/>
                    <a:gd name="T7" fmla="*/ 40 h 46"/>
                    <a:gd name="T8" fmla="*/ 29 w 43"/>
                    <a:gd name="T9" fmla="*/ 45 h 46"/>
                    <a:gd name="T10" fmla="*/ 6 w 43"/>
                    <a:gd name="T11" fmla="*/ 40 h 46"/>
                    <a:gd name="T12" fmla="*/ 0 w 43"/>
                    <a:gd name="T13" fmla="*/ 32 h 46"/>
                    <a:gd name="T14" fmla="*/ 5 w 43"/>
                    <a:gd name="T15" fmla="*/ 6 h 46"/>
                    <a:gd name="T16" fmla="*/ 13 w 43"/>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6">
                      <a:moveTo>
                        <a:pt x="13" y="1"/>
                      </a:moveTo>
                      <a:cubicBezTo>
                        <a:pt x="37" y="5"/>
                        <a:pt x="37" y="5"/>
                        <a:pt x="37" y="5"/>
                      </a:cubicBezTo>
                      <a:cubicBezTo>
                        <a:pt x="41" y="6"/>
                        <a:pt x="43" y="10"/>
                        <a:pt x="42" y="13"/>
                      </a:cubicBezTo>
                      <a:cubicBezTo>
                        <a:pt x="37" y="40"/>
                        <a:pt x="37" y="40"/>
                        <a:pt x="37" y="40"/>
                      </a:cubicBezTo>
                      <a:cubicBezTo>
                        <a:pt x="37" y="43"/>
                        <a:pt x="33" y="46"/>
                        <a:pt x="29" y="45"/>
                      </a:cubicBezTo>
                      <a:cubicBezTo>
                        <a:pt x="6" y="40"/>
                        <a:pt x="6" y="40"/>
                        <a:pt x="6" y="40"/>
                      </a:cubicBezTo>
                      <a:cubicBezTo>
                        <a:pt x="2" y="40"/>
                        <a:pt x="0" y="36"/>
                        <a:pt x="0" y="32"/>
                      </a:cubicBezTo>
                      <a:cubicBezTo>
                        <a:pt x="5" y="6"/>
                        <a:pt x="5" y="6"/>
                        <a:pt x="5" y="6"/>
                      </a:cubicBezTo>
                      <a:cubicBezTo>
                        <a:pt x="6" y="2"/>
                        <a:pt x="10" y="0"/>
                        <a:pt x="13"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08" name="Freeform 26"/>
                <p:cNvSpPr>
                  <a:spLocks/>
                </p:cNvSpPr>
                <p:nvPr/>
              </p:nvSpPr>
              <p:spPr bwMode="auto">
                <a:xfrm>
                  <a:off x="1089" y="2309"/>
                  <a:ext cx="54" cy="57"/>
                </a:xfrm>
                <a:custGeom>
                  <a:avLst/>
                  <a:gdLst>
                    <a:gd name="T0" fmla="*/ 13 w 43"/>
                    <a:gd name="T1" fmla="*/ 0 h 45"/>
                    <a:gd name="T2" fmla="*/ 37 w 43"/>
                    <a:gd name="T3" fmla="*/ 5 h 45"/>
                    <a:gd name="T4" fmla="*/ 42 w 43"/>
                    <a:gd name="T5" fmla="*/ 13 h 45"/>
                    <a:gd name="T6" fmla="*/ 37 w 43"/>
                    <a:gd name="T7" fmla="*/ 39 h 45"/>
                    <a:gd name="T8" fmla="*/ 30 w 43"/>
                    <a:gd name="T9" fmla="*/ 44 h 45"/>
                    <a:gd name="T10" fmla="*/ 6 w 43"/>
                    <a:gd name="T11" fmla="*/ 40 h 45"/>
                    <a:gd name="T12" fmla="*/ 0 w 43"/>
                    <a:gd name="T13" fmla="*/ 32 h 45"/>
                    <a:gd name="T14" fmla="*/ 5 w 43"/>
                    <a:gd name="T15" fmla="*/ 6 h 45"/>
                    <a:gd name="T16" fmla="*/ 13 w 4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5">
                      <a:moveTo>
                        <a:pt x="13" y="0"/>
                      </a:moveTo>
                      <a:cubicBezTo>
                        <a:pt x="37" y="5"/>
                        <a:pt x="37" y="5"/>
                        <a:pt x="37" y="5"/>
                      </a:cubicBezTo>
                      <a:cubicBezTo>
                        <a:pt x="41" y="5"/>
                        <a:pt x="43" y="9"/>
                        <a:pt x="42" y="13"/>
                      </a:cubicBezTo>
                      <a:cubicBezTo>
                        <a:pt x="37" y="39"/>
                        <a:pt x="37" y="39"/>
                        <a:pt x="37" y="39"/>
                      </a:cubicBezTo>
                      <a:cubicBezTo>
                        <a:pt x="37" y="43"/>
                        <a:pt x="33" y="45"/>
                        <a:pt x="30" y="44"/>
                      </a:cubicBezTo>
                      <a:cubicBezTo>
                        <a:pt x="6" y="40"/>
                        <a:pt x="6" y="40"/>
                        <a:pt x="6" y="40"/>
                      </a:cubicBezTo>
                      <a:cubicBezTo>
                        <a:pt x="2" y="39"/>
                        <a:pt x="0" y="36"/>
                        <a:pt x="0" y="32"/>
                      </a:cubicBezTo>
                      <a:cubicBezTo>
                        <a:pt x="5" y="6"/>
                        <a:pt x="5" y="6"/>
                        <a:pt x="5" y="6"/>
                      </a:cubicBezTo>
                      <a:cubicBezTo>
                        <a:pt x="6" y="2"/>
                        <a:pt x="10" y="0"/>
                        <a:pt x="1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09" name="Freeform 27"/>
                <p:cNvSpPr>
                  <a:spLocks/>
                </p:cNvSpPr>
                <p:nvPr/>
              </p:nvSpPr>
              <p:spPr bwMode="auto">
                <a:xfrm>
                  <a:off x="1086" y="2015"/>
                  <a:ext cx="53" cy="47"/>
                </a:xfrm>
                <a:custGeom>
                  <a:avLst/>
                  <a:gdLst>
                    <a:gd name="T0" fmla="*/ 11 w 42"/>
                    <a:gd name="T1" fmla="*/ 1 h 37"/>
                    <a:gd name="T2" fmla="*/ 37 w 42"/>
                    <a:gd name="T3" fmla="*/ 6 h 37"/>
                    <a:gd name="T4" fmla="*/ 41 w 42"/>
                    <a:gd name="T5" fmla="*/ 12 h 37"/>
                    <a:gd name="T6" fmla="*/ 37 w 42"/>
                    <a:gd name="T7" fmla="*/ 32 h 37"/>
                    <a:gd name="T8" fmla="*/ 31 w 42"/>
                    <a:gd name="T9" fmla="*/ 36 h 37"/>
                    <a:gd name="T10" fmla="*/ 5 w 42"/>
                    <a:gd name="T11" fmla="*/ 31 h 37"/>
                    <a:gd name="T12" fmla="*/ 0 w 42"/>
                    <a:gd name="T13" fmla="*/ 25 h 37"/>
                    <a:gd name="T14" fmla="*/ 4 w 42"/>
                    <a:gd name="T15" fmla="*/ 5 h 37"/>
                    <a:gd name="T16" fmla="*/ 11 w 42"/>
                    <a:gd name="T1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7">
                      <a:moveTo>
                        <a:pt x="11" y="1"/>
                      </a:moveTo>
                      <a:cubicBezTo>
                        <a:pt x="37" y="6"/>
                        <a:pt x="37" y="6"/>
                        <a:pt x="37" y="6"/>
                      </a:cubicBezTo>
                      <a:cubicBezTo>
                        <a:pt x="40" y="7"/>
                        <a:pt x="42" y="9"/>
                        <a:pt x="41" y="12"/>
                      </a:cubicBezTo>
                      <a:cubicBezTo>
                        <a:pt x="37" y="32"/>
                        <a:pt x="37" y="32"/>
                        <a:pt x="37" y="32"/>
                      </a:cubicBezTo>
                      <a:cubicBezTo>
                        <a:pt x="37" y="35"/>
                        <a:pt x="34" y="37"/>
                        <a:pt x="31" y="36"/>
                      </a:cubicBezTo>
                      <a:cubicBezTo>
                        <a:pt x="5" y="31"/>
                        <a:pt x="5" y="31"/>
                        <a:pt x="5" y="31"/>
                      </a:cubicBezTo>
                      <a:cubicBezTo>
                        <a:pt x="2" y="31"/>
                        <a:pt x="0" y="28"/>
                        <a:pt x="0" y="25"/>
                      </a:cubicBezTo>
                      <a:cubicBezTo>
                        <a:pt x="4" y="5"/>
                        <a:pt x="4" y="5"/>
                        <a:pt x="4" y="5"/>
                      </a:cubicBezTo>
                      <a:cubicBezTo>
                        <a:pt x="5" y="2"/>
                        <a:pt x="8" y="0"/>
                        <a:pt x="11"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10" name="Freeform 28"/>
                <p:cNvSpPr>
                  <a:spLocks/>
                </p:cNvSpPr>
                <p:nvPr/>
              </p:nvSpPr>
              <p:spPr bwMode="auto">
                <a:xfrm>
                  <a:off x="1020" y="2052"/>
                  <a:ext cx="110" cy="68"/>
                </a:xfrm>
                <a:custGeom>
                  <a:avLst/>
                  <a:gdLst>
                    <a:gd name="T0" fmla="*/ 14 w 87"/>
                    <a:gd name="T1" fmla="*/ 1 h 54"/>
                    <a:gd name="T2" fmla="*/ 80 w 87"/>
                    <a:gd name="T3" fmla="*/ 14 h 54"/>
                    <a:gd name="T4" fmla="*/ 86 w 87"/>
                    <a:gd name="T5" fmla="*/ 22 h 54"/>
                    <a:gd name="T6" fmla="*/ 81 w 87"/>
                    <a:gd name="T7" fmla="*/ 48 h 54"/>
                    <a:gd name="T8" fmla="*/ 72 w 87"/>
                    <a:gd name="T9" fmla="*/ 53 h 54"/>
                    <a:gd name="T10" fmla="*/ 7 w 87"/>
                    <a:gd name="T11" fmla="*/ 41 h 54"/>
                    <a:gd name="T12" fmla="*/ 1 w 87"/>
                    <a:gd name="T13" fmla="*/ 32 h 54"/>
                    <a:gd name="T14" fmla="*/ 6 w 87"/>
                    <a:gd name="T15" fmla="*/ 7 h 54"/>
                    <a:gd name="T16" fmla="*/ 14 w 87"/>
                    <a:gd name="T17" fmla="*/ 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54">
                      <a:moveTo>
                        <a:pt x="14" y="1"/>
                      </a:moveTo>
                      <a:cubicBezTo>
                        <a:pt x="80" y="14"/>
                        <a:pt x="80" y="14"/>
                        <a:pt x="80" y="14"/>
                      </a:cubicBezTo>
                      <a:cubicBezTo>
                        <a:pt x="84" y="15"/>
                        <a:pt x="87" y="18"/>
                        <a:pt x="86" y="22"/>
                      </a:cubicBezTo>
                      <a:cubicBezTo>
                        <a:pt x="81" y="48"/>
                        <a:pt x="81" y="48"/>
                        <a:pt x="81" y="48"/>
                      </a:cubicBezTo>
                      <a:cubicBezTo>
                        <a:pt x="80" y="52"/>
                        <a:pt x="76" y="54"/>
                        <a:pt x="72" y="53"/>
                      </a:cubicBezTo>
                      <a:cubicBezTo>
                        <a:pt x="7" y="41"/>
                        <a:pt x="7" y="41"/>
                        <a:pt x="7" y="41"/>
                      </a:cubicBezTo>
                      <a:cubicBezTo>
                        <a:pt x="3" y="40"/>
                        <a:pt x="0" y="36"/>
                        <a:pt x="1" y="32"/>
                      </a:cubicBezTo>
                      <a:cubicBezTo>
                        <a:pt x="6" y="7"/>
                        <a:pt x="6" y="7"/>
                        <a:pt x="6" y="7"/>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11" name="Freeform 29"/>
                <p:cNvSpPr>
                  <a:spLocks/>
                </p:cNvSpPr>
                <p:nvPr/>
              </p:nvSpPr>
              <p:spPr bwMode="auto">
                <a:xfrm>
                  <a:off x="1047" y="2119"/>
                  <a:ext cx="72" cy="60"/>
                </a:xfrm>
                <a:custGeom>
                  <a:avLst/>
                  <a:gdLst>
                    <a:gd name="T0" fmla="*/ 15 w 57"/>
                    <a:gd name="T1" fmla="*/ 0 h 48"/>
                    <a:gd name="T2" fmla="*/ 50 w 57"/>
                    <a:gd name="T3" fmla="*/ 7 h 48"/>
                    <a:gd name="T4" fmla="*/ 56 w 57"/>
                    <a:gd name="T5" fmla="*/ 16 h 48"/>
                    <a:gd name="T6" fmla="*/ 51 w 57"/>
                    <a:gd name="T7" fmla="*/ 41 h 48"/>
                    <a:gd name="T8" fmla="*/ 43 w 57"/>
                    <a:gd name="T9" fmla="*/ 47 h 48"/>
                    <a:gd name="T10" fmla="*/ 7 w 57"/>
                    <a:gd name="T11" fmla="*/ 40 h 48"/>
                    <a:gd name="T12" fmla="*/ 1 w 57"/>
                    <a:gd name="T13" fmla="*/ 32 h 48"/>
                    <a:gd name="T14" fmla="*/ 6 w 57"/>
                    <a:gd name="T15" fmla="*/ 6 h 48"/>
                    <a:gd name="T16" fmla="*/ 15 w 57"/>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8">
                      <a:moveTo>
                        <a:pt x="15" y="0"/>
                      </a:moveTo>
                      <a:cubicBezTo>
                        <a:pt x="50" y="7"/>
                        <a:pt x="50" y="7"/>
                        <a:pt x="50" y="7"/>
                      </a:cubicBezTo>
                      <a:cubicBezTo>
                        <a:pt x="54" y="8"/>
                        <a:pt x="57" y="12"/>
                        <a:pt x="56" y="16"/>
                      </a:cubicBezTo>
                      <a:cubicBezTo>
                        <a:pt x="51" y="41"/>
                        <a:pt x="51" y="41"/>
                        <a:pt x="51" y="41"/>
                      </a:cubicBezTo>
                      <a:cubicBezTo>
                        <a:pt x="50" y="45"/>
                        <a:pt x="46" y="48"/>
                        <a:pt x="43" y="47"/>
                      </a:cubicBezTo>
                      <a:cubicBezTo>
                        <a:pt x="7" y="40"/>
                        <a:pt x="7" y="40"/>
                        <a:pt x="7" y="40"/>
                      </a:cubicBezTo>
                      <a:cubicBezTo>
                        <a:pt x="3" y="39"/>
                        <a:pt x="0" y="36"/>
                        <a:pt x="1" y="32"/>
                      </a:cubicBezTo>
                      <a:cubicBezTo>
                        <a:pt x="6" y="6"/>
                        <a:pt x="6" y="6"/>
                        <a:pt x="6" y="6"/>
                      </a:cubicBezTo>
                      <a:cubicBezTo>
                        <a:pt x="7" y="2"/>
                        <a:pt x="11" y="0"/>
                        <a:pt x="15"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12" name="Freeform 30"/>
                <p:cNvSpPr>
                  <a:spLocks/>
                </p:cNvSpPr>
                <p:nvPr/>
              </p:nvSpPr>
              <p:spPr bwMode="auto">
                <a:xfrm>
                  <a:off x="991" y="2168"/>
                  <a:ext cx="116" cy="69"/>
                </a:xfrm>
                <a:custGeom>
                  <a:avLst/>
                  <a:gdLst>
                    <a:gd name="T0" fmla="*/ 14 w 92"/>
                    <a:gd name="T1" fmla="*/ 1 h 55"/>
                    <a:gd name="T2" fmla="*/ 85 w 92"/>
                    <a:gd name="T3" fmla="*/ 15 h 55"/>
                    <a:gd name="T4" fmla="*/ 91 w 92"/>
                    <a:gd name="T5" fmla="*/ 23 h 55"/>
                    <a:gd name="T6" fmla="*/ 86 w 92"/>
                    <a:gd name="T7" fmla="*/ 49 h 55"/>
                    <a:gd name="T8" fmla="*/ 78 w 92"/>
                    <a:gd name="T9" fmla="*/ 54 h 55"/>
                    <a:gd name="T10" fmla="*/ 7 w 92"/>
                    <a:gd name="T11" fmla="*/ 41 h 55"/>
                    <a:gd name="T12" fmla="*/ 1 w 92"/>
                    <a:gd name="T13" fmla="*/ 32 h 55"/>
                    <a:gd name="T14" fmla="*/ 6 w 92"/>
                    <a:gd name="T15" fmla="*/ 7 h 55"/>
                    <a:gd name="T16" fmla="*/ 14 w 92"/>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5">
                      <a:moveTo>
                        <a:pt x="14" y="1"/>
                      </a:moveTo>
                      <a:cubicBezTo>
                        <a:pt x="85" y="15"/>
                        <a:pt x="85" y="15"/>
                        <a:pt x="85" y="15"/>
                      </a:cubicBezTo>
                      <a:cubicBezTo>
                        <a:pt x="89" y="16"/>
                        <a:pt x="92" y="19"/>
                        <a:pt x="91" y="23"/>
                      </a:cubicBezTo>
                      <a:cubicBezTo>
                        <a:pt x="86" y="49"/>
                        <a:pt x="86" y="49"/>
                        <a:pt x="86" y="49"/>
                      </a:cubicBezTo>
                      <a:cubicBezTo>
                        <a:pt x="85" y="53"/>
                        <a:pt x="81" y="55"/>
                        <a:pt x="78" y="54"/>
                      </a:cubicBezTo>
                      <a:cubicBezTo>
                        <a:pt x="7" y="41"/>
                        <a:pt x="7" y="41"/>
                        <a:pt x="7" y="41"/>
                      </a:cubicBezTo>
                      <a:cubicBezTo>
                        <a:pt x="3" y="40"/>
                        <a:pt x="0" y="36"/>
                        <a:pt x="1" y="32"/>
                      </a:cubicBezTo>
                      <a:cubicBezTo>
                        <a:pt x="6" y="7"/>
                        <a:pt x="6" y="7"/>
                        <a:pt x="6" y="7"/>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13" name="Freeform 31"/>
                <p:cNvSpPr>
                  <a:spLocks/>
                </p:cNvSpPr>
                <p:nvPr/>
              </p:nvSpPr>
              <p:spPr bwMode="auto">
                <a:xfrm>
                  <a:off x="1040" y="2239"/>
                  <a:ext cx="56" cy="58"/>
                </a:xfrm>
                <a:custGeom>
                  <a:avLst/>
                  <a:gdLst>
                    <a:gd name="T0" fmla="*/ 14 w 44"/>
                    <a:gd name="T1" fmla="*/ 1 h 46"/>
                    <a:gd name="T2" fmla="*/ 38 w 44"/>
                    <a:gd name="T3" fmla="*/ 5 h 46"/>
                    <a:gd name="T4" fmla="*/ 43 w 44"/>
                    <a:gd name="T5" fmla="*/ 13 h 46"/>
                    <a:gd name="T6" fmla="*/ 38 w 44"/>
                    <a:gd name="T7" fmla="*/ 40 h 46"/>
                    <a:gd name="T8" fmla="*/ 30 w 44"/>
                    <a:gd name="T9" fmla="*/ 45 h 46"/>
                    <a:gd name="T10" fmla="*/ 6 w 44"/>
                    <a:gd name="T11" fmla="*/ 40 h 46"/>
                    <a:gd name="T12" fmla="*/ 1 w 44"/>
                    <a:gd name="T13" fmla="*/ 33 h 46"/>
                    <a:gd name="T14" fmla="*/ 6 w 44"/>
                    <a:gd name="T15" fmla="*/ 6 h 46"/>
                    <a:gd name="T16" fmla="*/ 14 w 44"/>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6">
                      <a:moveTo>
                        <a:pt x="14" y="1"/>
                      </a:moveTo>
                      <a:cubicBezTo>
                        <a:pt x="38" y="5"/>
                        <a:pt x="38" y="5"/>
                        <a:pt x="38" y="5"/>
                      </a:cubicBezTo>
                      <a:cubicBezTo>
                        <a:pt x="41" y="6"/>
                        <a:pt x="44" y="10"/>
                        <a:pt x="43" y="13"/>
                      </a:cubicBezTo>
                      <a:cubicBezTo>
                        <a:pt x="38" y="40"/>
                        <a:pt x="38" y="40"/>
                        <a:pt x="38" y="40"/>
                      </a:cubicBezTo>
                      <a:cubicBezTo>
                        <a:pt x="37" y="43"/>
                        <a:pt x="34" y="46"/>
                        <a:pt x="30" y="45"/>
                      </a:cubicBezTo>
                      <a:cubicBezTo>
                        <a:pt x="6" y="40"/>
                        <a:pt x="6" y="40"/>
                        <a:pt x="6" y="40"/>
                      </a:cubicBezTo>
                      <a:cubicBezTo>
                        <a:pt x="3" y="40"/>
                        <a:pt x="0" y="36"/>
                        <a:pt x="1" y="33"/>
                      </a:cubicBezTo>
                      <a:cubicBezTo>
                        <a:pt x="6" y="6"/>
                        <a:pt x="6" y="6"/>
                        <a:pt x="6" y="6"/>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14" name="Freeform 32"/>
                <p:cNvSpPr>
                  <a:spLocks/>
                </p:cNvSpPr>
                <p:nvPr/>
              </p:nvSpPr>
              <p:spPr bwMode="auto">
                <a:xfrm>
                  <a:off x="1029" y="2298"/>
                  <a:ext cx="56" cy="57"/>
                </a:xfrm>
                <a:custGeom>
                  <a:avLst/>
                  <a:gdLst>
                    <a:gd name="T0" fmla="*/ 14 w 44"/>
                    <a:gd name="T1" fmla="*/ 0 h 45"/>
                    <a:gd name="T2" fmla="*/ 38 w 44"/>
                    <a:gd name="T3" fmla="*/ 5 h 45"/>
                    <a:gd name="T4" fmla="*/ 43 w 44"/>
                    <a:gd name="T5" fmla="*/ 13 h 45"/>
                    <a:gd name="T6" fmla="*/ 38 w 44"/>
                    <a:gd name="T7" fmla="*/ 39 h 45"/>
                    <a:gd name="T8" fmla="*/ 30 w 44"/>
                    <a:gd name="T9" fmla="*/ 45 h 45"/>
                    <a:gd name="T10" fmla="*/ 6 w 44"/>
                    <a:gd name="T11" fmla="*/ 40 h 45"/>
                    <a:gd name="T12" fmla="*/ 1 w 44"/>
                    <a:gd name="T13" fmla="*/ 32 h 45"/>
                    <a:gd name="T14" fmla="*/ 6 w 44"/>
                    <a:gd name="T15" fmla="*/ 6 h 45"/>
                    <a:gd name="T16" fmla="*/ 14 w 44"/>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5">
                      <a:moveTo>
                        <a:pt x="14" y="0"/>
                      </a:moveTo>
                      <a:cubicBezTo>
                        <a:pt x="38" y="5"/>
                        <a:pt x="38" y="5"/>
                        <a:pt x="38" y="5"/>
                      </a:cubicBezTo>
                      <a:cubicBezTo>
                        <a:pt x="41" y="6"/>
                        <a:pt x="44" y="9"/>
                        <a:pt x="43" y="13"/>
                      </a:cubicBezTo>
                      <a:cubicBezTo>
                        <a:pt x="38" y="39"/>
                        <a:pt x="38" y="39"/>
                        <a:pt x="38" y="39"/>
                      </a:cubicBezTo>
                      <a:cubicBezTo>
                        <a:pt x="37" y="43"/>
                        <a:pt x="34" y="45"/>
                        <a:pt x="30" y="45"/>
                      </a:cubicBezTo>
                      <a:cubicBezTo>
                        <a:pt x="6" y="40"/>
                        <a:pt x="6" y="40"/>
                        <a:pt x="6" y="40"/>
                      </a:cubicBezTo>
                      <a:cubicBezTo>
                        <a:pt x="3" y="39"/>
                        <a:pt x="0" y="36"/>
                        <a:pt x="1" y="32"/>
                      </a:cubicBezTo>
                      <a:cubicBezTo>
                        <a:pt x="6" y="6"/>
                        <a:pt x="6" y="6"/>
                        <a:pt x="6" y="6"/>
                      </a:cubicBezTo>
                      <a:cubicBezTo>
                        <a:pt x="7"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15" name="Freeform 33"/>
                <p:cNvSpPr>
                  <a:spLocks/>
                </p:cNvSpPr>
                <p:nvPr/>
              </p:nvSpPr>
              <p:spPr bwMode="auto">
                <a:xfrm>
                  <a:off x="1032" y="2005"/>
                  <a:ext cx="48" cy="45"/>
                </a:xfrm>
                <a:custGeom>
                  <a:avLst/>
                  <a:gdLst>
                    <a:gd name="T0" fmla="*/ 11 w 38"/>
                    <a:gd name="T1" fmla="*/ 1 h 36"/>
                    <a:gd name="T2" fmla="*/ 34 w 38"/>
                    <a:gd name="T3" fmla="*/ 5 h 36"/>
                    <a:gd name="T4" fmla="*/ 38 w 38"/>
                    <a:gd name="T5" fmla="*/ 11 h 36"/>
                    <a:gd name="T6" fmla="*/ 34 w 38"/>
                    <a:gd name="T7" fmla="*/ 31 h 36"/>
                    <a:gd name="T8" fmla="*/ 28 w 38"/>
                    <a:gd name="T9" fmla="*/ 35 h 36"/>
                    <a:gd name="T10" fmla="*/ 5 w 38"/>
                    <a:gd name="T11" fmla="*/ 31 h 36"/>
                    <a:gd name="T12" fmla="*/ 1 w 38"/>
                    <a:gd name="T13" fmla="*/ 25 h 36"/>
                    <a:gd name="T14" fmla="*/ 4 w 38"/>
                    <a:gd name="T15" fmla="*/ 5 h 36"/>
                    <a:gd name="T16" fmla="*/ 11 w 38"/>
                    <a:gd name="T1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6">
                      <a:moveTo>
                        <a:pt x="11" y="1"/>
                      </a:moveTo>
                      <a:cubicBezTo>
                        <a:pt x="34" y="5"/>
                        <a:pt x="34" y="5"/>
                        <a:pt x="34" y="5"/>
                      </a:cubicBezTo>
                      <a:cubicBezTo>
                        <a:pt x="37" y="6"/>
                        <a:pt x="38" y="9"/>
                        <a:pt x="38" y="11"/>
                      </a:cubicBezTo>
                      <a:cubicBezTo>
                        <a:pt x="34" y="31"/>
                        <a:pt x="34" y="31"/>
                        <a:pt x="34" y="31"/>
                      </a:cubicBezTo>
                      <a:cubicBezTo>
                        <a:pt x="34" y="34"/>
                        <a:pt x="31" y="36"/>
                        <a:pt x="28" y="35"/>
                      </a:cubicBezTo>
                      <a:cubicBezTo>
                        <a:pt x="5" y="31"/>
                        <a:pt x="5" y="31"/>
                        <a:pt x="5" y="31"/>
                      </a:cubicBezTo>
                      <a:cubicBezTo>
                        <a:pt x="2" y="30"/>
                        <a:pt x="0" y="28"/>
                        <a:pt x="1" y="25"/>
                      </a:cubicBezTo>
                      <a:cubicBezTo>
                        <a:pt x="4" y="5"/>
                        <a:pt x="4" y="5"/>
                        <a:pt x="4" y="5"/>
                      </a:cubicBezTo>
                      <a:cubicBezTo>
                        <a:pt x="5" y="2"/>
                        <a:pt x="8" y="0"/>
                        <a:pt x="11"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16" name="Freeform 34"/>
                <p:cNvSpPr>
                  <a:spLocks/>
                </p:cNvSpPr>
                <p:nvPr/>
              </p:nvSpPr>
              <p:spPr bwMode="auto">
                <a:xfrm>
                  <a:off x="977" y="1995"/>
                  <a:ext cx="48" cy="45"/>
                </a:xfrm>
                <a:custGeom>
                  <a:avLst/>
                  <a:gdLst>
                    <a:gd name="T0" fmla="*/ 10 w 38"/>
                    <a:gd name="T1" fmla="*/ 0 h 36"/>
                    <a:gd name="T2" fmla="*/ 33 w 38"/>
                    <a:gd name="T3" fmla="*/ 5 h 36"/>
                    <a:gd name="T4" fmla="*/ 37 w 38"/>
                    <a:gd name="T5" fmla="*/ 11 h 36"/>
                    <a:gd name="T6" fmla="*/ 34 w 38"/>
                    <a:gd name="T7" fmla="*/ 31 h 36"/>
                    <a:gd name="T8" fmla="*/ 27 w 38"/>
                    <a:gd name="T9" fmla="*/ 35 h 36"/>
                    <a:gd name="T10" fmla="*/ 5 w 38"/>
                    <a:gd name="T11" fmla="*/ 31 h 36"/>
                    <a:gd name="T12" fmla="*/ 0 w 38"/>
                    <a:gd name="T13" fmla="*/ 24 h 36"/>
                    <a:gd name="T14" fmla="*/ 4 w 38"/>
                    <a:gd name="T15" fmla="*/ 5 h 36"/>
                    <a:gd name="T16" fmla="*/ 10 w 38"/>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6">
                      <a:moveTo>
                        <a:pt x="10" y="0"/>
                      </a:moveTo>
                      <a:cubicBezTo>
                        <a:pt x="33" y="5"/>
                        <a:pt x="33" y="5"/>
                        <a:pt x="33" y="5"/>
                      </a:cubicBezTo>
                      <a:cubicBezTo>
                        <a:pt x="36" y="5"/>
                        <a:pt x="38" y="8"/>
                        <a:pt x="37" y="11"/>
                      </a:cubicBezTo>
                      <a:cubicBezTo>
                        <a:pt x="34" y="31"/>
                        <a:pt x="34" y="31"/>
                        <a:pt x="34" y="31"/>
                      </a:cubicBezTo>
                      <a:cubicBezTo>
                        <a:pt x="33" y="34"/>
                        <a:pt x="30" y="36"/>
                        <a:pt x="27" y="35"/>
                      </a:cubicBezTo>
                      <a:cubicBezTo>
                        <a:pt x="5" y="31"/>
                        <a:pt x="5" y="31"/>
                        <a:pt x="5" y="31"/>
                      </a:cubicBezTo>
                      <a:cubicBezTo>
                        <a:pt x="2" y="30"/>
                        <a:pt x="0" y="27"/>
                        <a:pt x="0" y="24"/>
                      </a:cubicBezTo>
                      <a:cubicBezTo>
                        <a:pt x="4" y="5"/>
                        <a:pt x="4" y="5"/>
                        <a:pt x="4" y="5"/>
                      </a:cubicBezTo>
                      <a:cubicBezTo>
                        <a:pt x="4" y="2"/>
                        <a:pt x="7" y="0"/>
                        <a:pt x="10"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17" name="Freeform 35"/>
                <p:cNvSpPr>
                  <a:spLocks/>
                </p:cNvSpPr>
                <p:nvPr/>
              </p:nvSpPr>
              <p:spPr bwMode="auto">
                <a:xfrm>
                  <a:off x="922" y="1983"/>
                  <a:ext cx="48" cy="46"/>
                </a:xfrm>
                <a:custGeom>
                  <a:avLst/>
                  <a:gdLst>
                    <a:gd name="T0" fmla="*/ 11 w 38"/>
                    <a:gd name="T1" fmla="*/ 1 h 36"/>
                    <a:gd name="T2" fmla="*/ 34 w 38"/>
                    <a:gd name="T3" fmla="*/ 5 h 36"/>
                    <a:gd name="T4" fmla="*/ 38 w 38"/>
                    <a:gd name="T5" fmla="*/ 12 h 36"/>
                    <a:gd name="T6" fmla="*/ 34 w 38"/>
                    <a:gd name="T7" fmla="*/ 31 h 36"/>
                    <a:gd name="T8" fmla="*/ 28 w 38"/>
                    <a:gd name="T9" fmla="*/ 36 h 36"/>
                    <a:gd name="T10" fmla="*/ 5 w 38"/>
                    <a:gd name="T11" fmla="*/ 31 h 36"/>
                    <a:gd name="T12" fmla="*/ 1 w 38"/>
                    <a:gd name="T13" fmla="*/ 25 h 36"/>
                    <a:gd name="T14" fmla="*/ 4 w 38"/>
                    <a:gd name="T15" fmla="*/ 5 h 36"/>
                    <a:gd name="T16" fmla="*/ 11 w 38"/>
                    <a:gd name="T1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6">
                      <a:moveTo>
                        <a:pt x="11" y="1"/>
                      </a:moveTo>
                      <a:cubicBezTo>
                        <a:pt x="34" y="5"/>
                        <a:pt x="34" y="5"/>
                        <a:pt x="34" y="5"/>
                      </a:cubicBezTo>
                      <a:cubicBezTo>
                        <a:pt x="37" y="6"/>
                        <a:pt x="38" y="9"/>
                        <a:pt x="38" y="12"/>
                      </a:cubicBezTo>
                      <a:cubicBezTo>
                        <a:pt x="34" y="31"/>
                        <a:pt x="34" y="31"/>
                        <a:pt x="34" y="31"/>
                      </a:cubicBezTo>
                      <a:cubicBezTo>
                        <a:pt x="34" y="34"/>
                        <a:pt x="31" y="36"/>
                        <a:pt x="28" y="36"/>
                      </a:cubicBezTo>
                      <a:cubicBezTo>
                        <a:pt x="5" y="31"/>
                        <a:pt x="5" y="31"/>
                        <a:pt x="5" y="31"/>
                      </a:cubicBezTo>
                      <a:cubicBezTo>
                        <a:pt x="2" y="31"/>
                        <a:pt x="0" y="28"/>
                        <a:pt x="1" y="25"/>
                      </a:cubicBezTo>
                      <a:cubicBezTo>
                        <a:pt x="4" y="5"/>
                        <a:pt x="4" y="5"/>
                        <a:pt x="4" y="5"/>
                      </a:cubicBezTo>
                      <a:cubicBezTo>
                        <a:pt x="5" y="2"/>
                        <a:pt x="8" y="0"/>
                        <a:pt x="11"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18" name="Freeform 36"/>
                <p:cNvSpPr>
                  <a:spLocks/>
                </p:cNvSpPr>
                <p:nvPr/>
              </p:nvSpPr>
              <p:spPr bwMode="auto">
                <a:xfrm>
                  <a:off x="867" y="1973"/>
                  <a:ext cx="48" cy="46"/>
                </a:xfrm>
                <a:custGeom>
                  <a:avLst/>
                  <a:gdLst>
                    <a:gd name="T0" fmla="*/ 10 w 38"/>
                    <a:gd name="T1" fmla="*/ 1 h 36"/>
                    <a:gd name="T2" fmla="*/ 33 w 38"/>
                    <a:gd name="T3" fmla="*/ 5 h 36"/>
                    <a:gd name="T4" fmla="*/ 37 w 38"/>
                    <a:gd name="T5" fmla="*/ 11 h 36"/>
                    <a:gd name="T6" fmla="*/ 34 w 38"/>
                    <a:gd name="T7" fmla="*/ 31 h 36"/>
                    <a:gd name="T8" fmla="*/ 27 w 38"/>
                    <a:gd name="T9" fmla="*/ 35 h 36"/>
                    <a:gd name="T10" fmla="*/ 5 w 38"/>
                    <a:gd name="T11" fmla="*/ 31 h 36"/>
                    <a:gd name="T12" fmla="*/ 0 w 38"/>
                    <a:gd name="T13" fmla="*/ 24 h 36"/>
                    <a:gd name="T14" fmla="*/ 4 w 38"/>
                    <a:gd name="T15" fmla="*/ 5 h 36"/>
                    <a:gd name="T16" fmla="*/ 10 w 38"/>
                    <a:gd name="T1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6">
                      <a:moveTo>
                        <a:pt x="10" y="1"/>
                      </a:moveTo>
                      <a:cubicBezTo>
                        <a:pt x="33" y="5"/>
                        <a:pt x="33" y="5"/>
                        <a:pt x="33" y="5"/>
                      </a:cubicBezTo>
                      <a:cubicBezTo>
                        <a:pt x="36" y="6"/>
                        <a:pt x="38" y="8"/>
                        <a:pt x="37" y="11"/>
                      </a:cubicBezTo>
                      <a:cubicBezTo>
                        <a:pt x="34" y="31"/>
                        <a:pt x="34" y="31"/>
                        <a:pt x="34" y="31"/>
                      </a:cubicBezTo>
                      <a:cubicBezTo>
                        <a:pt x="33" y="34"/>
                        <a:pt x="30" y="36"/>
                        <a:pt x="27" y="35"/>
                      </a:cubicBezTo>
                      <a:cubicBezTo>
                        <a:pt x="5" y="31"/>
                        <a:pt x="5" y="31"/>
                        <a:pt x="5" y="31"/>
                      </a:cubicBezTo>
                      <a:cubicBezTo>
                        <a:pt x="2" y="30"/>
                        <a:pt x="0" y="27"/>
                        <a:pt x="0" y="24"/>
                      </a:cubicBezTo>
                      <a:cubicBezTo>
                        <a:pt x="4" y="5"/>
                        <a:pt x="4" y="5"/>
                        <a:pt x="4" y="5"/>
                      </a:cubicBezTo>
                      <a:cubicBezTo>
                        <a:pt x="4" y="2"/>
                        <a:pt x="7" y="0"/>
                        <a:pt x="10"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19" name="Freeform 37"/>
                <p:cNvSpPr>
                  <a:spLocks/>
                </p:cNvSpPr>
                <p:nvPr/>
              </p:nvSpPr>
              <p:spPr bwMode="auto">
                <a:xfrm>
                  <a:off x="812" y="1963"/>
                  <a:ext cx="49" cy="46"/>
                </a:xfrm>
                <a:custGeom>
                  <a:avLst/>
                  <a:gdLst>
                    <a:gd name="T0" fmla="*/ 11 w 39"/>
                    <a:gd name="T1" fmla="*/ 0 h 36"/>
                    <a:gd name="T2" fmla="*/ 34 w 39"/>
                    <a:gd name="T3" fmla="*/ 5 h 36"/>
                    <a:gd name="T4" fmla="*/ 38 w 39"/>
                    <a:gd name="T5" fmla="*/ 11 h 36"/>
                    <a:gd name="T6" fmla="*/ 34 w 39"/>
                    <a:gd name="T7" fmla="*/ 31 h 36"/>
                    <a:gd name="T8" fmla="*/ 28 w 39"/>
                    <a:gd name="T9" fmla="*/ 35 h 36"/>
                    <a:gd name="T10" fmla="*/ 5 w 39"/>
                    <a:gd name="T11" fmla="*/ 31 h 36"/>
                    <a:gd name="T12" fmla="*/ 1 w 39"/>
                    <a:gd name="T13" fmla="*/ 24 h 36"/>
                    <a:gd name="T14" fmla="*/ 4 w 39"/>
                    <a:gd name="T15" fmla="*/ 5 h 36"/>
                    <a:gd name="T16" fmla="*/ 11 w 39"/>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6">
                      <a:moveTo>
                        <a:pt x="11" y="0"/>
                      </a:moveTo>
                      <a:cubicBezTo>
                        <a:pt x="34" y="5"/>
                        <a:pt x="34" y="5"/>
                        <a:pt x="34" y="5"/>
                      </a:cubicBezTo>
                      <a:cubicBezTo>
                        <a:pt x="37" y="5"/>
                        <a:pt x="39" y="8"/>
                        <a:pt x="38" y="11"/>
                      </a:cubicBezTo>
                      <a:cubicBezTo>
                        <a:pt x="34" y="31"/>
                        <a:pt x="34" y="31"/>
                        <a:pt x="34" y="31"/>
                      </a:cubicBezTo>
                      <a:cubicBezTo>
                        <a:pt x="34" y="34"/>
                        <a:pt x="31" y="36"/>
                        <a:pt x="28" y="35"/>
                      </a:cubicBezTo>
                      <a:cubicBezTo>
                        <a:pt x="5" y="31"/>
                        <a:pt x="5" y="31"/>
                        <a:pt x="5" y="31"/>
                      </a:cubicBezTo>
                      <a:cubicBezTo>
                        <a:pt x="2" y="30"/>
                        <a:pt x="0" y="27"/>
                        <a:pt x="1" y="24"/>
                      </a:cubicBezTo>
                      <a:cubicBezTo>
                        <a:pt x="4" y="5"/>
                        <a:pt x="4" y="5"/>
                        <a:pt x="4" y="5"/>
                      </a:cubicBezTo>
                      <a:cubicBezTo>
                        <a:pt x="5" y="2"/>
                        <a:pt x="8" y="0"/>
                        <a:pt x="11"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20" name="Freeform 38"/>
                <p:cNvSpPr>
                  <a:spLocks/>
                </p:cNvSpPr>
                <p:nvPr/>
              </p:nvSpPr>
              <p:spPr bwMode="auto">
                <a:xfrm>
                  <a:off x="757" y="1952"/>
                  <a:ext cx="48" cy="45"/>
                </a:xfrm>
                <a:custGeom>
                  <a:avLst/>
                  <a:gdLst>
                    <a:gd name="T0" fmla="*/ 10 w 38"/>
                    <a:gd name="T1" fmla="*/ 1 h 36"/>
                    <a:gd name="T2" fmla="*/ 33 w 38"/>
                    <a:gd name="T3" fmla="*/ 5 h 36"/>
                    <a:gd name="T4" fmla="*/ 37 w 38"/>
                    <a:gd name="T5" fmla="*/ 12 h 36"/>
                    <a:gd name="T6" fmla="*/ 34 w 38"/>
                    <a:gd name="T7" fmla="*/ 31 h 36"/>
                    <a:gd name="T8" fmla="*/ 27 w 38"/>
                    <a:gd name="T9" fmla="*/ 36 h 36"/>
                    <a:gd name="T10" fmla="*/ 5 w 38"/>
                    <a:gd name="T11" fmla="*/ 31 h 36"/>
                    <a:gd name="T12" fmla="*/ 0 w 38"/>
                    <a:gd name="T13" fmla="*/ 25 h 36"/>
                    <a:gd name="T14" fmla="*/ 4 w 38"/>
                    <a:gd name="T15" fmla="*/ 5 h 36"/>
                    <a:gd name="T16" fmla="*/ 10 w 38"/>
                    <a:gd name="T1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6">
                      <a:moveTo>
                        <a:pt x="10" y="1"/>
                      </a:moveTo>
                      <a:cubicBezTo>
                        <a:pt x="33" y="5"/>
                        <a:pt x="33" y="5"/>
                        <a:pt x="33" y="5"/>
                      </a:cubicBezTo>
                      <a:cubicBezTo>
                        <a:pt x="36" y="6"/>
                        <a:pt x="38" y="9"/>
                        <a:pt x="37" y="12"/>
                      </a:cubicBezTo>
                      <a:cubicBezTo>
                        <a:pt x="34" y="31"/>
                        <a:pt x="34" y="31"/>
                        <a:pt x="34" y="31"/>
                      </a:cubicBezTo>
                      <a:cubicBezTo>
                        <a:pt x="33" y="34"/>
                        <a:pt x="30" y="36"/>
                        <a:pt x="27" y="36"/>
                      </a:cubicBezTo>
                      <a:cubicBezTo>
                        <a:pt x="5" y="31"/>
                        <a:pt x="5" y="31"/>
                        <a:pt x="5" y="31"/>
                      </a:cubicBezTo>
                      <a:cubicBezTo>
                        <a:pt x="2" y="31"/>
                        <a:pt x="0" y="28"/>
                        <a:pt x="0" y="25"/>
                      </a:cubicBezTo>
                      <a:cubicBezTo>
                        <a:pt x="4" y="5"/>
                        <a:pt x="4" y="5"/>
                        <a:pt x="4" y="5"/>
                      </a:cubicBezTo>
                      <a:cubicBezTo>
                        <a:pt x="4" y="2"/>
                        <a:pt x="7" y="0"/>
                        <a:pt x="10"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21" name="Freeform 39"/>
                <p:cNvSpPr>
                  <a:spLocks/>
                </p:cNvSpPr>
                <p:nvPr/>
              </p:nvSpPr>
              <p:spPr bwMode="auto">
                <a:xfrm>
                  <a:off x="702" y="1942"/>
                  <a:ext cx="49" cy="45"/>
                </a:xfrm>
                <a:custGeom>
                  <a:avLst/>
                  <a:gdLst>
                    <a:gd name="T0" fmla="*/ 11 w 39"/>
                    <a:gd name="T1" fmla="*/ 1 h 36"/>
                    <a:gd name="T2" fmla="*/ 34 w 39"/>
                    <a:gd name="T3" fmla="*/ 5 h 36"/>
                    <a:gd name="T4" fmla="*/ 38 w 39"/>
                    <a:gd name="T5" fmla="*/ 11 h 36"/>
                    <a:gd name="T6" fmla="*/ 34 w 39"/>
                    <a:gd name="T7" fmla="*/ 31 h 36"/>
                    <a:gd name="T8" fmla="*/ 28 w 39"/>
                    <a:gd name="T9" fmla="*/ 35 h 36"/>
                    <a:gd name="T10" fmla="*/ 5 w 39"/>
                    <a:gd name="T11" fmla="*/ 31 h 36"/>
                    <a:gd name="T12" fmla="*/ 1 w 39"/>
                    <a:gd name="T13" fmla="*/ 24 h 36"/>
                    <a:gd name="T14" fmla="*/ 4 w 39"/>
                    <a:gd name="T15" fmla="*/ 5 h 36"/>
                    <a:gd name="T16" fmla="*/ 11 w 39"/>
                    <a:gd name="T1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6">
                      <a:moveTo>
                        <a:pt x="11" y="1"/>
                      </a:moveTo>
                      <a:cubicBezTo>
                        <a:pt x="34" y="5"/>
                        <a:pt x="34" y="5"/>
                        <a:pt x="34" y="5"/>
                      </a:cubicBezTo>
                      <a:cubicBezTo>
                        <a:pt x="37" y="5"/>
                        <a:pt x="39" y="8"/>
                        <a:pt x="38" y="11"/>
                      </a:cubicBezTo>
                      <a:cubicBezTo>
                        <a:pt x="34" y="31"/>
                        <a:pt x="34" y="31"/>
                        <a:pt x="34" y="31"/>
                      </a:cubicBezTo>
                      <a:cubicBezTo>
                        <a:pt x="34" y="34"/>
                        <a:pt x="31" y="36"/>
                        <a:pt x="28" y="35"/>
                      </a:cubicBezTo>
                      <a:cubicBezTo>
                        <a:pt x="5" y="31"/>
                        <a:pt x="5" y="31"/>
                        <a:pt x="5" y="31"/>
                      </a:cubicBezTo>
                      <a:cubicBezTo>
                        <a:pt x="2" y="30"/>
                        <a:pt x="0" y="27"/>
                        <a:pt x="1" y="24"/>
                      </a:cubicBezTo>
                      <a:cubicBezTo>
                        <a:pt x="4" y="5"/>
                        <a:pt x="4" y="5"/>
                        <a:pt x="4" y="5"/>
                      </a:cubicBezTo>
                      <a:cubicBezTo>
                        <a:pt x="5" y="2"/>
                        <a:pt x="8" y="0"/>
                        <a:pt x="11"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22" name="Freeform 40"/>
                <p:cNvSpPr>
                  <a:spLocks/>
                </p:cNvSpPr>
                <p:nvPr/>
              </p:nvSpPr>
              <p:spPr bwMode="auto">
                <a:xfrm>
                  <a:off x="647" y="1931"/>
                  <a:ext cx="48" cy="45"/>
                </a:xfrm>
                <a:custGeom>
                  <a:avLst/>
                  <a:gdLst>
                    <a:gd name="T0" fmla="*/ 10 w 38"/>
                    <a:gd name="T1" fmla="*/ 0 h 35"/>
                    <a:gd name="T2" fmla="*/ 33 w 38"/>
                    <a:gd name="T3" fmla="*/ 5 h 35"/>
                    <a:gd name="T4" fmla="*/ 37 w 38"/>
                    <a:gd name="T5" fmla="*/ 11 h 35"/>
                    <a:gd name="T6" fmla="*/ 34 w 38"/>
                    <a:gd name="T7" fmla="*/ 31 h 35"/>
                    <a:gd name="T8" fmla="*/ 27 w 38"/>
                    <a:gd name="T9" fmla="*/ 35 h 35"/>
                    <a:gd name="T10" fmla="*/ 5 w 38"/>
                    <a:gd name="T11" fmla="*/ 31 h 35"/>
                    <a:gd name="T12" fmla="*/ 0 w 38"/>
                    <a:gd name="T13" fmla="*/ 24 h 35"/>
                    <a:gd name="T14" fmla="*/ 4 w 38"/>
                    <a:gd name="T15" fmla="*/ 5 h 35"/>
                    <a:gd name="T16" fmla="*/ 10 w 38"/>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5">
                      <a:moveTo>
                        <a:pt x="10" y="0"/>
                      </a:moveTo>
                      <a:cubicBezTo>
                        <a:pt x="33" y="5"/>
                        <a:pt x="33" y="5"/>
                        <a:pt x="33" y="5"/>
                      </a:cubicBezTo>
                      <a:cubicBezTo>
                        <a:pt x="36" y="5"/>
                        <a:pt x="38" y="8"/>
                        <a:pt x="37" y="11"/>
                      </a:cubicBezTo>
                      <a:cubicBezTo>
                        <a:pt x="34" y="31"/>
                        <a:pt x="34" y="31"/>
                        <a:pt x="34" y="31"/>
                      </a:cubicBezTo>
                      <a:cubicBezTo>
                        <a:pt x="33" y="33"/>
                        <a:pt x="30" y="35"/>
                        <a:pt x="27" y="35"/>
                      </a:cubicBezTo>
                      <a:cubicBezTo>
                        <a:pt x="5" y="31"/>
                        <a:pt x="5" y="31"/>
                        <a:pt x="5" y="31"/>
                      </a:cubicBezTo>
                      <a:cubicBezTo>
                        <a:pt x="2" y="30"/>
                        <a:pt x="0" y="27"/>
                        <a:pt x="0" y="24"/>
                      </a:cubicBezTo>
                      <a:cubicBezTo>
                        <a:pt x="4" y="5"/>
                        <a:pt x="4" y="5"/>
                        <a:pt x="4" y="5"/>
                      </a:cubicBezTo>
                      <a:cubicBezTo>
                        <a:pt x="5" y="2"/>
                        <a:pt x="7" y="0"/>
                        <a:pt x="10"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23" name="Freeform 41"/>
                <p:cNvSpPr>
                  <a:spLocks/>
                </p:cNvSpPr>
                <p:nvPr/>
              </p:nvSpPr>
              <p:spPr bwMode="auto">
                <a:xfrm>
                  <a:off x="592" y="1920"/>
                  <a:ext cx="49" cy="46"/>
                </a:xfrm>
                <a:custGeom>
                  <a:avLst/>
                  <a:gdLst>
                    <a:gd name="T0" fmla="*/ 11 w 39"/>
                    <a:gd name="T1" fmla="*/ 1 h 36"/>
                    <a:gd name="T2" fmla="*/ 34 w 39"/>
                    <a:gd name="T3" fmla="*/ 5 h 36"/>
                    <a:gd name="T4" fmla="*/ 38 w 39"/>
                    <a:gd name="T5" fmla="*/ 12 h 36"/>
                    <a:gd name="T6" fmla="*/ 34 w 39"/>
                    <a:gd name="T7" fmla="*/ 31 h 36"/>
                    <a:gd name="T8" fmla="*/ 28 w 39"/>
                    <a:gd name="T9" fmla="*/ 36 h 36"/>
                    <a:gd name="T10" fmla="*/ 5 w 39"/>
                    <a:gd name="T11" fmla="*/ 31 h 36"/>
                    <a:gd name="T12" fmla="*/ 1 w 39"/>
                    <a:gd name="T13" fmla="*/ 25 h 36"/>
                    <a:gd name="T14" fmla="*/ 4 w 39"/>
                    <a:gd name="T15" fmla="*/ 5 h 36"/>
                    <a:gd name="T16" fmla="*/ 11 w 39"/>
                    <a:gd name="T1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6">
                      <a:moveTo>
                        <a:pt x="11" y="1"/>
                      </a:moveTo>
                      <a:cubicBezTo>
                        <a:pt x="34" y="5"/>
                        <a:pt x="34" y="5"/>
                        <a:pt x="34" y="5"/>
                      </a:cubicBezTo>
                      <a:cubicBezTo>
                        <a:pt x="37" y="6"/>
                        <a:pt x="39" y="9"/>
                        <a:pt x="38" y="12"/>
                      </a:cubicBezTo>
                      <a:cubicBezTo>
                        <a:pt x="34" y="31"/>
                        <a:pt x="34" y="31"/>
                        <a:pt x="34" y="31"/>
                      </a:cubicBezTo>
                      <a:cubicBezTo>
                        <a:pt x="34" y="34"/>
                        <a:pt x="31" y="36"/>
                        <a:pt x="28" y="36"/>
                      </a:cubicBezTo>
                      <a:cubicBezTo>
                        <a:pt x="5" y="31"/>
                        <a:pt x="5" y="31"/>
                        <a:pt x="5" y="31"/>
                      </a:cubicBezTo>
                      <a:cubicBezTo>
                        <a:pt x="2" y="31"/>
                        <a:pt x="0" y="28"/>
                        <a:pt x="1" y="25"/>
                      </a:cubicBezTo>
                      <a:cubicBezTo>
                        <a:pt x="4" y="5"/>
                        <a:pt x="4" y="5"/>
                        <a:pt x="4" y="5"/>
                      </a:cubicBezTo>
                      <a:cubicBezTo>
                        <a:pt x="5" y="2"/>
                        <a:pt x="8" y="0"/>
                        <a:pt x="11"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24" name="Freeform 42"/>
                <p:cNvSpPr>
                  <a:spLocks/>
                </p:cNvSpPr>
                <p:nvPr/>
              </p:nvSpPr>
              <p:spPr bwMode="auto">
                <a:xfrm>
                  <a:off x="537" y="1910"/>
                  <a:ext cx="48" cy="45"/>
                </a:xfrm>
                <a:custGeom>
                  <a:avLst/>
                  <a:gdLst>
                    <a:gd name="T0" fmla="*/ 10 w 38"/>
                    <a:gd name="T1" fmla="*/ 0 h 36"/>
                    <a:gd name="T2" fmla="*/ 33 w 38"/>
                    <a:gd name="T3" fmla="*/ 5 h 36"/>
                    <a:gd name="T4" fmla="*/ 37 w 38"/>
                    <a:gd name="T5" fmla="*/ 11 h 36"/>
                    <a:gd name="T6" fmla="*/ 34 w 38"/>
                    <a:gd name="T7" fmla="*/ 31 h 36"/>
                    <a:gd name="T8" fmla="*/ 27 w 38"/>
                    <a:gd name="T9" fmla="*/ 35 h 36"/>
                    <a:gd name="T10" fmla="*/ 5 w 38"/>
                    <a:gd name="T11" fmla="*/ 31 h 36"/>
                    <a:gd name="T12" fmla="*/ 0 w 38"/>
                    <a:gd name="T13" fmla="*/ 24 h 36"/>
                    <a:gd name="T14" fmla="*/ 4 w 38"/>
                    <a:gd name="T15" fmla="*/ 5 h 36"/>
                    <a:gd name="T16" fmla="*/ 10 w 38"/>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6">
                      <a:moveTo>
                        <a:pt x="10" y="0"/>
                      </a:moveTo>
                      <a:cubicBezTo>
                        <a:pt x="33" y="5"/>
                        <a:pt x="33" y="5"/>
                        <a:pt x="33" y="5"/>
                      </a:cubicBezTo>
                      <a:cubicBezTo>
                        <a:pt x="36" y="5"/>
                        <a:pt x="38" y="8"/>
                        <a:pt x="37" y="11"/>
                      </a:cubicBezTo>
                      <a:cubicBezTo>
                        <a:pt x="34" y="31"/>
                        <a:pt x="34" y="31"/>
                        <a:pt x="34" y="31"/>
                      </a:cubicBezTo>
                      <a:cubicBezTo>
                        <a:pt x="33" y="34"/>
                        <a:pt x="30" y="36"/>
                        <a:pt x="27" y="35"/>
                      </a:cubicBezTo>
                      <a:cubicBezTo>
                        <a:pt x="5" y="31"/>
                        <a:pt x="5" y="31"/>
                        <a:pt x="5" y="31"/>
                      </a:cubicBezTo>
                      <a:cubicBezTo>
                        <a:pt x="2" y="30"/>
                        <a:pt x="0" y="27"/>
                        <a:pt x="0" y="24"/>
                      </a:cubicBezTo>
                      <a:cubicBezTo>
                        <a:pt x="4" y="5"/>
                        <a:pt x="4" y="5"/>
                        <a:pt x="4" y="5"/>
                      </a:cubicBezTo>
                      <a:cubicBezTo>
                        <a:pt x="5" y="2"/>
                        <a:pt x="7" y="0"/>
                        <a:pt x="10"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25" name="Freeform 43"/>
                <p:cNvSpPr>
                  <a:spLocks/>
                </p:cNvSpPr>
                <p:nvPr/>
              </p:nvSpPr>
              <p:spPr bwMode="auto">
                <a:xfrm>
                  <a:off x="482" y="1900"/>
                  <a:ext cx="49" cy="44"/>
                </a:xfrm>
                <a:custGeom>
                  <a:avLst/>
                  <a:gdLst>
                    <a:gd name="T0" fmla="*/ 11 w 39"/>
                    <a:gd name="T1" fmla="*/ 0 h 35"/>
                    <a:gd name="T2" fmla="*/ 34 w 39"/>
                    <a:gd name="T3" fmla="*/ 5 h 35"/>
                    <a:gd name="T4" fmla="*/ 38 w 39"/>
                    <a:gd name="T5" fmla="*/ 11 h 35"/>
                    <a:gd name="T6" fmla="*/ 34 w 39"/>
                    <a:gd name="T7" fmla="*/ 30 h 35"/>
                    <a:gd name="T8" fmla="*/ 28 w 39"/>
                    <a:gd name="T9" fmla="*/ 35 h 35"/>
                    <a:gd name="T10" fmla="*/ 5 w 39"/>
                    <a:gd name="T11" fmla="*/ 30 h 35"/>
                    <a:gd name="T12" fmla="*/ 1 w 39"/>
                    <a:gd name="T13" fmla="*/ 24 h 35"/>
                    <a:gd name="T14" fmla="*/ 4 w 39"/>
                    <a:gd name="T15" fmla="*/ 5 h 35"/>
                    <a:gd name="T16" fmla="*/ 11 w 39"/>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5">
                      <a:moveTo>
                        <a:pt x="11" y="0"/>
                      </a:moveTo>
                      <a:cubicBezTo>
                        <a:pt x="34" y="5"/>
                        <a:pt x="34" y="5"/>
                        <a:pt x="34" y="5"/>
                      </a:cubicBezTo>
                      <a:cubicBezTo>
                        <a:pt x="37" y="5"/>
                        <a:pt x="39" y="8"/>
                        <a:pt x="38" y="11"/>
                      </a:cubicBezTo>
                      <a:cubicBezTo>
                        <a:pt x="34" y="30"/>
                        <a:pt x="34" y="30"/>
                        <a:pt x="34" y="30"/>
                      </a:cubicBezTo>
                      <a:cubicBezTo>
                        <a:pt x="34" y="33"/>
                        <a:pt x="31" y="35"/>
                        <a:pt x="28" y="35"/>
                      </a:cubicBezTo>
                      <a:cubicBezTo>
                        <a:pt x="5" y="30"/>
                        <a:pt x="5" y="30"/>
                        <a:pt x="5" y="30"/>
                      </a:cubicBezTo>
                      <a:cubicBezTo>
                        <a:pt x="2" y="30"/>
                        <a:pt x="0" y="27"/>
                        <a:pt x="1" y="24"/>
                      </a:cubicBezTo>
                      <a:cubicBezTo>
                        <a:pt x="4" y="5"/>
                        <a:pt x="4" y="5"/>
                        <a:pt x="4" y="5"/>
                      </a:cubicBezTo>
                      <a:cubicBezTo>
                        <a:pt x="5" y="2"/>
                        <a:pt x="8" y="0"/>
                        <a:pt x="11"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26" name="Freeform 44"/>
                <p:cNvSpPr>
                  <a:spLocks/>
                </p:cNvSpPr>
                <p:nvPr/>
              </p:nvSpPr>
              <p:spPr bwMode="auto">
                <a:xfrm>
                  <a:off x="427" y="1888"/>
                  <a:ext cx="48" cy="46"/>
                </a:xfrm>
                <a:custGeom>
                  <a:avLst/>
                  <a:gdLst>
                    <a:gd name="T0" fmla="*/ 10 w 38"/>
                    <a:gd name="T1" fmla="*/ 1 h 36"/>
                    <a:gd name="T2" fmla="*/ 33 w 38"/>
                    <a:gd name="T3" fmla="*/ 5 h 36"/>
                    <a:gd name="T4" fmla="*/ 37 w 38"/>
                    <a:gd name="T5" fmla="*/ 12 h 36"/>
                    <a:gd name="T6" fmla="*/ 34 w 38"/>
                    <a:gd name="T7" fmla="*/ 31 h 36"/>
                    <a:gd name="T8" fmla="*/ 27 w 38"/>
                    <a:gd name="T9" fmla="*/ 35 h 36"/>
                    <a:gd name="T10" fmla="*/ 5 w 38"/>
                    <a:gd name="T11" fmla="*/ 31 h 36"/>
                    <a:gd name="T12" fmla="*/ 0 w 38"/>
                    <a:gd name="T13" fmla="*/ 25 h 36"/>
                    <a:gd name="T14" fmla="*/ 4 w 38"/>
                    <a:gd name="T15" fmla="*/ 5 h 36"/>
                    <a:gd name="T16" fmla="*/ 10 w 38"/>
                    <a:gd name="T1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6">
                      <a:moveTo>
                        <a:pt x="10" y="1"/>
                      </a:moveTo>
                      <a:cubicBezTo>
                        <a:pt x="33" y="5"/>
                        <a:pt x="33" y="5"/>
                        <a:pt x="33" y="5"/>
                      </a:cubicBezTo>
                      <a:cubicBezTo>
                        <a:pt x="36" y="6"/>
                        <a:pt x="38" y="9"/>
                        <a:pt x="37" y="12"/>
                      </a:cubicBezTo>
                      <a:cubicBezTo>
                        <a:pt x="34" y="31"/>
                        <a:pt x="34" y="31"/>
                        <a:pt x="34" y="31"/>
                      </a:cubicBezTo>
                      <a:cubicBezTo>
                        <a:pt x="33" y="34"/>
                        <a:pt x="30" y="36"/>
                        <a:pt x="27" y="35"/>
                      </a:cubicBezTo>
                      <a:cubicBezTo>
                        <a:pt x="5" y="31"/>
                        <a:pt x="5" y="31"/>
                        <a:pt x="5" y="31"/>
                      </a:cubicBezTo>
                      <a:cubicBezTo>
                        <a:pt x="2" y="31"/>
                        <a:pt x="0" y="28"/>
                        <a:pt x="0" y="25"/>
                      </a:cubicBezTo>
                      <a:cubicBezTo>
                        <a:pt x="4" y="5"/>
                        <a:pt x="4" y="5"/>
                        <a:pt x="4" y="5"/>
                      </a:cubicBezTo>
                      <a:cubicBezTo>
                        <a:pt x="5" y="2"/>
                        <a:pt x="7" y="0"/>
                        <a:pt x="10"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27" name="Freeform 45"/>
                <p:cNvSpPr>
                  <a:spLocks/>
                </p:cNvSpPr>
                <p:nvPr/>
              </p:nvSpPr>
              <p:spPr bwMode="auto">
                <a:xfrm>
                  <a:off x="372" y="1878"/>
                  <a:ext cx="49" cy="46"/>
                </a:xfrm>
                <a:custGeom>
                  <a:avLst/>
                  <a:gdLst>
                    <a:gd name="T0" fmla="*/ 11 w 39"/>
                    <a:gd name="T1" fmla="*/ 0 h 36"/>
                    <a:gd name="T2" fmla="*/ 34 w 39"/>
                    <a:gd name="T3" fmla="*/ 5 h 36"/>
                    <a:gd name="T4" fmla="*/ 38 w 39"/>
                    <a:gd name="T5" fmla="*/ 11 h 36"/>
                    <a:gd name="T6" fmla="*/ 34 w 39"/>
                    <a:gd name="T7" fmla="*/ 31 h 36"/>
                    <a:gd name="T8" fmla="*/ 28 w 39"/>
                    <a:gd name="T9" fmla="*/ 35 h 36"/>
                    <a:gd name="T10" fmla="*/ 5 w 39"/>
                    <a:gd name="T11" fmla="*/ 31 h 36"/>
                    <a:gd name="T12" fmla="*/ 1 w 39"/>
                    <a:gd name="T13" fmla="*/ 24 h 36"/>
                    <a:gd name="T14" fmla="*/ 4 w 39"/>
                    <a:gd name="T15" fmla="*/ 5 h 36"/>
                    <a:gd name="T16" fmla="*/ 11 w 39"/>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6">
                      <a:moveTo>
                        <a:pt x="11" y="0"/>
                      </a:moveTo>
                      <a:cubicBezTo>
                        <a:pt x="34" y="5"/>
                        <a:pt x="34" y="5"/>
                        <a:pt x="34" y="5"/>
                      </a:cubicBezTo>
                      <a:cubicBezTo>
                        <a:pt x="37" y="5"/>
                        <a:pt x="39" y="8"/>
                        <a:pt x="38" y="11"/>
                      </a:cubicBezTo>
                      <a:cubicBezTo>
                        <a:pt x="34" y="31"/>
                        <a:pt x="34" y="31"/>
                        <a:pt x="34" y="31"/>
                      </a:cubicBezTo>
                      <a:cubicBezTo>
                        <a:pt x="34" y="34"/>
                        <a:pt x="31" y="36"/>
                        <a:pt x="28" y="35"/>
                      </a:cubicBezTo>
                      <a:cubicBezTo>
                        <a:pt x="5" y="31"/>
                        <a:pt x="5" y="31"/>
                        <a:pt x="5" y="31"/>
                      </a:cubicBezTo>
                      <a:cubicBezTo>
                        <a:pt x="2" y="30"/>
                        <a:pt x="0" y="27"/>
                        <a:pt x="1" y="24"/>
                      </a:cubicBezTo>
                      <a:cubicBezTo>
                        <a:pt x="4" y="5"/>
                        <a:pt x="4" y="5"/>
                        <a:pt x="4" y="5"/>
                      </a:cubicBezTo>
                      <a:cubicBezTo>
                        <a:pt x="5" y="2"/>
                        <a:pt x="8" y="0"/>
                        <a:pt x="11"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28" name="Freeform 46"/>
                <p:cNvSpPr>
                  <a:spLocks/>
                </p:cNvSpPr>
                <p:nvPr/>
              </p:nvSpPr>
              <p:spPr bwMode="auto">
                <a:xfrm>
                  <a:off x="317" y="1868"/>
                  <a:ext cx="48" cy="45"/>
                </a:xfrm>
                <a:custGeom>
                  <a:avLst/>
                  <a:gdLst>
                    <a:gd name="T0" fmla="*/ 10 w 38"/>
                    <a:gd name="T1" fmla="*/ 0 h 35"/>
                    <a:gd name="T2" fmla="*/ 33 w 38"/>
                    <a:gd name="T3" fmla="*/ 4 h 35"/>
                    <a:gd name="T4" fmla="*/ 37 w 38"/>
                    <a:gd name="T5" fmla="*/ 11 h 35"/>
                    <a:gd name="T6" fmla="*/ 34 w 38"/>
                    <a:gd name="T7" fmla="*/ 30 h 35"/>
                    <a:gd name="T8" fmla="*/ 27 w 38"/>
                    <a:gd name="T9" fmla="*/ 35 h 35"/>
                    <a:gd name="T10" fmla="*/ 5 w 38"/>
                    <a:gd name="T11" fmla="*/ 30 h 35"/>
                    <a:gd name="T12" fmla="*/ 0 w 38"/>
                    <a:gd name="T13" fmla="*/ 24 h 35"/>
                    <a:gd name="T14" fmla="*/ 4 w 38"/>
                    <a:gd name="T15" fmla="*/ 4 h 35"/>
                    <a:gd name="T16" fmla="*/ 10 w 38"/>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5">
                      <a:moveTo>
                        <a:pt x="10" y="0"/>
                      </a:moveTo>
                      <a:cubicBezTo>
                        <a:pt x="33" y="4"/>
                        <a:pt x="33" y="4"/>
                        <a:pt x="33" y="4"/>
                      </a:cubicBezTo>
                      <a:cubicBezTo>
                        <a:pt x="36" y="5"/>
                        <a:pt x="38" y="8"/>
                        <a:pt x="37" y="11"/>
                      </a:cubicBezTo>
                      <a:cubicBezTo>
                        <a:pt x="34" y="30"/>
                        <a:pt x="34" y="30"/>
                        <a:pt x="34" y="30"/>
                      </a:cubicBezTo>
                      <a:cubicBezTo>
                        <a:pt x="33" y="33"/>
                        <a:pt x="30" y="35"/>
                        <a:pt x="27" y="35"/>
                      </a:cubicBezTo>
                      <a:cubicBezTo>
                        <a:pt x="5" y="30"/>
                        <a:pt x="5" y="30"/>
                        <a:pt x="5" y="30"/>
                      </a:cubicBezTo>
                      <a:cubicBezTo>
                        <a:pt x="2" y="30"/>
                        <a:pt x="0" y="27"/>
                        <a:pt x="0" y="24"/>
                      </a:cubicBezTo>
                      <a:cubicBezTo>
                        <a:pt x="4" y="4"/>
                        <a:pt x="4" y="4"/>
                        <a:pt x="4" y="4"/>
                      </a:cubicBezTo>
                      <a:cubicBezTo>
                        <a:pt x="5" y="1"/>
                        <a:pt x="7" y="0"/>
                        <a:pt x="10"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29" name="Freeform 47"/>
                <p:cNvSpPr>
                  <a:spLocks/>
                </p:cNvSpPr>
                <p:nvPr/>
              </p:nvSpPr>
              <p:spPr bwMode="auto">
                <a:xfrm>
                  <a:off x="255" y="1856"/>
                  <a:ext cx="53" cy="46"/>
                </a:xfrm>
                <a:custGeom>
                  <a:avLst/>
                  <a:gdLst>
                    <a:gd name="T0" fmla="*/ 11 w 42"/>
                    <a:gd name="T1" fmla="*/ 1 h 37"/>
                    <a:gd name="T2" fmla="*/ 37 w 42"/>
                    <a:gd name="T3" fmla="*/ 6 h 37"/>
                    <a:gd name="T4" fmla="*/ 41 w 42"/>
                    <a:gd name="T5" fmla="*/ 12 h 37"/>
                    <a:gd name="T6" fmla="*/ 37 w 42"/>
                    <a:gd name="T7" fmla="*/ 32 h 37"/>
                    <a:gd name="T8" fmla="*/ 31 w 42"/>
                    <a:gd name="T9" fmla="*/ 36 h 37"/>
                    <a:gd name="T10" fmla="*/ 5 w 42"/>
                    <a:gd name="T11" fmla="*/ 31 h 37"/>
                    <a:gd name="T12" fmla="*/ 0 w 42"/>
                    <a:gd name="T13" fmla="*/ 25 h 37"/>
                    <a:gd name="T14" fmla="*/ 4 w 42"/>
                    <a:gd name="T15" fmla="*/ 5 h 37"/>
                    <a:gd name="T16" fmla="*/ 11 w 42"/>
                    <a:gd name="T1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7">
                      <a:moveTo>
                        <a:pt x="11" y="1"/>
                      </a:moveTo>
                      <a:cubicBezTo>
                        <a:pt x="37" y="6"/>
                        <a:pt x="37" y="6"/>
                        <a:pt x="37" y="6"/>
                      </a:cubicBezTo>
                      <a:cubicBezTo>
                        <a:pt x="40" y="6"/>
                        <a:pt x="42" y="9"/>
                        <a:pt x="41" y="12"/>
                      </a:cubicBezTo>
                      <a:cubicBezTo>
                        <a:pt x="37" y="32"/>
                        <a:pt x="37" y="32"/>
                        <a:pt x="37" y="32"/>
                      </a:cubicBezTo>
                      <a:cubicBezTo>
                        <a:pt x="37" y="35"/>
                        <a:pt x="34" y="37"/>
                        <a:pt x="31" y="36"/>
                      </a:cubicBezTo>
                      <a:cubicBezTo>
                        <a:pt x="5" y="31"/>
                        <a:pt x="5" y="31"/>
                        <a:pt x="5" y="31"/>
                      </a:cubicBezTo>
                      <a:cubicBezTo>
                        <a:pt x="2" y="30"/>
                        <a:pt x="0" y="28"/>
                        <a:pt x="0" y="25"/>
                      </a:cubicBezTo>
                      <a:cubicBezTo>
                        <a:pt x="4" y="5"/>
                        <a:pt x="4" y="5"/>
                        <a:pt x="4" y="5"/>
                      </a:cubicBezTo>
                      <a:cubicBezTo>
                        <a:pt x="5" y="2"/>
                        <a:pt x="8" y="0"/>
                        <a:pt x="11"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30" name="Freeform 48"/>
                <p:cNvSpPr>
                  <a:spLocks/>
                </p:cNvSpPr>
                <p:nvPr/>
              </p:nvSpPr>
              <p:spPr bwMode="auto">
                <a:xfrm>
                  <a:off x="962" y="2040"/>
                  <a:ext cx="54" cy="58"/>
                </a:xfrm>
                <a:custGeom>
                  <a:avLst/>
                  <a:gdLst>
                    <a:gd name="T0" fmla="*/ 13 w 43"/>
                    <a:gd name="T1" fmla="*/ 1 h 46"/>
                    <a:gd name="T2" fmla="*/ 37 w 43"/>
                    <a:gd name="T3" fmla="*/ 6 h 46"/>
                    <a:gd name="T4" fmla="*/ 42 w 43"/>
                    <a:gd name="T5" fmla="*/ 13 h 46"/>
                    <a:gd name="T6" fmla="*/ 37 w 43"/>
                    <a:gd name="T7" fmla="*/ 40 h 46"/>
                    <a:gd name="T8" fmla="*/ 29 w 43"/>
                    <a:gd name="T9" fmla="*/ 45 h 46"/>
                    <a:gd name="T10" fmla="*/ 6 w 43"/>
                    <a:gd name="T11" fmla="*/ 41 h 46"/>
                    <a:gd name="T12" fmla="*/ 1 w 43"/>
                    <a:gd name="T13" fmla="*/ 33 h 46"/>
                    <a:gd name="T14" fmla="*/ 6 w 43"/>
                    <a:gd name="T15" fmla="*/ 6 h 46"/>
                    <a:gd name="T16" fmla="*/ 13 w 43"/>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6">
                      <a:moveTo>
                        <a:pt x="13" y="1"/>
                      </a:moveTo>
                      <a:cubicBezTo>
                        <a:pt x="37" y="6"/>
                        <a:pt x="37" y="6"/>
                        <a:pt x="37" y="6"/>
                      </a:cubicBezTo>
                      <a:cubicBezTo>
                        <a:pt x="40" y="6"/>
                        <a:pt x="43" y="10"/>
                        <a:pt x="42" y="13"/>
                      </a:cubicBezTo>
                      <a:cubicBezTo>
                        <a:pt x="37" y="40"/>
                        <a:pt x="37" y="40"/>
                        <a:pt x="37" y="40"/>
                      </a:cubicBezTo>
                      <a:cubicBezTo>
                        <a:pt x="36" y="44"/>
                        <a:pt x="33" y="46"/>
                        <a:pt x="29" y="45"/>
                      </a:cubicBezTo>
                      <a:cubicBezTo>
                        <a:pt x="6" y="41"/>
                        <a:pt x="6" y="41"/>
                        <a:pt x="6" y="41"/>
                      </a:cubicBezTo>
                      <a:cubicBezTo>
                        <a:pt x="2" y="40"/>
                        <a:pt x="0" y="37"/>
                        <a:pt x="1" y="33"/>
                      </a:cubicBezTo>
                      <a:cubicBezTo>
                        <a:pt x="6" y="6"/>
                        <a:pt x="6" y="6"/>
                        <a:pt x="6" y="6"/>
                      </a:cubicBezTo>
                      <a:cubicBezTo>
                        <a:pt x="6" y="3"/>
                        <a:pt x="10" y="0"/>
                        <a:pt x="13"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31" name="Freeform 49"/>
                <p:cNvSpPr>
                  <a:spLocks/>
                </p:cNvSpPr>
                <p:nvPr/>
              </p:nvSpPr>
              <p:spPr bwMode="auto">
                <a:xfrm>
                  <a:off x="903" y="2029"/>
                  <a:ext cx="54" cy="58"/>
                </a:xfrm>
                <a:custGeom>
                  <a:avLst/>
                  <a:gdLst>
                    <a:gd name="T0" fmla="*/ 13 w 43"/>
                    <a:gd name="T1" fmla="*/ 1 h 46"/>
                    <a:gd name="T2" fmla="*/ 37 w 43"/>
                    <a:gd name="T3" fmla="*/ 6 h 46"/>
                    <a:gd name="T4" fmla="*/ 42 w 43"/>
                    <a:gd name="T5" fmla="*/ 13 h 46"/>
                    <a:gd name="T6" fmla="*/ 37 w 43"/>
                    <a:gd name="T7" fmla="*/ 40 h 46"/>
                    <a:gd name="T8" fmla="*/ 29 w 43"/>
                    <a:gd name="T9" fmla="*/ 45 h 46"/>
                    <a:gd name="T10" fmla="*/ 6 w 43"/>
                    <a:gd name="T11" fmla="*/ 41 h 46"/>
                    <a:gd name="T12" fmla="*/ 0 w 43"/>
                    <a:gd name="T13" fmla="*/ 33 h 46"/>
                    <a:gd name="T14" fmla="*/ 6 w 43"/>
                    <a:gd name="T15" fmla="*/ 6 h 46"/>
                    <a:gd name="T16" fmla="*/ 13 w 43"/>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6">
                      <a:moveTo>
                        <a:pt x="13" y="1"/>
                      </a:moveTo>
                      <a:cubicBezTo>
                        <a:pt x="37" y="6"/>
                        <a:pt x="37" y="6"/>
                        <a:pt x="37" y="6"/>
                      </a:cubicBezTo>
                      <a:cubicBezTo>
                        <a:pt x="40" y="6"/>
                        <a:pt x="43" y="10"/>
                        <a:pt x="42" y="13"/>
                      </a:cubicBezTo>
                      <a:cubicBezTo>
                        <a:pt x="37" y="40"/>
                        <a:pt x="37" y="40"/>
                        <a:pt x="37" y="40"/>
                      </a:cubicBezTo>
                      <a:cubicBezTo>
                        <a:pt x="36" y="44"/>
                        <a:pt x="33" y="46"/>
                        <a:pt x="29" y="45"/>
                      </a:cubicBezTo>
                      <a:cubicBezTo>
                        <a:pt x="6" y="41"/>
                        <a:pt x="6" y="41"/>
                        <a:pt x="6" y="41"/>
                      </a:cubicBezTo>
                      <a:cubicBezTo>
                        <a:pt x="2" y="40"/>
                        <a:pt x="0" y="37"/>
                        <a:pt x="0" y="33"/>
                      </a:cubicBezTo>
                      <a:cubicBezTo>
                        <a:pt x="6" y="6"/>
                        <a:pt x="6" y="6"/>
                        <a:pt x="6" y="6"/>
                      </a:cubicBezTo>
                      <a:cubicBezTo>
                        <a:pt x="6" y="3"/>
                        <a:pt x="10" y="0"/>
                        <a:pt x="13"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32" name="Freeform 50"/>
                <p:cNvSpPr>
                  <a:spLocks/>
                </p:cNvSpPr>
                <p:nvPr/>
              </p:nvSpPr>
              <p:spPr bwMode="auto">
                <a:xfrm>
                  <a:off x="843" y="2017"/>
                  <a:ext cx="53" cy="59"/>
                </a:xfrm>
                <a:custGeom>
                  <a:avLst/>
                  <a:gdLst>
                    <a:gd name="T0" fmla="*/ 13 w 42"/>
                    <a:gd name="T1" fmla="*/ 1 h 46"/>
                    <a:gd name="T2" fmla="*/ 36 w 42"/>
                    <a:gd name="T3" fmla="*/ 6 h 46"/>
                    <a:gd name="T4" fmla="*/ 42 w 42"/>
                    <a:gd name="T5" fmla="*/ 13 h 46"/>
                    <a:gd name="T6" fmla="*/ 37 w 42"/>
                    <a:gd name="T7" fmla="*/ 40 h 46"/>
                    <a:gd name="T8" fmla="*/ 29 w 42"/>
                    <a:gd name="T9" fmla="*/ 45 h 46"/>
                    <a:gd name="T10" fmla="*/ 5 w 42"/>
                    <a:gd name="T11" fmla="*/ 41 h 46"/>
                    <a:gd name="T12" fmla="*/ 0 w 42"/>
                    <a:gd name="T13" fmla="*/ 33 h 46"/>
                    <a:gd name="T14" fmla="*/ 5 w 42"/>
                    <a:gd name="T15" fmla="*/ 6 h 46"/>
                    <a:gd name="T16" fmla="*/ 13 w 42"/>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6">
                      <a:moveTo>
                        <a:pt x="13" y="1"/>
                      </a:moveTo>
                      <a:cubicBezTo>
                        <a:pt x="36" y="6"/>
                        <a:pt x="36" y="6"/>
                        <a:pt x="36" y="6"/>
                      </a:cubicBezTo>
                      <a:cubicBezTo>
                        <a:pt x="40" y="6"/>
                        <a:pt x="42" y="10"/>
                        <a:pt x="42" y="13"/>
                      </a:cubicBezTo>
                      <a:cubicBezTo>
                        <a:pt x="37" y="40"/>
                        <a:pt x="37" y="40"/>
                        <a:pt x="37" y="40"/>
                      </a:cubicBezTo>
                      <a:cubicBezTo>
                        <a:pt x="36" y="43"/>
                        <a:pt x="32" y="46"/>
                        <a:pt x="29" y="45"/>
                      </a:cubicBezTo>
                      <a:cubicBezTo>
                        <a:pt x="5" y="41"/>
                        <a:pt x="5" y="41"/>
                        <a:pt x="5" y="41"/>
                      </a:cubicBezTo>
                      <a:cubicBezTo>
                        <a:pt x="2" y="40"/>
                        <a:pt x="0" y="37"/>
                        <a:pt x="0" y="33"/>
                      </a:cubicBezTo>
                      <a:cubicBezTo>
                        <a:pt x="5" y="6"/>
                        <a:pt x="5" y="6"/>
                        <a:pt x="5" y="6"/>
                      </a:cubicBezTo>
                      <a:cubicBezTo>
                        <a:pt x="6" y="3"/>
                        <a:pt x="9" y="0"/>
                        <a:pt x="13"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33" name="Freeform 51"/>
                <p:cNvSpPr>
                  <a:spLocks/>
                </p:cNvSpPr>
                <p:nvPr/>
              </p:nvSpPr>
              <p:spPr bwMode="auto">
                <a:xfrm>
                  <a:off x="783" y="2006"/>
                  <a:ext cx="54" cy="58"/>
                </a:xfrm>
                <a:custGeom>
                  <a:avLst/>
                  <a:gdLst>
                    <a:gd name="T0" fmla="*/ 14 w 43"/>
                    <a:gd name="T1" fmla="*/ 1 h 46"/>
                    <a:gd name="T2" fmla="*/ 37 w 43"/>
                    <a:gd name="T3" fmla="*/ 5 h 46"/>
                    <a:gd name="T4" fmla="*/ 42 w 43"/>
                    <a:gd name="T5" fmla="*/ 13 h 46"/>
                    <a:gd name="T6" fmla="*/ 37 w 43"/>
                    <a:gd name="T7" fmla="*/ 40 h 46"/>
                    <a:gd name="T8" fmla="*/ 30 w 43"/>
                    <a:gd name="T9" fmla="*/ 45 h 46"/>
                    <a:gd name="T10" fmla="*/ 6 w 43"/>
                    <a:gd name="T11" fmla="*/ 41 h 46"/>
                    <a:gd name="T12" fmla="*/ 1 w 43"/>
                    <a:gd name="T13" fmla="*/ 33 h 46"/>
                    <a:gd name="T14" fmla="*/ 6 w 43"/>
                    <a:gd name="T15" fmla="*/ 6 h 46"/>
                    <a:gd name="T16" fmla="*/ 14 w 43"/>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6">
                      <a:moveTo>
                        <a:pt x="14" y="1"/>
                      </a:moveTo>
                      <a:cubicBezTo>
                        <a:pt x="37" y="5"/>
                        <a:pt x="37" y="5"/>
                        <a:pt x="37" y="5"/>
                      </a:cubicBezTo>
                      <a:cubicBezTo>
                        <a:pt x="41" y="6"/>
                        <a:pt x="43" y="10"/>
                        <a:pt x="42" y="13"/>
                      </a:cubicBezTo>
                      <a:cubicBezTo>
                        <a:pt x="37" y="40"/>
                        <a:pt x="37" y="40"/>
                        <a:pt x="37" y="40"/>
                      </a:cubicBezTo>
                      <a:cubicBezTo>
                        <a:pt x="37" y="43"/>
                        <a:pt x="33" y="46"/>
                        <a:pt x="30" y="45"/>
                      </a:cubicBezTo>
                      <a:cubicBezTo>
                        <a:pt x="6" y="41"/>
                        <a:pt x="6" y="41"/>
                        <a:pt x="6" y="41"/>
                      </a:cubicBezTo>
                      <a:cubicBezTo>
                        <a:pt x="3" y="40"/>
                        <a:pt x="0" y="36"/>
                        <a:pt x="1" y="33"/>
                      </a:cubicBezTo>
                      <a:cubicBezTo>
                        <a:pt x="6" y="6"/>
                        <a:pt x="6" y="6"/>
                        <a:pt x="6" y="6"/>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34" name="Freeform 52"/>
                <p:cNvSpPr>
                  <a:spLocks/>
                </p:cNvSpPr>
                <p:nvPr/>
              </p:nvSpPr>
              <p:spPr bwMode="auto">
                <a:xfrm>
                  <a:off x="723" y="1995"/>
                  <a:ext cx="55" cy="58"/>
                </a:xfrm>
                <a:custGeom>
                  <a:avLst/>
                  <a:gdLst>
                    <a:gd name="T0" fmla="*/ 14 w 43"/>
                    <a:gd name="T1" fmla="*/ 1 h 46"/>
                    <a:gd name="T2" fmla="*/ 37 w 43"/>
                    <a:gd name="T3" fmla="*/ 5 h 46"/>
                    <a:gd name="T4" fmla="*/ 42 w 43"/>
                    <a:gd name="T5" fmla="*/ 13 h 46"/>
                    <a:gd name="T6" fmla="*/ 37 w 43"/>
                    <a:gd name="T7" fmla="*/ 40 h 46"/>
                    <a:gd name="T8" fmla="*/ 29 w 43"/>
                    <a:gd name="T9" fmla="*/ 45 h 46"/>
                    <a:gd name="T10" fmla="*/ 6 w 43"/>
                    <a:gd name="T11" fmla="*/ 41 h 46"/>
                    <a:gd name="T12" fmla="*/ 1 w 43"/>
                    <a:gd name="T13" fmla="*/ 33 h 46"/>
                    <a:gd name="T14" fmla="*/ 6 w 43"/>
                    <a:gd name="T15" fmla="*/ 6 h 46"/>
                    <a:gd name="T16" fmla="*/ 14 w 43"/>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6">
                      <a:moveTo>
                        <a:pt x="14" y="1"/>
                      </a:moveTo>
                      <a:cubicBezTo>
                        <a:pt x="37" y="5"/>
                        <a:pt x="37" y="5"/>
                        <a:pt x="37" y="5"/>
                      </a:cubicBezTo>
                      <a:cubicBezTo>
                        <a:pt x="41" y="6"/>
                        <a:pt x="43" y="10"/>
                        <a:pt x="42" y="13"/>
                      </a:cubicBezTo>
                      <a:cubicBezTo>
                        <a:pt x="37" y="40"/>
                        <a:pt x="37" y="40"/>
                        <a:pt x="37" y="40"/>
                      </a:cubicBezTo>
                      <a:cubicBezTo>
                        <a:pt x="37" y="43"/>
                        <a:pt x="33" y="46"/>
                        <a:pt x="29" y="45"/>
                      </a:cubicBezTo>
                      <a:cubicBezTo>
                        <a:pt x="6" y="41"/>
                        <a:pt x="6" y="41"/>
                        <a:pt x="6" y="41"/>
                      </a:cubicBezTo>
                      <a:cubicBezTo>
                        <a:pt x="3" y="40"/>
                        <a:pt x="0" y="36"/>
                        <a:pt x="1" y="33"/>
                      </a:cubicBezTo>
                      <a:cubicBezTo>
                        <a:pt x="6" y="6"/>
                        <a:pt x="6" y="6"/>
                        <a:pt x="6" y="6"/>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35" name="Freeform 53"/>
                <p:cNvSpPr>
                  <a:spLocks/>
                </p:cNvSpPr>
                <p:nvPr/>
              </p:nvSpPr>
              <p:spPr bwMode="auto">
                <a:xfrm>
                  <a:off x="664" y="1983"/>
                  <a:ext cx="54" cy="58"/>
                </a:xfrm>
                <a:custGeom>
                  <a:avLst/>
                  <a:gdLst>
                    <a:gd name="T0" fmla="*/ 13 w 43"/>
                    <a:gd name="T1" fmla="*/ 1 h 46"/>
                    <a:gd name="T2" fmla="*/ 37 w 43"/>
                    <a:gd name="T3" fmla="*/ 5 h 46"/>
                    <a:gd name="T4" fmla="*/ 42 w 43"/>
                    <a:gd name="T5" fmla="*/ 13 h 46"/>
                    <a:gd name="T6" fmla="*/ 37 w 43"/>
                    <a:gd name="T7" fmla="*/ 40 h 46"/>
                    <a:gd name="T8" fmla="*/ 29 w 43"/>
                    <a:gd name="T9" fmla="*/ 45 h 46"/>
                    <a:gd name="T10" fmla="*/ 6 w 43"/>
                    <a:gd name="T11" fmla="*/ 40 h 46"/>
                    <a:gd name="T12" fmla="*/ 1 w 43"/>
                    <a:gd name="T13" fmla="*/ 33 h 46"/>
                    <a:gd name="T14" fmla="*/ 6 w 43"/>
                    <a:gd name="T15" fmla="*/ 6 h 46"/>
                    <a:gd name="T16" fmla="*/ 13 w 43"/>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6">
                      <a:moveTo>
                        <a:pt x="13" y="1"/>
                      </a:moveTo>
                      <a:cubicBezTo>
                        <a:pt x="37" y="5"/>
                        <a:pt x="37" y="5"/>
                        <a:pt x="37" y="5"/>
                      </a:cubicBezTo>
                      <a:cubicBezTo>
                        <a:pt x="40" y="6"/>
                        <a:pt x="43" y="10"/>
                        <a:pt x="42" y="13"/>
                      </a:cubicBezTo>
                      <a:cubicBezTo>
                        <a:pt x="37" y="40"/>
                        <a:pt x="37" y="40"/>
                        <a:pt x="37" y="40"/>
                      </a:cubicBezTo>
                      <a:cubicBezTo>
                        <a:pt x="36" y="43"/>
                        <a:pt x="33" y="46"/>
                        <a:pt x="29" y="45"/>
                      </a:cubicBezTo>
                      <a:cubicBezTo>
                        <a:pt x="6" y="40"/>
                        <a:pt x="6" y="40"/>
                        <a:pt x="6" y="40"/>
                      </a:cubicBezTo>
                      <a:cubicBezTo>
                        <a:pt x="2" y="40"/>
                        <a:pt x="0" y="36"/>
                        <a:pt x="1" y="33"/>
                      </a:cubicBezTo>
                      <a:cubicBezTo>
                        <a:pt x="6" y="6"/>
                        <a:pt x="6" y="6"/>
                        <a:pt x="6" y="6"/>
                      </a:cubicBezTo>
                      <a:cubicBezTo>
                        <a:pt x="6" y="3"/>
                        <a:pt x="10" y="0"/>
                        <a:pt x="13"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36" name="Freeform 54"/>
                <p:cNvSpPr>
                  <a:spLocks/>
                </p:cNvSpPr>
                <p:nvPr/>
              </p:nvSpPr>
              <p:spPr bwMode="auto">
                <a:xfrm>
                  <a:off x="604" y="1972"/>
                  <a:ext cx="55" cy="58"/>
                </a:xfrm>
                <a:custGeom>
                  <a:avLst/>
                  <a:gdLst>
                    <a:gd name="T0" fmla="*/ 13 w 43"/>
                    <a:gd name="T1" fmla="*/ 1 h 46"/>
                    <a:gd name="T2" fmla="*/ 37 w 43"/>
                    <a:gd name="T3" fmla="*/ 5 h 46"/>
                    <a:gd name="T4" fmla="*/ 42 w 43"/>
                    <a:gd name="T5" fmla="*/ 13 h 46"/>
                    <a:gd name="T6" fmla="*/ 37 w 43"/>
                    <a:gd name="T7" fmla="*/ 40 h 46"/>
                    <a:gd name="T8" fmla="*/ 29 w 43"/>
                    <a:gd name="T9" fmla="*/ 45 h 46"/>
                    <a:gd name="T10" fmla="*/ 6 w 43"/>
                    <a:gd name="T11" fmla="*/ 40 h 46"/>
                    <a:gd name="T12" fmla="*/ 0 w 43"/>
                    <a:gd name="T13" fmla="*/ 33 h 46"/>
                    <a:gd name="T14" fmla="*/ 6 w 43"/>
                    <a:gd name="T15" fmla="*/ 6 h 46"/>
                    <a:gd name="T16" fmla="*/ 13 w 43"/>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6">
                      <a:moveTo>
                        <a:pt x="13" y="1"/>
                      </a:moveTo>
                      <a:cubicBezTo>
                        <a:pt x="37" y="5"/>
                        <a:pt x="37" y="5"/>
                        <a:pt x="37" y="5"/>
                      </a:cubicBezTo>
                      <a:cubicBezTo>
                        <a:pt x="40" y="6"/>
                        <a:pt x="43" y="9"/>
                        <a:pt x="42" y="13"/>
                      </a:cubicBezTo>
                      <a:cubicBezTo>
                        <a:pt x="37" y="40"/>
                        <a:pt x="37" y="40"/>
                        <a:pt x="37" y="40"/>
                      </a:cubicBezTo>
                      <a:cubicBezTo>
                        <a:pt x="36" y="43"/>
                        <a:pt x="33" y="46"/>
                        <a:pt x="29" y="45"/>
                      </a:cubicBezTo>
                      <a:cubicBezTo>
                        <a:pt x="6" y="40"/>
                        <a:pt x="6" y="40"/>
                        <a:pt x="6" y="40"/>
                      </a:cubicBezTo>
                      <a:cubicBezTo>
                        <a:pt x="2" y="40"/>
                        <a:pt x="0" y="36"/>
                        <a:pt x="0" y="33"/>
                      </a:cubicBezTo>
                      <a:cubicBezTo>
                        <a:pt x="6" y="6"/>
                        <a:pt x="6" y="6"/>
                        <a:pt x="6" y="6"/>
                      </a:cubicBezTo>
                      <a:cubicBezTo>
                        <a:pt x="6" y="2"/>
                        <a:pt x="10" y="0"/>
                        <a:pt x="13"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37" name="Freeform 55"/>
                <p:cNvSpPr>
                  <a:spLocks/>
                </p:cNvSpPr>
                <p:nvPr/>
              </p:nvSpPr>
              <p:spPr bwMode="auto">
                <a:xfrm>
                  <a:off x="545" y="1961"/>
                  <a:ext cx="53" cy="58"/>
                </a:xfrm>
                <a:custGeom>
                  <a:avLst/>
                  <a:gdLst>
                    <a:gd name="T0" fmla="*/ 13 w 42"/>
                    <a:gd name="T1" fmla="*/ 1 h 46"/>
                    <a:gd name="T2" fmla="*/ 36 w 42"/>
                    <a:gd name="T3" fmla="*/ 5 h 46"/>
                    <a:gd name="T4" fmla="*/ 42 w 42"/>
                    <a:gd name="T5" fmla="*/ 13 h 46"/>
                    <a:gd name="T6" fmla="*/ 37 w 42"/>
                    <a:gd name="T7" fmla="*/ 40 h 46"/>
                    <a:gd name="T8" fmla="*/ 29 w 42"/>
                    <a:gd name="T9" fmla="*/ 45 h 46"/>
                    <a:gd name="T10" fmla="*/ 5 w 42"/>
                    <a:gd name="T11" fmla="*/ 40 h 46"/>
                    <a:gd name="T12" fmla="*/ 0 w 42"/>
                    <a:gd name="T13" fmla="*/ 33 h 46"/>
                    <a:gd name="T14" fmla="*/ 5 w 42"/>
                    <a:gd name="T15" fmla="*/ 6 h 46"/>
                    <a:gd name="T16" fmla="*/ 13 w 42"/>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6">
                      <a:moveTo>
                        <a:pt x="13" y="1"/>
                      </a:moveTo>
                      <a:cubicBezTo>
                        <a:pt x="36" y="5"/>
                        <a:pt x="36" y="5"/>
                        <a:pt x="36" y="5"/>
                      </a:cubicBezTo>
                      <a:cubicBezTo>
                        <a:pt x="40" y="6"/>
                        <a:pt x="42" y="9"/>
                        <a:pt x="42" y="13"/>
                      </a:cubicBezTo>
                      <a:cubicBezTo>
                        <a:pt x="37" y="40"/>
                        <a:pt x="37" y="40"/>
                        <a:pt x="37" y="40"/>
                      </a:cubicBezTo>
                      <a:cubicBezTo>
                        <a:pt x="36" y="43"/>
                        <a:pt x="32" y="46"/>
                        <a:pt x="29" y="45"/>
                      </a:cubicBezTo>
                      <a:cubicBezTo>
                        <a:pt x="5" y="40"/>
                        <a:pt x="5" y="40"/>
                        <a:pt x="5" y="40"/>
                      </a:cubicBezTo>
                      <a:cubicBezTo>
                        <a:pt x="2" y="40"/>
                        <a:pt x="0" y="36"/>
                        <a:pt x="0" y="33"/>
                      </a:cubicBezTo>
                      <a:cubicBezTo>
                        <a:pt x="5" y="6"/>
                        <a:pt x="5" y="6"/>
                        <a:pt x="5" y="6"/>
                      </a:cubicBezTo>
                      <a:cubicBezTo>
                        <a:pt x="6" y="2"/>
                        <a:pt x="10" y="0"/>
                        <a:pt x="13"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38" name="Freeform 56"/>
                <p:cNvSpPr>
                  <a:spLocks/>
                </p:cNvSpPr>
                <p:nvPr/>
              </p:nvSpPr>
              <p:spPr bwMode="auto">
                <a:xfrm>
                  <a:off x="484" y="1949"/>
                  <a:ext cx="55" cy="57"/>
                </a:xfrm>
                <a:custGeom>
                  <a:avLst/>
                  <a:gdLst>
                    <a:gd name="T0" fmla="*/ 14 w 43"/>
                    <a:gd name="T1" fmla="*/ 1 h 45"/>
                    <a:gd name="T2" fmla="*/ 37 w 43"/>
                    <a:gd name="T3" fmla="*/ 5 h 45"/>
                    <a:gd name="T4" fmla="*/ 43 w 43"/>
                    <a:gd name="T5" fmla="*/ 13 h 45"/>
                    <a:gd name="T6" fmla="*/ 37 w 43"/>
                    <a:gd name="T7" fmla="*/ 40 h 45"/>
                    <a:gd name="T8" fmla="*/ 30 w 43"/>
                    <a:gd name="T9" fmla="*/ 45 h 45"/>
                    <a:gd name="T10" fmla="*/ 6 w 43"/>
                    <a:gd name="T11" fmla="*/ 40 h 45"/>
                    <a:gd name="T12" fmla="*/ 1 w 43"/>
                    <a:gd name="T13" fmla="*/ 33 h 45"/>
                    <a:gd name="T14" fmla="*/ 6 w 43"/>
                    <a:gd name="T15" fmla="*/ 6 h 45"/>
                    <a:gd name="T16" fmla="*/ 14 w 43"/>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5">
                      <a:moveTo>
                        <a:pt x="14" y="1"/>
                      </a:moveTo>
                      <a:cubicBezTo>
                        <a:pt x="37" y="5"/>
                        <a:pt x="37" y="5"/>
                        <a:pt x="37" y="5"/>
                      </a:cubicBezTo>
                      <a:cubicBezTo>
                        <a:pt x="41" y="6"/>
                        <a:pt x="43" y="9"/>
                        <a:pt x="43" y="13"/>
                      </a:cubicBezTo>
                      <a:cubicBezTo>
                        <a:pt x="37" y="40"/>
                        <a:pt x="37" y="40"/>
                        <a:pt x="37" y="40"/>
                      </a:cubicBezTo>
                      <a:cubicBezTo>
                        <a:pt x="37" y="43"/>
                        <a:pt x="33" y="45"/>
                        <a:pt x="30" y="45"/>
                      </a:cubicBezTo>
                      <a:cubicBezTo>
                        <a:pt x="6" y="40"/>
                        <a:pt x="6" y="40"/>
                        <a:pt x="6" y="40"/>
                      </a:cubicBezTo>
                      <a:cubicBezTo>
                        <a:pt x="3" y="40"/>
                        <a:pt x="0" y="36"/>
                        <a:pt x="1" y="33"/>
                      </a:cubicBezTo>
                      <a:cubicBezTo>
                        <a:pt x="6" y="6"/>
                        <a:pt x="6" y="6"/>
                        <a:pt x="6" y="6"/>
                      </a:cubicBezTo>
                      <a:cubicBezTo>
                        <a:pt x="7" y="2"/>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39" name="Freeform 57"/>
                <p:cNvSpPr>
                  <a:spLocks/>
                </p:cNvSpPr>
                <p:nvPr/>
              </p:nvSpPr>
              <p:spPr bwMode="auto">
                <a:xfrm>
                  <a:off x="425" y="1938"/>
                  <a:ext cx="54" cy="57"/>
                </a:xfrm>
                <a:custGeom>
                  <a:avLst/>
                  <a:gdLst>
                    <a:gd name="T0" fmla="*/ 14 w 43"/>
                    <a:gd name="T1" fmla="*/ 1 h 45"/>
                    <a:gd name="T2" fmla="*/ 37 w 43"/>
                    <a:gd name="T3" fmla="*/ 5 h 45"/>
                    <a:gd name="T4" fmla="*/ 42 w 43"/>
                    <a:gd name="T5" fmla="*/ 13 h 45"/>
                    <a:gd name="T6" fmla="*/ 37 w 43"/>
                    <a:gd name="T7" fmla="*/ 39 h 45"/>
                    <a:gd name="T8" fmla="*/ 30 w 43"/>
                    <a:gd name="T9" fmla="*/ 45 h 45"/>
                    <a:gd name="T10" fmla="*/ 6 w 43"/>
                    <a:gd name="T11" fmla="*/ 40 h 45"/>
                    <a:gd name="T12" fmla="*/ 1 w 43"/>
                    <a:gd name="T13" fmla="*/ 33 h 45"/>
                    <a:gd name="T14" fmla="*/ 6 w 43"/>
                    <a:gd name="T15" fmla="*/ 6 h 45"/>
                    <a:gd name="T16" fmla="*/ 14 w 43"/>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5">
                      <a:moveTo>
                        <a:pt x="14" y="1"/>
                      </a:moveTo>
                      <a:cubicBezTo>
                        <a:pt x="37" y="5"/>
                        <a:pt x="37" y="5"/>
                        <a:pt x="37" y="5"/>
                      </a:cubicBezTo>
                      <a:cubicBezTo>
                        <a:pt x="41" y="6"/>
                        <a:pt x="43" y="9"/>
                        <a:pt x="42" y="13"/>
                      </a:cubicBezTo>
                      <a:cubicBezTo>
                        <a:pt x="37" y="39"/>
                        <a:pt x="37" y="39"/>
                        <a:pt x="37" y="39"/>
                      </a:cubicBezTo>
                      <a:cubicBezTo>
                        <a:pt x="37" y="43"/>
                        <a:pt x="33" y="45"/>
                        <a:pt x="30" y="45"/>
                      </a:cubicBezTo>
                      <a:cubicBezTo>
                        <a:pt x="6" y="40"/>
                        <a:pt x="6" y="40"/>
                        <a:pt x="6" y="40"/>
                      </a:cubicBezTo>
                      <a:cubicBezTo>
                        <a:pt x="3" y="40"/>
                        <a:pt x="0" y="36"/>
                        <a:pt x="1" y="33"/>
                      </a:cubicBezTo>
                      <a:cubicBezTo>
                        <a:pt x="6" y="6"/>
                        <a:pt x="6" y="6"/>
                        <a:pt x="6" y="6"/>
                      </a:cubicBezTo>
                      <a:cubicBezTo>
                        <a:pt x="7" y="2"/>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40" name="Freeform 58"/>
                <p:cNvSpPr>
                  <a:spLocks/>
                </p:cNvSpPr>
                <p:nvPr/>
              </p:nvSpPr>
              <p:spPr bwMode="auto">
                <a:xfrm>
                  <a:off x="365" y="1926"/>
                  <a:ext cx="55" cy="57"/>
                </a:xfrm>
                <a:custGeom>
                  <a:avLst/>
                  <a:gdLst>
                    <a:gd name="T0" fmla="*/ 14 w 43"/>
                    <a:gd name="T1" fmla="*/ 1 h 45"/>
                    <a:gd name="T2" fmla="*/ 37 w 43"/>
                    <a:gd name="T3" fmla="*/ 5 h 45"/>
                    <a:gd name="T4" fmla="*/ 42 w 43"/>
                    <a:gd name="T5" fmla="*/ 13 h 45"/>
                    <a:gd name="T6" fmla="*/ 37 w 43"/>
                    <a:gd name="T7" fmla="*/ 39 h 45"/>
                    <a:gd name="T8" fmla="*/ 29 w 43"/>
                    <a:gd name="T9" fmla="*/ 45 h 45"/>
                    <a:gd name="T10" fmla="*/ 6 w 43"/>
                    <a:gd name="T11" fmla="*/ 40 h 45"/>
                    <a:gd name="T12" fmla="*/ 1 w 43"/>
                    <a:gd name="T13" fmla="*/ 32 h 45"/>
                    <a:gd name="T14" fmla="*/ 6 w 43"/>
                    <a:gd name="T15" fmla="*/ 6 h 45"/>
                    <a:gd name="T16" fmla="*/ 14 w 43"/>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5">
                      <a:moveTo>
                        <a:pt x="14" y="1"/>
                      </a:moveTo>
                      <a:cubicBezTo>
                        <a:pt x="37" y="5"/>
                        <a:pt x="37" y="5"/>
                        <a:pt x="37" y="5"/>
                      </a:cubicBezTo>
                      <a:cubicBezTo>
                        <a:pt x="40" y="6"/>
                        <a:pt x="43" y="9"/>
                        <a:pt x="42" y="13"/>
                      </a:cubicBezTo>
                      <a:cubicBezTo>
                        <a:pt x="37" y="39"/>
                        <a:pt x="37" y="39"/>
                        <a:pt x="37" y="39"/>
                      </a:cubicBezTo>
                      <a:cubicBezTo>
                        <a:pt x="36" y="43"/>
                        <a:pt x="33" y="45"/>
                        <a:pt x="29" y="45"/>
                      </a:cubicBezTo>
                      <a:cubicBezTo>
                        <a:pt x="6" y="40"/>
                        <a:pt x="6" y="40"/>
                        <a:pt x="6" y="40"/>
                      </a:cubicBezTo>
                      <a:cubicBezTo>
                        <a:pt x="2" y="40"/>
                        <a:pt x="0" y="36"/>
                        <a:pt x="1" y="32"/>
                      </a:cubicBezTo>
                      <a:cubicBezTo>
                        <a:pt x="6" y="6"/>
                        <a:pt x="6" y="6"/>
                        <a:pt x="6" y="6"/>
                      </a:cubicBezTo>
                      <a:cubicBezTo>
                        <a:pt x="6" y="2"/>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41" name="Freeform 59"/>
                <p:cNvSpPr>
                  <a:spLocks/>
                </p:cNvSpPr>
                <p:nvPr/>
              </p:nvSpPr>
              <p:spPr bwMode="auto">
                <a:xfrm>
                  <a:off x="306" y="1915"/>
                  <a:ext cx="54" cy="57"/>
                </a:xfrm>
                <a:custGeom>
                  <a:avLst/>
                  <a:gdLst>
                    <a:gd name="T0" fmla="*/ 13 w 43"/>
                    <a:gd name="T1" fmla="*/ 0 h 45"/>
                    <a:gd name="T2" fmla="*/ 37 w 43"/>
                    <a:gd name="T3" fmla="*/ 5 h 45"/>
                    <a:gd name="T4" fmla="*/ 42 w 43"/>
                    <a:gd name="T5" fmla="*/ 13 h 45"/>
                    <a:gd name="T6" fmla="*/ 37 w 43"/>
                    <a:gd name="T7" fmla="*/ 39 h 45"/>
                    <a:gd name="T8" fmla="*/ 29 w 43"/>
                    <a:gd name="T9" fmla="*/ 45 h 45"/>
                    <a:gd name="T10" fmla="*/ 6 w 43"/>
                    <a:gd name="T11" fmla="*/ 40 h 45"/>
                    <a:gd name="T12" fmla="*/ 0 w 43"/>
                    <a:gd name="T13" fmla="*/ 32 h 45"/>
                    <a:gd name="T14" fmla="*/ 6 w 43"/>
                    <a:gd name="T15" fmla="*/ 6 h 45"/>
                    <a:gd name="T16" fmla="*/ 13 w 4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5">
                      <a:moveTo>
                        <a:pt x="13" y="0"/>
                      </a:moveTo>
                      <a:cubicBezTo>
                        <a:pt x="37" y="5"/>
                        <a:pt x="37" y="5"/>
                        <a:pt x="37" y="5"/>
                      </a:cubicBezTo>
                      <a:cubicBezTo>
                        <a:pt x="40" y="6"/>
                        <a:pt x="43" y="9"/>
                        <a:pt x="42" y="13"/>
                      </a:cubicBezTo>
                      <a:cubicBezTo>
                        <a:pt x="37" y="39"/>
                        <a:pt x="37" y="39"/>
                        <a:pt x="37" y="39"/>
                      </a:cubicBezTo>
                      <a:cubicBezTo>
                        <a:pt x="36" y="43"/>
                        <a:pt x="33" y="45"/>
                        <a:pt x="29" y="45"/>
                      </a:cubicBezTo>
                      <a:cubicBezTo>
                        <a:pt x="6" y="40"/>
                        <a:pt x="6" y="40"/>
                        <a:pt x="6" y="40"/>
                      </a:cubicBezTo>
                      <a:cubicBezTo>
                        <a:pt x="2" y="39"/>
                        <a:pt x="0" y="36"/>
                        <a:pt x="0" y="32"/>
                      </a:cubicBezTo>
                      <a:cubicBezTo>
                        <a:pt x="6" y="6"/>
                        <a:pt x="6" y="6"/>
                        <a:pt x="6" y="6"/>
                      </a:cubicBezTo>
                      <a:cubicBezTo>
                        <a:pt x="6" y="2"/>
                        <a:pt x="10" y="0"/>
                        <a:pt x="1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42" name="Freeform 60"/>
                <p:cNvSpPr>
                  <a:spLocks/>
                </p:cNvSpPr>
                <p:nvPr/>
              </p:nvSpPr>
              <p:spPr bwMode="auto">
                <a:xfrm>
                  <a:off x="244" y="1902"/>
                  <a:ext cx="54" cy="59"/>
                </a:xfrm>
                <a:custGeom>
                  <a:avLst/>
                  <a:gdLst>
                    <a:gd name="T0" fmla="*/ 14 w 43"/>
                    <a:gd name="T1" fmla="*/ 1 h 46"/>
                    <a:gd name="T2" fmla="*/ 37 w 43"/>
                    <a:gd name="T3" fmla="*/ 6 h 46"/>
                    <a:gd name="T4" fmla="*/ 43 w 43"/>
                    <a:gd name="T5" fmla="*/ 14 h 46"/>
                    <a:gd name="T6" fmla="*/ 38 w 43"/>
                    <a:gd name="T7" fmla="*/ 40 h 46"/>
                    <a:gd name="T8" fmla="*/ 30 w 43"/>
                    <a:gd name="T9" fmla="*/ 45 h 46"/>
                    <a:gd name="T10" fmla="*/ 6 w 43"/>
                    <a:gd name="T11" fmla="*/ 41 h 46"/>
                    <a:gd name="T12" fmla="*/ 1 w 43"/>
                    <a:gd name="T13" fmla="*/ 33 h 46"/>
                    <a:gd name="T14" fmla="*/ 6 w 43"/>
                    <a:gd name="T15" fmla="*/ 6 h 46"/>
                    <a:gd name="T16" fmla="*/ 14 w 43"/>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6">
                      <a:moveTo>
                        <a:pt x="14" y="1"/>
                      </a:moveTo>
                      <a:cubicBezTo>
                        <a:pt x="37" y="6"/>
                        <a:pt x="37" y="6"/>
                        <a:pt x="37" y="6"/>
                      </a:cubicBezTo>
                      <a:cubicBezTo>
                        <a:pt x="41" y="6"/>
                        <a:pt x="43" y="10"/>
                        <a:pt x="43" y="14"/>
                      </a:cubicBezTo>
                      <a:cubicBezTo>
                        <a:pt x="38" y="40"/>
                        <a:pt x="38" y="40"/>
                        <a:pt x="38" y="40"/>
                      </a:cubicBezTo>
                      <a:cubicBezTo>
                        <a:pt x="37" y="44"/>
                        <a:pt x="33" y="46"/>
                        <a:pt x="30" y="45"/>
                      </a:cubicBezTo>
                      <a:cubicBezTo>
                        <a:pt x="6" y="41"/>
                        <a:pt x="6" y="41"/>
                        <a:pt x="6" y="41"/>
                      </a:cubicBezTo>
                      <a:cubicBezTo>
                        <a:pt x="2" y="40"/>
                        <a:pt x="0" y="37"/>
                        <a:pt x="1" y="33"/>
                      </a:cubicBezTo>
                      <a:cubicBezTo>
                        <a:pt x="6" y="6"/>
                        <a:pt x="6" y="6"/>
                        <a:pt x="6" y="6"/>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43" name="Freeform 61"/>
                <p:cNvSpPr>
                  <a:spLocks/>
                </p:cNvSpPr>
                <p:nvPr/>
              </p:nvSpPr>
              <p:spPr bwMode="auto">
                <a:xfrm>
                  <a:off x="233" y="1962"/>
                  <a:ext cx="88" cy="64"/>
                </a:xfrm>
                <a:custGeom>
                  <a:avLst/>
                  <a:gdLst>
                    <a:gd name="T0" fmla="*/ 14 w 70"/>
                    <a:gd name="T1" fmla="*/ 1 h 51"/>
                    <a:gd name="T2" fmla="*/ 63 w 70"/>
                    <a:gd name="T3" fmla="*/ 10 h 51"/>
                    <a:gd name="T4" fmla="*/ 69 w 70"/>
                    <a:gd name="T5" fmla="*/ 19 h 51"/>
                    <a:gd name="T6" fmla="*/ 64 w 70"/>
                    <a:gd name="T7" fmla="*/ 44 h 51"/>
                    <a:gd name="T8" fmla="*/ 56 w 70"/>
                    <a:gd name="T9" fmla="*/ 50 h 51"/>
                    <a:gd name="T10" fmla="*/ 7 w 70"/>
                    <a:gd name="T11" fmla="*/ 40 h 51"/>
                    <a:gd name="T12" fmla="*/ 1 w 70"/>
                    <a:gd name="T13" fmla="*/ 32 h 51"/>
                    <a:gd name="T14" fmla="*/ 6 w 70"/>
                    <a:gd name="T15" fmla="*/ 6 h 51"/>
                    <a:gd name="T16" fmla="*/ 14 w 70"/>
                    <a:gd name="T17"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51">
                      <a:moveTo>
                        <a:pt x="14" y="1"/>
                      </a:moveTo>
                      <a:cubicBezTo>
                        <a:pt x="63" y="10"/>
                        <a:pt x="63" y="10"/>
                        <a:pt x="63" y="10"/>
                      </a:cubicBezTo>
                      <a:cubicBezTo>
                        <a:pt x="67" y="11"/>
                        <a:pt x="70" y="15"/>
                        <a:pt x="69" y="19"/>
                      </a:cubicBezTo>
                      <a:cubicBezTo>
                        <a:pt x="64" y="44"/>
                        <a:pt x="64" y="44"/>
                        <a:pt x="64" y="44"/>
                      </a:cubicBezTo>
                      <a:cubicBezTo>
                        <a:pt x="63" y="48"/>
                        <a:pt x="59" y="51"/>
                        <a:pt x="56" y="50"/>
                      </a:cubicBezTo>
                      <a:cubicBezTo>
                        <a:pt x="7" y="40"/>
                        <a:pt x="7" y="40"/>
                        <a:pt x="7" y="40"/>
                      </a:cubicBezTo>
                      <a:cubicBezTo>
                        <a:pt x="3" y="40"/>
                        <a:pt x="0" y="36"/>
                        <a:pt x="1" y="32"/>
                      </a:cubicBezTo>
                      <a:cubicBezTo>
                        <a:pt x="6" y="6"/>
                        <a:pt x="6" y="6"/>
                        <a:pt x="6" y="6"/>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44" name="Freeform 62"/>
                <p:cNvSpPr>
                  <a:spLocks/>
                </p:cNvSpPr>
                <p:nvPr/>
              </p:nvSpPr>
              <p:spPr bwMode="auto">
                <a:xfrm>
                  <a:off x="221" y="2020"/>
                  <a:ext cx="100" cy="67"/>
                </a:xfrm>
                <a:custGeom>
                  <a:avLst/>
                  <a:gdLst>
                    <a:gd name="T0" fmla="*/ 14 w 79"/>
                    <a:gd name="T1" fmla="*/ 1 h 53"/>
                    <a:gd name="T2" fmla="*/ 73 w 79"/>
                    <a:gd name="T3" fmla="*/ 12 h 53"/>
                    <a:gd name="T4" fmla="*/ 78 w 79"/>
                    <a:gd name="T5" fmla="*/ 21 h 53"/>
                    <a:gd name="T6" fmla="*/ 73 w 79"/>
                    <a:gd name="T7" fmla="*/ 46 h 53"/>
                    <a:gd name="T8" fmla="*/ 65 w 79"/>
                    <a:gd name="T9" fmla="*/ 52 h 53"/>
                    <a:gd name="T10" fmla="*/ 7 w 79"/>
                    <a:gd name="T11" fmla="*/ 41 h 53"/>
                    <a:gd name="T12" fmla="*/ 1 w 79"/>
                    <a:gd name="T13" fmla="*/ 32 h 53"/>
                    <a:gd name="T14" fmla="*/ 6 w 79"/>
                    <a:gd name="T15" fmla="*/ 7 h 53"/>
                    <a:gd name="T16" fmla="*/ 14 w 79"/>
                    <a:gd name="T17"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53">
                      <a:moveTo>
                        <a:pt x="14" y="1"/>
                      </a:moveTo>
                      <a:cubicBezTo>
                        <a:pt x="73" y="12"/>
                        <a:pt x="73" y="12"/>
                        <a:pt x="73" y="12"/>
                      </a:cubicBezTo>
                      <a:cubicBezTo>
                        <a:pt x="76" y="13"/>
                        <a:pt x="79" y="17"/>
                        <a:pt x="78" y="21"/>
                      </a:cubicBezTo>
                      <a:cubicBezTo>
                        <a:pt x="73" y="46"/>
                        <a:pt x="73" y="46"/>
                        <a:pt x="73" y="46"/>
                      </a:cubicBezTo>
                      <a:cubicBezTo>
                        <a:pt x="73" y="50"/>
                        <a:pt x="69" y="53"/>
                        <a:pt x="65" y="52"/>
                      </a:cubicBezTo>
                      <a:cubicBezTo>
                        <a:pt x="7" y="41"/>
                        <a:pt x="7" y="41"/>
                        <a:pt x="7" y="41"/>
                      </a:cubicBezTo>
                      <a:cubicBezTo>
                        <a:pt x="3" y="40"/>
                        <a:pt x="0" y="36"/>
                        <a:pt x="1" y="32"/>
                      </a:cubicBezTo>
                      <a:cubicBezTo>
                        <a:pt x="6" y="7"/>
                        <a:pt x="6" y="7"/>
                        <a:pt x="6" y="7"/>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45" name="Freeform 63"/>
                <p:cNvSpPr>
                  <a:spLocks/>
                </p:cNvSpPr>
                <p:nvPr/>
              </p:nvSpPr>
              <p:spPr bwMode="auto">
                <a:xfrm>
                  <a:off x="210" y="2079"/>
                  <a:ext cx="131" cy="72"/>
                </a:xfrm>
                <a:custGeom>
                  <a:avLst/>
                  <a:gdLst>
                    <a:gd name="T0" fmla="*/ 14 w 104"/>
                    <a:gd name="T1" fmla="*/ 1 h 57"/>
                    <a:gd name="T2" fmla="*/ 98 w 104"/>
                    <a:gd name="T3" fmla="*/ 17 h 57"/>
                    <a:gd name="T4" fmla="*/ 104 w 104"/>
                    <a:gd name="T5" fmla="*/ 25 h 57"/>
                    <a:gd name="T6" fmla="*/ 99 w 104"/>
                    <a:gd name="T7" fmla="*/ 51 h 57"/>
                    <a:gd name="T8" fmla="*/ 90 w 104"/>
                    <a:gd name="T9" fmla="*/ 56 h 57"/>
                    <a:gd name="T10" fmla="*/ 7 w 104"/>
                    <a:gd name="T11" fmla="*/ 40 h 57"/>
                    <a:gd name="T12" fmla="*/ 1 w 104"/>
                    <a:gd name="T13" fmla="*/ 32 h 57"/>
                    <a:gd name="T14" fmla="*/ 6 w 104"/>
                    <a:gd name="T15" fmla="*/ 6 h 57"/>
                    <a:gd name="T16" fmla="*/ 14 w 104"/>
                    <a:gd name="T17"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57">
                      <a:moveTo>
                        <a:pt x="14" y="1"/>
                      </a:moveTo>
                      <a:cubicBezTo>
                        <a:pt x="98" y="17"/>
                        <a:pt x="98" y="17"/>
                        <a:pt x="98" y="17"/>
                      </a:cubicBezTo>
                      <a:cubicBezTo>
                        <a:pt x="102" y="18"/>
                        <a:pt x="104" y="21"/>
                        <a:pt x="104" y="25"/>
                      </a:cubicBezTo>
                      <a:cubicBezTo>
                        <a:pt x="99" y="51"/>
                        <a:pt x="99" y="51"/>
                        <a:pt x="99" y="51"/>
                      </a:cubicBezTo>
                      <a:cubicBezTo>
                        <a:pt x="98" y="55"/>
                        <a:pt x="94" y="57"/>
                        <a:pt x="90" y="56"/>
                      </a:cubicBezTo>
                      <a:cubicBezTo>
                        <a:pt x="7" y="40"/>
                        <a:pt x="7" y="40"/>
                        <a:pt x="7" y="40"/>
                      </a:cubicBezTo>
                      <a:cubicBezTo>
                        <a:pt x="3" y="40"/>
                        <a:pt x="0" y="36"/>
                        <a:pt x="1" y="32"/>
                      </a:cubicBezTo>
                      <a:cubicBezTo>
                        <a:pt x="6" y="6"/>
                        <a:pt x="6" y="6"/>
                        <a:pt x="6" y="6"/>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46" name="Freeform 64"/>
                <p:cNvSpPr>
                  <a:spLocks/>
                </p:cNvSpPr>
                <p:nvPr/>
              </p:nvSpPr>
              <p:spPr bwMode="auto">
                <a:xfrm>
                  <a:off x="199" y="2137"/>
                  <a:ext cx="70" cy="61"/>
                </a:xfrm>
                <a:custGeom>
                  <a:avLst/>
                  <a:gdLst>
                    <a:gd name="T0" fmla="*/ 14 w 56"/>
                    <a:gd name="T1" fmla="*/ 1 h 48"/>
                    <a:gd name="T2" fmla="*/ 49 w 56"/>
                    <a:gd name="T3" fmla="*/ 8 h 48"/>
                    <a:gd name="T4" fmla="*/ 55 w 56"/>
                    <a:gd name="T5" fmla="*/ 16 h 48"/>
                    <a:gd name="T6" fmla="*/ 50 w 56"/>
                    <a:gd name="T7" fmla="*/ 42 h 48"/>
                    <a:gd name="T8" fmla="*/ 41 w 56"/>
                    <a:gd name="T9" fmla="*/ 48 h 48"/>
                    <a:gd name="T10" fmla="*/ 7 w 56"/>
                    <a:gd name="T11" fmla="*/ 41 h 48"/>
                    <a:gd name="T12" fmla="*/ 1 w 56"/>
                    <a:gd name="T13" fmla="*/ 32 h 48"/>
                    <a:gd name="T14" fmla="*/ 6 w 56"/>
                    <a:gd name="T15" fmla="*/ 7 h 48"/>
                    <a:gd name="T16" fmla="*/ 14 w 56"/>
                    <a:gd name="T17"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8">
                      <a:moveTo>
                        <a:pt x="14" y="1"/>
                      </a:moveTo>
                      <a:cubicBezTo>
                        <a:pt x="49" y="8"/>
                        <a:pt x="49" y="8"/>
                        <a:pt x="49" y="8"/>
                      </a:cubicBezTo>
                      <a:cubicBezTo>
                        <a:pt x="53" y="9"/>
                        <a:pt x="56" y="12"/>
                        <a:pt x="55" y="16"/>
                      </a:cubicBezTo>
                      <a:cubicBezTo>
                        <a:pt x="50" y="42"/>
                        <a:pt x="50" y="42"/>
                        <a:pt x="50" y="42"/>
                      </a:cubicBezTo>
                      <a:cubicBezTo>
                        <a:pt x="49" y="46"/>
                        <a:pt x="45" y="48"/>
                        <a:pt x="41" y="48"/>
                      </a:cubicBezTo>
                      <a:cubicBezTo>
                        <a:pt x="7" y="41"/>
                        <a:pt x="7" y="41"/>
                        <a:pt x="7" y="41"/>
                      </a:cubicBezTo>
                      <a:cubicBezTo>
                        <a:pt x="3" y="40"/>
                        <a:pt x="0" y="36"/>
                        <a:pt x="1" y="32"/>
                      </a:cubicBezTo>
                      <a:cubicBezTo>
                        <a:pt x="6" y="7"/>
                        <a:pt x="6" y="7"/>
                        <a:pt x="6" y="7"/>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47" name="Freeform 65"/>
                <p:cNvSpPr>
                  <a:spLocks/>
                </p:cNvSpPr>
                <p:nvPr/>
              </p:nvSpPr>
              <p:spPr bwMode="auto">
                <a:xfrm>
                  <a:off x="320" y="1978"/>
                  <a:ext cx="57" cy="58"/>
                </a:xfrm>
                <a:custGeom>
                  <a:avLst/>
                  <a:gdLst>
                    <a:gd name="T0" fmla="*/ 14 w 45"/>
                    <a:gd name="T1" fmla="*/ 1 h 46"/>
                    <a:gd name="T2" fmla="*/ 39 w 45"/>
                    <a:gd name="T3" fmla="*/ 6 h 46"/>
                    <a:gd name="T4" fmla="*/ 45 w 45"/>
                    <a:gd name="T5" fmla="*/ 14 h 46"/>
                    <a:gd name="T6" fmla="*/ 40 w 45"/>
                    <a:gd name="T7" fmla="*/ 40 h 46"/>
                    <a:gd name="T8" fmla="*/ 32 w 45"/>
                    <a:gd name="T9" fmla="*/ 45 h 46"/>
                    <a:gd name="T10" fmla="*/ 6 w 45"/>
                    <a:gd name="T11" fmla="*/ 41 h 46"/>
                    <a:gd name="T12" fmla="*/ 1 w 45"/>
                    <a:gd name="T13" fmla="*/ 32 h 46"/>
                    <a:gd name="T14" fmla="*/ 6 w 45"/>
                    <a:gd name="T15" fmla="*/ 7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6"/>
                        <a:pt x="39" y="6"/>
                        <a:pt x="39" y="6"/>
                      </a:cubicBezTo>
                      <a:cubicBezTo>
                        <a:pt x="43" y="6"/>
                        <a:pt x="45" y="10"/>
                        <a:pt x="45" y="14"/>
                      </a:cubicBezTo>
                      <a:cubicBezTo>
                        <a:pt x="40" y="40"/>
                        <a:pt x="40" y="40"/>
                        <a:pt x="40" y="40"/>
                      </a:cubicBezTo>
                      <a:cubicBezTo>
                        <a:pt x="39" y="44"/>
                        <a:pt x="35" y="46"/>
                        <a:pt x="32" y="45"/>
                      </a:cubicBezTo>
                      <a:cubicBezTo>
                        <a:pt x="6" y="41"/>
                        <a:pt x="6" y="41"/>
                        <a:pt x="6" y="41"/>
                      </a:cubicBezTo>
                      <a:cubicBezTo>
                        <a:pt x="3" y="40"/>
                        <a:pt x="0" y="36"/>
                        <a:pt x="1" y="32"/>
                      </a:cubicBezTo>
                      <a:cubicBezTo>
                        <a:pt x="6" y="7"/>
                        <a:pt x="6" y="7"/>
                        <a:pt x="6" y="7"/>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48" name="Freeform 66"/>
                <p:cNvSpPr>
                  <a:spLocks/>
                </p:cNvSpPr>
                <p:nvPr/>
              </p:nvSpPr>
              <p:spPr bwMode="auto">
                <a:xfrm>
                  <a:off x="381" y="1990"/>
                  <a:ext cx="58" cy="58"/>
                </a:xfrm>
                <a:custGeom>
                  <a:avLst/>
                  <a:gdLst>
                    <a:gd name="T0" fmla="*/ 14 w 46"/>
                    <a:gd name="T1" fmla="*/ 1 h 46"/>
                    <a:gd name="T2" fmla="*/ 39 w 46"/>
                    <a:gd name="T3" fmla="*/ 6 h 46"/>
                    <a:gd name="T4" fmla="*/ 45 w 46"/>
                    <a:gd name="T5" fmla="*/ 14 h 46"/>
                    <a:gd name="T6" fmla="*/ 40 w 46"/>
                    <a:gd name="T7" fmla="*/ 40 h 46"/>
                    <a:gd name="T8" fmla="*/ 32 w 46"/>
                    <a:gd name="T9" fmla="*/ 46 h 46"/>
                    <a:gd name="T10" fmla="*/ 7 w 46"/>
                    <a:gd name="T11" fmla="*/ 41 h 46"/>
                    <a:gd name="T12" fmla="*/ 1 w 46"/>
                    <a:gd name="T13" fmla="*/ 33 h 46"/>
                    <a:gd name="T14" fmla="*/ 6 w 46"/>
                    <a:gd name="T15" fmla="*/ 7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6"/>
                        <a:pt x="39" y="6"/>
                        <a:pt x="39" y="6"/>
                      </a:cubicBezTo>
                      <a:cubicBezTo>
                        <a:pt x="43" y="7"/>
                        <a:pt x="46" y="10"/>
                        <a:pt x="45" y="14"/>
                      </a:cubicBezTo>
                      <a:cubicBezTo>
                        <a:pt x="40" y="40"/>
                        <a:pt x="40" y="40"/>
                        <a:pt x="40" y="40"/>
                      </a:cubicBezTo>
                      <a:cubicBezTo>
                        <a:pt x="39" y="44"/>
                        <a:pt x="35" y="46"/>
                        <a:pt x="32" y="46"/>
                      </a:cubicBezTo>
                      <a:cubicBezTo>
                        <a:pt x="7" y="41"/>
                        <a:pt x="7" y="41"/>
                        <a:pt x="7" y="41"/>
                      </a:cubicBezTo>
                      <a:cubicBezTo>
                        <a:pt x="3" y="40"/>
                        <a:pt x="0" y="36"/>
                        <a:pt x="1" y="33"/>
                      </a:cubicBezTo>
                      <a:cubicBezTo>
                        <a:pt x="6" y="7"/>
                        <a:pt x="6" y="7"/>
                        <a:pt x="6" y="7"/>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49" name="Freeform 67"/>
                <p:cNvSpPr>
                  <a:spLocks/>
                </p:cNvSpPr>
                <p:nvPr/>
              </p:nvSpPr>
              <p:spPr bwMode="auto">
                <a:xfrm>
                  <a:off x="441" y="2002"/>
                  <a:ext cx="58" cy="58"/>
                </a:xfrm>
                <a:custGeom>
                  <a:avLst/>
                  <a:gdLst>
                    <a:gd name="T0" fmla="*/ 14 w 46"/>
                    <a:gd name="T1" fmla="*/ 0 h 46"/>
                    <a:gd name="T2" fmla="*/ 39 w 46"/>
                    <a:gd name="T3" fmla="*/ 5 h 46"/>
                    <a:gd name="T4" fmla="*/ 45 w 46"/>
                    <a:gd name="T5" fmla="*/ 14 h 46"/>
                    <a:gd name="T6" fmla="*/ 40 w 46"/>
                    <a:gd name="T7" fmla="*/ 39 h 46"/>
                    <a:gd name="T8" fmla="*/ 32 w 46"/>
                    <a:gd name="T9" fmla="*/ 45 h 46"/>
                    <a:gd name="T10" fmla="*/ 7 w 46"/>
                    <a:gd name="T11" fmla="*/ 40 h 46"/>
                    <a:gd name="T12" fmla="*/ 1 w 46"/>
                    <a:gd name="T13" fmla="*/ 32 h 46"/>
                    <a:gd name="T14" fmla="*/ 6 w 46"/>
                    <a:gd name="T15" fmla="*/ 6 h 46"/>
                    <a:gd name="T16" fmla="*/ 14 w 46"/>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0"/>
                      </a:moveTo>
                      <a:cubicBezTo>
                        <a:pt x="39" y="5"/>
                        <a:pt x="39" y="5"/>
                        <a:pt x="39" y="5"/>
                      </a:cubicBezTo>
                      <a:cubicBezTo>
                        <a:pt x="43" y="6"/>
                        <a:pt x="46" y="10"/>
                        <a:pt x="45" y="14"/>
                      </a:cubicBezTo>
                      <a:cubicBezTo>
                        <a:pt x="40" y="39"/>
                        <a:pt x="40" y="39"/>
                        <a:pt x="40" y="39"/>
                      </a:cubicBezTo>
                      <a:cubicBezTo>
                        <a:pt x="39" y="43"/>
                        <a:pt x="36" y="46"/>
                        <a:pt x="32" y="45"/>
                      </a:cubicBezTo>
                      <a:cubicBezTo>
                        <a:pt x="7" y="40"/>
                        <a:pt x="7" y="40"/>
                        <a:pt x="7" y="40"/>
                      </a:cubicBezTo>
                      <a:cubicBezTo>
                        <a:pt x="3" y="39"/>
                        <a:pt x="0" y="36"/>
                        <a:pt x="1" y="32"/>
                      </a:cubicBezTo>
                      <a:cubicBezTo>
                        <a:pt x="6" y="6"/>
                        <a:pt x="6" y="6"/>
                        <a:pt x="6" y="6"/>
                      </a:cubicBezTo>
                      <a:cubicBezTo>
                        <a:pt x="7"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50" name="Freeform 68"/>
                <p:cNvSpPr>
                  <a:spLocks/>
                </p:cNvSpPr>
                <p:nvPr/>
              </p:nvSpPr>
              <p:spPr bwMode="auto">
                <a:xfrm>
                  <a:off x="502" y="2014"/>
                  <a:ext cx="58" cy="58"/>
                </a:xfrm>
                <a:custGeom>
                  <a:avLst/>
                  <a:gdLst>
                    <a:gd name="T0" fmla="*/ 14 w 46"/>
                    <a:gd name="T1" fmla="*/ 1 h 46"/>
                    <a:gd name="T2" fmla="*/ 39 w 46"/>
                    <a:gd name="T3" fmla="*/ 5 h 46"/>
                    <a:gd name="T4" fmla="*/ 45 w 46"/>
                    <a:gd name="T5" fmla="*/ 14 h 46"/>
                    <a:gd name="T6" fmla="*/ 40 w 46"/>
                    <a:gd name="T7" fmla="*/ 39 h 46"/>
                    <a:gd name="T8" fmla="*/ 32 w 46"/>
                    <a:gd name="T9" fmla="*/ 45 h 46"/>
                    <a:gd name="T10" fmla="*/ 7 w 46"/>
                    <a:gd name="T11" fmla="*/ 40 h 46"/>
                    <a:gd name="T12" fmla="*/ 1 w 46"/>
                    <a:gd name="T13" fmla="*/ 32 h 46"/>
                    <a:gd name="T14" fmla="*/ 6 w 46"/>
                    <a:gd name="T15" fmla="*/ 6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5"/>
                        <a:pt x="39" y="5"/>
                        <a:pt x="39" y="5"/>
                      </a:cubicBezTo>
                      <a:cubicBezTo>
                        <a:pt x="43" y="6"/>
                        <a:pt x="46" y="10"/>
                        <a:pt x="45" y="14"/>
                      </a:cubicBezTo>
                      <a:cubicBezTo>
                        <a:pt x="40" y="39"/>
                        <a:pt x="40" y="39"/>
                        <a:pt x="40" y="39"/>
                      </a:cubicBezTo>
                      <a:cubicBezTo>
                        <a:pt x="39" y="43"/>
                        <a:pt x="36" y="46"/>
                        <a:pt x="32" y="45"/>
                      </a:cubicBezTo>
                      <a:cubicBezTo>
                        <a:pt x="7" y="40"/>
                        <a:pt x="7" y="40"/>
                        <a:pt x="7" y="40"/>
                      </a:cubicBezTo>
                      <a:cubicBezTo>
                        <a:pt x="3" y="40"/>
                        <a:pt x="0" y="36"/>
                        <a:pt x="1" y="32"/>
                      </a:cubicBezTo>
                      <a:cubicBezTo>
                        <a:pt x="6" y="6"/>
                        <a:pt x="6" y="6"/>
                        <a:pt x="6" y="6"/>
                      </a:cubicBezTo>
                      <a:cubicBezTo>
                        <a:pt x="7" y="2"/>
                        <a:pt x="11"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51" name="Freeform 69"/>
                <p:cNvSpPr>
                  <a:spLocks/>
                </p:cNvSpPr>
                <p:nvPr/>
              </p:nvSpPr>
              <p:spPr bwMode="auto">
                <a:xfrm>
                  <a:off x="563" y="2025"/>
                  <a:ext cx="58" cy="58"/>
                </a:xfrm>
                <a:custGeom>
                  <a:avLst/>
                  <a:gdLst>
                    <a:gd name="T0" fmla="*/ 14 w 46"/>
                    <a:gd name="T1" fmla="*/ 1 h 46"/>
                    <a:gd name="T2" fmla="*/ 39 w 46"/>
                    <a:gd name="T3" fmla="*/ 6 h 46"/>
                    <a:gd name="T4" fmla="*/ 45 w 46"/>
                    <a:gd name="T5" fmla="*/ 14 h 46"/>
                    <a:gd name="T6" fmla="*/ 40 w 46"/>
                    <a:gd name="T7" fmla="*/ 40 h 46"/>
                    <a:gd name="T8" fmla="*/ 32 w 46"/>
                    <a:gd name="T9" fmla="*/ 45 h 46"/>
                    <a:gd name="T10" fmla="*/ 7 w 46"/>
                    <a:gd name="T11" fmla="*/ 41 h 46"/>
                    <a:gd name="T12" fmla="*/ 1 w 46"/>
                    <a:gd name="T13" fmla="*/ 32 h 46"/>
                    <a:gd name="T14" fmla="*/ 6 w 46"/>
                    <a:gd name="T15" fmla="*/ 7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6"/>
                        <a:pt x="39" y="6"/>
                        <a:pt x="39" y="6"/>
                      </a:cubicBezTo>
                      <a:cubicBezTo>
                        <a:pt x="43" y="6"/>
                        <a:pt x="46" y="10"/>
                        <a:pt x="45" y="14"/>
                      </a:cubicBezTo>
                      <a:cubicBezTo>
                        <a:pt x="40" y="40"/>
                        <a:pt x="40" y="40"/>
                        <a:pt x="40" y="40"/>
                      </a:cubicBezTo>
                      <a:cubicBezTo>
                        <a:pt x="39" y="44"/>
                        <a:pt x="36" y="46"/>
                        <a:pt x="32" y="45"/>
                      </a:cubicBezTo>
                      <a:cubicBezTo>
                        <a:pt x="7" y="41"/>
                        <a:pt x="7" y="41"/>
                        <a:pt x="7" y="41"/>
                      </a:cubicBezTo>
                      <a:cubicBezTo>
                        <a:pt x="3" y="40"/>
                        <a:pt x="0" y="36"/>
                        <a:pt x="1" y="32"/>
                      </a:cubicBezTo>
                      <a:cubicBezTo>
                        <a:pt x="6" y="7"/>
                        <a:pt x="6" y="7"/>
                        <a:pt x="6" y="7"/>
                      </a:cubicBezTo>
                      <a:cubicBezTo>
                        <a:pt x="7" y="3"/>
                        <a:pt x="11"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52" name="Freeform 70"/>
                <p:cNvSpPr>
                  <a:spLocks/>
                </p:cNvSpPr>
                <p:nvPr/>
              </p:nvSpPr>
              <p:spPr bwMode="auto">
                <a:xfrm>
                  <a:off x="625" y="2036"/>
                  <a:ext cx="56" cy="59"/>
                </a:xfrm>
                <a:custGeom>
                  <a:avLst/>
                  <a:gdLst>
                    <a:gd name="T0" fmla="*/ 13 w 45"/>
                    <a:gd name="T1" fmla="*/ 1 h 46"/>
                    <a:gd name="T2" fmla="*/ 39 w 45"/>
                    <a:gd name="T3" fmla="*/ 6 h 46"/>
                    <a:gd name="T4" fmla="*/ 44 w 45"/>
                    <a:gd name="T5" fmla="*/ 14 h 46"/>
                    <a:gd name="T6" fmla="*/ 39 w 45"/>
                    <a:gd name="T7" fmla="*/ 40 h 46"/>
                    <a:gd name="T8" fmla="*/ 31 w 45"/>
                    <a:gd name="T9" fmla="*/ 46 h 46"/>
                    <a:gd name="T10" fmla="*/ 6 w 45"/>
                    <a:gd name="T11" fmla="*/ 41 h 46"/>
                    <a:gd name="T12" fmla="*/ 0 w 45"/>
                    <a:gd name="T13" fmla="*/ 32 h 46"/>
                    <a:gd name="T14" fmla="*/ 5 w 45"/>
                    <a:gd name="T15" fmla="*/ 7 h 46"/>
                    <a:gd name="T16" fmla="*/ 13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3" y="1"/>
                      </a:moveTo>
                      <a:cubicBezTo>
                        <a:pt x="39" y="6"/>
                        <a:pt x="39" y="6"/>
                        <a:pt x="39" y="6"/>
                      </a:cubicBezTo>
                      <a:cubicBezTo>
                        <a:pt x="42" y="7"/>
                        <a:pt x="45" y="10"/>
                        <a:pt x="44" y="14"/>
                      </a:cubicBezTo>
                      <a:cubicBezTo>
                        <a:pt x="39" y="40"/>
                        <a:pt x="39" y="40"/>
                        <a:pt x="39" y="40"/>
                      </a:cubicBezTo>
                      <a:cubicBezTo>
                        <a:pt x="38" y="44"/>
                        <a:pt x="35" y="46"/>
                        <a:pt x="31" y="46"/>
                      </a:cubicBezTo>
                      <a:cubicBezTo>
                        <a:pt x="6" y="41"/>
                        <a:pt x="6" y="41"/>
                        <a:pt x="6" y="41"/>
                      </a:cubicBezTo>
                      <a:cubicBezTo>
                        <a:pt x="2" y="40"/>
                        <a:pt x="0" y="36"/>
                        <a:pt x="0" y="32"/>
                      </a:cubicBezTo>
                      <a:cubicBezTo>
                        <a:pt x="5" y="7"/>
                        <a:pt x="5" y="7"/>
                        <a:pt x="5" y="7"/>
                      </a:cubicBezTo>
                      <a:cubicBezTo>
                        <a:pt x="6" y="3"/>
                        <a:pt x="10" y="0"/>
                        <a:pt x="13"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53" name="Freeform 71"/>
                <p:cNvSpPr>
                  <a:spLocks/>
                </p:cNvSpPr>
                <p:nvPr/>
              </p:nvSpPr>
              <p:spPr bwMode="auto">
                <a:xfrm>
                  <a:off x="685" y="2049"/>
                  <a:ext cx="57" cy="58"/>
                </a:xfrm>
                <a:custGeom>
                  <a:avLst/>
                  <a:gdLst>
                    <a:gd name="T0" fmla="*/ 14 w 45"/>
                    <a:gd name="T1" fmla="*/ 0 h 46"/>
                    <a:gd name="T2" fmla="*/ 39 w 45"/>
                    <a:gd name="T3" fmla="*/ 5 h 46"/>
                    <a:gd name="T4" fmla="*/ 44 w 45"/>
                    <a:gd name="T5" fmla="*/ 13 h 46"/>
                    <a:gd name="T6" fmla="*/ 39 w 45"/>
                    <a:gd name="T7" fmla="*/ 39 h 46"/>
                    <a:gd name="T8" fmla="*/ 31 w 45"/>
                    <a:gd name="T9" fmla="*/ 45 h 46"/>
                    <a:gd name="T10" fmla="*/ 6 w 45"/>
                    <a:gd name="T11" fmla="*/ 40 h 46"/>
                    <a:gd name="T12" fmla="*/ 0 w 45"/>
                    <a:gd name="T13" fmla="*/ 32 h 46"/>
                    <a:gd name="T14" fmla="*/ 5 w 45"/>
                    <a:gd name="T15" fmla="*/ 6 h 46"/>
                    <a:gd name="T16" fmla="*/ 14 w 45"/>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0"/>
                      </a:moveTo>
                      <a:cubicBezTo>
                        <a:pt x="39" y="5"/>
                        <a:pt x="39" y="5"/>
                        <a:pt x="39" y="5"/>
                      </a:cubicBezTo>
                      <a:cubicBezTo>
                        <a:pt x="42" y="6"/>
                        <a:pt x="45" y="10"/>
                        <a:pt x="44" y="13"/>
                      </a:cubicBezTo>
                      <a:cubicBezTo>
                        <a:pt x="39" y="39"/>
                        <a:pt x="39" y="39"/>
                        <a:pt x="39" y="39"/>
                      </a:cubicBezTo>
                      <a:cubicBezTo>
                        <a:pt x="39" y="43"/>
                        <a:pt x="35" y="46"/>
                        <a:pt x="31" y="45"/>
                      </a:cubicBezTo>
                      <a:cubicBezTo>
                        <a:pt x="6" y="40"/>
                        <a:pt x="6" y="40"/>
                        <a:pt x="6" y="40"/>
                      </a:cubicBezTo>
                      <a:cubicBezTo>
                        <a:pt x="2" y="39"/>
                        <a:pt x="0" y="36"/>
                        <a:pt x="0" y="32"/>
                      </a:cubicBezTo>
                      <a:cubicBezTo>
                        <a:pt x="5" y="6"/>
                        <a:pt x="5" y="6"/>
                        <a:pt x="5" y="6"/>
                      </a:cubicBezTo>
                      <a:cubicBezTo>
                        <a:pt x="6"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54" name="Freeform 72"/>
                <p:cNvSpPr>
                  <a:spLocks/>
                </p:cNvSpPr>
                <p:nvPr/>
              </p:nvSpPr>
              <p:spPr bwMode="auto">
                <a:xfrm>
                  <a:off x="746" y="2060"/>
                  <a:ext cx="57" cy="59"/>
                </a:xfrm>
                <a:custGeom>
                  <a:avLst/>
                  <a:gdLst>
                    <a:gd name="T0" fmla="*/ 14 w 45"/>
                    <a:gd name="T1" fmla="*/ 1 h 46"/>
                    <a:gd name="T2" fmla="*/ 39 w 45"/>
                    <a:gd name="T3" fmla="*/ 5 h 46"/>
                    <a:gd name="T4" fmla="*/ 44 w 45"/>
                    <a:gd name="T5" fmla="*/ 14 h 46"/>
                    <a:gd name="T6" fmla="*/ 39 w 45"/>
                    <a:gd name="T7" fmla="*/ 39 h 46"/>
                    <a:gd name="T8" fmla="*/ 31 w 45"/>
                    <a:gd name="T9" fmla="*/ 45 h 46"/>
                    <a:gd name="T10" fmla="*/ 6 w 45"/>
                    <a:gd name="T11" fmla="*/ 40 h 46"/>
                    <a:gd name="T12" fmla="*/ 0 w 45"/>
                    <a:gd name="T13" fmla="*/ 32 h 46"/>
                    <a:gd name="T14" fmla="*/ 5 w 45"/>
                    <a:gd name="T15" fmla="*/ 6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5"/>
                        <a:pt x="39" y="5"/>
                        <a:pt x="39" y="5"/>
                      </a:cubicBezTo>
                      <a:cubicBezTo>
                        <a:pt x="42" y="6"/>
                        <a:pt x="45" y="10"/>
                        <a:pt x="44" y="14"/>
                      </a:cubicBezTo>
                      <a:cubicBezTo>
                        <a:pt x="39" y="39"/>
                        <a:pt x="39" y="39"/>
                        <a:pt x="39" y="39"/>
                      </a:cubicBezTo>
                      <a:cubicBezTo>
                        <a:pt x="39" y="43"/>
                        <a:pt x="35" y="46"/>
                        <a:pt x="31" y="45"/>
                      </a:cubicBezTo>
                      <a:cubicBezTo>
                        <a:pt x="6" y="40"/>
                        <a:pt x="6" y="40"/>
                        <a:pt x="6" y="40"/>
                      </a:cubicBezTo>
                      <a:cubicBezTo>
                        <a:pt x="2" y="39"/>
                        <a:pt x="0" y="36"/>
                        <a:pt x="0" y="32"/>
                      </a:cubicBezTo>
                      <a:cubicBezTo>
                        <a:pt x="5" y="6"/>
                        <a:pt x="5" y="6"/>
                        <a:pt x="5" y="6"/>
                      </a:cubicBezTo>
                      <a:cubicBezTo>
                        <a:pt x="6" y="2"/>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55" name="Freeform 73"/>
                <p:cNvSpPr>
                  <a:spLocks/>
                </p:cNvSpPr>
                <p:nvPr/>
              </p:nvSpPr>
              <p:spPr bwMode="auto">
                <a:xfrm>
                  <a:off x="807" y="2072"/>
                  <a:ext cx="56" cy="58"/>
                </a:xfrm>
                <a:custGeom>
                  <a:avLst/>
                  <a:gdLst>
                    <a:gd name="T0" fmla="*/ 14 w 45"/>
                    <a:gd name="T1" fmla="*/ 1 h 46"/>
                    <a:gd name="T2" fmla="*/ 39 w 45"/>
                    <a:gd name="T3" fmla="*/ 6 h 46"/>
                    <a:gd name="T4" fmla="*/ 44 w 45"/>
                    <a:gd name="T5" fmla="*/ 14 h 46"/>
                    <a:gd name="T6" fmla="*/ 39 w 45"/>
                    <a:gd name="T7" fmla="*/ 40 h 46"/>
                    <a:gd name="T8" fmla="*/ 31 w 45"/>
                    <a:gd name="T9" fmla="*/ 45 h 46"/>
                    <a:gd name="T10" fmla="*/ 6 w 45"/>
                    <a:gd name="T11" fmla="*/ 40 h 46"/>
                    <a:gd name="T12" fmla="*/ 0 w 45"/>
                    <a:gd name="T13" fmla="*/ 32 h 46"/>
                    <a:gd name="T14" fmla="*/ 5 w 45"/>
                    <a:gd name="T15" fmla="*/ 6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6"/>
                        <a:pt x="39" y="6"/>
                        <a:pt x="39" y="6"/>
                      </a:cubicBezTo>
                      <a:cubicBezTo>
                        <a:pt x="43" y="6"/>
                        <a:pt x="45" y="10"/>
                        <a:pt x="44" y="14"/>
                      </a:cubicBezTo>
                      <a:cubicBezTo>
                        <a:pt x="39" y="40"/>
                        <a:pt x="39" y="40"/>
                        <a:pt x="39" y="40"/>
                      </a:cubicBezTo>
                      <a:cubicBezTo>
                        <a:pt x="39" y="43"/>
                        <a:pt x="35" y="46"/>
                        <a:pt x="31" y="45"/>
                      </a:cubicBezTo>
                      <a:cubicBezTo>
                        <a:pt x="6" y="40"/>
                        <a:pt x="6" y="40"/>
                        <a:pt x="6" y="40"/>
                      </a:cubicBezTo>
                      <a:cubicBezTo>
                        <a:pt x="2" y="40"/>
                        <a:pt x="0" y="36"/>
                        <a:pt x="0" y="32"/>
                      </a:cubicBezTo>
                      <a:cubicBezTo>
                        <a:pt x="5" y="6"/>
                        <a:pt x="5" y="6"/>
                        <a:pt x="5" y="6"/>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56" name="Freeform 74"/>
                <p:cNvSpPr>
                  <a:spLocks/>
                </p:cNvSpPr>
                <p:nvPr/>
              </p:nvSpPr>
              <p:spPr bwMode="auto">
                <a:xfrm>
                  <a:off x="867" y="2083"/>
                  <a:ext cx="57" cy="58"/>
                </a:xfrm>
                <a:custGeom>
                  <a:avLst/>
                  <a:gdLst>
                    <a:gd name="T0" fmla="*/ 14 w 45"/>
                    <a:gd name="T1" fmla="*/ 1 h 46"/>
                    <a:gd name="T2" fmla="*/ 39 w 45"/>
                    <a:gd name="T3" fmla="*/ 6 h 46"/>
                    <a:gd name="T4" fmla="*/ 44 w 45"/>
                    <a:gd name="T5" fmla="*/ 14 h 46"/>
                    <a:gd name="T6" fmla="*/ 39 w 45"/>
                    <a:gd name="T7" fmla="*/ 40 h 46"/>
                    <a:gd name="T8" fmla="*/ 31 w 45"/>
                    <a:gd name="T9" fmla="*/ 46 h 46"/>
                    <a:gd name="T10" fmla="*/ 6 w 45"/>
                    <a:gd name="T11" fmla="*/ 41 h 46"/>
                    <a:gd name="T12" fmla="*/ 1 w 45"/>
                    <a:gd name="T13" fmla="*/ 32 h 46"/>
                    <a:gd name="T14" fmla="*/ 5 w 45"/>
                    <a:gd name="T15" fmla="*/ 7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6"/>
                        <a:pt x="39" y="6"/>
                        <a:pt x="39" y="6"/>
                      </a:cubicBezTo>
                      <a:cubicBezTo>
                        <a:pt x="43" y="7"/>
                        <a:pt x="45" y="10"/>
                        <a:pt x="44" y="14"/>
                      </a:cubicBezTo>
                      <a:cubicBezTo>
                        <a:pt x="39" y="40"/>
                        <a:pt x="39" y="40"/>
                        <a:pt x="39" y="40"/>
                      </a:cubicBezTo>
                      <a:cubicBezTo>
                        <a:pt x="39" y="44"/>
                        <a:pt x="35" y="46"/>
                        <a:pt x="31" y="46"/>
                      </a:cubicBezTo>
                      <a:cubicBezTo>
                        <a:pt x="6" y="41"/>
                        <a:pt x="6" y="41"/>
                        <a:pt x="6" y="41"/>
                      </a:cubicBezTo>
                      <a:cubicBezTo>
                        <a:pt x="2" y="40"/>
                        <a:pt x="0" y="36"/>
                        <a:pt x="1" y="32"/>
                      </a:cubicBezTo>
                      <a:cubicBezTo>
                        <a:pt x="5" y="7"/>
                        <a:pt x="5" y="7"/>
                        <a:pt x="5" y="7"/>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57" name="Freeform 75"/>
                <p:cNvSpPr>
                  <a:spLocks/>
                </p:cNvSpPr>
                <p:nvPr/>
              </p:nvSpPr>
              <p:spPr bwMode="auto">
                <a:xfrm>
                  <a:off x="928" y="2096"/>
                  <a:ext cx="57" cy="57"/>
                </a:xfrm>
                <a:custGeom>
                  <a:avLst/>
                  <a:gdLst>
                    <a:gd name="T0" fmla="*/ 14 w 45"/>
                    <a:gd name="T1" fmla="*/ 0 h 45"/>
                    <a:gd name="T2" fmla="*/ 39 w 45"/>
                    <a:gd name="T3" fmla="*/ 5 h 45"/>
                    <a:gd name="T4" fmla="*/ 45 w 45"/>
                    <a:gd name="T5" fmla="*/ 13 h 45"/>
                    <a:gd name="T6" fmla="*/ 40 w 45"/>
                    <a:gd name="T7" fmla="*/ 39 h 45"/>
                    <a:gd name="T8" fmla="*/ 31 w 45"/>
                    <a:gd name="T9" fmla="*/ 45 h 45"/>
                    <a:gd name="T10" fmla="*/ 6 w 45"/>
                    <a:gd name="T11" fmla="*/ 40 h 45"/>
                    <a:gd name="T12" fmla="*/ 1 w 45"/>
                    <a:gd name="T13" fmla="*/ 32 h 45"/>
                    <a:gd name="T14" fmla="*/ 6 w 45"/>
                    <a:gd name="T15" fmla="*/ 6 h 45"/>
                    <a:gd name="T16" fmla="*/ 14 w 45"/>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14" y="0"/>
                      </a:moveTo>
                      <a:cubicBezTo>
                        <a:pt x="39" y="5"/>
                        <a:pt x="39" y="5"/>
                        <a:pt x="39" y="5"/>
                      </a:cubicBezTo>
                      <a:cubicBezTo>
                        <a:pt x="43" y="6"/>
                        <a:pt x="45" y="10"/>
                        <a:pt x="45" y="13"/>
                      </a:cubicBezTo>
                      <a:cubicBezTo>
                        <a:pt x="40" y="39"/>
                        <a:pt x="40" y="39"/>
                        <a:pt x="40" y="39"/>
                      </a:cubicBezTo>
                      <a:cubicBezTo>
                        <a:pt x="39" y="43"/>
                        <a:pt x="35" y="45"/>
                        <a:pt x="31" y="45"/>
                      </a:cubicBezTo>
                      <a:cubicBezTo>
                        <a:pt x="6" y="40"/>
                        <a:pt x="6" y="40"/>
                        <a:pt x="6" y="40"/>
                      </a:cubicBezTo>
                      <a:cubicBezTo>
                        <a:pt x="2" y="39"/>
                        <a:pt x="0" y="35"/>
                        <a:pt x="1" y="32"/>
                      </a:cubicBezTo>
                      <a:cubicBezTo>
                        <a:pt x="6" y="6"/>
                        <a:pt x="6" y="6"/>
                        <a:pt x="6" y="6"/>
                      </a:cubicBezTo>
                      <a:cubicBezTo>
                        <a:pt x="6"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58" name="Freeform 76"/>
                <p:cNvSpPr>
                  <a:spLocks/>
                </p:cNvSpPr>
                <p:nvPr/>
              </p:nvSpPr>
              <p:spPr bwMode="auto">
                <a:xfrm>
                  <a:off x="989" y="2107"/>
                  <a:ext cx="57" cy="58"/>
                </a:xfrm>
                <a:custGeom>
                  <a:avLst/>
                  <a:gdLst>
                    <a:gd name="T0" fmla="*/ 14 w 45"/>
                    <a:gd name="T1" fmla="*/ 1 h 46"/>
                    <a:gd name="T2" fmla="*/ 39 w 45"/>
                    <a:gd name="T3" fmla="*/ 5 h 46"/>
                    <a:gd name="T4" fmla="*/ 45 w 45"/>
                    <a:gd name="T5" fmla="*/ 14 h 46"/>
                    <a:gd name="T6" fmla="*/ 40 w 45"/>
                    <a:gd name="T7" fmla="*/ 39 h 46"/>
                    <a:gd name="T8" fmla="*/ 31 w 45"/>
                    <a:gd name="T9" fmla="*/ 45 h 46"/>
                    <a:gd name="T10" fmla="*/ 6 w 45"/>
                    <a:gd name="T11" fmla="*/ 40 h 46"/>
                    <a:gd name="T12" fmla="*/ 1 w 45"/>
                    <a:gd name="T13" fmla="*/ 32 h 46"/>
                    <a:gd name="T14" fmla="*/ 6 w 45"/>
                    <a:gd name="T15" fmla="*/ 6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5"/>
                        <a:pt x="39" y="5"/>
                        <a:pt x="39" y="5"/>
                      </a:cubicBezTo>
                      <a:cubicBezTo>
                        <a:pt x="43" y="6"/>
                        <a:pt x="45" y="10"/>
                        <a:pt x="45" y="14"/>
                      </a:cubicBezTo>
                      <a:cubicBezTo>
                        <a:pt x="40" y="39"/>
                        <a:pt x="40" y="39"/>
                        <a:pt x="40" y="39"/>
                      </a:cubicBezTo>
                      <a:cubicBezTo>
                        <a:pt x="39" y="43"/>
                        <a:pt x="35" y="46"/>
                        <a:pt x="31" y="45"/>
                      </a:cubicBezTo>
                      <a:cubicBezTo>
                        <a:pt x="6" y="40"/>
                        <a:pt x="6" y="40"/>
                        <a:pt x="6" y="40"/>
                      </a:cubicBezTo>
                      <a:cubicBezTo>
                        <a:pt x="2" y="39"/>
                        <a:pt x="0" y="36"/>
                        <a:pt x="1" y="32"/>
                      </a:cubicBezTo>
                      <a:cubicBezTo>
                        <a:pt x="6" y="6"/>
                        <a:pt x="6" y="6"/>
                        <a:pt x="6" y="6"/>
                      </a:cubicBezTo>
                      <a:cubicBezTo>
                        <a:pt x="6" y="2"/>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59" name="Freeform 77"/>
                <p:cNvSpPr>
                  <a:spLocks/>
                </p:cNvSpPr>
                <p:nvPr/>
              </p:nvSpPr>
              <p:spPr bwMode="auto">
                <a:xfrm>
                  <a:off x="326" y="2040"/>
                  <a:ext cx="57" cy="58"/>
                </a:xfrm>
                <a:custGeom>
                  <a:avLst/>
                  <a:gdLst>
                    <a:gd name="T0" fmla="*/ 14 w 45"/>
                    <a:gd name="T1" fmla="*/ 1 h 46"/>
                    <a:gd name="T2" fmla="*/ 39 w 45"/>
                    <a:gd name="T3" fmla="*/ 6 h 46"/>
                    <a:gd name="T4" fmla="*/ 44 w 45"/>
                    <a:gd name="T5" fmla="*/ 14 h 46"/>
                    <a:gd name="T6" fmla="*/ 39 w 45"/>
                    <a:gd name="T7" fmla="*/ 40 h 46"/>
                    <a:gd name="T8" fmla="*/ 31 w 45"/>
                    <a:gd name="T9" fmla="*/ 45 h 46"/>
                    <a:gd name="T10" fmla="*/ 6 w 45"/>
                    <a:gd name="T11" fmla="*/ 41 h 46"/>
                    <a:gd name="T12" fmla="*/ 0 w 45"/>
                    <a:gd name="T13" fmla="*/ 32 h 46"/>
                    <a:gd name="T14" fmla="*/ 5 w 45"/>
                    <a:gd name="T15" fmla="*/ 7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6"/>
                        <a:pt x="39" y="6"/>
                        <a:pt x="39" y="6"/>
                      </a:cubicBezTo>
                      <a:cubicBezTo>
                        <a:pt x="42" y="7"/>
                        <a:pt x="45" y="10"/>
                        <a:pt x="44" y="14"/>
                      </a:cubicBezTo>
                      <a:cubicBezTo>
                        <a:pt x="39" y="40"/>
                        <a:pt x="39" y="40"/>
                        <a:pt x="39" y="40"/>
                      </a:cubicBezTo>
                      <a:cubicBezTo>
                        <a:pt x="39" y="44"/>
                        <a:pt x="35" y="46"/>
                        <a:pt x="31" y="45"/>
                      </a:cubicBezTo>
                      <a:cubicBezTo>
                        <a:pt x="6" y="41"/>
                        <a:pt x="6" y="41"/>
                        <a:pt x="6" y="41"/>
                      </a:cubicBezTo>
                      <a:cubicBezTo>
                        <a:pt x="2" y="40"/>
                        <a:pt x="0" y="36"/>
                        <a:pt x="0" y="32"/>
                      </a:cubicBezTo>
                      <a:cubicBezTo>
                        <a:pt x="5" y="7"/>
                        <a:pt x="5" y="7"/>
                        <a:pt x="5" y="7"/>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60" name="Freeform 78"/>
                <p:cNvSpPr>
                  <a:spLocks/>
                </p:cNvSpPr>
                <p:nvPr/>
              </p:nvSpPr>
              <p:spPr bwMode="auto">
                <a:xfrm>
                  <a:off x="387" y="2053"/>
                  <a:ext cx="57" cy="57"/>
                </a:xfrm>
                <a:custGeom>
                  <a:avLst/>
                  <a:gdLst>
                    <a:gd name="T0" fmla="*/ 14 w 45"/>
                    <a:gd name="T1" fmla="*/ 0 h 45"/>
                    <a:gd name="T2" fmla="*/ 39 w 45"/>
                    <a:gd name="T3" fmla="*/ 5 h 45"/>
                    <a:gd name="T4" fmla="*/ 44 w 45"/>
                    <a:gd name="T5" fmla="*/ 13 h 45"/>
                    <a:gd name="T6" fmla="*/ 39 w 45"/>
                    <a:gd name="T7" fmla="*/ 39 h 45"/>
                    <a:gd name="T8" fmla="*/ 31 w 45"/>
                    <a:gd name="T9" fmla="*/ 45 h 45"/>
                    <a:gd name="T10" fmla="*/ 6 w 45"/>
                    <a:gd name="T11" fmla="*/ 40 h 45"/>
                    <a:gd name="T12" fmla="*/ 0 w 45"/>
                    <a:gd name="T13" fmla="*/ 32 h 45"/>
                    <a:gd name="T14" fmla="*/ 5 w 45"/>
                    <a:gd name="T15" fmla="*/ 6 h 45"/>
                    <a:gd name="T16" fmla="*/ 14 w 45"/>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14" y="0"/>
                      </a:moveTo>
                      <a:cubicBezTo>
                        <a:pt x="39" y="5"/>
                        <a:pt x="39" y="5"/>
                        <a:pt x="39" y="5"/>
                      </a:cubicBezTo>
                      <a:cubicBezTo>
                        <a:pt x="42" y="6"/>
                        <a:pt x="45" y="10"/>
                        <a:pt x="44" y="13"/>
                      </a:cubicBezTo>
                      <a:cubicBezTo>
                        <a:pt x="39" y="39"/>
                        <a:pt x="39" y="39"/>
                        <a:pt x="39" y="39"/>
                      </a:cubicBezTo>
                      <a:cubicBezTo>
                        <a:pt x="39" y="43"/>
                        <a:pt x="35" y="45"/>
                        <a:pt x="31" y="45"/>
                      </a:cubicBezTo>
                      <a:cubicBezTo>
                        <a:pt x="6" y="40"/>
                        <a:pt x="6" y="40"/>
                        <a:pt x="6" y="40"/>
                      </a:cubicBezTo>
                      <a:cubicBezTo>
                        <a:pt x="2" y="39"/>
                        <a:pt x="0" y="35"/>
                        <a:pt x="0" y="32"/>
                      </a:cubicBezTo>
                      <a:cubicBezTo>
                        <a:pt x="5" y="6"/>
                        <a:pt x="5" y="6"/>
                        <a:pt x="5" y="6"/>
                      </a:cubicBezTo>
                      <a:cubicBezTo>
                        <a:pt x="6"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61" name="Freeform 79"/>
                <p:cNvSpPr>
                  <a:spLocks/>
                </p:cNvSpPr>
                <p:nvPr/>
              </p:nvSpPr>
              <p:spPr bwMode="auto">
                <a:xfrm>
                  <a:off x="448" y="2064"/>
                  <a:ext cx="56" cy="58"/>
                </a:xfrm>
                <a:custGeom>
                  <a:avLst/>
                  <a:gdLst>
                    <a:gd name="T0" fmla="*/ 14 w 45"/>
                    <a:gd name="T1" fmla="*/ 0 h 46"/>
                    <a:gd name="T2" fmla="*/ 39 w 45"/>
                    <a:gd name="T3" fmla="*/ 5 h 46"/>
                    <a:gd name="T4" fmla="*/ 44 w 45"/>
                    <a:gd name="T5" fmla="*/ 14 h 46"/>
                    <a:gd name="T6" fmla="*/ 39 w 45"/>
                    <a:gd name="T7" fmla="*/ 39 h 46"/>
                    <a:gd name="T8" fmla="*/ 31 w 45"/>
                    <a:gd name="T9" fmla="*/ 45 h 46"/>
                    <a:gd name="T10" fmla="*/ 6 w 45"/>
                    <a:gd name="T11" fmla="*/ 40 h 46"/>
                    <a:gd name="T12" fmla="*/ 0 w 45"/>
                    <a:gd name="T13" fmla="*/ 32 h 46"/>
                    <a:gd name="T14" fmla="*/ 5 w 45"/>
                    <a:gd name="T15" fmla="*/ 6 h 46"/>
                    <a:gd name="T16" fmla="*/ 14 w 45"/>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0"/>
                      </a:moveTo>
                      <a:cubicBezTo>
                        <a:pt x="39" y="5"/>
                        <a:pt x="39" y="5"/>
                        <a:pt x="39" y="5"/>
                      </a:cubicBezTo>
                      <a:cubicBezTo>
                        <a:pt x="43" y="6"/>
                        <a:pt x="45" y="10"/>
                        <a:pt x="44" y="14"/>
                      </a:cubicBezTo>
                      <a:cubicBezTo>
                        <a:pt x="39" y="39"/>
                        <a:pt x="39" y="39"/>
                        <a:pt x="39" y="39"/>
                      </a:cubicBezTo>
                      <a:cubicBezTo>
                        <a:pt x="39" y="43"/>
                        <a:pt x="35" y="46"/>
                        <a:pt x="31" y="45"/>
                      </a:cubicBezTo>
                      <a:cubicBezTo>
                        <a:pt x="6" y="40"/>
                        <a:pt x="6" y="40"/>
                        <a:pt x="6" y="40"/>
                      </a:cubicBezTo>
                      <a:cubicBezTo>
                        <a:pt x="2" y="39"/>
                        <a:pt x="0" y="36"/>
                        <a:pt x="0" y="32"/>
                      </a:cubicBezTo>
                      <a:cubicBezTo>
                        <a:pt x="5" y="6"/>
                        <a:pt x="5" y="6"/>
                        <a:pt x="5" y="6"/>
                      </a:cubicBezTo>
                      <a:cubicBezTo>
                        <a:pt x="6"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62" name="Freeform 80"/>
                <p:cNvSpPr>
                  <a:spLocks/>
                </p:cNvSpPr>
                <p:nvPr/>
              </p:nvSpPr>
              <p:spPr bwMode="auto">
                <a:xfrm>
                  <a:off x="508" y="2076"/>
                  <a:ext cx="57" cy="58"/>
                </a:xfrm>
                <a:custGeom>
                  <a:avLst/>
                  <a:gdLst>
                    <a:gd name="T0" fmla="*/ 14 w 45"/>
                    <a:gd name="T1" fmla="*/ 1 h 46"/>
                    <a:gd name="T2" fmla="*/ 39 w 45"/>
                    <a:gd name="T3" fmla="*/ 6 h 46"/>
                    <a:gd name="T4" fmla="*/ 44 w 45"/>
                    <a:gd name="T5" fmla="*/ 14 h 46"/>
                    <a:gd name="T6" fmla="*/ 40 w 45"/>
                    <a:gd name="T7" fmla="*/ 40 h 46"/>
                    <a:gd name="T8" fmla="*/ 31 w 45"/>
                    <a:gd name="T9" fmla="*/ 45 h 46"/>
                    <a:gd name="T10" fmla="*/ 6 w 45"/>
                    <a:gd name="T11" fmla="*/ 40 h 46"/>
                    <a:gd name="T12" fmla="*/ 1 w 45"/>
                    <a:gd name="T13" fmla="*/ 32 h 46"/>
                    <a:gd name="T14" fmla="*/ 5 w 45"/>
                    <a:gd name="T15" fmla="*/ 6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6"/>
                        <a:pt x="39" y="6"/>
                        <a:pt x="39" y="6"/>
                      </a:cubicBezTo>
                      <a:cubicBezTo>
                        <a:pt x="43" y="6"/>
                        <a:pt x="45" y="10"/>
                        <a:pt x="44" y="14"/>
                      </a:cubicBezTo>
                      <a:cubicBezTo>
                        <a:pt x="40" y="40"/>
                        <a:pt x="40" y="40"/>
                        <a:pt x="40" y="40"/>
                      </a:cubicBezTo>
                      <a:cubicBezTo>
                        <a:pt x="39" y="43"/>
                        <a:pt x="35" y="46"/>
                        <a:pt x="31" y="45"/>
                      </a:cubicBezTo>
                      <a:cubicBezTo>
                        <a:pt x="6" y="40"/>
                        <a:pt x="6" y="40"/>
                        <a:pt x="6" y="40"/>
                      </a:cubicBezTo>
                      <a:cubicBezTo>
                        <a:pt x="2" y="40"/>
                        <a:pt x="0" y="36"/>
                        <a:pt x="1" y="32"/>
                      </a:cubicBezTo>
                      <a:cubicBezTo>
                        <a:pt x="5" y="6"/>
                        <a:pt x="5" y="6"/>
                        <a:pt x="5" y="6"/>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63" name="Freeform 81"/>
                <p:cNvSpPr>
                  <a:spLocks/>
                </p:cNvSpPr>
                <p:nvPr/>
              </p:nvSpPr>
              <p:spPr bwMode="auto">
                <a:xfrm>
                  <a:off x="569" y="2087"/>
                  <a:ext cx="57" cy="58"/>
                </a:xfrm>
                <a:custGeom>
                  <a:avLst/>
                  <a:gdLst>
                    <a:gd name="T0" fmla="*/ 14 w 45"/>
                    <a:gd name="T1" fmla="*/ 1 h 46"/>
                    <a:gd name="T2" fmla="*/ 39 w 45"/>
                    <a:gd name="T3" fmla="*/ 6 h 46"/>
                    <a:gd name="T4" fmla="*/ 45 w 45"/>
                    <a:gd name="T5" fmla="*/ 14 h 46"/>
                    <a:gd name="T6" fmla="*/ 40 w 45"/>
                    <a:gd name="T7" fmla="*/ 40 h 46"/>
                    <a:gd name="T8" fmla="*/ 31 w 45"/>
                    <a:gd name="T9" fmla="*/ 45 h 46"/>
                    <a:gd name="T10" fmla="*/ 6 w 45"/>
                    <a:gd name="T11" fmla="*/ 41 h 46"/>
                    <a:gd name="T12" fmla="*/ 1 w 45"/>
                    <a:gd name="T13" fmla="*/ 32 h 46"/>
                    <a:gd name="T14" fmla="*/ 6 w 45"/>
                    <a:gd name="T15" fmla="*/ 7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6"/>
                        <a:pt x="39" y="6"/>
                        <a:pt x="39" y="6"/>
                      </a:cubicBezTo>
                      <a:cubicBezTo>
                        <a:pt x="43" y="6"/>
                        <a:pt x="45" y="10"/>
                        <a:pt x="45" y="14"/>
                      </a:cubicBezTo>
                      <a:cubicBezTo>
                        <a:pt x="40" y="40"/>
                        <a:pt x="40" y="40"/>
                        <a:pt x="40" y="40"/>
                      </a:cubicBezTo>
                      <a:cubicBezTo>
                        <a:pt x="39" y="44"/>
                        <a:pt x="35" y="46"/>
                        <a:pt x="31" y="45"/>
                      </a:cubicBezTo>
                      <a:cubicBezTo>
                        <a:pt x="6" y="41"/>
                        <a:pt x="6" y="41"/>
                        <a:pt x="6" y="41"/>
                      </a:cubicBezTo>
                      <a:cubicBezTo>
                        <a:pt x="2" y="40"/>
                        <a:pt x="0" y="36"/>
                        <a:pt x="1" y="32"/>
                      </a:cubicBezTo>
                      <a:cubicBezTo>
                        <a:pt x="6" y="7"/>
                        <a:pt x="6" y="7"/>
                        <a:pt x="6" y="7"/>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64" name="Freeform 82"/>
                <p:cNvSpPr>
                  <a:spLocks/>
                </p:cNvSpPr>
                <p:nvPr/>
              </p:nvSpPr>
              <p:spPr bwMode="auto">
                <a:xfrm>
                  <a:off x="630" y="2098"/>
                  <a:ext cx="56" cy="58"/>
                </a:xfrm>
                <a:custGeom>
                  <a:avLst/>
                  <a:gdLst>
                    <a:gd name="T0" fmla="*/ 14 w 45"/>
                    <a:gd name="T1" fmla="*/ 1 h 46"/>
                    <a:gd name="T2" fmla="*/ 39 w 45"/>
                    <a:gd name="T3" fmla="*/ 6 h 46"/>
                    <a:gd name="T4" fmla="*/ 45 w 45"/>
                    <a:gd name="T5" fmla="*/ 14 h 46"/>
                    <a:gd name="T6" fmla="*/ 40 w 45"/>
                    <a:gd name="T7" fmla="*/ 40 h 46"/>
                    <a:gd name="T8" fmla="*/ 31 w 45"/>
                    <a:gd name="T9" fmla="*/ 46 h 46"/>
                    <a:gd name="T10" fmla="*/ 6 w 45"/>
                    <a:gd name="T11" fmla="*/ 41 h 46"/>
                    <a:gd name="T12" fmla="*/ 1 w 45"/>
                    <a:gd name="T13" fmla="*/ 33 h 46"/>
                    <a:gd name="T14" fmla="*/ 6 w 45"/>
                    <a:gd name="T15" fmla="*/ 7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6"/>
                        <a:pt x="39" y="6"/>
                        <a:pt x="39" y="6"/>
                      </a:cubicBezTo>
                      <a:cubicBezTo>
                        <a:pt x="43" y="7"/>
                        <a:pt x="45" y="10"/>
                        <a:pt x="45" y="14"/>
                      </a:cubicBezTo>
                      <a:cubicBezTo>
                        <a:pt x="40" y="40"/>
                        <a:pt x="40" y="40"/>
                        <a:pt x="40" y="40"/>
                      </a:cubicBezTo>
                      <a:cubicBezTo>
                        <a:pt x="39" y="44"/>
                        <a:pt x="35" y="46"/>
                        <a:pt x="31" y="46"/>
                      </a:cubicBezTo>
                      <a:cubicBezTo>
                        <a:pt x="6" y="41"/>
                        <a:pt x="6" y="41"/>
                        <a:pt x="6" y="41"/>
                      </a:cubicBezTo>
                      <a:cubicBezTo>
                        <a:pt x="2" y="40"/>
                        <a:pt x="0" y="36"/>
                        <a:pt x="1" y="33"/>
                      </a:cubicBezTo>
                      <a:cubicBezTo>
                        <a:pt x="6" y="7"/>
                        <a:pt x="6" y="7"/>
                        <a:pt x="6" y="7"/>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65" name="Freeform 83"/>
                <p:cNvSpPr>
                  <a:spLocks/>
                </p:cNvSpPr>
                <p:nvPr/>
              </p:nvSpPr>
              <p:spPr bwMode="auto">
                <a:xfrm>
                  <a:off x="690" y="2111"/>
                  <a:ext cx="57" cy="58"/>
                </a:xfrm>
                <a:custGeom>
                  <a:avLst/>
                  <a:gdLst>
                    <a:gd name="T0" fmla="*/ 14 w 45"/>
                    <a:gd name="T1" fmla="*/ 0 h 46"/>
                    <a:gd name="T2" fmla="*/ 39 w 45"/>
                    <a:gd name="T3" fmla="*/ 5 h 46"/>
                    <a:gd name="T4" fmla="*/ 45 w 45"/>
                    <a:gd name="T5" fmla="*/ 14 h 46"/>
                    <a:gd name="T6" fmla="*/ 40 w 45"/>
                    <a:gd name="T7" fmla="*/ 39 h 46"/>
                    <a:gd name="T8" fmla="*/ 31 w 45"/>
                    <a:gd name="T9" fmla="*/ 45 h 46"/>
                    <a:gd name="T10" fmla="*/ 6 w 45"/>
                    <a:gd name="T11" fmla="*/ 40 h 46"/>
                    <a:gd name="T12" fmla="*/ 1 w 45"/>
                    <a:gd name="T13" fmla="*/ 32 h 46"/>
                    <a:gd name="T14" fmla="*/ 6 w 45"/>
                    <a:gd name="T15" fmla="*/ 6 h 46"/>
                    <a:gd name="T16" fmla="*/ 14 w 45"/>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0"/>
                      </a:moveTo>
                      <a:cubicBezTo>
                        <a:pt x="39" y="5"/>
                        <a:pt x="39" y="5"/>
                        <a:pt x="39" y="5"/>
                      </a:cubicBezTo>
                      <a:cubicBezTo>
                        <a:pt x="43" y="6"/>
                        <a:pt x="45" y="10"/>
                        <a:pt x="45" y="14"/>
                      </a:cubicBezTo>
                      <a:cubicBezTo>
                        <a:pt x="40" y="39"/>
                        <a:pt x="40" y="39"/>
                        <a:pt x="40" y="39"/>
                      </a:cubicBezTo>
                      <a:cubicBezTo>
                        <a:pt x="39" y="43"/>
                        <a:pt x="35" y="46"/>
                        <a:pt x="31" y="45"/>
                      </a:cubicBezTo>
                      <a:cubicBezTo>
                        <a:pt x="6" y="40"/>
                        <a:pt x="6" y="40"/>
                        <a:pt x="6" y="40"/>
                      </a:cubicBezTo>
                      <a:cubicBezTo>
                        <a:pt x="3" y="39"/>
                        <a:pt x="0" y="36"/>
                        <a:pt x="1" y="32"/>
                      </a:cubicBezTo>
                      <a:cubicBezTo>
                        <a:pt x="6" y="6"/>
                        <a:pt x="6" y="6"/>
                        <a:pt x="6" y="6"/>
                      </a:cubicBezTo>
                      <a:cubicBezTo>
                        <a:pt x="6"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66" name="Freeform 84"/>
                <p:cNvSpPr>
                  <a:spLocks/>
                </p:cNvSpPr>
                <p:nvPr/>
              </p:nvSpPr>
              <p:spPr bwMode="auto">
                <a:xfrm>
                  <a:off x="751" y="2122"/>
                  <a:ext cx="57" cy="58"/>
                </a:xfrm>
                <a:custGeom>
                  <a:avLst/>
                  <a:gdLst>
                    <a:gd name="T0" fmla="*/ 14 w 45"/>
                    <a:gd name="T1" fmla="*/ 1 h 46"/>
                    <a:gd name="T2" fmla="*/ 39 w 45"/>
                    <a:gd name="T3" fmla="*/ 5 h 46"/>
                    <a:gd name="T4" fmla="*/ 45 w 45"/>
                    <a:gd name="T5" fmla="*/ 14 h 46"/>
                    <a:gd name="T6" fmla="*/ 40 w 45"/>
                    <a:gd name="T7" fmla="*/ 39 h 46"/>
                    <a:gd name="T8" fmla="*/ 31 w 45"/>
                    <a:gd name="T9" fmla="*/ 45 h 46"/>
                    <a:gd name="T10" fmla="*/ 6 w 45"/>
                    <a:gd name="T11" fmla="*/ 40 h 46"/>
                    <a:gd name="T12" fmla="*/ 1 w 45"/>
                    <a:gd name="T13" fmla="*/ 32 h 46"/>
                    <a:gd name="T14" fmla="*/ 6 w 45"/>
                    <a:gd name="T15" fmla="*/ 6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5"/>
                        <a:pt x="39" y="5"/>
                        <a:pt x="39" y="5"/>
                      </a:cubicBezTo>
                      <a:cubicBezTo>
                        <a:pt x="43" y="6"/>
                        <a:pt x="45" y="10"/>
                        <a:pt x="45" y="14"/>
                      </a:cubicBezTo>
                      <a:cubicBezTo>
                        <a:pt x="40" y="39"/>
                        <a:pt x="40" y="39"/>
                        <a:pt x="40" y="39"/>
                      </a:cubicBezTo>
                      <a:cubicBezTo>
                        <a:pt x="39" y="43"/>
                        <a:pt x="35" y="46"/>
                        <a:pt x="31" y="45"/>
                      </a:cubicBezTo>
                      <a:cubicBezTo>
                        <a:pt x="6" y="40"/>
                        <a:pt x="6" y="40"/>
                        <a:pt x="6" y="40"/>
                      </a:cubicBezTo>
                      <a:cubicBezTo>
                        <a:pt x="3" y="40"/>
                        <a:pt x="0" y="36"/>
                        <a:pt x="1" y="32"/>
                      </a:cubicBezTo>
                      <a:cubicBezTo>
                        <a:pt x="6" y="6"/>
                        <a:pt x="6" y="6"/>
                        <a:pt x="6" y="6"/>
                      </a:cubicBezTo>
                      <a:cubicBezTo>
                        <a:pt x="7" y="2"/>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67" name="Freeform 85"/>
                <p:cNvSpPr>
                  <a:spLocks/>
                </p:cNvSpPr>
                <p:nvPr/>
              </p:nvSpPr>
              <p:spPr bwMode="auto">
                <a:xfrm>
                  <a:off x="812" y="2134"/>
                  <a:ext cx="58" cy="58"/>
                </a:xfrm>
                <a:custGeom>
                  <a:avLst/>
                  <a:gdLst>
                    <a:gd name="T0" fmla="*/ 14 w 46"/>
                    <a:gd name="T1" fmla="*/ 1 h 46"/>
                    <a:gd name="T2" fmla="*/ 39 w 46"/>
                    <a:gd name="T3" fmla="*/ 6 h 46"/>
                    <a:gd name="T4" fmla="*/ 45 w 46"/>
                    <a:gd name="T5" fmla="*/ 14 h 46"/>
                    <a:gd name="T6" fmla="*/ 40 w 46"/>
                    <a:gd name="T7" fmla="*/ 40 h 46"/>
                    <a:gd name="T8" fmla="*/ 32 w 46"/>
                    <a:gd name="T9" fmla="*/ 45 h 46"/>
                    <a:gd name="T10" fmla="*/ 7 w 46"/>
                    <a:gd name="T11" fmla="*/ 41 h 46"/>
                    <a:gd name="T12" fmla="*/ 1 w 46"/>
                    <a:gd name="T13" fmla="*/ 32 h 46"/>
                    <a:gd name="T14" fmla="*/ 6 w 46"/>
                    <a:gd name="T15" fmla="*/ 7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6"/>
                        <a:pt x="39" y="6"/>
                        <a:pt x="39" y="6"/>
                      </a:cubicBezTo>
                      <a:cubicBezTo>
                        <a:pt x="43" y="6"/>
                        <a:pt x="46" y="10"/>
                        <a:pt x="45" y="14"/>
                      </a:cubicBezTo>
                      <a:cubicBezTo>
                        <a:pt x="40" y="40"/>
                        <a:pt x="40" y="40"/>
                        <a:pt x="40" y="40"/>
                      </a:cubicBezTo>
                      <a:cubicBezTo>
                        <a:pt x="39" y="44"/>
                        <a:pt x="35" y="46"/>
                        <a:pt x="32" y="45"/>
                      </a:cubicBezTo>
                      <a:cubicBezTo>
                        <a:pt x="7" y="41"/>
                        <a:pt x="7" y="41"/>
                        <a:pt x="7" y="41"/>
                      </a:cubicBezTo>
                      <a:cubicBezTo>
                        <a:pt x="3" y="40"/>
                        <a:pt x="0" y="36"/>
                        <a:pt x="1" y="32"/>
                      </a:cubicBezTo>
                      <a:cubicBezTo>
                        <a:pt x="6" y="7"/>
                        <a:pt x="6" y="7"/>
                        <a:pt x="6" y="7"/>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68" name="Freeform 86"/>
                <p:cNvSpPr>
                  <a:spLocks/>
                </p:cNvSpPr>
                <p:nvPr/>
              </p:nvSpPr>
              <p:spPr bwMode="auto">
                <a:xfrm>
                  <a:off x="872" y="2145"/>
                  <a:ext cx="58" cy="58"/>
                </a:xfrm>
                <a:custGeom>
                  <a:avLst/>
                  <a:gdLst>
                    <a:gd name="T0" fmla="*/ 14 w 46"/>
                    <a:gd name="T1" fmla="*/ 1 h 46"/>
                    <a:gd name="T2" fmla="*/ 39 w 46"/>
                    <a:gd name="T3" fmla="*/ 6 h 46"/>
                    <a:gd name="T4" fmla="*/ 45 w 46"/>
                    <a:gd name="T5" fmla="*/ 14 h 46"/>
                    <a:gd name="T6" fmla="*/ 40 w 46"/>
                    <a:gd name="T7" fmla="*/ 40 h 46"/>
                    <a:gd name="T8" fmla="*/ 32 w 46"/>
                    <a:gd name="T9" fmla="*/ 46 h 46"/>
                    <a:gd name="T10" fmla="*/ 7 w 46"/>
                    <a:gd name="T11" fmla="*/ 41 h 46"/>
                    <a:gd name="T12" fmla="*/ 1 w 46"/>
                    <a:gd name="T13" fmla="*/ 32 h 46"/>
                    <a:gd name="T14" fmla="*/ 6 w 46"/>
                    <a:gd name="T15" fmla="*/ 7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6"/>
                        <a:pt x="39" y="6"/>
                        <a:pt x="39" y="6"/>
                      </a:cubicBezTo>
                      <a:cubicBezTo>
                        <a:pt x="43" y="7"/>
                        <a:pt x="46" y="10"/>
                        <a:pt x="45" y="14"/>
                      </a:cubicBezTo>
                      <a:cubicBezTo>
                        <a:pt x="40" y="40"/>
                        <a:pt x="40" y="40"/>
                        <a:pt x="40" y="40"/>
                      </a:cubicBezTo>
                      <a:cubicBezTo>
                        <a:pt x="39" y="44"/>
                        <a:pt x="35" y="46"/>
                        <a:pt x="32" y="46"/>
                      </a:cubicBezTo>
                      <a:cubicBezTo>
                        <a:pt x="7" y="41"/>
                        <a:pt x="7" y="41"/>
                        <a:pt x="7" y="41"/>
                      </a:cubicBezTo>
                      <a:cubicBezTo>
                        <a:pt x="3" y="40"/>
                        <a:pt x="0" y="36"/>
                        <a:pt x="1" y="32"/>
                      </a:cubicBezTo>
                      <a:cubicBezTo>
                        <a:pt x="6" y="7"/>
                        <a:pt x="6" y="7"/>
                        <a:pt x="6" y="7"/>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69" name="Freeform 87"/>
                <p:cNvSpPr>
                  <a:spLocks/>
                </p:cNvSpPr>
                <p:nvPr/>
              </p:nvSpPr>
              <p:spPr bwMode="auto">
                <a:xfrm>
                  <a:off x="933" y="2158"/>
                  <a:ext cx="58" cy="58"/>
                </a:xfrm>
                <a:custGeom>
                  <a:avLst/>
                  <a:gdLst>
                    <a:gd name="T0" fmla="*/ 14 w 46"/>
                    <a:gd name="T1" fmla="*/ 0 h 46"/>
                    <a:gd name="T2" fmla="*/ 39 w 46"/>
                    <a:gd name="T3" fmla="*/ 5 h 46"/>
                    <a:gd name="T4" fmla="*/ 45 w 46"/>
                    <a:gd name="T5" fmla="*/ 13 h 46"/>
                    <a:gd name="T6" fmla="*/ 40 w 46"/>
                    <a:gd name="T7" fmla="*/ 39 h 46"/>
                    <a:gd name="T8" fmla="*/ 32 w 46"/>
                    <a:gd name="T9" fmla="*/ 45 h 46"/>
                    <a:gd name="T10" fmla="*/ 7 w 46"/>
                    <a:gd name="T11" fmla="*/ 40 h 46"/>
                    <a:gd name="T12" fmla="*/ 1 w 46"/>
                    <a:gd name="T13" fmla="*/ 32 h 46"/>
                    <a:gd name="T14" fmla="*/ 6 w 46"/>
                    <a:gd name="T15" fmla="*/ 6 h 46"/>
                    <a:gd name="T16" fmla="*/ 14 w 46"/>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0"/>
                      </a:moveTo>
                      <a:cubicBezTo>
                        <a:pt x="39" y="5"/>
                        <a:pt x="39" y="5"/>
                        <a:pt x="39" y="5"/>
                      </a:cubicBezTo>
                      <a:cubicBezTo>
                        <a:pt x="43" y="6"/>
                        <a:pt x="46" y="10"/>
                        <a:pt x="45" y="13"/>
                      </a:cubicBezTo>
                      <a:cubicBezTo>
                        <a:pt x="40" y="39"/>
                        <a:pt x="40" y="39"/>
                        <a:pt x="40" y="39"/>
                      </a:cubicBezTo>
                      <a:cubicBezTo>
                        <a:pt x="39" y="43"/>
                        <a:pt x="36" y="46"/>
                        <a:pt x="32" y="45"/>
                      </a:cubicBezTo>
                      <a:cubicBezTo>
                        <a:pt x="7" y="40"/>
                        <a:pt x="7" y="40"/>
                        <a:pt x="7" y="40"/>
                      </a:cubicBezTo>
                      <a:cubicBezTo>
                        <a:pt x="3" y="39"/>
                        <a:pt x="0" y="36"/>
                        <a:pt x="1" y="32"/>
                      </a:cubicBezTo>
                      <a:cubicBezTo>
                        <a:pt x="6" y="6"/>
                        <a:pt x="6" y="6"/>
                        <a:pt x="6" y="6"/>
                      </a:cubicBezTo>
                      <a:cubicBezTo>
                        <a:pt x="7"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70" name="Freeform 88"/>
                <p:cNvSpPr>
                  <a:spLocks/>
                </p:cNvSpPr>
                <p:nvPr/>
              </p:nvSpPr>
              <p:spPr bwMode="auto">
                <a:xfrm>
                  <a:off x="346" y="2106"/>
                  <a:ext cx="57" cy="58"/>
                </a:xfrm>
                <a:custGeom>
                  <a:avLst/>
                  <a:gdLst>
                    <a:gd name="T0" fmla="*/ 14 w 45"/>
                    <a:gd name="T1" fmla="*/ 0 h 46"/>
                    <a:gd name="T2" fmla="*/ 39 w 45"/>
                    <a:gd name="T3" fmla="*/ 5 h 46"/>
                    <a:gd name="T4" fmla="*/ 44 w 45"/>
                    <a:gd name="T5" fmla="*/ 13 h 46"/>
                    <a:gd name="T6" fmla="*/ 40 w 45"/>
                    <a:gd name="T7" fmla="*/ 39 h 46"/>
                    <a:gd name="T8" fmla="*/ 31 w 45"/>
                    <a:gd name="T9" fmla="*/ 45 h 46"/>
                    <a:gd name="T10" fmla="*/ 6 w 45"/>
                    <a:gd name="T11" fmla="*/ 40 h 46"/>
                    <a:gd name="T12" fmla="*/ 1 w 45"/>
                    <a:gd name="T13" fmla="*/ 32 h 46"/>
                    <a:gd name="T14" fmla="*/ 5 w 45"/>
                    <a:gd name="T15" fmla="*/ 6 h 46"/>
                    <a:gd name="T16" fmla="*/ 14 w 45"/>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0"/>
                      </a:moveTo>
                      <a:cubicBezTo>
                        <a:pt x="39" y="5"/>
                        <a:pt x="39" y="5"/>
                        <a:pt x="39" y="5"/>
                      </a:cubicBezTo>
                      <a:cubicBezTo>
                        <a:pt x="43" y="6"/>
                        <a:pt x="45" y="10"/>
                        <a:pt x="44" y="13"/>
                      </a:cubicBezTo>
                      <a:cubicBezTo>
                        <a:pt x="40" y="39"/>
                        <a:pt x="40" y="39"/>
                        <a:pt x="40" y="39"/>
                      </a:cubicBezTo>
                      <a:cubicBezTo>
                        <a:pt x="39" y="43"/>
                        <a:pt x="35" y="46"/>
                        <a:pt x="31" y="45"/>
                      </a:cubicBezTo>
                      <a:cubicBezTo>
                        <a:pt x="6" y="40"/>
                        <a:pt x="6" y="40"/>
                        <a:pt x="6" y="40"/>
                      </a:cubicBezTo>
                      <a:cubicBezTo>
                        <a:pt x="2" y="39"/>
                        <a:pt x="0" y="36"/>
                        <a:pt x="1" y="32"/>
                      </a:cubicBezTo>
                      <a:cubicBezTo>
                        <a:pt x="5" y="6"/>
                        <a:pt x="5" y="6"/>
                        <a:pt x="5" y="6"/>
                      </a:cubicBezTo>
                      <a:cubicBezTo>
                        <a:pt x="6"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71" name="Freeform 89"/>
                <p:cNvSpPr>
                  <a:spLocks/>
                </p:cNvSpPr>
                <p:nvPr/>
              </p:nvSpPr>
              <p:spPr bwMode="auto">
                <a:xfrm>
                  <a:off x="407" y="2117"/>
                  <a:ext cx="57" cy="58"/>
                </a:xfrm>
                <a:custGeom>
                  <a:avLst/>
                  <a:gdLst>
                    <a:gd name="T0" fmla="*/ 14 w 45"/>
                    <a:gd name="T1" fmla="*/ 1 h 46"/>
                    <a:gd name="T2" fmla="*/ 39 w 45"/>
                    <a:gd name="T3" fmla="*/ 5 h 46"/>
                    <a:gd name="T4" fmla="*/ 45 w 45"/>
                    <a:gd name="T5" fmla="*/ 14 h 46"/>
                    <a:gd name="T6" fmla="*/ 40 w 45"/>
                    <a:gd name="T7" fmla="*/ 39 h 46"/>
                    <a:gd name="T8" fmla="*/ 31 w 45"/>
                    <a:gd name="T9" fmla="*/ 45 h 46"/>
                    <a:gd name="T10" fmla="*/ 6 w 45"/>
                    <a:gd name="T11" fmla="*/ 40 h 46"/>
                    <a:gd name="T12" fmla="*/ 1 w 45"/>
                    <a:gd name="T13" fmla="*/ 32 h 46"/>
                    <a:gd name="T14" fmla="*/ 6 w 45"/>
                    <a:gd name="T15" fmla="*/ 6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5"/>
                        <a:pt x="39" y="5"/>
                        <a:pt x="39" y="5"/>
                      </a:cubicBezTo>
                      <a:cubicBezTo>
                        <a:pt x="43" y="6"/>
                        <a:pt x="45" y="10"/>
                        <a:pt x="45" y="14"/>
                      </a:cubicBezTo>
                      <a:cubicBezTo>
                        <a:pt x="40" y="39"/>
                        <a:pt x="40" y="39"/>
                        <a:pt x="40" y="39"/>
                      </a:cubicBezTo>
                      <a:cubicBezTo>
                        <a:pt x="39" y="43"/>
                        <a:pt x="35" y="46"/>
                        <a:pt x="31" y="45"/>
                      </a:cubicBezTo>
                      <a:cubicBezTo>
                        <a:pt x="6" y="40"/>
                        <a:pt x="6" y="40"/>
                        <a:pt x="6" y="40"/>
                      </a:cubicBezTo>
                      <a:cubicBezTo>
                        <a:pt x="2" y="39"/>
                        <a:pt x="0" y="36"/>
                        <a:pt x="1" y="32"/>
                      </a:cubicBezTo>
                      <a:cubicBezTo>
                        <a:pt x="6" y="6"/>
                        <a:pt x="6" y="6"/>
                        <a:pt x="6" y="6"/>
                      </a:cubicBezTo>
                      <a:cubicBezTo>
                        <a:pt x="6" y="2"/>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72" name="Freeform 90"/>
                <p:cNvSpPr>
                  <a:spLocks/>
                </p:cNvSpPr>
                <p:nvPr/>
              </p:nvSpPr>
              <p:spPr bwMode="auto">
                <a:xfrm>
                  <a:off x="468" y="2129"/>
                  <a:ext cx="57" cy="58"/>
                </a:xfrm>
                <a:custGeom>
                  <a:avLst/>
                  <a:gdLst>
                    <a:gd name="T0" fmla="*/ 14 w 45"/>
                    <a:gd name="T1" fmla="*/ 1 h 46"/>
                    <a:gd name="T2" fmla="*/ 39 w 45"/>
                    <a:gd name="T3" fmla="*/ 6 h 46"/>
                    <a:gd name="T4" fmla="*/ 45 w 45"/>
                    <a:gd name="T5" fmla="*/ 14 h 46"/>
                    <a:gd name="T6" fmla="*/ 40 w 45"/>
                    <a:gd name="T7" fmla="*/ 40 h 46"/>
                    <a:gd name="T8" fmla="*/ 31 w 45"/>
                    <a:gd name="T9" fmla="*/ 45 h 46"/>
                    <a:gd name="T10" fmla="*/ 6 w 45"/>
                    <a:gd name="T11" fmla="*/ 40 h 46"/>
                    <a:gd name="T12" fmla="*/ 1 w 45"/>
                    <a:gd name="T13" fmla="*/ 32 h 46"/>
                    <a:gd name="T14" fmla="*/ 6 w 45"/>
                    <a:gd name="T15" fmla="*/ 6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6"/>
                        <a:pt x="39" y="6"/>
                        <a:pt x="39" y="6"/>
                      </a:cubicBezTo>
                      <a:cubicBezTo>
                        <a:pt x="43" y="6"/>
                        <a:pt x="45" y="10"/>
                        <a:pt x="45" y="14"/>
                      </a:cubicBezTo>
                      <a:cubicBezTo>
                        <a:pt x="40" y="40"/>
                        <a:pt x="40" y="40"/>
                        <a:pt x="40" y="40"/>
                      </a:cubicBezTo>
                      <a:cubicBezTo>
                        <a:pt x="39" y="43"/>
                        <a:pt x="35" y="46"/>
                        <a:pt x="31" y="45"/>
                      </a:cubicBezTo>
                      <a:cubicBezTo>
                        <a:pt x="6" y="40"/>
                        <a:pt x="6" y="40"/>
                        <a:pt x="6" y="40"/>
                      </a:cubicBezTo>
                      <a:cubicBezTo>
                        <a:pt x="3" y="40"/>
                        <a:pt x="0" y="36"/>
                        <a:pt x="1" y="32"/>
                      </a:cubicBezTo>
                      <a:cubicBezTo>
                        <a:pt x="6" y="6"/>
                        <a:pt x="6" y="6"/>
                        <a:pt x="6" y="6"/>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73" name="Freeform 91"/>
                <p:cNvSpPr>
                  <a:spLocks/>
                </p:cNvSpPr>
                <p:nvPr/>
              </p:nvSpPr>
              <p:spPr bwMode="auto">
                <a:xfrm>
                  <a:off x="528" y="2140"/>
                  <a:ext cx="57" cy="58"/>
                </a:xfrm>
                <a:custGeom>
                  <a:avLst/>
                  <a:gdLst>
                    <a:gd name="T0" fmla="*/ 14 w 45"/>
                    <a:gd name="T1" fmla="*/ 1 h 46"/>
                    <a:gd name="T2" fmla="*/ 39 w 45"/>
                    <a:gd name="T3" fmla="*/ 6 h 46"/>
                    <a:gd name="T4" fmla="*/ 45 w 45"/>
                    <a:gd name="T5" fmla="*/ 14 h 46"/>
                    <a:gd name="T6" fmla="*/ 40 w 45"/>
                    <a:gd name="T7" fmla="*/ 40 h 46"/>
                    <a:gd name="T8" fmla="*/ 31 w 45"/>
                    <a:gd name="T9" fmla="*/ 46 h 46"/>
                    <a:gd name="T10" fmla="*/ 6 w 45"/>
                    <a:gd name="T11" fmla="*/ 41 h 46"/>
                    <a:gd name="T12" fmla="*/ 1 w 45"/>
                    <a:gd name="T13" fmla="*/ 32 h 46"/>
                    <a:gd name="T14" fmla="*/ 6 w 45"/>
                    <a:gd name="T15" fmla="*/ 7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6"/>
                        <a:pt x="39" y="6"/>
                        <a:pt x="39" y="6"/>
                      </a:cubicBezTo>
                      <a:cubicBezTo>
                        <a:pt x="43" y="7"/>
                        <a:pt x="45" y="10"/>
                        <a:pt x="45" y="14"/>
                      </a:cubicBezTo>
                      <a:cubicBezTo>
                        <a:pt x="40" y="40"/>
                        <a:pt x="40" y="40"/>
                        <a:pt x="40" y="40"/>
                      </a:cubicBezTo>
                      <a:cubicBezTo>
                        <a:pt x="39" y="44"/>
                        <a:pt x="35" y="46"/>
                        <a:pt x="31" y="46"/>
                      </a:cubicBezTo>
                      <a:cubicBezTo>
                        <a:pt x="6" y="41"/>
                        <a:pt x="6" y="41"/>
                        <a:pt x="6" y="41"/>
                      </a:cubicBezTo>
                      <a:cubicBezTo>
                        <a:pt x="3" y="40"/>
                        <a:pt x="0" y="36"/>
                        <a:pt x="1" y="32"/>
                      </a:cubicBezTo>
                      <a:cubicBezTo>
                        <a:pt x="6" y="7"/>
                        <a:pt x="6" y="7"/>
                        <a:pt x="6" y="7"/>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74" name="Freeform 92"/>
                <p:cNvSpPr>
                  <a:spLocks/>
                </p:cNvSpPr>
                <p:nvPr/>
              </p:nvSpPr>
              <p:spPr bwMode="auto">
                <a:xfrm>
                  <a:off x="589" y="2153"/>
                  <a:ext cx="57" cy="57"/>
                </a:xfrm>
                <a:custGeom>
                  <a:avLst/>
                  <a:gdLst>
                    <a:gd name="T0" fmla="*/ 14 w 45"/>
                    <a:gd name="T1" fmla="*/ 0 h 45"/>
                    <a:gd name="T2" fmla="*/ 39 w 45"/>
                    <a:gd name="T3" fmla="*/ 5 h 45"/>
                    <a:gd name="T4" fmla="*/ 45 w 45"/>
                    <a:gd name="T5" fmla="*/ 13 h 45"/>
                    <a:gd name="T6" fmla="*/ 40 w 45"/>
                    <a:gd name="T7" fmla="*/ 39 h 45"/>
                    <a:gd name="T8" fmla="*/ 32 w 45"/>
                    <a:gd name="T9" fmla="*/ 45 h 45"/>
                    <a:gd name="T10" fmla="*/ 6 w 45"/>
                    <a:gd name="T11" fmla="*/ 40 h 45"/>
                    <a:gd name="T12" fmla="*/ 1 w 45"/>
                    <a:gd name="T13" fmla="*/ 32 h 45"/>
                    <a:gd name="T14" fmla="*/ 6 w 45"/>
                    <a:gd name="T15" fmla="*/ 6 h 45"/>
                    <a:gd name="T16" fmla="*/ 14 w 45"/>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14" y="0"/>
                      </a:moveTo>
                      <a:cubicBezTo>
                        <a:pt x="39" y="5"/>
                        <a:pt x="39" y="5"/>
                        <a:pt x="39" y="5"/>
                      </a:cubicBezTo>
                      <a:cubicBezTo>
                        <a:pt x="43" y="6"/>
                        <a:pt x="45" y="10"/>
                        <a:pt x="45" y="13"/>
                      </a:cubicBezTo>
                      <a:cubicBezTo>
                        <a:pt x="40" y="39"/>
                        <a:pt x="40" y="39"/>
                        <a:pt x="40" y="39"/>
                      </a:cubicBezTo>
                      <a:cubicBezTo>
                        <a:pt x="39" y="43"/>
                        <a:pt x="35" y="45"/>
                        <a:pt x="32" y="45"/>
                      </a:cubicBezTo>
                      <a:cubicBezTo>
                        <a:pt x="6" y="40"/>
                        <a:pt x="6" y="40"/>
                        <a:pt x="6" y="40"/>
                      </a:cubicBezTo>
                      <a:cubicBezTo>
                        <a:pt x="3" y="39"/>
                        <a:pt x="0" y="35"/>
                        <a:pt x="1" y="32"/>
                      </a:cubicBezTo>
                      <a:cubicBezTo>
                        <a:pt x="6" y="6"/>
                        <a:pt x="6" y="6"/>
                        <a:pt x="6" y="6"/>
                      </a:cubicBezTo>
                      <a:cubicBezTo>
                        <a:pt x="7"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75" name="Freeform 93"/>
                <p:cNvSpPr>
                  <a:spLocks/>
                </p:cNvSpPr>
                <p:nvPr/>
              </p:nvSpPr>
              <p:spPr bwMode="auto">
                <a:xfrm>
                  <a:off x="650" y="2164"/>
                  <a:ext cx="58" cy="58"/>
                </a:xfrm>
                <a:custGeom>
                  <a:avLst/>
                  <a:gdLst>
                    <a:gd name="T0" fmla="*/ 14 w 46"/>
                    <a:gd name="T1" fmla="*/ 1 h 46"/>
                    <a:gd name="T2" fmla="*/ 39 w 46"/>
                    <a:gd name="T3" fmla="*/ 5 h 46"/>
                    <a:gd name="T4" fmla="*/ 45 w 46"/>
                    <a:gd name="T5" fmla="*/ 14 h 46"/>
                    <a:gd name="T6" fmla="*/ 40 w 46"/>
                    <a:gd name="T7" fmla="*/ 39 h 46"/>
                    <a:gd name="T8" fmla="*/ 32 w 46"/>
                    <a:gd name="T9" fmla="*/ 45 h 46"/>
                    <a:gd name="T10" fmla="*/ 7 w 46"/>
                    <a:gd name="T11" fmla="*/ 40 h 46"/>
                    <a:gd name="T12" fmla="*/ 1 w 46"/>
                    <a:gd name="T13" fmla="*/ 32 h 46"/>
                    <a:gd name="T14" fmla="*/ 6 w 46"/>
                    <a:gd name="T15" fmla="*/ 6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5"/>
                        <a:pt x="39" y="5"/>
                        <a:pt x="39" y="5"/>
                      </a:cubicBezTo>
                      <a:cubicBezTo>
                        <a:pt x="43" y="6"/>
                        <a:pt x="46" y="10"/>
                        <a:pt x="45" y="14"/>
                      </a:cubicBezTo>
                      <a:cubicBezTo>
                        <a:pt x="40" y="39"/>
                        <a:pt x="40" y="39"/>
                        <a:pt x="40" y="39"/>
                      </a:cubicBezTo>
                      <a:cubicBezTo>
                        <a:pt x="39" y="43"/>
                        <a:pt x="35" y="46"/>
                        <a:pt x="32" y="45"/>
                      </a:cubicBezTo>
                      <a:cubicBezTo>
                        <a:pt x="7" y="40"/>
                        <a:pt x="7" y="40"/>
                        <a:pt x="7" y="40"/>
                      </a:cubicBezTo>
                      <a:cubicBezTo>
                        <a:pt x="3" y="39"/>
                        <a:pt x="0" y="36"/>
                        <a:pt x="1" y="32"/>
                      </a:cubicBezTo>
                      <a:cubicBezTo>
                        <a:pt x="6" y="6"/>
                        <a:pt x="6" y="6"/>
                        <a:pt x="6" y="6"/>
                      </a:cubicBezTo>
                      <a:cubicBezTo>
                        <a:pt x="7" y="2"/>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76" name="Freeform 94"/>
                <p:cNvSpPr>
                  <a:spLocks/>
                </p:cNvSpPr>
                <p:nvPr/>
              </p:nvSpPr>
              <p:spPr bwMode="auto">
                <a:xfrm>
                  <a:off x="711" y="2175"/>
                  <a:ext cx="58" cy="59"/>
                </a:xfrm>
                <a:custGeom>
                  <a:avLst/>
                  <a:gdLst>
                    <a:gd name="T0" fmla="*/ 14 w 46"/>
                    <a:gd name="T1" fmla="*/ 1 h 46"/>
                    <a:gd name="T2" fmla="*/ 39 w 46"/>
                    <a:gd name="T3" fmla="*/ 6 h 46"/>
                    <a:gd name="T4" fmla="*/ 45 w 46"/>
                    <a:gd name="T5" fmla="*/ 14 h 46"/>
                    <a:gd name="T6" fmla="*/ 40 w 46"/>
                    <a:gd name="T7" fmla="*/ 40 h 46"/>
                    <a:gd name="T8" fmla="*/ 32 w 46"/>
                    <a:gd name="T9" fmla="*/ 45 h 46"/>
                    <a:gd name="T10" fmla="*/ 7 w 46"/>
                    <a:gd name="T11" fmla="*/ 40 h 46"/>
                    <a:gd name="T12" fmla="*/ 1 w 46"/>
                    <a:gd name="T13" fmla="*/ 32 h 46"/>
                    <a:gd name="T14" fmla="*/ 6 w 46"/>
                    <a:gd name="T15" fmla="*/ 6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6"/>
                        <a:pt x="39" y="6"/>
                        <a:pt x="39" y="6"/>
                      </a:cubicBezTo>
                      <a:cubicBezTo>
                        <a:pt x="43" y="6"/>
                        <a:pt x="46" y="10"/>
                        <a:pt x="45" y="14"/>
                      </a:cubicBezTo>
                      <a:cubicBezTo>
                        <a:pt x="40" y="40"/>
                        <a:pt x="40" y="40"/>
                        <a:pt x="40" y="40"/>
                      </a:cubicBezTo>
                      <a:cubicBezTo>
                        <a:pt x="39" y="43"/>
                        <a:pt x="35" y="46"/>
                        <a:pt x="32" y="45"/>
                      </a:cubicBezTo>
                      <a:cubicBezTo>
                        <a:pt x="7" y="40"/>
                        <a:pt x="7" y="40"/>
                        <a:pt x="7" y="40"/>
                      </a:cubicBezTo>
                      <a:cubicBezTo>
                        <a:pt x="3" y="40"/>
                        <a:pt x="0" y="36"/>
                        <a:pt x="1" y="32"/>
                      </a:cubicBezTo>
                      <a:cubicBezTo>
                        <a:pt x="6" y="6"/>
                        <a:pt x="6" y="6"/>
                        <a:pt x="6" y="6"/>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77" name="Freeform 95"/>
                <p:cNvSpPr>
                  <a:spLocks/>
                </p:cNvSpPr>
                <p:nvPr/>
              </p:nvSpPr>
              <p:spPr bwMode="auto">
                <a:xfrm>
                  <a:off x="771" y="2187"/>
                  <a:ext cx="58" cy="58"/>
                </a:xfrm>
                <a:custGeom>
                  <a:avLst/>
                  <a:gdLst>
                    <a:gd name="T0" fmla="*/ 14 w 46"/>
                    <a:gd name="T1" fmla="*/ 1 h 46"/>
                    <a:gd name="T2" fmla="*/ 39 w 46"/>
                    <a:gd name="T3" fmla="*/ 6 h 46"/>
                    <a:gd name="T4" fmla="*/ 45 w 46"/>
                    <a:gd name="T5" fmla="*/ 14 h 46"/>
                    <a:gd name="T6" fmla="*/ 40 w 46"/>
                    <a:gd name="T7" fmla="*/ 40 h 46"/>
                    <a:gd name="T8" fmla="*/ 32 w 46"/>
                    <a:gd name="T9" fmla="*/ 45 h 46"/>
                    <a:gd name="T10" fmla="*/ 7 w 46"/>
                    <a:gd name="T11" fmla="*/ 41 h 46"/>
                    <a:gd name="T12" fmla="*/ 1 w 46"/>
                    <a:gd name="T13" fmla="*/ 32 h 46"/>
                    <a:gd name="T14" fmla="*/ 6 w 46"/>
                    <a:gd name="T15" fmla="*/ 7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6"/>
                        <a:pt x="39" y="6"/>
                        <a:pt x="39" y="6"/>
                      </a:cubicBezTo>
                      <a:cubicBezTo>
                        <a:pt x="43" y="7"/>
                        <a:pt x="46" y="10"/>
                        <a:pt x="45" y="14"/>
                      </a:cubicBezTo>
                      <a:cubicBezTo>
                        <a:pt x="40" y="40"/>
                        <a:pt x="40" y="40"/>
                        <a:pt x="40" y="40"/>
                      </a:cubicBezTo>
                      <a:cubicBezTo>
                        <a:pt x="39" y="44"/>
                        <a:pt x="36" y="46"/>
                        <a:pt x="32" y="45"/>
                      </a:cubicBezTo>
                      <a:cubicBezTo>
                        <a:pt x="7" y="41"/>
                        <a:pt x="7" y="41"/>
                        <a:pt x="7" y="41"/>
                      </a:cubicBezTo>
                      <a:cubicBezTo>
                        <a:pt x="3" y="40"/>
                        <a:pt x="0" y="36"/>
                        <a:pt x="1" y="32"/>
                      </a:cubicBezTo>
                      <a:cubicBezTo>
                        <a:pt x="6" y="7"/>
                        <a:pt x="6" y="7"/>
                        <a:pt x="6" y="7"/>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78" name="Freeform 96"/>
                <p:cNvSpPr>
                  <a:spLocks/>
                </p:cNvSpPr>
                <p:nvPr/>
              </p:nvSpPr>
              <p:spPr bwMode="auto">
                <a:xfrm>
                  <a:off x="832" y="2198"/>
                  <a:ext cx="58" cy="58"/>
                </a:xfrm>
                <a:custGeom>
                  <a:avLst/>
                  <a:gdLst>
                    <a:gd name="T0" fmla="*/ 14 w 46"/>
                    <a:gd name="T1" fmla="*/ 1 h 46"/>
                    <a:gd name="T2" fmla="*/ 39 w 46"/>
                    <a:gd name="T3" fmla="*/ 6 h 46"/>
                    <a:gd name="T4" fmla="*/ 45 w 46"/>
                    <a:gd name="T5" fmla="*/ 14 h 46"/>
                    <a:gd name="T6" fmla="*/ 40 w 46"/>
                    <a:gd name="T7" fmla="*/ 40 h 46"/>
                    <a:gd name="T8" fmla="*/ 32 w 46"/>
                    <a:gd name="T9" fmla="*/ 46 h 46"/>
                    <a:gd name="T10" fmla="*/ 7 w 46"/>
                    <a:gd name="T11" fmla="*/ 41 h 46"/>
                    <a:gd name="T12" fmla="*/ 1 w 46"/>
                    <a:gd name="T13" fmla="*/ 33 h 46"/>
                    <a:gd name="T14" fmla="*/ 6 w 46"/>
                    <a:gd name="T15" fmla="*/ 7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6"/>
                        <a:pt x="39" y="6"/>
                        <a:pt x="39" y="6"/>
                      </a:cubicBezTo>
                      <a:cubicBezTo>
                        <a:pt x="43" y="7"/>
                        <a:pt x="46" y="10"/>
                        <a:pt x="45" y="14"/>
                      </a:cubicBezTo>
                      <a:cubicBezTo>
                        <a:pt x="40" y="40"/>
                        <a:pt x="40" y="40"/>
                        <a:pt x="40" y="40"/>
                      </a:cubicBezTo>
                      <a:cubicBezTo>
                        <a:pt x="39" y="44"/>
                        <a:pt x="36" y="46"/>
                        <a:pt x="32" y="46"/>
                      </a:cubicBezTo>
                      <a:cubicBezTo>
                        <a:pt x="7" y="41"/>
                        <a:pt x="7" y="41"/>
                        <a:pt x="7" y="41"/>
                      </a:cubicBezTo>
                      <a:cubicBezTo>
                        <a:pt x="3" y="40"/>
                        <a:pt x="0" y="36"/>
                        <a:pt x="1" y="33"/>
                      </a:cubicBezTo>
                      <a:cubicBezTo>
                        <a:pt x="6" y="7"/>
                        <a:pt x="6" y="7"/>
                        <a:pt x="6" y="7"/>
                      </a:cubicBezTo>
                      <a:cubicBezTo>
                        <a:pt x="7" y="3"/>
                        <a:pt x="11"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79" name="Freeform 97"/>
                <p:cNvSpPr>
                  <a:spLocks/>
                </p:cNvSpPr>
                <p:nvPr/>
              </p:nvSpPr>
              <p:spPr bwMode="auto">
                <a:xfrm>
                  <a:off x="893" y="2211"/>
                  <a:ext cx="58" cy="58"/>
                </a:xfrm>
                <a:custGeom>
                  <a:avLst/>
                  <a:gdLst>
                    <a:gd name="T0" fmla="*/ 14 w 46"/>
                    <a:gd name="T1" fmla="*/ 0 h 46"/>
                    <a:gd name="T2" fmla="*/ 39 w 46"/>
                    <a:gd name="T3" fmla="*/ 5 h 46"/>
                    <a:gd name="T4" fmla="*/ 45 w 46"/>
                    <a:gd name="T5" fmla="*/ 14 h 46"/>
                    <a:gd name="T6" fmla="*/ 40 w 46"/>
                    <a:gd name="T7" fmla="*/ 39 h 46"/>
                    <a:gd name="T8" fmla="*/ 32 w 46"/>
                    <a:gd name="T9" fmla="*/ 45 h 46"/>
                    <a:gd name="T10" fmla="*/ 7 w 46"/>
                    <a:gd name="T11" fmla="*/ 40 h 46"/>
                    <a:gd name="T12" fmla="*/ 1 w 46"/>
                    <a:gd name="T13" fmla="*/ 32 h 46"/>
                    <a:gd name="T14" fmla="*/ 6 w 46"/>
                    <a:gd name="T15" fmla="*/ 6 h 46"/>
                    <a:gd name="T16" fmla="*/ 14 w 46"/>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0"/>
                      </a:moveTo>
                      <a:cubicBezTo>
                        <a:pt x="39" y="5"/>
                        <a:pt x="39" y="5"/>
                        <a:pt x="39" y="5"/>
                      </a:cubicBezTo>
                      <a:cubicBezTo>
                        <a:pt x="43" y="6"/>
                        <a:pt x="46" y="10"/>
                        <a:pt x="45" y="14"/>
                      </a:cubicBezTo>
                      <a:cubicBezTo>
                        <a:pt x="40" y="39"/>
                        <a:pt x="40" y="39"/>
                        <a:pt x="40" y="39"/>
                      </a:cubicBezTo>
                      <a:cubicBezTo>
                        <a:pt x="39" y="43"/>
                        <a:pt x="36" y="46"/>
                        <a:pt x="32" y="45"/>
                      </a:cubicBezTo>
                      <a:cubicBezTo>
                        <a:pt x="7" y="40"/>
                        <a:pt x="7" y="40"/>
                        <a:pt x="7" y="40"/>
                      </a:cubicBezTo>
                      <a:cubicBezTo>
                        <a:pt x="3" y="39"/>
                        <a:pt x="0" y="36"/>
                        <a:pt x="1" y="32"/>
                      </a:cubicBezTo>
                      <a:cubicBezTo>
                        <a:pt x="6" y="6"/>
                        <a:pt x="6" y="6"/>
                        <a:pt x="6" y="6"/>
                      </a:cubicBezTo>
                      <a:cubicBezTo>
                        <a:pt x="7" y="2"/>
                        <a:pt x="11"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80" name="Freeform 98"/>
                <p:cNvSpPr>
                  <a:spLocks/>
                </p:cNvSpPr>
                <p:nvPr/>
              </p:nvSpPr>
              <p:spPr bwMode="auto">
                <a:xfrm>
                  <a:off x="955" y="2222"/>
                  <a:ext cx="82" cy="63"/>
                </a:xfrm>
                <a:custGeom>
                  <a:avLst/>
                  <a:gdLst>
                    <a:gd name="T0" fmla="*/ 14 w 65"/>
                    <a:gd name="T1" fmla="*/ 1 h 50"/>
                    <a:gd name="T2" fmla="*/ 59 w 65"/>
                    <a:gd name="T3" fmla="*/ 9 h 50"/>
                    <a:gd name="T4" fmla="*/ 65 w 65"/>
                    <a:gd name="T5" fmla="*/ 18 h 50"/>
                    <a:gd name="T6" fmla="*/ 60 w 65"/>
                    <a:gd name="T7" fmla="*/ 43 h 50"/>
                    <a:gd name="T8" fmla="*/ 51 w 65"/>
                    <a:gd name="T9" fmla="*/ 49 h 50"/>
                    <a:gd name="T10" fmla="*/ 6 w 65"/>
                    <a:gd name="T11" fmla="*/ 40 h 50"/>
                    <a:gd name="T12" fmla="*/ 0 w 65"/>
                    <a:gd name="T13" fmla="*/ 32 h 50"/>
                    <a:gd name="T14" fmla="*/ 5 w 65"/>
                    <a:gd name="T15" fmla="*/ 6 h 50"/>
                    <a:gd name="T16" fmla="*/ 14 w 65"/>
                    <a:gd name="T17" fmla="*/ 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50">
                      <a:moveTo>
                        <a:pt x="14" y="1"/>
                      </a:moveTo>
                      <a:cubicBezTo>
                        <a:pt x="59" y="9"/>
                        <a:pt x="59" y="9"/>
                        <a:pt x="59" y="9"/>
                      </a:cubicBezTo>
                      <a:cubicBezTo>
                        <a:pt x="63" y="10"/>
                        <a:pt x="65" y="14"/>
                        <a:pt x="65" y="18"/>
                      </a:cubicBezTo>
                      <a:cubicBezTo>
                        <a:pt x="60" y="43"/>
                        <a:pt x="60" y="43"/>
                        <a:pt x="60" y="43"/>
                      </a:cubicBezTo>
                      <a:cubicBezTo>
                        <a:pt x="59" y="47"/>
                        <a:pt x="55" y="50"/>
                        <a:pt x="51" y="49"/>
                      </a:cubicBezTo>
                      <a:cubicBezTo>
                        <a:pt x="6" y="40"/>
                        <a:pt x="6" y="40"/>
                        <a:pt x="6" y="40"/>
                      </a:cubicBezTo>
                      <a:cubicBezTo>
                        <a:pt x="2" y="40"/>
                        <a:pt x="0" y="36"/>
                        <a:pt x="0" y="32"/>
                      </a:cubicBezTo>
                      <a:cubicBezTo>
                        <a:pt x="5" y="6"/>
                        <a:pt x="5" y="6"/>
                        <a:pt x="5" y="6"/>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81" name="Freeform 99"/>
                <p:cNvSpPr>
                  <a:spLocks/>
                </p:cNvSpPr>
                <p:nvPr/>
              </p:nvSpPr>
              <p:spPr bwMode="auto">
                <a:xfrm>
                  <a:off x="273" y="2153"/>
                  <a:ext cx="57" cy="58"/>
                </a:xfrm>
                <a:custGeom>
                  <a:avLst/>
                  <a:gdLst>
                    <a:gd name="T0" fmla="*/ 14 w 45"/>
                    <a:gd name="T1" fmla="*/ 0 h 46"/>
                    <a:gd name="T2" fmla="*/ 39 w 45"/>
                    <a:gd name="T3" fmla="*/ 5 h 46"/>
                    <a:gd name="T4" fmla="*/ 45 w 45"/>
                    <a:gd name="T5" fmla="*/ 14 h 46"/>
                    <a:gd name="T6" fmla="*/ 40 w 45"/>
                    <a:gd name="T7" fmla="*/ 39 h 46"/>
                    <a:gd name="T8" fmla="*/ 31 w 45"/>
                    <a:gd name="T9" fmla="*/ 45 h 46"/>
                    <a:gd name="T10" fmla="*/ 6 w 45"/>
                    <a:gd name="T11" fmla="*/ 40 h 46"/>
                    <a:gd name="T12" fmla="*/ 1 w 45"/>
                    <a:gd name="T13" fmla="*/ 32 h 46"/>
                    <a:gd name="T14" fmla="*/ 6 w 45"/>
                    <a:gd name="T15" fmla="*/ 6 h 46"/>
                    <a:gd name="T16" fmla="*/ 14 w 45"/>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0"/>
                      </a:moveTo>
                      <a:cubicBezTo>
                        <a:pt x="39" y="5"/>
                        <a:pt x="39" y="5"/>
                        <a:pt x="39" y="5"/>
                      </a:cubicBezTo>
                      <a:cubicBezTo>
                        <a:pt x="43" y="6"/>
                        <a:pt x="45" y="10"/>
                        <a:pt x="45" y="14"/>
                      </a:cubicBezTo>
                      <a:cubicBezTo>
                        <a:pt x="40" y="39"/>
                        <a:pt x="40" y="39"/>
                        <a:pt x="40" y="39"/>
                      </a:cubicBezTo>
                      <a:cubicBezTo>
                        <a:pt x="39" y="43"/>
                        <a:pt x="35" y="46"/>
                        <a:pt x="31" y="45"/>
                      </a:cubicBezTo>
                      <a:cubicBezTo>
                        <a:pt x="6" y="40"/>
                        <a:pt x="6" y="40"/>
                        <a:pt x="6" y="40"/>
                      </a:cubicBezTo>
                      <a:cubicBezTo>
                        <a:pt x="3" y="39"/>
                        <a:pt x="0" y="36"/>
                        <a:pt x="1" y="32"/>
                      </a:cubicBezTo>
                      <a:cubicBezTo>
                        <a:pt x="6" y="6"/>
                        <a:pt x="6" y="6"/>
                        <a:pt x="6" y="6"/>
                      </a:cubicBezTo>
                      <a:cubicBezTo>
                        <a:pt x="6"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82" name="Freeform 100"/>
                <p:cNvSpPr>
                  <a:spLocks/>
                </p:cNvSpPr>
                <p:nvPr/>
              </p:nvSpPr>
              <p:spPr bwMode="auto">
                <a:xfrm>
                  <a:off x="334" y="2164"/>
                  <a:ext cx="57" cy="58"/>
                </a:xfrm>
                <a:custGeom>
                  <a:avLst/>
                  <a:gdLst>
                    <a:gd name="T0" fmla="*/ 14 w 45"/>
                    <a:gd name="T1" fmla="*/ 1 h 46"/>
                    <a:gd name="T2" fmla="*/ 39 w 45"/>
                    <a:gd name="T3" fmla="*/ 6 h 46"/>
                    <a:gd name="T4" fmla="*/ 45 w 45"/>
                    <a:gd name="T5" fmla="*/ 14 h 46"/>
                    <a:gd name="T6" fmla="*/ 40 w 45"/>
                    <a:gd name="T7" fmla="*/ 40 h 46"/>
                    <a:gd name="T8" fmla="*/ 32 w 45"/>
                    <a:gd name="T9" fmla="*/ 45 h 46"/>
                    <a:gd name="T10" fmla="*/ 6 w 45"/>
                    <a:gd name="T11" fmla="*/ 40 h 46"/>
                    <a:gd name="T12" fmla="*/ 1 w 45"/>
                    <a:gd name="T13" fmla="*/ 32 h 46"/>
                    <a:gd name="T14" fmla="*/ 6 w 45"/>
                    <a:gd name="T15" fmla="*/ 6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6"/>
                        <a:pt x="39" y="6"/>
                        <a:pt x="39" y="6"/>
                      </a:cubicBezTo>
                      <a:cubicBezTo>
                        <a:pt x="43" y="6"/>
                        <a:pt x="45" y="10"/>
                        <a:pt x="45" y="14"/>
                      </a:cubicBezTo>
                      <a:cubicBezTo>
                        <a:pt x="40" y="40"/>
                        <a:pt x="40" y="40"/>
                        <a:pt x="40" y="40"/>
                      </a:cubicBezTo>
                      <a:cubicBezTo>
                        <a:pt x="39" y="43"/>
                        <a:pt x="35" y="46"/>
                        <a:pt x="32" y="45"/>
                      </a:cubicBezTo>
                      <a:cubicBezTo>
                        <a:pt x="6" y="40"/>
                        <a:pt x="6" y="40"/>
                        <a:pt x="6" y="40"/>
                      </a:cubicBezTo>
                      <a:cubicBezTo>
                        <a:pt x="3" y="40"/>
                        <a:pt x="0" y="36"/>
                        <a:pt x="1" y="32"/>
                      </a:cubicBezTo>
                      <a:cubicBezTo>
                        <a:pt x="6" y="6"/>
                        <a:pt x="6" y="6"/>
                        <a:pt x="6" y="6"/>
                      </a:cubicBezTo>
                      <a:cubicBezTo>
                        <a:pt x="7" y="2"/>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83" name="Freeform 101"/>
                <p:cNvSpPr>
                  <a:spLocks/>
                </p:cNvSpPr>
                <p:nvPr/>
              </p:nvSpPr>
              <p:spPr bwMode="auto">
                <a:xfrm>
                  <a:off x="394" y="2175"/>
                  <a:ext cx="59" cy="59"/>
                </a:xfrm>
                <a:custGeom>
                  <a:avLst/>
                  <a:gdLst>
                    <a:gd name="T0" fmla="*/ 14 w 46"/>
                    <a:gd name="T1" fmla="*/ 1 h 46"/>
                    <a:gd name="T2" fmla="*/ 39 w 46"/>
                    <a:gd name="T3" fmla="*/ 6 h 46"/>
                    <a:gd name="T4" fmla="*/ 45 w 46"/>
                    <a:gd name="T5" fmla="*/ 14 h 46"/>
                    <a:gd name="T6" fmla="*/ 40 w 46"/>
                    <a:gd name="T7" fmla="*/ 40 h 46"/>
                    <a:gd name="T8" fmla="*/ 32 w 46"/>
                    <a:gd name="T9" fmla="*/ 45 h 46"/>
                    <a:gd name="T10" fmla="*/ 7 w 46"/>
                    <a:gd name="T11" fmla="*/ 41 h 46"/>
                    <a:gd name="T12" fmla="*/ 1 w 46"/>
                    <a:gd name="T13" fmla="*/ 32 h 46"/>
                    <a:gd name="T14" fmla="*/ 6 w 46"/>
                    <a:gd name="T15" fmla="*/ 7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6"/>
                        <a:pt x="39" y="6"/>
                        <a:pt x="39" y="6"/>
                      </a:cubicBezTo>
                      <a:cubicBezTo>
                        <a:pt x="43" y="6"/>
                        <a:pt x="46" y="10"/>
                        <a:pt x="45" y="14"/>
                      </a:cubicBezTo>
                      <a:cubicBezTo>
                        <a:pt x="40" y="40"/>
                        <a:pt x="40" y="40"/>
                        <a:pt x="40" y="40"/>
                      </a:cubicBezTo>
                      <a:cubicBezTo>
                        <a:pt x="39" y="44"/>
                        <a:pt x="35" y="46"/>
                        <a:pt x="32" y="45"/>
                      </a:cubicBezTo>
                      <a:cubicBezTo>
                        <a:pt x="7" y="41"/>
                        <a:pt x="7" y="41"/>
                        <a:pt x="7" y="41"/>
                      </a:cubicBezTo>
                      <a:cubicBezTo>
                        <a:pt x="3" y="40"/>
                        <a:pt x="0" y="36"/>
                        <a:pt x="1" y="32"/>
                      </a:cubicBezTo>
                      <a:cubicBezTo>
                        <a:pt x="6" y="7"/>
                        <a:pt x="6" y="7"/>
                        <a:pt x="6" y="7"/>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84" name="Freeform 102"/>
                <p:cNvSpPr>
                  <a:spLocks/>
                </p:cNvSpPr>
                <p:nvPr/>
              </p:nvSpPr>
              <p:spPr bwMode="auto">
                <a:xfrm>
                  <a:off x="455" y="2187"/>
                  <a:ext cx="58" cy="58"/>
                </a:xfrm>
                <a:custGeom>
                  <a:avLst/>
                  <a:gdLst>
                    <a:gd name="T0" fmla="*/ 14 w 46"/>
                    <a:gd name="T1" fmla="*/ 1 h 46"/>
                    <a:gd name="T2" fmla="*/ 39 w 46"/>
                    <a:gd name="T3" fmla="*/ 6 h 46"/>
                    <a:gd name="T4" fmla="*/ 45 w 46"/>
                    <a:gd name="T5" fmla="*/ 14 h 46"/>
                    <a:gd name="T6" fmla="*/ 40 w 46"/>
                    <a:gd name="T7" fmla="*/ 40 h 46"/>
                    <a:gd name="T8" fmla="*/ 32 w 46"/>
                    <a:gd name="T9" fmla="*/ 46 h 46"/>
                    <a:gd name="T10" fmla="*/ 7 w 46"/>
                    <a:gd name="T11" fmla="*/ 41 h 46"/>
                    <a:gd name="T12" fmla="*/ 1 w 46"/>
                    <a:gd name="T13" fmla="*/ 33 h 46"/>
                    <a:gd name="T14" fmla="*/ 6 w 46"/>
                    <a:gd name="T15" fmla="*/ 7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6"/>
                        <a:pt x="39" y="6"/>
                        <a:pt x="39" y="6"/>
                      </a:cubicBezTo>
                      <a:cubicBezTo>
                        <a:pt x="43" y="7"/>
                        <a:pt x="46" y="10"/>
                        <a:pt x="45" y="14"/>
                      </a:cubicBezTo>
                      <a:cubicBezTo>
                        <a:pt x="40" y="40"/>
                        <a:pt x="40" y="40"/>
                        <a:pt x="40" y="40"/>
                      </a:cubicBezTo>
                      <a:cubicBezTo>
                        <a:pt x="39" y="44"/>
                        <a:pt x="35" y="46"/>
                        <a:pt x="32" y="46"/>
                      </a:cubicBezTo>
                      <a:cubicBezTo>
                        <a:pt x="7" y="41"/>
                        <a:pt x="7" y="41"/>
                        <a:pt x="7" y="41"/>
                      </a:cubicBezTo>
                      <a:cubicBezTo>
                        <a:pt x="3" y="40"/>
                        <a:pt x="0" y="36"/>
                        <a:pt x="1" y="33"/>
                      </a:cubicBezTo>
                      <a:cubicBezTo>
                        <a:pt x="6" y="7"/>
                        <a:pt x="6" y="7"/>
                        <a:pt x="6" y="7"/>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85" name="Freeform 103"/>
                <p:cNvSpPr>
                  <a:spLocks/>
                </p:cNvSpPr>
                <p:nvPr/>
              </p:nvSpPr>
              <p:spPr bwMode="auto">
                <a:xfrm>
                  <a:off x="516" y="2199"/>
                  <a:ext cx="58" cy="59"/>
                </a:xfrm>
                <a:custGeom>
                  <a:avLst/>
                  <a:gdLst>
                    <a:gd name="T0" fmla="*/ 14 w 46"/>
                    <a:gd name="T1" fmla="*/ 0 h 46"/>
                    <a:gd name="T2" fmla="*/ 39 w 46"/>
                    <a:gd name="T3" fmla="*/ 5 h 46"/>
                    <a:gd name="T4" fmla="*/ 45 w 46"/>
                    <a:gd name="T5" fmla="*/ 14 h 46"/>
                    <a:gd name="T6" fmla="*/ 40 w 46"/>
                    <a:gd name="T7" fmla="*/ 39 h 46"/>
                    <a:gd name="T8" fmla="*/ 32 w 46"/>
                    <a:gd name="T9" fmla="*/ 45 h 46"/>
                    <a:gd name="T10" fmla="*/ 7 w 46"/>
                    <a:gd name="T11" fmla="*/ 40 h 46"/>
                    <a:gd name="T12" fmla="*/ 1 w 46"/>
                    <a:gd name="T13" fmla="*/ 32 h 46"/>
                    <a:gd name="T14" fmla="*/ 6 w 46"/>
                    <a:gd name="T15" fmla="*/ 6 h 46"/>
                    <a:gd name="T16" fmla="*/ 14 w 46"/>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0"/>
                      </a:moveTo>
                      <a:cubicBezTo>
                        <a:pt x="39" y="5"/>
                        <a:pt x="39" y="5"/>
                        <a:pt x="39" y="5"/>
                      </a:cubicBezTo>
                      <a:cubicBezTo>
                        <a:pt x="43" y="6"/>
                        <a:pt x="46" y="10"/>
                        <a:pt x="45" y="14"/>
                      </a:cubicBezTo>
                      <a:cubicBezTo>
                        <a:pt x="40" y="39"/>
                        <a:pt x="40" y="39"/>
                        <a:pt x="40" y="39"/>
                      </a:cubicBezTo>
                      <a:cubicBezTo>
                        <a:pt x="39" y="43"/>
                        <a:pt x="36" y="46"/>
                        <a:pt x="32" y="45"/>
                      </a:cubicBezTo>
                      <a:cubicBezTo>
                        <a:pt x="7" y="40"/>
                        <a:pt x="7" y="40"/>
                        <a:pt x="7" y="40"/>
                      </a:cubicBezTo>
                      <a:cubicBezTo>
                        <a:pt x="3" y="39"/>
                        <a:pt x="0" y="36"/>
                        <a:pt x="1" y="32"/>
                      </a:cubicBezTo>
                      <a:cubicBezTo>
                        <a:pt x="6" y="6"/>
                        <a:pt x="6" y="6"/>
                        <a:pt x="6" y="6"/>
                      </a:cubicBezTo>
                      <a:cubicBezTo>
                        <a:pt x="7"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86" name="Freeform 104"/>
                <p:cNvSpPr>
                  <a:spLocks/>
                </p:cNvSpPr>
                <p:nvPr/>
              </p:nvSpPr>
              <p:spPr bwMode="auto">
                <a:xfrm>
                  <a:off x="577" y="2211"/>
                  <a:ext cx="58" cy="58"/>
                </a:xfrm>
                <a:custGeom>
                  <a:avLst/>
                  <a:gdLst>
                    <a:gd name="T0" fmla="*/ 14 w 46"/>
                    <a:gd name="T1" fmla="*/ 1 h 46"/>
                    <a:gd name="T2" fmla="*/ 39 w 46"/>
                    <a:gd name="T3" fmla="*/ 5 h 46"/>
                    <a:gd name="T4" fmla="*/ 45 w 46"/>
                    <a:gd name="T5" fmla="*/ 14 h 46"/>
                    <a:gd name="T6" fmla="*/ 40 w 46"/>
                    <a:gd name="T7" fmla="*/ 39 h 46"/>
                    <a:gd name="T8" fmla="*/ 32 w 46"/>
                    <a:gd name="T9" fmla="*/ 45 h 46"/>
                    <a:gd name="T10" fmla="*/ 7 w 46"/>
                    <a:gd name="T11" fmla="*/ 40 h 46"/>
                    <a:gd name="T12" fmla="*/ 1 w 46"/>
                    <a:gd name="T13" fmla="*/ 32 h 46"/>
                    <a:gd name="T14" fmla="*/ 6 w 46"/>
                    <a:gd name="T15" fmla="*/ 6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5"/>
                        <a:pt x="39" y="5"/>
                        <a:pt x="39" y="5"/>
                      </a:cubicBezTo>
                      <a:cubicBezTo>
                        <a:pt x="43" y="6"/>
                        <a:pt x="46" y="10"/>
                        <a:pt x="45" y="14"/>
                      </a:cubicBezTo>
                      <a:cubicBezTo>
                        <a:pt x="40" y="39"/>
                        <a:pt x="40" y="39"/>
                        <a:pt x="40" y="39"/>
                      </a:cubicBezTo>
                      <a:cubicBezTo>
                        <a:pt x="39" y="43"/>
                        <a:pt x="36" y="46"/>
                        <a:pt x="32" y="45"/>
                      </a:cubicBezTo>
                      <a:cubicBezTo>
                        <a:pt x="7" y="40"/>
                        <a:pt x="7" y="40"/>
                        <a:pt x="7" y="40"/>
                      </a:cubicBezTo>
                      <a:cubicBezTo>
                        <a:pt x="3" y="40"/>
                        <a:pt x="0" y="36"/>
                        <a:pt x="1" y="32"/>
                      </a:cubicBezTo>
                      <a:cubicBezTo>
                        <a:pt x="6" y="6"/>
                        <a:pt x="6" y="6"/>
                        <a:pt x="6" y="6"/>
                      </a:cubicBezTo>
                      <a:cubicBezTo>
                        <a:pt x="7" y="2"/>
                        <a:pt x="11"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87" name="Freeform 105"/>
                <p:cNvSpPr>
                  <a:spLocks/>
                </p:cNvSpPr>
                <p:nvPr/>
              </p:nvSpPr>
              <p:spPr bwMode="auto">
                <a:xfrm>
                  <a:off x="637" y="2222"/>
                  <a:ext cx="58" cy="58"/>
                </a:xfrm>
                <a:custGeom>
                  <a:avLst/>
                  <a:gdLst>
                    <a:gd name="T0" fmla="*/ 14 w 46"/>
                    <a:gd name="T1" fmla="*/ 1 h 46"/>
                    <a:gd name="T2" fmla="*/ 39 w 46"/>
                    <a:gd name="T3" fmla="*/ 6 h 46"/>
                    <a:gd name="T4" fmla="*/ 45 w 46"/>
                    <a:gd name="T5" fmla="*/ 14 h 46"/>
                    <a:gd name="T6" fmla="*/ 40 w 46"/>
                    <a:gd name="T7" fmla="*/ 40 h 46"/>
                    <a:gd name="T8" fmla="*/ 32 w 46"/>
                    <a:gd name="T9" fmla="*/ 45 h 46"/>
                    <a:gd name="T10" fmla="*/ 7 w 46"/>
                    <a:gd name="T11" fmla="*/ 41 h 46"/>
                    <a:gd name="T12" fmla="*/ 1 w 46"/>
                    <a:gd name="T13" fmla="*/ 32 h 46"/>
                    <a:gd name="T14" fmla="*/ 6 w 46"/>
                    <a:gd name="T15" fmla="*/ 6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6"/>
                        <a:pt x="39" y="6"/>
                        <a:pt x="39" y="6"/>
                      </a:cubicBezTo>
                      <a:cubicBezTo>
                        <a:pt x="43" y="6"/>
                        <a:pt x="46" y="10"/>
                        <a:pt x="45" y="14"/>
                      </a:cubicBezTo>
                      <a:cubicBezTo>
                        <a:pt x="40" y="40"/>
                        <a:pt x="40" y="40"/>
                        <a:pt x="40" y="40"/>
                      </a:cubicBezTo>
                      <a:cubicBezTo>
                        <a:pt x="39" y="44"/>
                        <a:pt x="36" y="46"/>
                        <a:pt x="32" y="45"/>
                      </a:cubicBezTo>
                      <a:cubicBezTo>
                        <a:pt x="7" y="41"/>
                        <a:pt x="7" y="41"/>
                        <a:pt x="7" y="41"/>
                      </a:cubicBezTo>
                      <a:cubicBezTo>
                        <a:pt x="3" y="40"/>
                        <a:pt x="0" y="36"/>
                        <a:pt x="1" y="32"/>
                      </a:cubicBezTo>
                      <a:cubicBezTo>
                        <a:pt x="6" y="6"/>
                        <a:pt x="6" y="6"/>
                        <a:pt x="6" y="6"/>
                      </a:cubicBezTo>
                      <a:cubicBezTo>
                        <a:pt x="7" y="3"/>
                        <a:pt x="11"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88" name="Freeform 106"/>
                <p:cNvSpPr>
                  <a:spLocks/>
                </p:cNvSpPr>
                <p:nvPr/>
              </p:nvSpPr>
              <p:spPr bwMode="auto">
                <a:xfrm>
                  <a:off x="699" y="2234"/>
                  <a:ext cx="57" cy="58"/>
                </a:xfrm>
                <a:custGeom>
                  <a:avLst/>
                  <a:gdLst>
                    <a:gd name="T0" fmla="*/ 14 w 45"/>
                    <a:gd name="T1" fmla="*/ 1 h 46"/>
                    <a:gd name="T2" fmla="*/ 39 w 45"/>
                    <a:gd name="T3" fmla="*/ 6 h 46"/>
                    <a:gd name="T4" fmla="*/ 44 w 45"/>
                    <a:gd name="T5" fmla="*/ 14 h 46"/>
                    <a:gd name="T6" fmla="*/ 39 w 45"/>
                    <a:gd name="T7" fmla="*/ 40 h 46"/>
                    <a:gd name="T8" fmla="*/ 31 w 45"/>
                    <a:gd name="T9" fmla="*/ 46 h 46"/>
                    <a:gd name="T10" fmla="*/ 6 w 45"/>
                    <a:gd name="T11" fmla="*/ 41 h 46"/>
                    <a:gd name="T12" fmla="*/ 0 w 45"/>
                    <a:gd name="T13" fmla="*/ 32 h 46"/>
                    <a:gd name="T14" fmla="*/ 5 w 45"/>
                    <a:gd name="T15" fmla="*/ 7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6"/>
                        <a:pt x="39" y="6"/>
                        <a:pt x="39" y="6"/>
                      </a:cubicBezTo>
                      <a:cubicBezTo>
                        <a:pt x="42" y="7"/>
                        <a:pt x="45" y="10"/>
                        <a:pt x="44" y="14"/>
                      </a:cubicBezTo>
                      <a:cubicBezTo>
                        <a:pt x="39" y="40"/>
                        <a:pt x="39" y="40"/>
                        <a:pt x="39" y="40"/>
                      </a:cubicBezTo>
                      <a:cubicBezTo>
                        <a:pt x="39" y="44"/>
                        <a:pt x="35" y="46"/>
                        <a:pt x="31" y="46"/>
                      </a:cubicBezTo>
                      <a:cubicBezTo>
                        <a:pt x="6" y="41"/>
                        <a:pt x="6" y="41"/>
                        <a:pt x="6" y="41"/>
                      </a:cubicBezTo>
                      <a:cubicBezTo>
                        <a:pt x="2" y="40"/>
                        <a:pt x="0" y="36"/>
                        <a:pt x="0" y="32"/>
                      </a:cubicBezTo>
                      <a:cubicBezTo>
                        <a:pt x="5" y="7"/>
                        <a:pt x="5" y="7"/>
                        <a:pt x="5" y="7"/>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89" name="Freeform 107"/>
                <p:cNvSpPr>
                  <a:spLocks/>
                </p:cNvSpPr>
                <p:nvPr/>
              </p:nvSpPr>
              <p:spPr bwMode="auto">
                <a:xfrm>
                  <a:off x="760" y="2246"/>
                  <a:ext cx="57" cy="58"/>
                </a:xfrm>
                <a:custGeom>
                  <a:avLst/>
                  <a:gdLst>
                    <a:gd name="T0" fmla="*/ 14 w 45"/>
                    <a:gd name="T1" fmla="*/ 0 h 46"/>
                    <a:gd name="T2" fmla="*/ 39 w 45"/>
                    <a:gd name="T3" fmla="*/ 5 h 46"/>
                    <a:gd name="T4" fmla="*/ 44 w 45"/>
                    <a:gd name="T5" fmla="*/ 13 h 46"/>
                    <a:gd name="T6" fmla="*/ 39 w 45"/>
                    <a:gd name="T7" fmla="*/ 39 h 46"/>
                    <a:gd name="T8" fmla="*/ 31 w 45"/>
                    <a:gd name="T9" fmla="*/ 45 h 46"/>
                    <a:gd name="T10" fmla="*/ 6 w 45"/>
                    <a:gd name="T11" fmla="*/ 40 h 46"/>
                    <a:gd name="T12" fmla="*/ 0 w 45"/>
                    <a:gd name="T13" fmla="*/ 32 h 46"/>
                    <a:gd name="T14" fmla="*/ 5 w 45"/>
                    <a:gd name="T15" fmla="*/ 6 h 46"/>
                    <a:gd name="T16" fmla="*/ 14 w 45"/>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0"/>
                      </a:moveTo>
                      <a:cubicBezTo>
                        <a:pt x="39" y="5"/>
                        <a:pt x="39" y="5"/>
                        <a:pt x="39" y="5"/>
                      </a:cubicBezTo>
                      <a:cubicBezTo>
                        <a:pt x="42" y="6"/>
                        <a:pt x="45" y="10"/>
                        <a:pt x="44" y="13"/>
                      </a:cubicBezTo>
                      <a:cubicBezTo>
                        <a:pt x="39" y="39"/>
                        <a:pt x="39" y="39"/>
                        <a:pt x="39" y="39"/>
                      </a:cubicBezTo>
                      <a:cubicBezTo>
                        <a:pt x="39" y="43"/>
                        <a:pt x="35" y="46"/>
                        <a:pt x="31" y="45"/>
                      </a:cubicBezTo>
                      <a:cubicBezTo>
                        <a:pt x="6" y="40"/>
                        <a:pt x="6" y="40"/>
                        <a:pt x="6" y="40"/>
                      </a:cubicBezTo>
                      <a:cubicBezTo>
                        <a:pt x="2" y="39"/>
                        <a:pt x="0" y="36"/>
                        <a:pt x="0" y="32"/>
                      </a:cubicBezTo>
                      <a:cubicBezTo>
                        <a:pt x="5" y="6"/>
                        <a:pt x="5" y="6"/>
                        <a:pt x="5" y="6"/>
                      </a:cubicBezTo>
                      <a:cubicBezTo>
                        <a:pt x="6"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90" name="Freeform 108"/>
                <p:cNvSpPr>
                  <a:spLocks/>
                </p:cNvSpPr>
                <p:nvPr/>
              </p:nvSpPr>
              <p:spPr bwMode="auto">
                <a:xfrm>
                  <a:off x="821" y="2258"/>
                  <a:ext cx="56" cy="58"/>
                </a:xfrm>
                <a:custGeom>
                  <a:avLst/>
                  <a:gdLst>
                    <a:gd name="T0" fmla="*/ 14 w 45"/>
                    <a:gd name="T1" fmla="*/ 1 h 46"/>
                    <a:gd name="T2" fmla="*/ 39 w 45"/>
                    <a:gd name="T3" fmla="*/ 5 h 46"/>
                    <a:gd name="T4" fmla="*/ 44 w 45"/>
                    <a:gd name="T5" fmla="*/ 14 h 46"/>
                    <a:gd name="T6" fmla="*/ 39 w 45"/>
                    <a:gd name="T7" fmla="*/ 39 h 46"/>
                    <a:gd name="T8" fmla="*/ 31 w 45"/>
                    <a:gd name="T9" fmla="*/ 45 h 46"/>
                    <a:gd name="T10" fmla="*/ 6 w 45"/>
                    <a:gd name="T11" fmla="*/ 40 h 46"/>
                    <a:gd name="T12" fmla="*/ 0 w 45"/>
                    <a:gd name="T13" fmla="*/ 32 h 46"/>
                    <a:gd name="T14" fmla="*/ 5 w 45"/>
                    <a:gd name="T15" fmla="*/ 6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5"/>
                        <a:pt x="39" y="5"/>
                        <a:pt x="39" y="5"/>
                      </a:cubicBezTo>
                      <a:cubicBezTo>
                        <a:pt x="43" y="6"/>
                        <a:pt x="45" y="10"/>
                        <a:pt x="44" y="14"/>
                      </a:cubicBezTo>
                      <a:cubicBezTo>
                        <a:pt x="39" y="39"/>
                        <a:pt x="39" y="39"/>
                        <a:pt x="39" y="39"/>
                      </a:cubicBezTo>
                      <a:cubicBezTo>
                        <a:pt x="39" y="43"/>
                        <a:pt x="35" y="46"/>
                        <a:pt x="31" y="45"/>
                      </a:cubicBezTo>
                      <a:cubicBezTo>
                        <a:pt x="6" y="40"/>
                        <a:pt x="6" y="40"/>
                        <a:pt x="6" y="40"/>
                      </a:cubicBezTo>
                      <a:cubicBezTo>
                        <a:pt x="2" y="39"/>
                        <a:pt x="0" y="36"/>
                        <a:pt x="0" y="32"/>
                      </a:cubicBezTo>
                      <a:cubicBezTo>
                        <a:pt x="5" y="6"/>
                        <a:pt x="5" y="6"/>
                        <a:pt x="5" y="6"/>
                      </a:cubicBezTo>
                      <a:cubicBezTo>
                        <a:pt x="6" y="2"/>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91" name="Freeform 109"/>
                <p:cNvSpPr>
                  <a:spLocks/>
                </p:cNvSpPr>
                <p:nvPr/>
              </p:nvSpPr>
              <p:spPr bwMode="auto">
                <a:xfrm>
                  <a:off x="881" y="2269"/>
                  <a:ext cx="84" cy="63"/>
                </a:xfrm>
                <a:custGeom>
                  <a:avLst/>
                  <a:gdLst>
                    <a:gd name="T0" fmla="*/ 14 w 66"/>
                    <a:gd name="T1" fmla="*/ 1 h 50"/>
                    <a:gd name="T2" fmla="*/ 59 w 66"/>
                    <a:gd name="T3" fmla="*/ 10 h 50"/>
                    <a:gd name="T4" fmla="*/ 65 w 66"/>
                    <a:gd name="T5" fmla="*/ 18 h 50"/>
                    <a:gd name="T6" fmla="*/ 60 w 66"/>
                    <a:gd name="T7" fmla="*/ 43 h 50"/>
                    <a:gd name="T8" fmla="*/ 52 w 66"/>
                    <a:gd name="T9" fmla="*/ 49 h 50"/>
                    <a:gd name="T10" fmla="*/ 6 w 66"/>
                    <a:gd name="T11" fmla="*/ 40 h 50"/>
                    <a:gd name="T12" fmla="*/ 1 w 66"/>
                    <a:gd name="T13" fmla="*/ 32 h 50"/>
                    <a:gd name="T14" fmla="*/ 5 w 66"/>
                    <a:gd name="T15" fmla="*/ 7 h 50"/>
                    <a:gd name="T16" fmla="*/ 14 w 66"/>
                    <a:gd name="T17" fmla="*/ 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50">
                      <a:moveTo>
                        <a:pt x="14" y="1"/>
                      </a:moveTo>
                      <a:cubicBezTo>
                        <a:pt x="59" y="10"/>
                        <a:pt x="59" y="10"/>
                        <a:pt x="59" y="10"/>
                      </a:cubicBezTo>
                      <a:cubicBezTo>
                        <a:pt x="63" y="10"/>
                        <a:pt x="66" y="14"/>
                        <a:pt x="65" y="18"/>
                      </a:cubicBezTo>
                      <a:cubicBezTo>
                        <a:pt x="60" y="43"/>
                        <a:pt x="60" y="43"/>
                        <a:pt x="60" y="43"/>
                      </a:cubicBezTo>
                      <a:cubicBezTo>
                        <a:pt x="59" y="47"/>
                        <a:pt x="55" y="50"/>
                        <a:pt x="52" y="49"/>
                      </a:cubicBezTo>
                      <a:cubicBezTo>
                        <a:pt x="6" y="40"/>
                        <a:pt x="6" y="40"/>
                        <a:pt x="6" y="40"/>
                      </a:cubicBezTo>
                      <a:cubicBezTo>
                        <a:pt x="2" y="40"/>
                        <a:pt x="0" y="36"/>
                        <a:pt x="1" y="32"/>
                      </a:cubicBezTo>
                      <a:cubicBezTo>
                        <a:pt x="5" y="7"/>
                        <a:pt x="5" y="7"/>
                        <a:pt x="5" y="7"/>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92" name="Freeform 110"/>
                <p:cNvSpPr>
                  <a:spLocks/>
                </p:cNvSpPr>
                <p:nvPr/>
              </p:nvSpPr>
              <p:spPr bwMode="auto">
                <a:xfrm>
                  <a:off x="971" y="2287"/>
                  <a:ext cx="56" cy="57"/>
                </a:xfrm>
                <a:custGeom>
                  <a:avLst/>
                  <a:gdLst>
                    <a:gd name="T0" fmla="*/ 14 w 44"/>
                    <a:gd name="T1" fmla="*/ 0 h 45"/>
                    <a:gd name="T2" fmla="*/ 37 w 44"/>
                    <a:gd name="T3" fmla="*/ 5 h 45"/>
                    <a:gd name="T4" fmla="*/ 43 w 44"/>
                    <a:gd name="T5" fmla="*/ 13 h 45"/>
                    <a:gd name="T6" fmla="*/ 38 w 44"/>
                    <a:gd name="T7" fmla="*/ 39 h 45"/>
                    <a:gd name="T8" fmla="*/ 30 w 44"/>
                    <a:gd name="T9" fmla="*/ 45 h 45"/>
                    <a:gd name="T10" fmla="*/ 6 w 44"/>
                    <a:gd name="T11" fmla="*/ 40 h 45"/>
                    <a:gd name="T12" fmla="*/ 1 w 44"/>
                    <a:gd name="T13" fmla="*/ 32 h 45"/>
                    <a:gd name="T14" fmla="*/ 6 w 44"/>
                    <a:gd name="T15" fmla="*/ 6 h 45"/>
                    <a:gd name="T16" fmla="*/ 14 w 44"/>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5">
                      <a:moveTo>
                        <a:pt x="14" y="0"/>
                      </a:moveTo>
                      <a:cubicBezTo>
                        <a:pt x="37" y="5"/>
                        <a:pt x="37" y="5"/>
                        <a:pt x="37" y="5"/>
                      </a:cubicBezTo>
                      <a:cubicBezTo>
                        <a:pt x="41" y="6"/>
                        <a:pt x="44" y="9"/>
                        <a:pt x="43" y="13"/>
                      </a:cubicBezTo>
                      <a:cubicBezTo>
                        <a:pt x="38" y="39"/>
                        <a:pt x="38" y="39"/>
                        <a:pt x="38" y="39"/>
                      </a:cubicBezTo>
                      <a:cubicBezTo>
                        <a:pt x="37" y="43"/>
                        <a:pt x="33" y="45"/>
                        <a:pt x="30" y="45"/>
                      </a:cubicBezTo>
                      <a:cubicBezTo>
                        <a:pt x="6" y="40"/>
                        <a:pt x="6" y="40"/>
                        <a:pt x="6" y="40"/>
                      </a:cubicBezTo>
                      <a:cubicBezTo>
                        <a:pt x="2" y="39"/>
                        <a:pt x="0" y="36"/>
                        <a:pt x="1" y="32"/>
                      </a:cubicBezTo>
                      <a:cubicBezTo>
                        <a:pt x="6" y="6"/>
                        <a:pt x="6" y="6"/>
                        <a:pt x="6" y="6"/>
                      </a:cubicBezTo>
                      <a:cubicBezTo>
                        <a:pt x="6"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93" name="Freeform 111"/>
                <p:cNvSpPr>
                  <a:spLocks/>
                </p:cNvSpPr>
                <p:nvPr/>
              </p:nvSpPr>
              <p:spPr bwMode="auto">
                <a:xfrm>
                  <a:off x="455" y="2288"/>
                  <a:ext cx="364" cy="231"/>
                </a:xfrm>
                <a:custGeom>
                  <a:avLst/>
                  <a:gdLst>
                    <a:gd name="T0" fmla="*/ 32 w 288"/>
                    <a:gd name="T1" fmla="*/ 0 h 183"/>
                    <a:gd name="T2" fmla="*/ 282 w 288"/>
                    <a:gd name="T3" fmla="*/ 48 h 183"/>
                    <a:gd name="T4" fmla="*/ 287 w 288"/>
                    <a:gd name="T5" fmla="*/ 56 h 183"/>
                    <a:gd name="T6" fmla="*/ 264 w 288"/>
                    <a:gd name="T7" fmla="*/ 177 h 183"/>
                    <a:gd name="T8" fmla="*/ 256 w 288"/>
                    <a:gd name="T9" fmla="*/ 182 h 183"/>
                    <a:gd name="T10" fmla="*/ 6 w 288"/>
                    <a:gd name="T11" fmla="*/ 134 h 183"/>
                    <a:gd name="T12" fmla="*/ 1 w 288"/>
                    <a:gd name="T13" fmla="*/ 126 h 183"/>
                    <a:gd name="T14" fmla="*/ 24 w 288"/>
                    <a:gd name="T15" fmla="*/ 6 h 183"/>
                    <a:gd name="T16" fmla="*/ 32 w 288"/>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183">
                      <a:moveTo>
                        <a:pt x="32" y="0"/>
                      </a:moveTo>
                      <a:cubicBezTo>
                        <a:pt x="282" y="48"/>
                        <a:pt x="282" y="48"/>
                        <a:pt x="282" y="48"/>
                      </a:cubicBezTo>
                      <a:cubicBezTo>
                        <a:pt x="286" y="49"/>
                        <a:pt x="288" y="53"/>
                        <a:pt x="287" y="56"/>
                      </a:cubicBezTo>
                      <a:cubicBezTo>
                        <a:pt x="264" y="177"/>
                        <a:pt x="264" y="177"/>
                        <a:pt x="264" y="177"/>
                      </a:cubicBezTo>
                      <a:cubicBezTo>
                        <a:pt x="264" y="180"/>
                        <a:pt x="260" y="183"/>
                        <a:pt x="256" y="182"/>
                      </a:cubicBezTo>
                      <a:cubicBezTo>
                        <a:pt x="6" y="134"/>
                        <a:pt x="6" y="134"/>
                        <a:pt x="6" y="134"/>
                      </a:cubicBezTo>
                      <a:cubicBezTo>
                        <a:pt x="2" y="133"/>
                        <a:pt x="0" y="130"/>
                        <a:pt x="1" y="126"/>
                      </a:cubicBezTo>
                      <a:cubicBezTo>
                        <a:pt x="24" y="6"/>
                        <a:pt x="24" y="6"/>
                        <a:pt x="24" y="6"/>
                      </a:cubicBezTo>
                      <a:cubicBezTo>
                        <a:pt x="24" y="2"/>
                        <a:pt x="28" y="0"/>
                        <a:pt x="32"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94" name="Freeform 112"/>
                <p:cNvSpPr>
                  <a:spLocks/>
                </p:cNvSpPr>
                <p:nvPr/>
              </p:nvSpPr>
              <p:spPr bwMode="auto">
                <a:xfrm>
                  <a:off x="445" y="2467"/>
                  <a:ext cx="168" cy="66"/>
                </a:xfrm>
                <a:custGeom>
                  <a:avLst/>
                  <a:gdLst>
                    <a:gd name="T0" fmla="*/ 7 w 133"/>
                    <a:gd name="T1" fmla="*/ 0 h 52"/>
                    <a:gd name="T2" fmla="*/ 131 w 133"/>
                    <a:gd name="T3" fmla="*/ 24 h 52"/>
                    <a:gd name="T4" fmla="*/ 132 w 133"/>
                    <a:gd name="T5" fmla="*/ 26 h 52"/>
                    <a:gd name="T6" fmla="*/ 128 w 133"/>
                    <a:gd name="T7" fmla="*/ 51 h 52"/>
                    <a:gd name="T8" fmla="*/ 126 w 133"/>
                    <a:gd name="T9" fmla="*/ 52 h 52"/>
                    <a:gd name="T10" fmla="*/ 2 w 133"/>
                    <a:gd name="T11" fmla="*/ 28 h 52"/>
                    <a:gd name="T12" fmla="*/ 0 w 133"/>
                    <a:gd name="T13" fmla="*/ 26 h 52"/>
                    <a:gd name="T14" fmla="*/ 5 w 133"/>
                    <a:gd name="T15" fmla="*/ 1 h 52"/>
                    <a:gd name="T16" fmla="*/ 7 w 133"/>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52">
                      <a:moveTo>
                        <a:pt x="7" y="0"/>
                      </a:moveTo>
                      <a:cubicBezTo>
                        <a:pt x="131" y="24"/>
                        <a:pt x="131" y="24"/>
                        <a:pt x="131" y="24"/>
                      </a:cubicBezTo>
                      <a:cubicBezTo>
                        <a:pt x="132" y="24"/>
                        <a:pt x="133" y="25"/>
                        <a:pt x="132" y="26"/>
                      </a:cubicBezTo>
                      <a:cubicBezTo>
                        <a:pt x="128" y="51"/>
                        <a:pt x="128" y="51"/>
                        <a:pt x="128" y="51"/>
                      </a:cubicBezTo>
                      <a:cubicBezTo>
                        <a:pt x="127" y="51"/>
                        <a:pt x="127" y="52"/>
                        <a:pt x="126" y="52"/>
                      </a:cubicBezTo>
                      <a:cubicBezTo>
                        <a:pt x="2" y="28"/>
                        <a:pt x="2" y="28"/>
                        <a:pt x="2" y="28"/>
                      </a:cubicBezTo>
                      <a:cubicBezTo>
                        <a:pt x="1" y="28"/>
                        <a:pt x="0" y="27"/>
                        <a:pt x="0" y="26"/>
                      </a:cubicBezTo>
                      <a:cubicBezTo>
                        <a:pt x="5" y="1"/>
                        <a:pt x="5" y="1"/>
                        <a:pt x="5" y="1"/>
                      </a:cubicBezTo>
                      <a:cubicBezTo>
                        <a:pt x="5" y="1"/>
                        <a:pt x="6" y="0"/>
                        <a:pt x="7"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95" name="Freeform 113"/>
                <p:cNvSpPr>
                  <a:spLocks/>
                </p:cNvSpPr>
                <p:nvPr/>
              </p:nvSpPr>
              <p:spPr bwMode="auto">
                <a:xfrm>
                  <a:off x="618" y="2500"/>
                  <a:ext cx="167" cy="66"/>
                </a:xfrm>
                <a:custGeom>
                  <a:avLst/>
                  <a:gdLst>
                    <a:gd name="T0" fmla="*/ 7 w 132"/>
                    <a:gd name="T1" fmla="*/ 0 h 52"/>
                    <a:gd name="T2" fmla="*/ 131 w 132"/>
                    <a:gd name="T3" fmla="*/ 24 h 52"/>
                    <a:gd name="T4" fmla="*/ 132 w 132"/>
                    <a:gd name="T5" fmla="*/ 26 h 52"/>
                    <a:gd name="T6" fmla="*/ 127 w 132"/>
                    <a:gd name="T7" fmla="*/ 51 h 52"/>
                    <a:gd name="T8" fmla="*/ 125 w 132"/>
                    <a:gd name="T9" fmla="*/ 52 h 52"/>
                    <a:gd name="T10" fmla="*/ 1 w 132"/>
                    <a:gd name="T11" fmla="*/ 28 h 52"/>
                    <a:gd name="T12" fmla="*/ 0 w 132"/>
                    <a:gd name="T13" fmla="*/ 26 h 52"/>
                    <a:gd name="T14" fmla="*/ 5 w 132"/>
                    <a:gd name="T15" fmla="*/ 2 h 52"/>
                    <a:gd name="T16" fmla="*/ 7 w 132"/>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52">
                      <a:moveTo>
                        <a:pt x="7" y="0"/>
                      </a:moveTo>
                      <a:cubicBezTo>
                        <a:pt x="131" y="24"/>
                        <a:pt x="131" y="24"/>
                        <a:pt x="131" y="24"/>
                      </a:cubicBezTo>
                      <a:cubicBezTo>
                        <a:pt x="132" y="24"/>
                        <a:pt x="132" y="25"/>
                        <a:pt x="132" y="26"/>
                      </a:cubicBezTo>
                      <a:cubicBezTo>
                        <a:pt x="127" y="51"/>
                        <a:pt x="127" y="51"/>
                        <a:pt x="127" y="51"/>
                      </a:cubicBezTo>
                      <a:cubicBezTo>
                        <a:pt x="127" y="52"/>
                        <a:pt x="126" y="52"/>
                        <a:pt x="125" y="52"/>
                      </a:cubicBezTo>
                      <a:cubicBezTo>
                        <a:pt x="1" y="28"/>
                        <a:pt x="1" y="28"/>
                        <a:pt x="1" y="28"/>
                      </a:cubicBezTo>
                      <a:cubicBezTo>
                        <a:pt x="0" y="28"/>
                        <a:pt x="0" y="27"/>
                        <a:pt x="0" y="26"/>
                      </a:cubicBezTo>
                      <a:cubicBezTo>
                        <a:pt x="5" y="2"/>
                        <a:pt x="5" y="2"/>
                        <a:pt x="5" y="2"/>
                      </a:cubicBezTo>
                      <a:cubicBezTo>
                        <a:pt x="5" y="1"/>
                        <a:pt x="6" y="0"/>
                        <a:pt x="7"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96" name="Freeform 114"/>
                <p:cNvSpPr>
                  <a:spLocks/>
                </p:cNvSpPr>
                <p:nvPr/>
              </p:nvSpPr>
              <p:spPr bwMode="auto">
                <a:xfrm>
                  <a:off x="186" y="1710"/>
                  <a:ext cx="1119" cy="245"/>
                </a:xfrm>
                <a:custGeom>
                  <a:avLst/>
                  <a:gdLst>
                    <a:gd name="T0" fmla="*/ 860 w 885"/>
                    <a:gd name="T1" fmla="*/ 162 h 194"/>
                    <a:gd name="T2" fmla="*/ 32 w 885"/>
                    <a:gd name="T3" fmla="*/ 3 h 194"/>
                    <a:gd name="T4" fmla="*/ 0 w 885"/>
                    <a:gd name="T5" fmla="*/ 25 h 194"/>
                    <a:gd name="T6" fmla="*/ 882 w 885"/>
                    <a:gd name="T7" fmla="*/ 194 h 194"/>
                    <a:gd name="T8" fmla="*/ 860 w 885"/>
                    <a:gd name="T9" fmla="*/ 162 h 194"/>
                  </a:gdLst>
                  <a:ahLst/>
                  <a:cxnLst>
                    <a:cxn ang="0">
                      <a:pos x="T0" y="T1"/>
                    </a:cxn>
                    <a:cxn ang="0">
                      <a:pos x="T2" y="T3"/>
                    </a:cxn>
                    <a:cxn ang="0">
                      <a:pos x="T4" y="T5"/>
                    </a:cxn>
                    <a:cxn ang="0">
                      <a:pos x="T6" y="T7"/>
                    </a:cxn>
                    <a:cxn ang="0">
                      <a:pos x="T8" y="T9"/>
                    </a:cxn>
                  </a:cxnLst>
                  <a:rect l="0" t="0" r="r" b="b"/>
                  <a:pathLst>
                    <a:path w="885" h="194">
                      <a:moveTo>
                        <a:pt x="860" y="162"/>
                      </a:moveTo>
                      <a:cubicBezTo>
                        <a:pt x="32" y="3"/>
                        <a:pt x="32" y="3"/>
                        <a:pt x="32" y="3"/>
                      </a:cubicBezTo>
                      <a:cubicBezTo>
                        <a:pt x="17" y="0"/>
                        <a:pt x="3" y="10"/>
                        <a:pt x="0" y="25"/>
                      </a:cubicBezTo>
                      <a:cubicBezTo>
                        <a:pt x="882" y="194"/>
                        <a:pt x="882" y="194"/>
                        <a:pt x="882" y="194"/>
                      </a:cubicBezTo>
                      <a:cubicBezTo>
                        <a:pt x="885" y="179"/>
                        <a:pt x="875" y="165"/>
                        <a:pt x="860" y="162"/>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97" name="Freeform 115"/>
                <p:cNvSpPr>
                  <a:spLocks/>
                </p:cNvSpPr>
                <p:nvPr/>
              </p:nvSpPr>
              <p:spPr bwMode="auto">
                <a:xfrm>
                  <a:off x="1129" y="949"/>
                  <a:ext cx="1291" cy="1248"/>
                </a:xfrm>
                <a:custGeom>
                  <a:avLst/>
                  <a:gdLst>
                    <a:gd name="T0" fmla="*/ 9 w 1021"/>
                    <a:gd name="T1" fmla="*/ 541 h 987"/>
                    <a:gd name="T2" fmla="*/ 640 w 1021"/>
                    <a:gd name="T3" fmla="*/ 6 h 987"/>
                    <a:gd name="T4" fmla="*/ 667 w 1021"/>
                    <a:gd name="T5" fmla="*/ 9 h 987"/>
                    <a:gd name="T6" fmla="*/ 1014 w 1021"/>
                    <a:gd name="T7" fmla="*/ 418 h 987"/>
                    <a:gd name="T8" fmla="*/ 1012 w 1021"/>
                    <a:gd name="T9" fmla="*/ 445 h 987"/>
                    <a:gd name="T10" fmla="*/ 381 w 1021"/>
                    <a:gd name="T11" fmla="*/ 980 h 987"/>
                    <a:gd name="T12" fmla="*/ 354 w 1021"/>
                    <a:gd name="T13" fmla="*/ 978 h 987"/>
                    <a:gd name="T14" fmla="*/ 7 w 1021"/>
                    <a:gd name="T15" fmla="*/ 569 h 987"/>
                    <a:gd name="T16" fmla="*/ 9 w 1021"/>
                    <a:gd name="T17" fmla="*/ 541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1" h="987">
                      <a:moveTo>
                        <a:pt x="9" y="541"/>
                      </a:moveTo>
                      <a:cubicBezTo>
                        <a:pt x="640" y="6"/>
                        <a:pt x="640" y="6"/>
                        <a:pt x="640" y="6"/>
                      </a:cubicBezTo>
                      <a:cubicBezTo>
                        <a:pt x="648" y="0"/>
                        <a:pt x="660" y="1"/>
                        <a:pt x="667" y="9"/>
                      </a:cubicBezTo>
                      <a:cubicBezTo>
                        <a:pt x="1014" y="418"/>
                        <a:pt x="1014" y="418"/>
                        <a:pt x="1014" y="418"/>
                      </a:cubicBezTo>
                      <a:cubicBezTo>
                        <a:pt x="1021" y="426"/>
                        <a:pt x="1020" y="438"/>
                        <a:pt x="1012" y="445"/>
                      </a:cubicBezTo>
                      <a:cubicBezTo>
                        <a:pt x="381" y="980"/>
                        <a:pt x="381" y="980"/>
                        <a:pt x="381" y="980"/>
                      </a:cubicBezTo>
                      <a:cubicBezTo>
                        <a:pt x="373" y="987"/>
                        <a:pt x="361" y="986"/>
                        <a:pt x="354" y="978"/>
                      </a:cubicBezTo>
                      <a:cubicBezTo>
                        <a:pt x="7" y="569"/>
                        <a:pt x="7" y="569"/>
                        <a:pt x="7" y="569"/>
                      </a:cubicBezTo>
                      <a:cubicBezTo>
                        <a:pt x="0" y="560"/>
                        <a:pt x="1" y="548"/>
                        <a:pt x="9" y="5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98" name="Freeform 116"/>
                <p:cNvSpPr>
                  <a:spLocks/>
                </p:cNvSpPr>
                <p:nvPr/>
              </p:nvSpPr>
              <p:spPr bwMode="auto">
                <a:xfrm>
                  <a:off x="1934" y="1061"/>
                  <a:ext cx="58" cy="55"/>
                </a:xfrm>
                <a:custGeom>
                  <a:avLst/>
                  <a:gdLst>
                    <a:gd name="T0" fmla="*/ 3 w 46"/>
                    <a:gd name="T1" fmla="*/ 19 h 44"/>
                    <a:gd name="T2" fmla="*/ 23 w 46"/>
                    <a:gd name="T3" fmla="*/ 2 h 44"/>
                    <a:gd name="T4" fmla="*/ 31 w 46"/>
                    <a:gd name="T5" fmla="*/ 2 h 44"/>
                    <a:gd name="T6" fmla="*/ 44 w 46"/>
                    <a:gd name="T7" fmla="*/ 17 h 44"/>
                    <a:gd name="T8" fmla="*/ 43 w 46"/>
                    <a:gd name="T9" fmla="*/ 25 h 44"/>
                    <a:gd name="T10" fmla="*/ 23 w 46"/>
                    <a:gd name="T11" fmla="*/ 42 h 44"/>
                    <a:gd name="T12" fmla="*/ 15 w 46"/>
                    <a:gd name="T13" fmla="*/ 42 h 44"/>
                    <a:gd name="T14" fmla="*/ 2 w 46"/>
                    <a:gd name="T15" fmla="*/ 27 h 44"/>
                    <a:gd name="T16" fmla="*/ 3 w 46"/>
                    <a:gd name="T17"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4">
                      <a:moveTo>
                        <a:pt x="3" y="19"/>
                      </a:moveTo>
                      <a:cubicBezTo>
                        <a:pt x="23" y="2"/>
                        <a:pt x="23" y="2"/>
                        <a:pt x="23" y="2"/>
                      </a:cubicBezTo>
                      <a:cubicBezTo>
                        <a:pt x="26" y="0"/>
                        <a:pt x="29" y="0"/>
                        <a:pt x="31" y="2"/>
                      </a:cubicBezTo>
                      <a:cubicBezTo>
                        <a:pt x="44" y="17"/>
                        <a:pt x="44" y="17"/>
                        <a:pt x="44" y="17"/>
                      </a:cubicBezTo>
                      <a:cubicBezTo>
                        <a:pt x="46" y="20"/>
                        <a:pt x="46" y="23"/>
                        <a:pt x="43" y="25"/>
                      </a:cubicBezTo>
                      <a:cubicBezTo>
                        <a:pt x="23" y="42"/>
                        <a:pt x="23" y="42"/>
                        <a:pt x="23" y="42"/>
                      </a:cubicBezTo>
                      <a:cubicBezTo>
                        <a:pt x="21" y="44"/>
                        <a:pt x="17" y="44"/>
                        <a:pt x="15" y="42"/>
                      </a:cubicBezTo>
                      <a:cubicBezTo>
                        <a:pt x="2" y="27"/>
                        <a:pt x="2" y="27"/>
                        <a:pt x="2" y="27"/>
                      </a:cubicBezTo>
                      <a:cubicBezTo>
                        <a:pt x="0" y="24"/>
                        <a:pt x="1"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99" name="Freeform 117"/>
                <p:cNvSpPr>
                  <a:spLocks/>
                </p:cNvSpPr>
                <p:nvPr/>
              </p:nvSpPr>
              <p:spPr bwMode="auto">
                <a:xfrm>
                  <a:off x="1966" y="1097"/>
                  <a:ext cx="64" cy="65"/>
                </a:xfrm>
                <a:custGeom>
                  <a:avLst/>
                  <a:gdLst>
                    <a:gd name="T0" fmla="*/ 3 w 51"/>
                    <a:gd name="T1" fmla="*/ 18 h 51"/>
                    <a:gd name="T2" fmla="*/ 22 w 51"/>
                    <a:gd name="T3" fmla="*/ 2 h 51"/>
                    <a:gd name="T4" fmla="*/ 31 w 51"/>
                    <a:gd name="T5" fmla="*/ 3 h 51"/>
                    <a:gd name="T6" fmla="*/ 49 w 51"/>
                    <a:gd name="T7" fmla="*/ 23 h 51"/>
                    <a:gd name="T8" fmla="*/ 48 w 51"/>
                    <a:gd name="T9" fmla="*/ 33 h 51"/>
                    <a:gd name="T10" fmla="*/ 30 w 51"/>
                    <a:gd name="T11" fmla="*/ 49 h 51"/>
                    <a:gd name="T12" fmla="*/ 20 w 51"/>
                    <a:gd name="T13" fmla="*/ 48 h 51"/>
                    <a:gd name="T14" fmla="*/ 3 w 51"/>
                    <a:gd name="T15" fmla="*/ 27 h 51"/>
                    <a:gd name="T16" fmla="*/ 3 w 51"/>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8"/>
                      </a:moveTo>
                      <a:cubicBezTo>
                        <a:pt x="22" y="2"/>
                        <a:pt x="22" y="2"/>
                        <a:pt x="22" y="2"/>
                      </a:cubicBezTo>
                      <a:cubicBezTo>
                        <a:pt x="25" y="0"/>
                        <a:pt x="29" y="0"/>
                        <a:pt x="31" y="3"/>
                      </a:cubicBezTo>
                      <a:cubicBezTo>
                        <a:pt x="49" y="23"/>
                        <a:pt x="49" y="23"/>
                        <a:pt x="49" y="23"/>
                      </a:cubicBezTo>
                      <a:cubicBezTo>
                        <a:pt x="51" y="26"/>
                        <a:pt x="51" y="31"/>
                        <a:pt x="48" y="33"/>
                      </a:cubicBezTo>
                      <a:cubicBezTo>
                        <a:pt x="30" y="49"/>
                        <a:pt x="30" y="49"/>
                        <a:pt x="30" y="49"/>
                      </a:cubicBezTo>
                      <a:cubicBezTo>
                        <a:pt x="27" y="51"/>
                        <a:pt x="22" y="51"/>
                        <a:pt x="20" y="48"/>
                      </a:cubicBezTo>
                      <a:cubicBezTo>
                        <a:pt x="3" y="27"/>
                        <a:pt x="3" y="27"/>
                        <a:pt x="3" y="27"/>
                      </a:cubicBezTo>
                      <a:cubicBezTo>
                        <a:pt x="0" y="25"/>
                        <a:pt x="1" y="20"/>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00" name="Freeform 118"/>
                <p:cNvSpPr>
                  <a:spLocks/>
                </p:cNvSpPr>
                <p:nvPr/>
              </p:nvSpPr>
              <p:spPr bwMode="auto">
                <a:xfrm>
                  <a:off x="2005" y="1143"/>
                  <a:ext cx="65" cy="64"/>
                </a:xfrm>
                <a:custGeom>
                  <a:avLst/>
                  <a:gdLst>
                    <a:gd name="T0" fmla="*/ 3 w 51"/>
                    <a:gd name="T1" fmla="*/ 18 h 51"/>
                    <a:gd name="T2" fmla="*/ 22 w 51"/>
                    <a:gd name="T3" fmla="*/ 2 h 51"/>
                    <a:gd name="T4" fmla="*/ 31 w 51"/>
                    <a:gd name="T5" fmla="*/ 3 h 51"/>
                    <a:gd name="T6" fmla="*/ 49 w 51"/>
                    <a:gd name="T7" fmla="*/ 24 h 51"/>
                    <a:gd name="T8" fmla="*/ 48 w 51"/>
                    <a:gd name="T9" fmla="*/ 33 h 51"/>
                    <a:gd name="T10" fmla="*/ 29 w 51"/>
                    <a:gd name="T11" fmla="*/ 49 h 51"/>
                    <a:gd name="T12" fmla="*/ 20 w 51"/>
                    <a:gd name="T13" fmla="*/ 48 h 51"/>
                    <a:gd name="T14" fmla="*/ 2 w 51"/>
                    <a:gd name="T15" fmla="*/ 27 h 51"/>
                    <a:gd name="T16" fmla="*/ 3 w 51"/>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8"/>
                      </a:moveTo>
                      <a:cubicBezTo>
                        <a:pt x="22" y="2"/>
                        <a:pt x="22" y="2"/>
                        <a:pt x="22" y="2"/>
                      </a:cubicBezTo>
                      <a:cubicBezTo>
                        <a:pt x="24" y="0"/>
                        <a:pt x="29" y="0"/>
                        <a:pt x="31" y="3"/>
                      </a:cubicBezTo>
                      <a:cubicBezTo>
                        <a:pt x="49" y="24"/>
                        <a:pt x="49" y="24"/>
                        <a:pt x="49" y="24"/>
                      </a:cubicBezTo>
                      <a:cubicBezTo>
                        <a:pt x="51" y="26"/>
                        <a:pt x="51" y="31"/>
                        <a:pt x="48" y="33"/>
                      </a:cubicBezTo>
                      <a:cubicBezTo>
                        <a:pt x="29" y="49"/>
                        <a:pt x="29" y="49"/>
                        <a:pt x="29" y="49"/>
                      </a:cubicBezTo>
                      <a:cubicBezTo>
                        <a:pt x="26" y="51"/>
                        <a:pt x="22" y="51"/>
                        <a:pt x="20" y="48"/>
                      </a:cubicBezTo>
                      <a:cubicBezTo>
                        <a:pt x="2" y="27"/>
                        <a:pt x="2" y="27"/>
                        <a:pt x="2" y="27"/>
                      </a:cubicBezTo>
                      <a:cubicBezTo>
                        <a:pt x="0" y="25"/>
                        <a:pt x="0" y="20"/>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01" name="Freeform 119"/>
                <p:cNvSpPr>
                  <a:spLocks/>
                </p:cNvSpPr>
                <p:nvPr/>
              </p:nvSpPr>
              <p:spPr bwMode="auto">
                <a:xfrm>
                  <a:off x="2044" y="1188"/>
                  <a:ext cx="65" cy="65"/>
                </a:xfrm>
                <a:custGeom>
                  <a:avLst/>
                  <a:gdLst>
                    <a:gd name="T0" fmla="*/ 3 w 51"/>
                    <a:gd name="T1" fmla="*/ 18 h 51"/>
                    <a:gd name="T2" fmla="*/ 21 w 51"/>
                    <a:gd name="T3" fmla="*/ 2 h 51"/>
                    <a:gd name="T4" fmla="*/ 31 w 51"/>
                    <a:gd name="T5" fmla="*/ 3 h 51"/>
                    <a:gd name="T6" fmla="*/ 48 w 51"/>
                    <a:gd name="T7" fmla="*/ 24 h 51"/>
                    <a:gd name="T8" fmla="*/ 47 w 51"/>
                    <a:gd name="T9" fmla="*/ 33 h 51"/>
                    <a:gd name="T10" fmla="*/ 29 w 51"/>
                    <a:gd name="T11" fmla="*/ 49 h 51"/>
                    <a:gd name="T12" fmla="*/ 19 w 51"/>
                    <a:gd name="T13" fmla="*/ 48 h 51"/>
                    <a:gd name="T14" fmla="*/ 2 w 51"/>
                    <a:gd name="T15" fmla="*/ 28 h 51"/>
                    <a:gd name="T16" fmla="*/ 3 w 51"/>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8"/>
                      </a:moveTo>
                      <a:cubicBezTo>
                        <a:pt x="21" y="2"/>
                        <a:pt x="21" y="2"/>
                        <a:pt x="21" y="2"/>
                      </a:cubicBezTo>
                      <a:cubicBezTo>
                        <a:pt x="24" y="0"/>
                        <a:pt x="28" y="0"/>
                        <a:pt x="31" y="3"/>
                      </a:cubicBezTo>
                      <a:cubicBezTo>
                        <a:pt x="48" y="24"/>
                        <a:pt x="48" y="24"/>
                        <a:pt x="48" y="24"/>
                      </a:cubicBezTo>
                      <a:cubicBezTo>
                        <a:pt x="51" y="27"/>
                        <a:pt x="50" y="31"/>
                        <a:pt x="47" y="33"/>
                      </a:cubicBezTo>
                      <a:cubicBezTo>
                        <a:pt x="29" y="49"/>
                        <a:pt x="29" y="49"/>
                        <a:pt x="29" y="49"/>
                      </a:cubicBezTo>
                      <a:cubicBezTo>
                        <a:pt x="26" y="51"/>
                        <a:pt x="22" y="51"/>
                        <a:pt x="19" y="48"/>
                      </a:cubicBezTo>
                      <a:cubicBezTo>
                        <a:pt x="2" y="28"/>
                        <a:pt x="2" y="28"/>
                        <a:pt x="2" y="28"/>
                      </a:cubicBezTo>
                      <a:cubicBezTo>
                        <a:pt x="0" y="25"/>
                        <a:pt x="0" y="21"/>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02" name="Freeform 120"/>
                <p:cNvSpPr>
                  <a:spLocks/>
                </p:cNvSpPr>
                <p:nvPr/>
              </p:nvSpPr>
              <p:spPr bwMode="auto">
                <a:xfrm>
                  <a:off x="2082" y="1234"/>
                  <a:ext cx="65" cy="64"/>
                </a:xfrm>
                <a:custGeom>
                  <a:avLst/>
                  <a:gdLst>
                    <a:gd name="T0" fmla="*/ 3 w 51"/>
                    <a:gd name="T1" fmla="*/ 18 h 51"/>
                    <a:gd name="T2" fmla="*/ 22 w 51"/>
                    <a:gd name="T3" fmla="*/ 3 h 51"/>
                    <a:gd name="T4" fmla="*/ 31 w 51"/>
                    <a:gd name="T5" fmla="*/ 3 h 51"/>
                    <a:gd name="T6" fmla="*/ 49 w 51"/>
                    <a:gd name="T7" fmla="*/ 24 h 51"/>
                    <a:gd name="T8" fmla="*/ 48 w 51"/>
                    <a:gd name="T9" fmla="*/ 33 h 51"/>
                    <a:gd name="T10" fmla="*/ 30 w 51"/>
                    <a:gd name="T11" fmla="*/ 49 h 51"/>
                    <a:gd name="T12" fmla="*/ 20 w 51"/>
                    <a:gd name="T13" fmla="*/ 48 h 51"/>
                    <a:gd name="T14" fmla="*/ 3 w 51"/>
                    <a:gd name="T15" fmla="*/ 28 h 51"/>
                    <a:gd name="T16" fmla="*/ 3 w 51"/>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8"/>
                      </a:moveTo>
                      <a:cubicBezTo>
                        <a:pt x="22" y="3"/>
                        <a:pt x="22" y="3"/>
                        <a:pt x="22" y="3"/>
                      </a:cubicBezTo>
                      <a:cubicBezTo>
                        <a:pt x="25" y="0"/>
                        <a:pt x="29" y="0"/>
                        <a:pt x="31" y="3"/>
                      </a:cubicBezTo>
                      <a:cubicBezTo>
                        <a:pt x="49" y="24"/>
                        <a:pt x="49" y="24"/>
                        <a:pt x="49" y="24"/>
                      </a:cubicBezTo>
                      <a:cubicBezTo>
                        <a:pt x="51" y="27"/>
                        <a:pt x="51" y="31"/>
                        <a:pt x="48" y="33"/>
                      </a:cubicBezTo>
                      <a:cubicBezTo>
                        <a:pt x="30" y="49"/>
                        <a:pt x="30" y="49"/>
                        <a:pt x="30" y="49"/>
                      </a:cubicBezTo>
                      <a:cubicBezTo>
                        <a:pt x="27" y="51"/>
                        <a:pt x="22" y="51"/>
                        <a:pt x="20" y="48"/>
                      </a:cubicBezTo>
                      <a:cubicBezTo>
                        <a:pt x="3" y="28"/>
                        <a:pt x="3" y="28"/>
                        <a:pt x="3" y="28"/>
                      </a:cubicBezTo>
                      <a:cubicBezTo>
                        <a:pt x="0" y="25"/>
                        <a:pt x="1" y="21"/>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03" name="Freeform 121"/>
                <p:cNvSpPr>
                  <a:spLocks/>
                </p:cNvSpPr>
                <p:nvPr/>
              </p:nvSpPr>
              <p:spPr bwMode="auto">
                <a:xfrm>
                  <a:off x="2121" y="1279"/>
                  <a:ext cx="65" cy="66"/>
                </a:xfrm>
                <a:custGeom>
                  <a:avLst/>
                  <a:gdLst>
                    <a:gd name="T0" fmla="*/ 3 w 51"/>
                    <a:gd name="T1" fmla="*/ 18 h 52"/>
                    <a:gd name="T2" fmla="*/ 22 w 51"/>
                    <a:gd name="T3" fmla="*/ 3 h 52"/>
                    <a:gd name="T4" fmla="*/ 31 w 51"/>
                    <a:gd name="T5" fmla="*/ 3 h 52"/>
                    <a:gd name="T6" fmla="*/ 48 w 51"/>
                    <a:gd name="T7" fmla="*/ 24 h 52"/>
                    <a:gd name="T8" fmla="*/ 48 w 51"/>
                    <a:gd name="T9" fmla="*/ 33 h 52"/>
                    <a:gd name="T10" fmla="*/ 29 w 51"/>
                    <a:gd name="T11" fmla="*/ 49 h 52"/>
                    <a:gd name="T12" fmla="*/ 20 w 51"/>
                    <a:gd name="T13" fmla="*/ 48 h 52"/>
                    <a:gd name="T14" fmla="*/ 2 w 51"/>
                    <a:gd name="T15" fmla="*/ 28 h 52"/>
                    <a:gd name="T16" fmla="*/ 3 w 51"/>
                    <a:gd name="T17" fmla="*/ 1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2">
                      <a:moveTo>
                        <a:pt x="3" y="18"/>
                      </a:moveTo>
                      <a:cubicBezTo>
                        <a:pt x="22" y="3"/>
                        <a:pt x="22" y="3"/>
                        <a:pt x="22" y="3"/>
                      </a:cubicBezTo>
                      <a:cubicBezTo>
                        <a:pt x="24" y="0"/>
                        <a:pt x="29" y="1"/>
                        <a:pt x="31" y="3"/>
                      </a:cubicBezTo>
                      <a:cubicBezTo>
                        <a:pt x="48" y="24"/>
                        <a:pt x="48" y="24"/>
                        <a:pt x="48" y="24"/>
                      </a:cubicBezTo>
                      <a:cubicBezTo>
                        <a:pt x="51" y="27"/>
                        <a:pt x="50" y="31"/>
                        <a:pt x="48" y="33"/>
                      </a:cubicBezTo>
                      <a:cubicBezTo>
                        <a:pt x="29" y="49"/>
                        <a:pt x="29" y="49"/>
                        <a:pt x="29" y="49"/>
                      </a:cubicBezTo>
                      <a:cubicBezTo>
                        <a:pt x="26" y="52"/>
                        <a:pt x="22" y="51"/>
                        <a:pt x="20" y="48"/>
                      </a:cubicBezTo>
                      <a:cubicBezTo>
                        <a:pt x="2" y="28"/>
                        <a:pt x="2" y="28"/>
                        <a:pt x="2" y="28"/>
                      </a:cubicBezTo>
                      <a:cubicBezTo>
                        <a:pt x="0" y="25"/>
                        <a:pt x="0" y="21"/>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04" name="Freeform 122"/>
                <p:cNvSpPr>
                  <a:spLocks/>
                </p:cNvSpPr>
                <p:nvPr/>
              </p:nvSpPr>
              <p:spPr bwMode="auto">
                <a:xfrm>
                  <a:off x="1889" y="1098"/>
                  <a:ext cx="58" cy="57"/>
                </a:xfrm>
                <a:custGeom>
                  <a:avLst/>
                  <a:gdLst>
                    <a:gd name="T0" fmla="*/ 3 w 46"/>
                    <a:gd name="T1" fmla="*/ 19 h 45"/>
                    <a:gd name="T2" fmla="*/ 23 w 46"/>
                    <a:gd name="T3" fmla="*/ 2 h 45"/>
                    <a:gd name="T4" fmla="*/ 31 w 46"/>
                    <a:gd name="T5" fmla="*/ 3 h 45"/>
                    <a:gd name="T6" fmla="*/ 44 w 46"/>
                    <a:gd name="T7" fmla="*/ 18 h 45"/>
                    <a:gd name="T8" fmla="*/ 43 w 46"/>
                    <a:gd name="T9" fmla="*/ 26 h 45"/>
                    <a:gd name="T10" fmla="*/ 23 w 46"/>
                    <a:gd name="T11" fmla="*/ 43 h 45"/>
                    <a:gd name="T12" fmla="*/ 15 w 46"/>
                    <a:gd name="T13" fmla="*/ 42 h 45"/>
                    <a:gd name="T14" fmla="*/ 2 w 46"/>
                    <a:gd name="T15" fmla="*/ 27 h 45"/>
                    <a:gd name="T16" fmla="*/ 3 w 46"/>
                    <a:gd name="T17" fmla="*/ 1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 y="19"/>
                      </a:moveTo>
                      <a:cubicBezTo>
                        <a:pt x="23" y="2"/>
                        <a:pt x="23" y="2"/>
                        <a:pt x="23" y="2"/>
                      </a:cubicBezTo>
                      <a:cubicBezTo>
                        <a:pt x="26" y="0"/>
                        <a:pt x="29" y="0"/>
                        <a:pt x="31" y="3"/>
                      </a:cubicBezTo>
                      <a:cubicBezTo>
                        <a:pt x="44" y="18"/>
                        <a:pt x="44" y="18"/>
                        <a:pt x="44" y="18"/>
                      </a:cubicBezTo>
                      <a:cubicBezTo>
                        <a:pt x="46" y="20"/>
                        <a:pt x="46" y="24"/>
                        <a:pt x="43" y="26"/>
                      </a:cubicBezTo>
                      <a:cubicBezTo>
                        <a:pt x="23" y="43"/>
                        <a:pt x="23" y="43"/>
                        <a:pt x="23" y="43"/>
                      </a:cubicBezTo>
                      <a:cubicBezTo>
                        <a:pt x="21" y="45"/>
                        <a:pt x="17" y="45"/>
                        <a:pt x="15" y="42"/>
                      </a:cubicBezTo>
                      <a:cubicBezTo>
                        <a:pt x="2" y="27"/>
                        <a:pt x="2" y="27"/>
                        <a:pt x="2" y="27"/>
                      </a:cubicBezTo>
                      <a:cubicBezTo>
                        <a:pt x="0" y="25"/>
                        <a:pt x="1"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05" name="Freeform 123"/>
                <p:cNvSpPr>
                  <a:spLocks/>
                </p:cNvSpPr>
                <p:nvPr/>
              </p:nvSpPr>
              <p:spPr bwMode="auto">
                <a:xfrm>
                  <a:off x="1879" y="1135"/>
                  <a:ext cx="106" cy="101"/>
                </a:xfrm>
                <a:custGeom>
                  <a:avLst/>
                  <a:gdLst>
                    <a:gd name="T0" fmla="*/ 4 w 84"/>
                    <a:gd name="T1" fmla="*/ 46 h 80"/>
                    <a:gd name="T2" fmla="*/ 55 w 84"/>
                    <a:gd name="T3" fmla="*/ 3 h 80"/>
                    <a:gd name="T4" fmla="*/ 65 w 84"/>
                    <a:gd name="T5" fmla="*/ 4 h 80"/>
                    <a:gd name="T6" fmla="*/ 82 w 84"/>
                    <a:gd name="T7" fmla="*/ 24 h 80"/>
                    <a:gd name="T8" fmla="*/ 81 w 84"/>
                    <a:gd name="T9" fmla="*/ 34 h 80"/>
                    <a:gd name="T10" fmla="*/ 30 w 84"/>
                    <a:gd name="T11" fmla="*/ 77 h 80"/>
                    <a:gd name="T12" fmla="*/ 20 w 84"/>
                    <a:gd name="T13" fmla="*/ 76 h 80"/>
                    <a:gd name="T14" fmla="*/ 3 w 84"/>
                    <a:gd name="T15" fmla="*/ 56 h 80"/>
                    <a:gd name="T16" fmla="*/ 4 w 84"/>
                    <a:gd name="T17"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0">
                      <a:moveTo>
                        <a:pt x="4" y="46"/>
                      </a:moveTo>
                      <a:cubicBezTo>
                        <a:pt x="55" y="3"/>
                        <a:pt x="55" y="3"/>
                        <a:pt x="55" y="3"/>
                      </a:cubicBezTo>
                      <a:cubicBezTo>
                        <a:pt x="58" y="0"/>
                        <a:pt x="62" y="1"/>
                        <a:pt x="65" y="4"/>
                      </a:cubicBezTo>
                      <a:cubicBezTo>
                        <a:pt x="82" y="24"/>
                        <a:pt x="82" y="24"/>
                        <a:pt x="82" y="24"/>
                      </a:cubicBezTo>
                      <a:cubicBezTo>
                        <a:pt x="84" y="27"/>
                        <a:pt x="84" y="31"/>
                        <a:pt x="81" y="34"/>
                      </a:cubicBezTo>
                      <a:cubicBezTo>
                        <a:pt x="30" y="77"/>
                        <a:pt x="30" y="77"/>
                        <a:pt x="30" y="77"/>
                      </a:cubicBezTo>
                      <a:cubicBezTo>
                        <a:pt x="27" y="80"/>
                        <a:pt x="22" y="79"/>
                        <a:pt x="20" y="76"/>
                      </a:cubicBezTo>
                      <a:cubicBezTo>
                        <a:pt x="3" y="56"/>
                        <a:pt x="3" y="56"/>
                        <a:pt x="3" y="56"/>
                      </a:cubicBezTo>
                      <a:cubicBezTo>
                        <a:pt x="0" y="53"/>
                        <a:pt x="1" y="49"/>
                        <a:pt x="4"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06" name="Freeform 124"/>
                <p:cNvSpPr>
                  <a:spLocks/>
                </p:cNvSpPr>
                <p:nvPr/>
              </p:nvSpPr>
              <p:spPr bwMode="auto">
                <a:xfrm>
                  <a:off x="1947" y="1182"/>
                  <a:ext cx="77" cy="74"/>
                </a:xfrm>
                <a:custGeom>
                  <a:avLst/>
                  <a:gdLst>
                    <a:gd name="T0" fmla="*/ 4 w 61"/>
                    <a:gd name="T1" fmla="*/ 26 h 59"/>
                    <a:gd name="T2" fmla="*/ 31 w 61"/>
                    <a:gd name="T3" fmla="*/ 2 h 59"/>
                    <a:gd name="T4" fmla="*/ 41 w 61"/>
                    <a:gd name="T5" fmla="*/ 3 h 59"/>
                    <a:gd name="T6" fmla="*/ 58 w 61"/>
                    <a:gd name="T7" fmla="*/ 23 h 59"/>
                    <a:gd name="T8" fmla="*/ 57 w 61"/>
                    <a:gd name="T9" fmla="*/ 33 h 59"/>
                    <a:gd name="T10" fmla="*/ 30 w 61"/>
                    <a:gd name="T11" fmla="*/ 56 h 59"/>
                    <a:gd name="T12" fmla="*/ 20 w 61"/>
                    <a:gd name="T13" fmla="*/ 55 h 59"/>
                    <a:gd name="T14" fmla="*/ 3 w 61"/>
                    <a:gd name="T15" fmla="*/ 36 h 59"/>
                    <a:gd name="T16" fmla="*/ 4 w 61"/>
                    <a:gd name="T17" fmla="*/ 2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9">
                      <a:moveTo>
                        <a:pt x="4" y="26"/>
                      </a:moveTo>
                      <a:cubicBezTo>
                        <a:pt x="31" y="2"/>
                        <a:pt x="31" y="2"/>
                        <a:pt x="31" y="2"/>
                      </a:cubicBezTo>
                      <a:cubicBezTo>
                        <a:pt x="34" y="0"/>
                        <a:pt x="39" y="0"/>
                        <a:pt x="41" y="3"/>
                      </a:cubicBezTo>
                      <a:cubicBezTo>
                        <a:pt x="58" y="23"/>
                        <a:pt x="58" y="23"/>
                        <a:pt x="58" y="23"/>
                      </a:cubicBezTo>
                      <a:cubicBezTo>
                        <a:pt x="61" y="26"/>
                        <a:pt x="60" y="30"/>
                        <a:pt x="57" y="33"/>
                      </a:cubicBezTo>
                      <a:cubicBezTo>
                        <a:pt x="30" y="56"/>
                        <a:pt x="30" y="56"/>
                        <a:pt x="30" y="56"/>
                      </a:cubicBezTo>
                      <a:cubicBezTo>
                        <a:pt x="27" y="59"/>
                        <a:pt x="22" y="59"/>
                        <a:pt x="20" y="55"/>
                      </a:cubicBezTo>
                      <a:cubicBezTo>
                        <a:pt x="3" y="36"/>
                        <a:pt x="3" y="36"/>
                        <a:pt x="3" y="36"/>
                      </a:cubicBezTo>
                      <a:cubicBezTo>
                        <a:pt x="0" y="33"/>
                        <a:pt x="1" y="28"/>
                        <a:pt x="4" y="2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07" name="Freeform 125"/>
                <p:cNvSpPr>
                  <a:spLocks/>
                </p:cNvSpPr>
                <p:nvPr/>
              </p:nvSpPr>
              <p:spPr bwMode="auto">
                <a:xfrm>
                  <a:off x="1951" y="1227"/>
                  <a:ext cx="111" cy="104"/>
                </a:xfrm>
                <a:custGeom>
                  <a:avLst/>
                  <a:gdLst>
                    <a:gd name="T0" fmla="*/ 4 w 88"/>
                    <a:gd name="T1" fmla="*/ 49 h 82"/>
                    <a:gd name="T2" fmla="*/ 59 w 88"/>
                    <a:gd name="T3" fmla="*/ 2 h 82"/>
                    <a:gd name="T4" fmla="*/ 69 w 88"/>
                    <a:gd name="T5" fmla="*/ 3 h 82"/>
                    <a:gd name="T6" fmla="*/ 86 w 88"/>
                    <a:gd name="T7" fmla="*/ 23 h 82"/>
                    <a:gd name="T8" fmla="*/ 85 w 88"/>
                    <a:gd name="T9" fmla="*/ 33 h 82"/>
                    <a:gd name="T10" fmla="*/ 30 w 88"/>
                    <a:gd name="T11" fmla="*/ 80 h 82"/>
                    <a:gd name="T12" fmla="*/ 20 w 88"/>
                    <a:gd name="T13" fmla="*/ 79 h 82"/>
                    <a:gd name="T14" fmla="*/ 3 w 88"/>
                    <a:gd name="T15" fmla="*/ 59 h 82"/>
                    <a:gd name="T16" fmla="*/ 4 w 88"/>
                    <a:gd name="T17" fmla="*/ 4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82">
                      <a:moveTo>
                        <a:pt x="4" y="49"/>
                      </a:moveTo>
                      <a:cubicBezTo>
                        <a:pt x="59" y="2"/>
                        <a:pt x="59" y="2"/>
                        <a:pt x="59" y="2"/>
                      </a:cubicBezTo>
                      <a:cubicBezTo>
                        <a:pt x="62" y="0"/>
                        <a:pt x="67" y="0"/>
                        <a:pt x="69" y="3"/>
                      </a:cubicBezTo>
                      <a:cubicBezTo>
                        <a:pt x="86" y="23"/>
                        <a:pt x="86" y="23"/>
                        <a:pt x="86" y="23"/>
                      </a:cubicBezTo>
                      <a:cubicBezTo>
                        <a:pt x="88" y="26"/>
                        <a:pt x="88" y="30"/>
                        <a:pt x="85" y="33"/>
                      </a:cubicBezTo>
                      <a:cubicBezTo>
                        <a:pt x="30" y="80"/>
                        <a:pt x="30" y="80"/>
                        <a:pt x="30" y="80"/>
                      </a:cubicBezTo>
                      <a:cubicBezTo>
                        <a:pt x="27" y="82"/>
                        <a:pt x="22" y="82"/>
                        <a:pt x="20" y="79"/>
                      </a:cubicBezTo>
                      <a:cubicBezTo>
                        <a:pt x="3" y="59"/>
                        <a:pt x="3" y="59"/>
                        <a:pt x="3" y="59"/>
                      </a:cubicBezTo>
                      <a:cubicBezTo>
                        <a:pt x="0" y="56"/>
                        <a:pt x="1" y="52"/>
                        <a:pt x="4" y="4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08" name="Freeform 126"/>
                <p:cNvSpPr>
                  <a:spLocks/>
                </p:cNvSpPr>
                <p:nvPr/>
              </p:nvSpPr>
              <p:spPr bwMode="auto">
                <a:xfrm>
                  <a:off x="2037" y="1273"/>
                  <a:ext cx="64" cy="64"/>
                </a:xfrm>
                <a:custGeom>
                  <a:avLst/>
                  <a:gdLst>
                    <a:gd name="T0" fmla="*/ 3 w 51"/>
                    <a:gd name="T1" fmla="*/ 18 h 51"/>
                    <a:gd name="T2" fmla="*/ 22 w 51"/>
                    <a:gd name="T3" fmla="*/ 2 h 51"/>
                    <a:gd name="T4" fmla="*/ 31 w 51"/>
                    <a:gd name="T5" fmla="*/ 3 h 51"/>
                    <a:gd name="T6" fmla="*/ 49 w 51"/>
                    <a:gd name="T7" fmla="*/ 23 h 51"/>
                    <a:gd name="T8" fmla="*/ 48 w 51"/>
                    <a:gd name="T9" fmla="*/ 33 h 51"/>
                    <a:gd name="T10" fmla="*/ 30 w 51"/>
                    <a:gd name="T11" fmla="*/ 49 h 51"/>
                    <a:gd name="T12" fmla="*/ 20 w 51"/>
                    <a:gd name="T13" fmla="*/ 48 h 51"/>
                    <a:gd name="T14" fmla="*/ 3 w 51"/>
                    <a:gd name="T15" fmla="*/ 27 h 51"/>
                    <a:gd name="T16" fmla="*/ 3 w 51"/>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8"/>
                      </a:moveTo>
                      <a:cubicBezTo>
                        <a:pt x="22" y="2"/>
                        <a:pt x="22" y="2"/>
                        <a:pt x="22" y="2"/>
                      </a:cubicBezTo>
                      <a:cubicBezTo>
                        <a:pt x="25" y="0"/>
                        <a:pt x="29" y="0"/>
                        <a:pt x="31" y="3"/>
                      </a:cubicBezTo>
                      <a:cubicBezTo>
                        <a:pt x="49" y="23"/>
                        <a:pt x="49" y="23"/>
                        <a:pt x="49" y="23"/>
                      </a:cubicBezTo>
                      <a:cubicBezTo>
                        <a:pt x="51" y="26"/>
                        <a:pt x="51" y="30"/>
                        <a:pt x="48" y="33"/>
                      </a:cubicBezTo>
                      <a:cubicBezTo>
                        <a:pt x="30" y="49"/>
                        <a:pt x="30" y="49"/>
                        <a:pt x="30" y="49"/>
                      </a:cubicBezTo>
                      <a:cubicBezTo>
                        <a:pt x="27" y="51"/>
                        <a:pt x="22" y="51"/>
                        <a:pt x="20" y="48"/>
                      </a:cubicBezTo>
                      <a:cubicBezTo>
                        <a:pt x="3" y="27"/>
                        <a:pt x="3" y="27"/>
                        <a:pt x="3" y="27"/>
                      </a:cubicBezTo>
                      <a:cubicBezTo>
                        <a:pt x="0" y="24"/>
                        <a:pt x="1" y="20"/>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09" name="Freeform 127"/>
                <p:cNvSpPr>
                  <a:spLocks/>
                </p:cNvSpPr>
                <p:nvPr/>
              </p:nvSpPr>
              <p:spPr bwMode="auto">
                <a:xfrm>
                  <a:off x="2076" y="1318"/>
                  <a:ext cx="64" cy="65"/>
                </a:xfrm>
                <a:custGeom>
                  <a:avLst/>
                  <a:gdLst>
                    <a:gd name="T0" fmla="*/ 3 w 51"/>
                    <a:gd name="T1" fmla="*/ 18 h 51"/>
                    <a:gd name="T2" fmla="*/ 22 w 51"/>
                    <a:gd name="T3" fmla="*/ 2 h 51"/>
                    <a:gd name="T4" fmla="*/ 31 w 51"/>
                    <a:gd name="T5" fmla="*/ 3 h 51"/>
                    <a:gd name="T6" fmla="*/ 48 w 51"/>
                    <a:gd name="T7" fmla="*/ 23 h 51"/>
                    <a:gd name="T8" fmla="*/ 48 w 51"/>
                    <a:gd name="T9" fmla="*/ 33 h 51"/>
                    <a:gd name="T10" fmla="*/ 29 w 51"/>
                    <a:gd name="T11" fmla="*/ 49 h 51"/>
                    <a:gd name="T12" fmla="*/ 20 w 51"/>
                    <a:gd name="T13" fmla="*/ 48 h 51"/>
                    <a:gd name="T14" fmla="*/ 2 w 51"/>
                    <a:gd name="T15" fmla="*/ 27 h 51"/>
                    <a:gd name="T16" fmla="*/ 3 w 51"/>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8"/>
                      </a:moveTo>
                      <a:cubicBezTo>
                        <a:pt x="22" y="2"/>
                        <a:pt x="22" y="2"/>
                        <a:pt x="22" y="2"/>
                      </a:cubicBezTo>
                      <a:cubicBezTo>
                        <a:pt x="24" y="0"/>
                        <a:pt x="29" y="0"/>
                        <a:pt x="31" y="3"/>
                      </a:cubicBezTo>
                      <a:cubicBezTo>
                        <a:pt x="48" y="23"/>
                        <a:pt x="48" y="23"/>
                        <a:pt x="48" y="23"/>
                      </a:cubicBezTo>
                      <a:cubicBezTo>
                        <a:pt x="51" y="26"/>
                        <a:pt x="50" y="31"/>
                        <a:pt x="48" y="33"/>
                      </a:cubicBezTo>
                      <a:cubicBezTo>
                        <a:pt x="29" y="49"/>
                        <a:pt x="29" y="49"/>
                        <a:pt x="29" y="49"/>
                      </a:cubicBezTo>
                      <a:cubicBezTo>
                        <a:pt x="26" y="51"/>
                        <a:pt x="22" y="51"/>
                        <a:pt x="20" y="48"/>
                      </a:cubicBezTo>
                      <a:cubicBezTo>
                        <a:pt x="2" y="27"/>
                        <a:pt x="2" y="27"/>
                        <a:pt x="2" y="27"/>
                      </a:cubicBezTo>
                      <a:cubicBezTo>
                        <a:pt x="0" y="25"/>
                        <a:pt x="0" y="20"/>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10" name="Freeform 128"/>
                <p:cNvSpPr>
                  <a:spLocks/>
                </p:cNvSpPr>
                <p:nvPr/>
              </p:nvSpPr>
              <p:spPr bwMode="auto">
                <a:xfrm>
                  <a:off x="1847" y="1138"/>
                  <a:ext cx="54" cy="53"/>
                </a:xfrm>
                <a:custGeom>
                  <a:avLst/>
                  <a:gdLst>
                    <a:gd name="T0" fmla="*/ 3 w 43"/>
                    <a:gd name="T1" fmla="*/ 17 h 42"/>
                    <a:gd name="T2" fmla="*/ 20 w 43"/>
                    <a:gd name="T3" fmla="*/ 2 h 42"/>
                    <a:gd name="T4" fmla="*/ 28 w 43"/>
                    <a:gd name="T5" fmla="*/ 2 h 42"/>
                    <a:gd name="T6" fmla="*/ 41 w 43"/>
                    <a:gd name="T7" fmla="*/ 17 h 42"/>
                    <a:gd name="T8" fmla="*/ 40 w 43"/>
                    <a:gd name="T9" fmla="*/ 25 h 42"/>
                    <a:gd name="T10" fmla="*/ 23 w 43"/>
                    <a:gd name="T11" fmla="*/ 40 h 42"/>
                    <a:gd name="T12" fmla="*/ 15 w 43"/>
                    <a:gd name="T13" fmla="*/ 39 h 42"/>
                    <a:gd name="T14" fmla="*/ 2 w 43"/>
                    <a:gd name="T15" fmla="*/ 24 h 42"/>
                    <a:gd name="T16" fmla="*/ 3 w 43"/>
                    <a:gd name="T17" fmla="*/ 1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2">
                      <a:moveTo>
                        <a:pt x="3" y="17"/>
                      </a:moveTo>
                      <a:cubicBezTo>
                        <a:pt x="20" y="2"/>
                        <a:pt x="20" y="2"/>
                        <a:pt x="20" y="2"/>
                      </a:cubicBezTo>
                      <a:cubicBezTo>
                        <a:pt x="23" y="0"/>
                        <a:pt x="26" y="0"/>
                        <a:pt x="28" y="2"/>
                      </a:cubicBezTo>
                      <a:cubicBezTo>
                        <a:pt x="41" y="17"/>
                        <a:pt x="41" y="17"/>
                        <a:pt x="41" y="17"/>
                      </a:cubicBezTo>
                      <a:cubicBezTo>
                        <a:pt x="43" y="20"/>
                        <a:pt x="43" y="23"/>
                        <a:pt x="40" y="25"/>
                      </a:cubicBezTo>
                      <a:cubicBezTo>
                        <a:pt x="23" y="40"/>
                        <a:pt x="23" y="40"/>
                        <a:pt x="23" y="40"/>
                      </a:cubicBezTo>
                      <a:cubicBezTo>
                        <a:pt x="21" y="42"/>
                        <a:pt x="17" y="42"/>
                        <a:pt x="15" y="39"/>
                      </a:cubicBezTo>
                      <a:cubicBezTo>
                        <a:pt x="2" y="24"/>
                        <a:pt x="2" y="24"/>
                        <a:pt x="2" y="24"/>
                      </a:cubicBezTo>
                      <a:cubicBezTo>
                        <a:pt x="0" y="22"/>
                        <a:pt x="1" y="18"/>
                        <a:pt x="3"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11" name="Freeform 129"/>
                <p:cNvSpPr>
                  <a:spLocks/>
                </p:cNvSpPr>
                <p:nvPr/>
              </p:nvSpPr>
              <p:spPr bwMode="auto">
                <a:xfrm>
                  <a:off x="1804" y="1173"/>
                  <a:ext cx="54" cy="54"/>
                </a:xfrm>
                <a:custGeom>
                  <a:avLst/>
                  <a:gdLst>
                    <a:gd name="T0" fmla="*/ 3 w 43"/>
                    <a:gd name="T1" fmla="*/ 17 h 43"/>
                    <a:gd name="T2" fmla="*/ 21 w 43"/>
                    <a:gd name="T3" fmla="*/ 2 h 43"/>
                    <a:gd name="T4" fmla="*/ 28 w 43"/>
                    <a:gd name="T5" fmla="*/ 3 h 43"/>
                    <a:gd name="T6" fmla="*/ 41 w 43"/>
                    <a:gd name="T7" fmla="*/ 18 h 43"/>
                    <a:gd name="T8" fmla="*/ 41 w 43"/>
                    <a:gd name="T9" fmla="*/ 26 h 43"/>
                    <a:gd name="T10" fmla="*/ 23 w 43"/>
                    <a:gd name="T11" fmla="*/ 41 h 43"/>
                    <a:gd name="T12" fmla="*/ 15 w 43"/>
                    <a:gd name="T13" fmla="*/ 40 h 43"/>
                    <a:gd name="T14" fmla="*/ 2 w 43"/>
                    <a:gd name="T15" fmla="*/ 25 h 43"/>
                    <a:gd name="T16" fmla="*/ 3 w 43"/>
                    <a:gd name="T17"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3">
                      <a:moveTo>
                        <a:pt x="3" y="17"/>
                      </a:moveTo>
                      <a:cubicBezTo>
                        <a:pt x="21" y="2"/>
                        <a:pt x="21" y="2"/>
                        <a:pt x="21" y="2"/>
                      </a:cubicBezTo>
                      <a:cubicBezTo>
                        <a:pt x="23" y="0"/>
                        <a:pt x="27" y="1"/>
                        <a:pt x="28" y="3"/>
                      </a:cubicBezTo>
                      <a:cubicBezTo>
                        <a:pt x="41" y="18"/>
                        <a:pt x="41" y="18"/>
                        <a:pt x="41" y="18"/>
                      </a:cubicBezTo>
                      <a:cubicBezTo>
                        <a:pt x="43" y="20"/>
                        <a:pt x="43" y="24"/>
                        <a:pt x="41" y="26"/>
                      </a:cubicBezTo>
                      <a:cubicBezTo>
                        <a:pt x="23" y="41"/>
                        <a:pt x="23" y="41"/>
                        <a:pt x="23" y="41"/>
                      </a:cubicBezTo>
                      <a:cubicBezTo>
                        <a:pt x="21" y="43"/>
                        <a:pt x="17" y="42"/>
                        <a:pt x="15" y="40"/>
                      </a:cubicBezTo>
                      <a:cubicBezTo>
                        <a:pt x="2" y="25"/>
                        <a:pt x="2" y="25"/>
                        <a:pt x="2" y="25"/>
                      </a:cubicBezTo>
                      <a:cubicBezTo>
                        <a:pt x="0" y="23"/>
                        <a:pt x="1" y="19"/>
                        <a:pt x="3"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12" name="Freeform 130"/>
                <p:cNvSpPr>
                  <a:spLocks/>
                </p:cNvSpPr>
                <p:nvPr/>
              </p:nvSpPr>
              <p:spPr bwMode="auto">
                <a:xfrm>
                  <a:off x="1762" y="1210"/>
                  <a:ext cx="55" cy="53"/>
                </a:xfrm>
                <a:custGeom>
                  <a:avLst/>
                  <a:gdLst>
                    <a:gd name="T0" fmla="*/ 2 w 43"/>
                    <a:gd name="T1" fmla="*/ 17 h 42"/>
                    <a:gd name="T2" fmla="*/ 20 w 43"/>
                    <a:gd name="T3" fmla="*/ 2 h 42"/>
                    <a:gd name="T4" fmla="*/ 28 w 43"/>
                    <a:gd name="T5" fmla="*/ 3 h 42"/>
                    <a:gd name="T6" fmla="*/ 41 w 43"/>
                    <a:gd name="T7" fmla="*/ 18 h 42"/>
                    <a:gd name="T8" fmla="*/ 40 w 43"/>
                    <a:gd name="T9" fmla="*/ 25 h 42"/>
                    <a:gd name="T10" fmla="*/ 22 w 43"/>
                    <a:gd name="T11" fmla="*/ 40 h 42"/>
                    <a:gd name="T12" fmla="*/ 15 w 43"/>
                    <a:gd name="T13" fmla="*/ 40 h 42"/>
                    <a:gd name="T14" fmla="*/ 2 w 43"/>
                    <a:gd name="T15" fmla="*/ 25 h 42"/>
                    <a:gd name="T16" fmla="*/ 2 w 43"/>
                    <a:gd name="T17" fmla="*/ 1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2">
                      <a:moveTo>
                        <a:pt x="2" y="17"/>
                      </a:moveTo>
                      <a:cubicBezTo>
                        <a:pt x="20" y="2"/>
                        <a:pt x="20" y="2"/>
                        <a:pt x="20" y="2"/>
                      </a:cubicBezTo>
                      <a:cubicBezTo>
                        <a:pt x="22" y="0"/>
                        <a:pt x="26" y="0"/>
                        <a:pt x="28" y="3"/>
                      </a:cubicBezTo>
                      <a:cubicBezTo>
                        <a:pt x="41" y="18"/>
                        <a:pt x="41" y="18"/>
                        <a:pt x="41" y="18"/>
                      </a:cubicBezTo>
                      <a:cubicBezTo>
                        <a:pt x="43" y="20"/>
                        <a:pt x="42" y="23"/>
                        <a:pt x="40" y="25"/>
                      </a:cubicBezTo>
                      <a:cubicBezTo>
                        <a:pt x="22" y="40"/>
                        <a:pt x="22" y="40"/>
                        <a:pt x="22" y="40"/>
                      </a:cubicBezTo>
                      <a:cubicBezTo>
                        <a:pt x="20" y="42"/>
                        <a:pt x="16" y="42"/>
                        <a:pt x="15" y="40"/>
                      </a:cubicBezTo>
                      <a:cubicBezTo>
                        <a:pt x="2" y="25"/>
                        <a:pt x="2" y="25"/>
                        <a:pt x="2" y="25"/>
                      </a:cubicBezTo>
                      <a:cubicBezTo>
                        <a:pt x="0" y="22"/>
                        <a:pt x="0" y="19"/>
                        <a:pt x="2"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13" name="Freeform 131"/>
                <p:cNvSpPr>
                  <a:spLocks/>
                </p:cNvSpPr>
                <p:nvPr/>
              </p:nvSpPr>
              <p:spPr bwMode="auto">
                <a:xfrm>
                  <a:off x="1719" y="1246"/>
                  <a:ext cx="55" cy="53"/>
                </a:xfrm>
                <a:custGeom>
                  <a:avLst/>
                  <a:gdLst>
                    <a:gd name="T0" fmla="*/ 3 w 43"/>
                    <a:gd name="T1" fmla="*/ 16 h 42"/>
                    <a:gd name="T2" fmla="*/ 20 w 43"/>
                    <a:gd name="T3" fmla="*/ 2 h 42"/>
                    <a:gd name="T4" fmla="*/ 28 w 43"/>
                    <a:gd name="T5" fmla="*/ 2 h 42"/>
                    <a:gd name="T6" fmla="*/ 41 w 43"/>
                    <a:gd name="T7" fmla="*/ 17 h 42"/>
                    <a:gd name="T8" fmla="*/ 40 w 43"/>
                    <a:gd name="T9" fmla="*/ 25 h 42"/>
                    <a:gd name="T10" fmla="*/ 23 w 43"/>
                    <a:gd name="T11" fmla="*/ 40 h 42"/>
                    <a:gd name="T12" fmla="*/ 15 w 43"/>
                    <a:gd name="T13" fmla="*/ 39 h 42"/>
                    <a:gd name="T14" fmla="*/ 2 w 43"/>
                    <a:gd name="T15" fmla="*/ 24 h 42"/>
                    <a:gd name="T16" fmla="*/ 3 w 43"/>
                    <a:gd name="T17"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2">
                      <a:moveTo>
                        <a:pt x="3" y="16"/>
                      </a:moveTo>
                      <a:cubicBezTo>
                        <a:pt x="20" y="2"/>
                        <a:pt x="20" y="2"/>
                        <a:pt x="20" y="2"/>
                      </a:cubicBezTo>
                      <a:cubicBezTo>
                        <a:pt x="22" y="0"/>
                        <a:pt x="26" y="0"/>
                        <a:pt x="28" y="2"/>
                      </a:cubicBezTo>
                      <a:cubicBezTo>
                        <a:pt x="41" y="17"/>
                        <a:pt x="41" y="17"/>
                        <a:pt x="41" y="17"/>
                      </a:cubicBezTo>
                      <a:cubicBezTo>
                        <a:pt x="43" y="20"/>
                        <a:pt x="42" y="23"/>
                        <a:pt x="40" y="25"/>
                      </a:cubicBezTo>
                      <a:cubicBezTo>
                        <a:pt x="23" y="40"/>
                        <a:pt x="23" y="40"/>
                        <a:pt x="23" y="40"/>
                      </a:cubicBezTo>
                      <a:cubicBezTo>
                        <a:pt x="20" y="42"/>
                        <a:pt x="17" y="42"/>
                        <a:pt x="15" y="39"/>
                      </a:cubicBezTo>
                      <a:cubicBezTo>
                        <a:pt x="2" y="24"/>
                        <a:pt x="2" y="24"/>
                        <a:pt x="2" y="24"/>
                      </a:cubicBezTo>
                      <a:cubicBezTo>
                        <a:pt x="0" y="22"/>
                        <a:pt x="0" y="18"/>
                        <a:pt x="3" y="1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14" name="Freeform 132"/>
                <p:cNvSpPr>
                  <a:spLocks/>
                </p:cNvSpPr>
                <p:nvPr/>
              </p:nvSpPr>
              <p:spPr bwMode="auto">
                <a:xfrm>
                  <a:off x="1676" y="1282"/>
                  <a:ext cx="55" cy="54"/>
                </a:xfrm>
                <a:custGeom>
                  <a:avLst/>
                  <a:gdLst>
                    <a:gd name="T0" fmla="*/ 3 w 43"/>
                    <a:gd name="T1" fmla="*/ 17 h 43"/>
                    <a:gd name="T2" fmla="*/ 20 w 43"/>
                    <a:gd name="T3" fmla="*/ 2 h 43"/>
                    <a:gd name="T4" fmla="*/ 28 w 43"/>
                    <a:gd name="T5" fmla="*/ 3 h 43"/>
                    <a:gd name="T6" fmla="*/ 41 w 43"/>
                    <a:gd name="T7" fmla="*/ 18 h 43"/>
                    <a:gd name="T8" fmla="*/ 40 w 43"/>
                    <a:gd name="T9" fmla="*/ 26 h 43"/>
                    <a:gd name="T10" fmla="*/ 23 w 43"/>
                    <a:gd name="T11" fmla="*/ 41 h 43"/>
                    <a:gd name="T12" fmla="*/ 15 w 43"/>
                    <a:gd name="T13" fmla="*/ 40 h 43"/>
                    <a:gd name="T14" fmla="*/ 2 w 43"/>
                    <a:gd name="T15" fmla="*/ 25 h 43"/>
                    <a:gd name="T16" fmla="*/ 3 w 43"/>
                    <a:gd name="T17"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3">
                      <a:moveTo>
                        <a:pt x="3" y="17"/>
                      </a:moveTo>
                      <a:cubicBezTo>
                        <a:pt x="20" y="2"/>
                        <a:pt x="20" y="2"/>
                        <a:pt x="20" y="2"/>
                      </a:cubicBezTo>
                      <a:cubicBezTo>
                        <a:pt x="23" y="0"/>
                        <a:pt x="26" y="1"/>
                        <a:pt x="28" y="3"/>
                      </a:cubicBezTo>
                      <a:cubicBezTo>
                        <a:pt x="41" y="18"/>
                        <a:pt x="41" y="18"/>
                        <a:pt x="41" y="18"/>
                      </a:cubicBezTo>
                      <a:cubicBezTo>
                        <a:pt x="43" y="20"/>
                        <a:pt x="43" y="24"/>
                        <a:pt x="40" y="26"/>
                      </a:cubicBezTo>
                      <a:cubicBezTo>
                        <a:pt x="23" y="41"/>
                        <a:pt x="23" y="41"/>
                        <a:pt x="23" y="41"/>
                      </a:cubicBezTo>
                      <a:cubicBezTo>
                        <a:pt x="20" y="43"/>
                        <a:pt x="17" y="42"/>
                        <a:pt x="15" y="40"/>
                      </a:cubicBezTo>
                      <a:cubicBezTo>
                        <a:pt x="2" y="25"/>
                        <a:pt x="2" y="25"/>
                        <a:pt x="2" y="25"/>
                      </a:cubicBezTo>
                      <a:cubicBezTo>
                        <a:pt x="0" y="23"/>
                        <a:pt x="0" y="19"/>
                        <a:pt x="3"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15" name="Freeform 133"/>
                <p:cNvSpPr>
                  <a:spLocks/>
                </p:cNvSpPr>
                <p:nvPr/>
              </p:nvSpPr>
              <p:spPr bwMode="auto">
                <a:xfrm>
                  <a:off x="1633" y="1318"/>
                  <a:ext cx="55" cy="54"/>
                </a:xfrm>
                <a:custGeom>
                  <a:avLst/>
                  <a:gdLst>
                    <a:gd name="T0" fmla="*/ 3 w 43"/>
                    <a:gd name="T1" fmla="*/ 17 h 42"/>
                    <a:gd name="T2" fmla="*/ 21 w 43"/>
                    <a:gd name="T3" fmla="*/ 2 h 42"/>
                    <a:gd name="T4" fmla="*/ 28 w 43"/>
                    <a:gd name="T5" fmla="*/ 2 h 42"/>
                    <a:gd name="T6" fmla="*/ 41 w 43"/>
                    <a:gd name="T7" fmla="*/ 18 h 42"/>
                    <a:gd name="T8" fmla="*/ 41 w 43"/>
                    <a:gd name="T9" fmla="*/ 25 h 42"/>
                    <a:gd name="T10" fmla="*/ 23 w 43"/>
                    <a:gd name="T11" fmla="*/ 40 h 42"/>
                    <a:gd name="T12" fmla="*/ 15 w 43"/>
                    <a:gd name="T13" fmla="*/ 40 h 42"/>
                    <a:gd name="T14" fmla="*/ 2 w 43"/>
                    <a:gd name="T15" fmla="*/ 25 h 42"/>
                    <a:gd name="T16" fmla="*/ 3 w 43"/>
                    <a:gd name="T17" fmla="*/ 1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2">
                      <a:moveTo>
                        <a:pt x="3" y="17"/>
                      </a:moveTo>
                      <a:cubicBezTo>
                        <a:pt x="21" y="2"/>
                        <a:pt x="21" y="2"/>
                        <a:pt x="21" y="2"/>
                      </a:cubicBezTo>
                      <a:cubicBezTo>
                        <a:pt x="23" y="0"/>
                        <a:pt x="26" y="0"/>
                        <a:pt x="28" y="2"/>
                      </a:cubicBezTo>
                      <a:cubicBezTo>
                        <a:pt x="41" y="18"/>
                        <a:pt x="41" y="18"/>
                        <a:pt x="41" y="18"/>
                      </a:cubicBezTo>
                      <a:cubicBezTo>
                        <a:pt x="43" y="20"/>
                        <a:pt x="43" y="23"/>
                        <a:pt x="41" y="25"/>
                      </a:cubicBezTo>
                      <a:cubicBezTo>
                        <a:pt x="23" y="40"/>
                        <a:pt x="23" y="40"/>
                        <a:pt x="23" y="40"/>
                      </a:cubicBezTo>
                      <a:cubicBezTo>
                        <a:pt x="21" y="42"/>
                        <a:pt x="17" y="42"/>
                        <a:pt x="15" y="40"/>
                      </a:cubicBezTo>
                      <a:cubicBezTo>
                        <a:pt x="2" y="25"/>
                        <a:pt x="2" y="25"/>
                        <a:pt x="2" y="25"/>
                      </a:cubicBezTo>
                      <a:cubicBezTo>
                        <a:pt x="0" y="22"/>
                        <a:pt x="1" y="19"/>
                        <a:pt x="3"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16" name="Freeform 134"/>
                <p:cNvSpPr>
                  <a:spLocks/>
                </p:cNvSpPr>
                <p:nvPr/>
              </p:nvSpPr>
              <p:spPr bwMode="auto">
                <a:xfrm>
                  <a:off x="1592" y="1355"/>
                  <a:ext cx="53" cy="53"/>
                </a:xfrm>
                <a:custGeom>
                  <a:avLst/>
                  <a:gdLst>
                    <a:gd name="T0" fmla="*/ 2 w 42"/>
                    <a:gd name="T1" fmla="*/ 16 h 42"/>
                    <a:gd name="T2" fmla="*/ 20 w 42"/>
                    <a:gd name="T3" fmla="*/ 1 h 42"/>
                    <a:gd name="T4" fmla="*/ 28 w 42"/>
                    <a:gd name="T5" fmla="*/ 2 h 42"/>
                    <a:gd name="T6" fmla="*/ 40 w 42"/>
                    <a:gd name="T7" fmla="*/ 17 h 42"/>
                    <a:gd name="T8" fmla="*/ 40 w 42"/>
                    <a:gd name="T9" fmla="*/ 25 h 42"/>
                    <a:gd name="T10" fmla="*/ 22 w 42"/>
                    <a:gd name="T11" fmla="*/ 40 h 42"/>
                    <a:gd name="T12" fmla="*/ 14 w 42"/>
                    <a:gd name="T13" fmla="*/ 39 h 42"/>
                    <a:gd name="T14" fmla="*/ 2 w 42"/>
                    <a:gd name="T15" fmla="*/ 24 h 42"/>
                    <a:gd name="T16" fmla="*/ 2 w 42"/>
                    <a:gd name="T17"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2" y="16"/>
                      </a:moveTo>
                      <a:cubicBezTo>
                        <a:pt x="20" y="1"/>
                        <a:pt x="20" y="1"/>
                        <a:pt x="20" y="1"/>
                      </a:cubicBezTo>
                      <a:cubicBezTo>
                        <a:pt x="22" y="0"/>
                        <a:pt x="26" y="0"/>
                        <a:pt x="28" y="2"/>
                      </a:cubicBezTo>
                      <a:cubicBezTo>
                        <a:pt x="40" y="17"/>
                        <a:pt x="40" y="17"/>
                        <a:pt x="40" y="17"/>
                      </a:cubicBezTo>
                      <a:cubicBezTo>
                        <a:pt x="42" y="20"/>
                        <a:pt x="42" y="23"/>
                        <a:pt x="40" y="25"/>
                      </a:cubicBezTo>
                      <a:cubicBezTo>
                        <a:pt x="22" y="40"/>
                        <a:pt x="22" y="40"/>
                        <a:pt x="22" y="40"/>
                      </a:cubicBezTo>
                      <a:cubicBezTo>
                        <a:pt x="20" y="42"/>
                        <a:pt x="16" y="42"/>
                        <a:pt x="14" y="39"/>
                      </a:cubicBezTo>
                      <a:cubicBezTo>
                        <a:pt x="2" y="24"/>
                        <a:pt x="2" y="24"/>
                        <a:pt x="2" y="24"/>
                      </a:cubicBezTo>
                      <a:cubicBezTo>
                        <a:pt x="0" y="22"/>
                        <a:pt x="0" y="18"/>
                        <a:pt x="2" y="1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17" name="Freeform 135"/>
                <p:cNvSpPr>
                  <a:spLocks/>
                </p:cNvSpPr>
                <p:nvPr/>
              </p:nvSpPr>
              <p:spPr bwMode="auto">
                <a:xfrm>
                  <a:off x="1549" y="1390"/>
                  <a:ext cx="54" cy="55"/>
                </a:xfrm>
                <a:custGeom>
                  <a:avLst/>
                  <a:gdLst>
                    <a:gd name="T0" fmla="*/ 2 w 43"/>
                    <a:gd name="T1" fmla="*/ 17 h 43"/>
                    <a:gd name="T2" fmla="*/ 20 w 43"/>
                    <a:gd name="T3" fmla="*/ 2 h 43"/>
                    <a:gd name="T4" fmla="*/ 28 w 43"/>
                    <a:gd name="T5" fmla="*/ 3 h 43"/>
                    <a:gd name="T6" fmla="*/ 41 w 43"/>
                    <a:gd name="T7" fmla="*/ 18 h 43"/>
                    <a:gd name="T8" fmla="*/ 40 w 43"/>
                    <a:gd name="T9" fmla="*/ 26 h 43"/>
                    <a:gd name="T10" fmla="*/ 22 w 43"/>
                    <a:gd name="T11" fmla="*/ 41 h 43"/>
                    <a:gd name="T12" fmla="*/ 15 w 43"/>
                    <a:gd name="T13" fmla="*/ 40 h 43"/>
                    <a:gd name="T14" fmla="*/ 2 w 43"/>
                    <a:gd name="T15" fmla="*/ 25 h 43"/>
                    <a:gd name="T16" fmla="*/ 2 w 43"/>
                    <a:gd name="T17"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3">
                      <a:moveTo>
                        <a:pt x="2" y="17"/>
                      </a:moveTo>
                      <a:cubicBezTo>
                        <a:pt x="20" y="2"/>
                        <a:pt x="20" y="2"/>
                        <a:pt x="20" y="2"/>
                      </a:cubicBezTo>
                      <a:cubicBezTo>
                        <a:pt x="22" y="0"/>
                        <a:pt x="26" y="0"/>
                        <a:pt x="28" y="3"/>
                      </a:cubicBezTo>
                      <a:cubicBezTo>
                        <a:pt x="41" y="18"/>
                        <a:pt x="41" y="18"/>
                        <a:pt x="41" y="18"/>
                      </a:cubicBezTo>
                      <a:cubicBezTo>
                        <a:pt x="43" y="20"/>
                        <a:pt x="42" y="24"/>
                        <a:pt x="40" y="26"/>
                      </a:cubicBezTo>
                      <a:cubicBezTo>
                        <a:pt x="22" y="41"/>
                        <a:pt x="22" y="41"/>
                        <a:pt x="22" y="41"/>
                      </a:cubicBezTo>
                      <a:cubicBezTo>
                        <a:pt x="20" y="43"/>
                        <a:pt x="17" y="42"/>
                        <a:pt x="15" y="40"/>
                      </a:cubicBezTo>
                      <a:cubicBezTo>
                        <a:pt x="2" y="25"/>
                        <a:pt x="2" y="25"/>
                        <a:pt x="2" y="25"/>
                      </a:cubicBezTo>
                      <a:cubicBezTo>
                        <a:pt x="0" y="23"/>
                        <a:pt x="0" y="19"/>
                        <a:pt x="2"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18" name="Freeform 136"/>
                <p:cNvSpPr>
                  <a:spLocks/>
                </p:cNvSpPr>
                <p:nvPr/>
              </p:nvSpPr>
              <p:spPr bwMode="auto">
                <a:xfrm>
                  <a:off x="1506" y="1427"/>
                  <a:ext cx="54" cy="53"/>
                </a:xfrm>
                <a:custGeom>
                  <a:avLst/>
                  <a:gdLst>
                    <a:gd name="T0" fmla="*/ 3 w 43"/>
                    <a:gd name="T1" fmla="*/ 17 h 42"/>
                    <a:gd name="T2" fmla="*/ 20 w 43"/>
                    <a:gd name="T3" fmla="*/ 2 h 42"/>
                    <a:gd name="T4" fmla="*/ 28 w 43"/>
                    <a:gd name="T5" fmla="*/ 2 h 42"/>
                    <a:gd name="T6" fmla="*/ 41 w 43"/>
                    <a:gd name="T7" fmla="*/ 18 h 42"/>
                    <a:gd name="T8" fmla="*/ 40 w 43"/>
                    <a:gd name="T9" fmla="*/ 25 h 42"/>
                    <a:gd name="T10" fmla="*/ 23 w 43"/>
                    <a:gd name="T11" fmla="*/ 40 h 42"/>
                    <a:gd name="T12" fmla="*/ 15 w 43"/>
                    <a:gd name="T13" fmla="*/ 40 h 42"/>
                    <a:gd name="T14" fmla="*/ 2 w 43"/>
                    <a:gd name="T15" fmla="*/ 25 h 42"/>
                    <a:gd name="T16" fmla="*/ 3 w 43"/>
                    <a:gd name="T17" fmla="*/ 1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2">
                      <a:moveTo>
                        <a:pt x="3" y="17"/>
                      </a:moveTo>
                      <a:cubicBezTo>
                        <a:pt x="20" y="2"/>
                        <a:pt x="20" y="2"/>
                        <a:pt x="20" y="2"/>
                      </a:cubicBezTo>
                      <a:cubicBezTo>
                        <a:pt x="23" y="0"/>
                        <a:pt x="26" y="0"/>
                        <a:pt x="28" y="2"/>
                      </a:cubicBezTo>
                      <a:cubicBezTo>
                        <a:pt x="41" y="18"/>
                        <a:pt x="41" y="18"/>
                        <a:pt x="41" y="18"/>
                      </a:cubicBezTo>
                      <a:cubicBezTo>
                        <a:pt x="43" y="20"/>
                        <a:pt x="43" y="23"/>
                        <a:pt x="40" y="25"/>
                      </a:cubicBezTo>
                      <a:cubicBezTo>
                        <a:pt x="23" y="40"/>
                        <a:pt x="23" y="40"/>
                        <a:pt x="23" y="40"/>
                      </a:cubicBezTo>
                      <a:cubicBezTo>
                        <a:pt x="20" y="42"/>
                        <a:pt x="17" y="42"/>
                        <a:pt x="15" y="40"/>
                      </a:cubicBezTo>
                      <a:cubicBezTo>
                        <a:pt x="2" y="25"/>
                        <a:pt x="2" y="25"/>
                        <a:pt x="2" y="25"/>
                      </a:cubicBezTo>
                      <a:cubicBezTo>
                        <a:pt x="0" y="22"/>
                        <a:pt x="0" y="19"/>
                        <a:pt x="3"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19" name="Freeform 137"/>
                <p:cNvSpPr>
                  <a:spLocks/>
                </p:cNvSpPr>
                <p:nvPr/>
              </p:nvSpPr>
              <p:spPr bwMode="auto">
                <a:xfrm>
                  <a:off x="1463" y="1463"/>
                  <a:ext cx="54" cy="54"/>
                </a:xfrm>
                <a:custGeom>
                  <a:avLst/>
                  <a:gdLst>
                    <a:gd name="T0" fmla="*/ 3 w 43"/>
                    <a:gd name="T1" fmla="*/ 17 h 43"/>
                    <a:gd name="T2" fmla="*/ 21 w 43"/>
                    <a:gd name="T3" fmla="*/ 2 h 43"/>
                    <a:gd name="T4" fmla="*/ 28 w 43"/>
                    <a:gd name="T5" fmla="*/ 3 h 43"/>
                    <a:gd name="T6" fmla="*/ 41 w 43"/>
                    <a:gd name="T7" fmla="*/ 18 h 43"/>
                    <a:gd name="T8" fmla="*/ 41 w 43"/>
                    <a:gd name="T9" fmla="*/ 26 h 43"/>
                    <a:gd name="T10" fmla="*/ 23 w 43"/>
                    <a:gd name="T11" fmla="*/ 41 h 43"/>
                    <a:gd name="T12" fmla="*/ 15 w 43"/>
                    <a:gd name="T13" fmla="*/ 40 h 43"/>
                    <a:gd name="T14" fmla="*/ 2 w 43"/>
                    <a:gd name="T15" fmla="*/ 25 h 43"/>
                    <a:gd name="T16" fmla="*/ 3 w 43"/>
                    <a:gd name="T17"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3">
                      <a:moveTo>
                        <a:pt x="3" y="17"/>
                      </a:moveTo>
                      <a:cubicBezTo>
                        <a:pt x="21" y="2"/>
                        <a:pt x="21" y="2"/>
                        <a:pt x="21" y="2"/>
                      </a:cubicBezTo>
                      <a:cubicBezTo>
                        <a:pt x="23" y="0"/>
                        <a:pt x="26" y="1"/>
                        <a:pt x="28" y="3"/>
                      </a:cubicBezTo>
                      <a:cubicBezTo>
                        <a:pt x="41" y="18"/>
                        <a:pt x="41" y="18"/>
                        <a:pt x="41" y="18"/>
                      </a:cubicBezTo>
                      <a:cubicBezTo>
                        <a:pt x="43" y="21"/>
                        <a:pt x="43" y="24"/>
                        <a:pt x="41" y="26"/>
                      </a:cubicBezTo>
                      <a:cubicBezTo>
                        <a:pt x="23" y="41"/>
                        <a:pt x="23" y="41"/>
                        <a:pt x="23" y="41"/>
                      </a:cubicBezTo>
                      <a:cubicBezTo>
                        <a:pt x="21" y="43"/>
                        <a:pt x="17" y="43"/>
                        <a:pt x="15" y="40"/>
                      </a:cubicBezTo>
                      <a:cubicBezTo>
                        <a:pt x="2" y="25"/>
                        <a:pt x="2" y="25"/>
                        <a:pt x="2" y="25"/>
                      </a:cubicBezTo>
                      <a:cubicBezTo>
                        <a:pt x="0" y="23"/>
                        <a:pt x="1" y="19"/>
                        <a:pt x="3"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20" name="Freeform 138"/>
                <p:cNvSpPr>
                  <a:spLocks/>
                </p:cNvSpPr>
                <p:nvPr/>
              </p:nvSpPr>
              <p:spPr bwMode="auto">
                <a:xfrm>
                  <a:off x="1421" y="1499"/>
                  <a:ext cx="53" cy="55"/>
                </a:xfrm>
                <a:custGeom>
                  <a:avLst/>
                  <a:gdLst>
                    <a:gd name="T0" fmla="*/ 2 w 42"/>
                    <a:gd name="T1" fmla="*/ 17 h 43"/>
                    <a:gd name="T2" fmla="*/ 20 w 42"/>
                    <a:gd name="T3" fmla="*/ 2 h 43"/>
                    <a:gd name="T4" fmla="*/ 28 w 42"/>
                    <a:gd name="T5" fmla="*/ 3 h 43"/>
                    <a:gd name="T6" fmla="*/ 40 w 42"/>
                    <a:gd name="T7" fmla="*/ 18 h 43"/>
                    <a:gd name="T8" fmla="*/ 40 w 42"/>
                    <a:gd name="T9" fmla="*/ 26 h 43"/>
                    <a:gd name="T10" fmla="*/ 22 w 42"/>
                    <a:gd name="T11" fmla="*/ 41 h 43"/>
                    <a:gd name="T12" fmla="*/ 14 w 42"/>
                    <a:gd name="T13" fmla="*/ 40 h 43"/>
                    <a:gd name="T14" fmla="*/ 2 w 42"/>
                    <a:gd name="T15" fmla="*/ 25 h 43"/>
                    <a:gd name="T16" fmla="*/ 2 w 42"/>
                    <a:gd name="T17"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3">
                      <a:moveTo>
                        <a:pt x="2" y="17"/>
                      </a:moveTo>
                      <a:cubicBezTo>
                        <a:pt x="20" y="2"/>
                        <a:pt x="20" y="2"/>
                        <a:pt x="20" y="2"/>
                      </a:cubicBezTo>
                      <a:cubicBezTo>
                        <a:pt x="22" y="0"/>
                        <a:pt x="26" y="0"/>
                        <a:pt x="28" y="3"/>
                      </a:cubicBezTo>
                      <a:cubicBezTo>
                        <a:pt x="40" y="18"/>
                        <a:pt x="40" y="18"/>
                        <a:pt x="40" y="18"/>
                      </a:cubicBezTo>
                      <a:cubicBezTo>
                        <a:pt x="42" y="20"/>
                        <a:pt x="42" y="24"/>
                        <a:pt x="40" y="26"/>
                      </a:cubicBezTo>
                      <a:cubicBezTo>
                        <a:pt x="22" y="41"/>
                        <a:pt x="22" y="41"/>
                        <a:pt x="22" y="41"/>
                      </a:cubicBezTo>
                      <a:cubicBezTo>
                        <a:pt x="20" y="43"/>
                        <a:pt x="16" y="42"/>
                        <a:pt x="14" y="40"/>
                      </a:cubicBezTo>
                      <a:cubicBezTo>
                        <a:pt x="2" y="25"/>
                        <a:pt x="2" y="25"/>
                        <a:pt x="2" y="25"/>
                      </a:cubicBezTo>
                      <a:cubicBezTo>
                        <a:pt x="0" y="23"/>
                        <a:pt x="0" y="19"/>
                        <a:pt x="2"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21" name="Freeform 139"/>
                <p:cNvSpPr>
                  <a:spLocks/>
                </p:cNvSpPr>
                <p:nvPr/>
              </p:nvSpPr>
              <p:spPr bwMode="auto">
                <a:xfrm>
                  <a:off x="1378" y="1536"/>
                  <a:ext cx="54" cy="53"/>
                </a:xfrm>
                <a:custGeom>
                  <a:avLst/>
                  <a:gdLst>
                    <a:gd name="T0" fmla="*/ 2 w 43"/>
                    <a:gd name="T1" fmla="*/ 17 h 42"/>
                    <a:gd name="T2" fmla="*/ 20 w 43"/>
                    <a:gd name="T3" fmla="*/ 2 h 42"/>
                    <a:gd name="T4" fmla="*/ 28 w 43"/>
                    <a:gd name="T5" fmla="*/ 2 h 42"/>
                    <a:gd name="T6" fmla="*/ 41 w 43"/>
                    <a:gd name="T7" fmla="*/ 18 h 42"/>
                    <a:gd name="T8" fmla="*/ 40 w 43"/>
                    <a:gd name="T9" fmla="*/ 25 h 42"/>
                    <a:gd name="T10" fmla="*/ 22 w 43"/>
                    <a:gd name="T11" fmla="*/ 40 h 42"/>
                    <a:gd name="T12" fmla="*/ 15 w 43"/>
                    <a:gd name="T13" fmla="*/ 40 h 42"/>
                    <a:gd name="T14" fmla="*/ 2 w 43"/>
                    <a:gd name="T15" fmla="*/ 24 h 42"/>
                    <a:gd name="T16" fmla="*/ 2 w 43"/>
                    <a:gd name="T17" fmla="*/ 1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2">
                      <a:moveTo>
                        <a:pt x="2" y="17"/>
                      </a:moveTo>
                      <a:cubicBezTo>
                        <a:pt x="20" y="2"/>
                        <a:pt x="20" y="2"/>
                        <a:pt x="20" y="2"/>
                      </a:cubicBezTo>
                      <a:cubicBezTo>
                        <a:pt x="22" y="0"/>
                        <a:pt x="26" y="0"/>
                        <a:pt x="28" y="2"/>
                      </a:cubicBezTo>
                      <a:cubicBezTo>
                        <a:pt x="41" y="18"/>
                        <a:pt x="41" y="18"/>
                        <a:pt x="41" y="18"/>
                      </a:cubicBezTo>
                      <a:cubicBezTo>
                        <a:pt x="43" y="20"/>
                        <a:pt x="42" y="23"/>
                        <a:pt x="40" y="25"/>
                      </a:cubicBezTo>
                      <a:cubicBezTo>
                        <a:pt x="22" y="40"/>
                        <a:pt x="22" y="40"/>
                        <a:pt x="22" y="40"/>
                      </a:cubicBezTo>
                      <a:cubicBezTo>
                        <a:pt x="20" y="42"/>
                        <a:pt x="17" y="42"/>
                        <a:pt x="15" y="40"/>
                      </a:cubicBezTo>
                      <a:cubicBezTo>
                        <a:pt x="2" y="24"/>
                        <a:pt x="2" y="24"/>
                        <a:pt x="2" y="24"/>
                      </a:cubicBezTo>
                      <a:cubicBezTo>
                        <a:pt x="0" y="22"/>
                        <a:pt x="0" y="19"/>
                        <a:pt x="2"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22" name="Freeform 140"/>
                <p:cNvSpPr>
                  <a:spLocks/>
                </p:cNvSpPr>
                <p:nvPr/>
              </p:nvSpPr>
              <p:spPr bwMode="auto">
                <a:xfrm>
                  <a:off x="1335" y="1571"/>
                  <a:ext cx="54" cy="55"/>
                </a:xfrm>
                <a:custGeom>
                  <a:avLst/>
                  <a:gdLst>
                    <a:gd name="T0" fmla="*/ 3 w 43"/>
                    <a:gd name="T1" fmla="*/ 17 h 43"/>
                    <a:gd name="T2" fmla="*/ 20 w 43"/>
                    <a:gd name="T3" fmla="*/ 2 h 43"/>
                    <a:gd name="T4" fmla="*/ 28 w 43"/>
                    <a:gd name="T5" fmla="*/ 3 h 43"/>
                    <a:gd name="T6" fmla="*/ 41 w 43"/>
                    <a:gd name="T7" fmla="*/ 18 h 43"/>
                    <a:gd name="T8" fmla="*/ 40 w 43"/>
                    <a:gd name="T9" fmla="*/ 26 h 43"/>
                    <a:gd name="T10" fmla="*/ 23 w 43"/>
                    <a:gd name="T11" fmla="*/ 41 h 43"/>
                    <a:gd name="T12" fmla="*/ 15 w 43"/>
                    <a:gd name="T13" fmla="*/ 40 h 43"/>
                    <a:gd name="T14" fmla="*/ 2 w 43"/>
                    <a:gd name="T15" fmla="*/ 25 h 43"/>
                    <a:gd name="T16" fmla="*/ 3 w 43"/>
                    <a:gd name="T17"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3">
                      <a:moveTo>
                        <a:pt x="3" y="17"/>
                      </a:moveTo>
                      <a:cubicBezTo>
                        <a:pt x="20" y="2"/>
                        <a:pt x="20" y="2"/>
                        <a:pt x="20" y="2"/>
                      </a:cubicBezTo>
                      <a:cubicBezTo>
                        <a:pt x="23" y="0"/>
                        <a:pt x="26" y="1"/>
                        <a:pt x="28" y="3"/>
                      </a:cubicBezTo>
                      <a:cubicBezTo>
                        <a:pt x="41" y="18"/>
                        <a:pt x="41" y="18"/>
                        <a:pt x="41" y="18"/>
                      </a:cubicBezTo>
                      <a:cubicBezTo>
                        <a:pt x="43" y="20"/>
                        <a:pt x="43" y="24"/>
                        <a:pt x="40" y="26"/>
                      </a:cubicBezTo>
                      <a:cubicBezTo>
                        <a:pt x="23" y="41"/>
                        <a:pt x="23" y="41"/>
                        <a:pt x="23" y="41"/>
                      </a:cubicBezTo>
                      <a:cubicBezTo>
                        <a:pt x="20" y="43"/>
                        <a:pt x="17" y="43"/>
                        <a:pt x="15" y="40"/>
                      </a:cubicBezTo>
                      <a:cubicBezTo>
                        <a:pt x="2" y="25"/>
                        <a:pt x="2" y="25"/>
                        <a:pt x="2" y="25"/>
                      </a:cubicBezTo>
                      <a:cubicBezTo>
                        <a:pt x="0" y="23"/>
                        <a:pt x="0" y="19"/>
                        <a:pt x="3"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23" name="Freeform 141"/>
                <p:cNvSpPr>
                  <a:spLocks/>
                </p:cNvSpPr>
                <p:nvPr/>
              </p:nvSpPr>
              <p:spPr bwMode="auto">
                <a:xfrm>
                  <a:off x="1292" y="1608"/>
                  <a:ext cx="54" cy="54"/>
                </a:xfrm>
                <a:custGeom>
                  <a:avLst/>
                  <a:gdLst>
                    <a:gd name="T0" fmla="*/ 3 w 43"/>
                    <a:gd name="T1" fmla="*/ 17 h 43"/>
                    <a:gd name="T2" fmla="*/ 20 w 43"/>
                    <a:gd name="T3" fmla="*/ 2 h 43"/>
                    <a:gd name="T4" fmla="*/ 28 w 43"/>
                    <a:gd name="T5" fmla="*/ 3 h 43"/>
                    <a:gd name="T6" fmla="*/ 41 w 43"/>
                    <a:gd name="T7" fmla="*/ 18 h 43"/>
                    <a:gd name="T8" fmla="*/ 40 w 43"/>
                    <a:gd name="T9" fmla="*/ 26 h 43"/>
                    <a:gd name="T10" fmla="*/ 23 w 43"/>
                    <a:gd name="T11" fmla="*/ 41 h 43"/>
                    <a:gd name="T12" fmla="*/ 15 w 43"/>
                    <a:gd name="T13" fmla="*/ 40 h 43"/>
                    <a:gd name="T14" fmla="*/ 2 w 43"/>
                    <a:gd name="T15" fmla="*/ 25 h 43"/>
                    <a:gd name="T16" fmla="*/ 3 w 43"/>
                    <a:gd name="T17"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3">
                      <a:moveTo>
                        <a:pt x="3" y="17"/>
                      </a:moveTo>
                      <a:cubicBezTo>
                        <a:pt x="20" y="2"/>
                        <a:pt x="20" y="2"/>
                        <a:pt x="20" y="2"/>
                      </a:cubicBezTo>
                      <a:cubicBezTo>
                        <a:pt x="23" y="0"/>
                        <a:pt x="26" y="0"/>
                        <a:pt x="28" y="3"/>
                      </a:cubicBezTo>
                      <a:cubicBezTo>
                        <a:pt x="41" y="18"/>
                        <a:pt x="41" y="18"/>
                        <a:pt x="41" y="18"/>
                      </a:cubicBezTo>
                      <a:cubicBezTo>
                        <a:pt x="43" y="20"/>
                        <a:pt x="43" y="24"/>
                        <a:pt x="40" y="26"/>
                      </a:cubicBezTo>
                      <a:cubicBezTo>
                        <a:pt x="23" y="41"/>
                        <a:pt x="23" y="41"/>
                        <a:pt x="23" y="41"/>
                      </a:cubicBezTo>
                      <a:cubicBezTo>
                        <a:pt x="20" y="43"/>
                        <a:pt x="17" y="42"/>
                        <a:pt x="15" y="40"/>
                      </a:cubicBezTo>
                      <a:cubicBezTo>
                        <a:pt x="2" y="25"/>
                        <a:pt x="2" y="25"/>
                        <a:pt x="2" y="25"/>
                      </a:cubicBezTo>
                      <a:cubicBezTo>
                        <a:pt x="0" y="22"/>
                        <a:pt x="1" y="19"/>
                        <a:pt x="3"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24" name="Freeform 142"/>
                <p:cNvSpPr>
                  <a:spLocks/>
                </p:cNvSpPr>
                <p:nvPr/>
              </p:nvSpPr>
              <p:spPr bwMode="auto">
                <a:xfrm>
                  <a:off x="1244" y="1646"/>
                  <a:ext cx="58" cy="57"/>
                </a:xfrm>
                <a:custGeom>
                  <a:avLst/>
                  <a:gdLst>
                    <a:gd name="T0" fmla="*/ 3 w 46"/>
                    <a:gd name="T1" fmla="*/ 19 h 45"/>
                    <a:gd name="T2" fmla="*/ 23 w 46"/>
                    <a:gd name="T3" fmla="*/ 2 h 45"/>
                    <a:gd name="T4" fmla="*/ 31 w 46"/>
                    <a:gd name="T5" fmla="*/ 3 h 45"/>
                    <a:gd name="T6" fmla="*/ 44 w 46"/>
                    <a:gd name="T7" fmla="*/ 18 h 45"/>
                    <a:gd name="T8" fmla="*/ 43 w 46"/>
                    <a:gd name="T9" fmla="*/ 25 h 45"/>
                    <a:gd name="T10" fmla="*/ 23 w 46"/>
                    <a:gd name="T11" fmla="*/ 43 h 45"/>
                    <a:gd name="T12" fmla="*/ 15 w 46"/>
                    <a:gd name="T13" fmla="*/ 42 h 45"/>
                    <a:gd name="T14" fmla="*/ 2 w 46"/>
                    <a:gd name="T15" fmla="*/ 27 h 45"/>
                    <a:gd name="T16" fmla="*/ 3 w 46"/>
                    <a:gd name="T17" fmla="*/ 1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 y="19"/>
                      </a:moveTo>
                      <a:cubicBezTo>
                        <a:pt x="23" y="2"/>
                        <a:pt x="23" y="2"/>
                        <a:pt x="23" y="2"/>
                      </a:cubicBezTo>
                      <a:cubicBezTo>
                        <a:pt x="26" y="0"/>
                        <a:pt x="29" y="0"/>
                        <a:pt x="31" y="3"/>
                      </a:cubicBezTo>
                      <a:cubicBezTo>
                        <a:pt x="44" y="18"/>
                        <a:pt x="44" y="18"/>
                        <a:pt x="44" y="18"/>
                      </a:cubicBezTo>
                      <a:cubicBezTo>
                        <a:pt x="46" y="20"/>
                        <a:pt x="46" y="24"/>
                        <a:pt x="43" y="25"/>
                      </a:cubicBezTo>
                      <a:cubicBezTo>
                        <a:pt x="23" y="43"/>
                        <a:pt x="23" y="43"/>
                        <a:pt x="23" y="43"/>
                      </a:cubicBezTo>
                      <a:cubicBezTo>
                        <a:pt x="21" y="45"/>
                        <a:pt x="17" y="44"/>
                        <a:pt x="15" y="42"/>
                      </a:cubicBezTo>
                      <a:cubicBezTo>
                        <a:pt x="2" y="27"/>
                        <a:pt x="2" y="27"/>
                        <a:pt x="2" y="27"/>
                      </a:cubicBezTo>
                      <a:cubicBezTo>
                        <a:pt x="0" y="25"/>
                        <a:pt x="1"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25" name="Freeform 143"/>
                <p:cNvSpPr>
                  <a:spLocks/>
                </p:cNvSpPr>
                <p:nvPr/>
              </p:nvSpPr>
              <p:spPr bwMode="auto">
                <a:xfrm>
                  <a:off x="1833" y="1210"/>
                  <a:ext cx="65" cy="64"/>
                </a:xfrm>
                <a:custGeom>
                  <a:avLst/>
                  <a:gdLst>
                    <a:gd name="T0" fmla="*/ 3 w 51"/>
                    <a:gd name="T1" fmla="*/ 18 h 51"/>
                    <a:gd name="T2" fmla="*/ 21 w 51"/>
                    <a:gd name="T3" fmla="*/ 3 h 51"/>
                    <a:gd name="T4" fmla="*/ 31 w 51"/>
                    <a:gd name="T5" fmla="*/ 4 h 51"/>
                    <a:gd name="T6" fmla="*/ 48 w 51"/>
                    <a:gd name="T7" fmla="*/ 24 h 51"/>
                    <a:gd name="T8" fmla="*/ 47 w 51"/>
                    <a:gd name="T9" fmla="*/ 34 h 51"/>
                    <a:gd name="T10" fmla="*/ 29 w 51"/>
                    <a:gd name="T11" fmla="*/ 49 h 51"/>
                    <a:gd name="T12" fmla="*/ 20 w 51"/>
                    <a:gd name="T13" fmla="*/ 48 h 51"/>
                    <a:gd name="T14" fmla="*/ 2 w 51"/>
                    <a:gd name="T15" fmla="*/ 28 h 51"/>
                    <a:gd name="T16" fmla="*/ 3 w 51"/>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8"/>
                      </a:moveTo>
                      <a:cubicBezTo>
                        <a:pt x="21" y="3"/>
                        <a:pt x="21" y="3"/>
                        <a:pt x="21" y="3"/>
                      </a:cubicBezTo>
                      <a:cubicBezTo>
                        <a:pt x="24" y="0"/>
                        <a:pt x="28" y="1"/>
                        <a:pt x="31" y="4"/>
                      </a:cubicBezTo>
                      <a:cubicBezTo>
                        <a:pt x="48" y="24"/>
                        <a:pt x="48" y="24"/>
                        <a:pt x="48" y="24"/>
                      </a:cubicBezTo>
                      <a:cubicBezTo>
                        <a:pt x="51" y="27"/>
                        <a:pt x="50" y="31"/>
                        <a:pt x="47" y="34"/>
                      </a:cubicBezTo>
                      <a:cubicBezTo>
                        <a:pt x="29" y="49"/>
                        <a:pt x="29" y="49"/>
                        <a:pt x="29" y="49"/>
                      </a:cubicBezTo>
                      <a:cubicBezTo>
                        <a:pt x="27" y="51"/>
                        <a:pt x="22" y="51"/>
                        <a:pt x="20" y="48"/>
                      </a:cubicBezTo>
                      <a:cubicBezTo>
                        <a:pt x="2" y="28"/>
                        <a:pt x="2" y="28"/>
                        <a:pt x="2" y="28"/>
                      </a:cubicBezTo>
                      <a:cubicBezTo>
                        <a:pt x="0" y="25"/>
                        <a:pt x="0" y="21"/>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26" name="Freeform 144"/>
                <p:cNvSpPr>
                  <a:spLocks/>
                </p:cNvSpPr>
                <p:nvPr/>
              </p:nvSpPr>
              <p:spPr bwMode="auto">
                <a:xfrm>
                  <a:off x="1786" y="1250"/>
                  <a:ext cx="65" cy="63"/>
                </a:xfrm>
                <a:custGeom>
                  <a:avLst/>
                  <a:gdLst>
                    <a:gd name="T0" fmla="*/ 4 w 51"/>
                    <a:gd name="T1" fmla="*/ 17 h 50"/>
                    <a:gd name="T2" fmla="*/ 22 w 51"/>
                    <a:gd name="T3" fmla="*/ 2 h 50"/>
                    <a:gd name="T4" fmla="*/ 31 w 51"/>
                    <a:gd name="T5" fmla="*/ 3 h 50"/>
                    <a:gd name="T6" fmla="*/ 49 w 51"/>
                    <a:gd name="T7" fmla="*/ 23 h 50"/>
                    <a:gd name="T8" fmla="*/ 48 w 51"/>
                    <a:gd name="T9" fmla="*/ 33 h 50"/>
                    <a:gd name="T10" fmla="*/ 30 w 51"/>
                    <a:gd name="T11" fmla="*/ 48 h 50"/>
                    <a:gd name="T12" fmla="*/ 20 w 51"/>
                    <a:gd name="T13" fmla="*/ 47 h 50"/>
                    <a:gd name="T14" fmla="*/ 3 w 51"/>
                    <a:gd name="T15" fmla="*/ 27 h 50"/>
                    <a:gd name="T16" fmla="*/ 4 w 51"/>
                    <a:gd name="T17" fmla="*/ 1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0">
                      <a:moveTo>
                        <a:pt x="4" y="17"/>
                      </a:moveTo>
                      <a:cubicBezTo>
                        <a:pt x="22" y="2"/>
                        <a:pt x="22" y="2"/>
                        <a:pt x="22" y="2"/>
                      </a:cubicBezTo>
                      <a:cubicBezTo>
                        <a:pt x="24" y="0"/>
                        <a:pt x="29" y="0"/>
                        <a:pt x="31" y="3"/>
                      </a:cubicBezTo>
                      <a:cubicBezTo>
                        <a:pt x="49" y="23"/>
                        <a:pt x="49" y="23"/>
                        <a:pt x="49" y="23"/>
                      </a:cubicBezTo>
                      <a:cubicBezTo>
                        <a:pt x="51" y="26"/>
                        <a:pt x="51" y="30"/>
                        <a:pt x="48" y="33"/>
                      </a:cubicBezTo>
                      <a:cubicBezTo>
                        <a:pt x="30" y="48"/>
                        <a:pt x="30" y="48"/>
                        <a:pt x="30" y="48"/>
                      </a:cubicBezTo>
                      <a:cubicBezTo>
                        <a:pt x="27" y="50"/>
                        <a:pt x="23" y="50"/>
                        <a:pt x="20" y="47"/>
                      </a:cubicBezTo>
                      <a:cubicBezTo>
                        <a:pt x="3" y="27"/>
                        <a:pt x="3" y="27"/>
                        <a:pt x="3" y="27"/>
                      </a:cubicBezTo>
                      <a:cubicBezTo>
                        <a:pt x="0" y="24"/>
                        <a:pt x="1" y="20"/>
                        <a:pt x="4"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27" name="Freeform 145"/>
                <p:cNvSpPr>
                  <a:spLocks/>
                </p:cNvSpPr>
                <p:nvPr/>
              </p:nvSpPr>
              <p:spPr bwMode="auto">
                <a:xfrm>
                  <a:off x="1741" y="1289"/>
                  <a:ext cx="63" cy="65"/>
                </a:xfrm>
                <a:custGeom>
                  <a:avLst/>
                  <a:gdLst>
                    <a:gd name="T0" fmla="*/ 3 w 50"/>
                    <a:gd name="T1" fmla="*/ 17 h 51"/>
                    <a:gd name="T2" fmla="*/ 21 w 50"/>
                    <a:gd name="T3" fmla="*/ 2 h 51"/>
                    <a:gd name="T4" fmla="*/ 30 w 50"/>
                    <a:gd name="T5" fmla="*/ 3 h 51"/>
                    <a:gd name="T6" fmla="*/ 48 w 50"/>
                    <a:gd name="T7" fmla="*/ 23 h 51"/>
                    <a:gd name="T8" fmla="*/ 47 w 50"/>
                    <a:gd name="T9" fmla="*/ 33 h 51"/>
                    <a:gd name="T10" fmla="*/ 29 w 50"/>
                    <a:gd name="T11" fmla="*/ 48 h 51"/>
                    <a:gd name="T12" fmla="*/ 20 w 50"/>
                    <a:gd name="T13" fmla="*/ 47 h 51"/>
                    <a:gd name="T14" fmla="*/ 2 w 50"/>
                    <a:gd name="T15" fmla="*/ 27 h 51"/>
                    <a:gd name="T16" fmla="*/ 3 w 50"/>
                    <a:gd name="T17" fmla="*/ 1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1">
                      <a:moveTo>
                        <a:pt x="3" y="17"/>
                      </a:moveTo>
                      <a:cubicBezTo>
                        <a:pt x="21" y="2"/>
                        <a:pt x="21" y="2"/>
                        <a:pt x="21" y="2"/>
                      </a:cubicBezTo>
                      <a:cubicBezTo>
                        <a:pt x="24" y="0"/>
                        <a:pt x="28" y="0"/>
                        <a:pt x="30" y="3"/>
                      </a:cubicBezTo>
                      <a:cubicBezTo>
                        <a:pt x="48" y="23"/>
                        <a:pt x="48" y="23"/>
                        <a:pt x="48" y="23"/>
                      </a:cubicBezTo>
                      <a:cubicBezTo>
                        <a:pt x="50" y="26"/>
                        <a:pt x="50" y="30"/>
                        <a:pt x="47" y="33"/>
                      </a:cubicBezTo>
                      <a:cubicBezTo>
                        <a:pt x="29" y="48"/>
                        <a:pt x="29" y="48"/>
                        <a:pt x="29" y="48"/>
                      </a:cubicBezTo>
                      <a:cubicBezTo>
                        <a:pt x="26" y="51"/>
                        <a:pt x="22" y="50"/>
                        <a:pt x="20" y="47"/>
                      </a:cubicBezTo>
                      <a:cubicBezTo>
                        <a:pt x="2" y="27"/>
                        <a:pt x="2" y="27"/>
                        <a:pt x="2" y="27"/>
                      </a:cubicBezTo>
                      <a:cubicBezTo>
                        <a:pt x="0" y="24"/>
                        <a:pt x="0" y="20"/>
                        <a:pt x="3"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28" name="Freeform 146"/>
                <p:cNvSpPr>
                  <a:spLocks/>
                </p:cNvSpPr>
                <p:nvPr/>
              </p:nvSpPr>
              <p:spPr bwMode="auto">
                <a:xfrm>
                  <a:off x="1694" y="1329"/>
                  <a:ext cx="65" cy="64"/>
                </a:xfrm>
                <a:custGeom>
                  <a:avLst/>
                  <a:gdLst>
                    <a:gd name="T0" fmla="*/ 3 w 51"/>
                    <a:gd name="T1" fmla="*/ 17 h 51"/>
                    <a:gd name="T2" fmla="*/ 21 w 51"/>
                    <a:gd name="T3" fmla="*/ 2 h 51"/>
                    <a:gd name="T4" fmla="*/ 31 w 51"/>
                    <a:gd name="T5" fmla="*/ 3 h 51"/>
                    <a:gd name="T6" fmla="*/ 48 w 51"/>
                    <a:gd name="T7" fmla="*/ 24 h 51"/>
                    <a:gd name="T8" fmla="*/ 48 w 51"/>
                    <a:gd name="T9" fmla="*/ 33 h 51"/>
                    <a:gd name="T10" fmla="*/ 29 w 51"/>
                    <a:gd name="T11" fmla="*/ 48 h 51"/>
                    <a:gd name="T12" fmla="*/ 20 w 51"/>
                    <a:gd name="T13" fmla="*/ 47 h 51"/>
                    <a:gd name="T14" fmla="*/ 2 w 51"/>
                    <a:gd name="T15" fmla="*/ 27 h 51"/>
                    <a:gd name="T16" fmla="*/ 3 w 51"/>
                    <a:gd name="T17" fmla="*/ 1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7"/>
                      </a:moveTo>
                      <a:cubicBezTo>
                        <a:pt x="21" y="2"/>
                        <a:pt x="21" y="2"/>
                        <a:pt x="21" y="2"/>
                      </a:cubicBezTo>
                      <a:cubicBezTo>
                        <a:pt x="24" y="0"/>
                        <a:pt x="28" y="0"/>
                        <a:pt x="31" y="3"/>
                      </a:cubicBezTo>
                      <a:cubicBezTo>
                        <a:pt x="48" y="24"/>
                        <a:pt x="48" y="24"/>
                        <a:pt x="48" y="24"/>
                      </a:cubicBezTo>
                      <a:cubicBezTo>
                        <a:pt x="51" y="26"/>
                        <a:pt x="50" y="31"/>
                        <a:pt x="48" y="33"/>
                      </a:cubicBezTo>
                      <a:cubicBezTo>
                        <a:pt x="29" y="48"/>
                        <a:pt x="29" y="48"/>
                        <a:pt x="29" y="48"/>
                      </a:cubicBezTo>
                      <a:cubicBezTo>
                        <a:pt x="27" y="51"/>
                        <a:pt x="22" y="50"/>
                        <a:pt x="20" y="47"/>
                      </a:cubicBezTo>
                      <a:cubicBezTo>
                        <a:pt x="2" y="27"/>
                        <a:pt x="2" y="27"/>
                        <a:pt x="2" y="27"/>
                      </a:cubicBezTo>
                      <a:cubicBezTo>
                        <a:pt x="0" y="24"/>
                        <a:pt x="1" y="20"/>
                        <a:pt x="3"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29" name="Freeform 147"/>
                <p:cNvSpPr>
                  <a:spLocks/>
                </p:cNvSpPr>
                <p:nvPr/>
              </p:nvSpPr>
              <p:spPr bwMode="auto">
                <a:xfrm>
                  <a:off x="1649" y="1368"/>
                  <a:ext cx="63" cy="64"/>
                </a:xfrm>
                <a:custGeom>
                  <a:avLst/>
                  <a:gdLst>
                    <a:gd name="T0" fmla="*/ 3 w 50"/>
                    <a:gd name="T1" fmla="*/ 18 h 51"/>
                    <a:gd name="T2" fmla="*/ 21 w 50"/>
                    <a:gd name="T3" fmla="*/ 2 h 51"/>
                    <a:gd name="T4" fmla="*/ 30 w 50"/>
                    <a:gd name="T5" fmla="*/ 3 h 51"/>
                    <a:gd name="T6" fmla="*/ 48 w 50"/>
                    <a:gd name="T7" fmla="*/ 24 h 51"/>
                    <a:gd name="T8" fmla="*/ 47 w 50"/>
                    <a:gd name="T9" fmla="*/ 33 h 51"/>
                    <a:gd name="T10" fmla="*/ 29 w 50"/>
                    <a:gd name="T11" fmla="*/ 48 h 51"/>
                    <a:gd name="T12" fmla="*/ 19 w 50"/>
                    <a:gd name="T13" fmla="*/ 48 h 51"/>
                    <a:gd name="T14" fmla="*/ 2 w 50"/>
                    <a:gd name="T15" fmla="*/ 27 h 51"/>
                    <a:gd name="T16" fmla="*/ 3 w 50"/>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1">
                      <a:moveTo>
                        <a:pt x="3" y="18"/>
                      </a:moveTo>
                      <a:cubicBezTo>
                        <a:pt x="21" y="2"/>
                        <a:pt x="21" y="2"/>
                        <a:pt x="21" y="2"/>
                      </a:cubicBezTo>
                      <a:cubicBezTo>
                        <a:pt x="24" y="0"/>
                        <a:pt x="28" y="0"/>
                        <a:pt x="30" y="3"/>
                      </a:cubicBezTo>
                      <a:cubicBezTo>
                        <a:pt x="48" y="24"/>
                        <a:pt x="48" y="24"/>
                        <a:pt x="48" y="24"/>
                      </a:cubicBezTo>
                      <a:cubicBezTo>
                        <a:pt x="50" y="26"/>
                        <a:pt x="50" y="31"/>
                        <a:pt x="47" y="33"/>
                      </a:cubicBezTo>
                      <a:cubicBezTo>
                        <a:pt x="29" y="48"/>
                        <a:pt x="29" y="48"/>
                        <a:pt x="29" y="48"/>
                      </a:cubicBezTo>
                      <a:cubicBezTo>
                        <a:pt x="26" y="51"/>
                        <a:pt x="22" y="50"/>
                        <a:pt x="19" y="48"/>
                      </a:cubicBezTo>
                      <a:cubicBezTo>
                        <a:pt x="2" y="27"/>
                        <a:pt x="2" y="27"/>
                        <a:pt x="2" y="27"/>
                      </a:cubicBezTo>
                      <a:cubicBezTo>
                        <a:pt x="0" y="24"/>
                        <a:pt x="0" y="20"/>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30" name="Freeform 148"/>
                <p:cNvSpPr>
                  <a:spLocks/>
                </p:cNvSpPr>
                <p:nvPr/>
              </p:nvSpPr>
              <p:spPr bwMode="auto">
                <a:xfrm>
                  <a:off x="1602" y="1407"/>
                  <a:ext cx="63" cy="64"/>
                </a:xfrm>
                <a:custGeom>
                  <a:avLst/>
                  <a:gdLst>
                    <a:gd name="T0" fmla="*/ 3 w 50"/>
                    <a:gd name="T1" fmla="*/ 18 h 51"/>
                    <a:gd name="T2" fmla="*/ 21 w 50"/>
                    <a:gd name="T3" fmla="*/ 2 h 51"/>
                    <a:gd name="T4" fmla="*/ 30 w 50"/>
                    <a:gd name="T5" fmla="*/ 3 h 51"/>
                    <a:gd name="T6" fmla="*/ 48 w 50"/>
                    <a:gd name="T7" fmla="*/ 24 h 51"/>
                    <a:gd name="T8" fmla="*/ 47 w 50"/>
                    <a:gd name="T9" fmla="*/ 33 h 51"/>
                    <a:gd name="T10" fmla="*/ 29 w 50"/>
                    <a:gd name="T11" fmla="*/ 48 h 51"/>
                    <a:gd name="T12" fmla="*/ 20 w 50"/>
                    <a:gd name="T13" fmla="*/ 48 h 51"/>
                    <a:gd name="T14" fmla="*/ 2 w 50"/>
                    <a:gd name="T15" fmla="*/ 27 h 51"/>
                    <a:gd name="T16" fmla="*/ 3 w 50"/>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1">
                      <a:moveTo>
                        <a:pt x="3" y="18"/>
                      </a:moveTo>
                      <a:cubicBezTo>
                        <a:pt x="21" y="2"/>
                        <a:pt x="21" y="2"/>
                        <a:pt x="21" y="2"/>
                      </a:cubicBezTo>
                      <a:cubicBezTo>
                        <a:pt x="24" y="0"/>
                        <a:pt x="28" y="0"/>
                        <a:pt x="30" y="3"/>
                      </a:cubicBezTo>
                      <a:cubicBezTo>
                        <a:pt x="48" y="24"/>
                        <a:pt x="48" y="24"/>
                        <a:pt x="48" y="24"/>
                      </a:cubicBezTo>
                      <a:cubicBezTo>
                        <a:pt x="50" y="26"/>
                        <a:pt x="50" y="31"/>
                        <a:pt x="47" y="33"/>
                      </a:cubicBezTo>
                      <a:cubicBezTo>
                        <a:pt x="29" y="48"/>
                        <a:pt x="29" y="48"/>
                        <a:pt x="29" y="48"/>
                      </a:cubicBezTo>
                      <a:cubicBezTo>
                        <a:pt x="26" y="51"/>
                        <a:pt x="22" y="50"/>
                        <a:pt x="20" y="48"/>
                      </a:cubicBezTo>
                      <a:cubicBezTo>
                        <a:pt x="2" y="27"/>
                        <a:pt x="2" y="27"/>
                        <a:pt x="2" y="27"/>
                      </a:cubicBezTo>
                      <a:cubicBezTo>
                        <a:pt x="0" y="24"/>
                        <a:pt x="0" y="20"/>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31" name="Freeform 149"/>
                <p:cNvSpPr>
                  <a:spLocks/>
                </p:cNvSpPr>
                <p:nvPr/>
              </p:nvSpPr>
              <p:spPr bwMode="auto">
                <a:xfrm>
                  <a:off x="1555" y="1446"/>
                  <a:ext cx="64" cy="65"/>
                </a:xfrm>
                <a:custGeom>
                  <a:avLst/>
                  <a:gdLst>
                    <a:gd name="T0" fmla="*/ 3 w 51"/>
                    <a:gd name="T1" fmla="*/ 18 h 51"/>
                    <a:gd name="T2" fmla="*/ 22 w 51"/>
                    <a:gd name="T3" fmla="*/ 2 h 51"/>
                    <a:gd name="T4" fmla="*/ 31 w 51"/>
                    <a:gd name="T5" fmla="*/ 3 h 51"/>
                    <a:gd name="T6" fmla="*/ 48 w 51"/>
                    <a:gd name="T7" fmla="*/ 24 h 51"/>
                    <a:gd name="T8" fmla="*/ 48 w 51"/>
                    <a:gd name="T9" fmla="*/ 33 h 51"/>
                    <a:gd name="T10" fmla="*/ 29 w 51"/>
                    <a:gd name="T11" fmla="*/ 49 h 51"/>
                    <a:gd name="T12" fmla="*/ 20 w 51"/>
                    <a:gd name="T13" fmla="*/ 48 h 51"/>
                    <a:gd name="T14" fmla="*/ 3 w 51"/>
                    <a:gd name="T15" fmla="*/ 27 h 51"/>
                    <a:gd name="T16" fmla="*/ 3 w 51"/>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8"/>
                      </a:moveTo>
                      <a:cubicBezTo>
                        <a:pt x="22" y="2"/>
                        <a:pt x="22" y="2"/>
                        <a:pt x="22" y="2"/>
                      </a:cubicBezTo>
                      <a:cubicBezTo>
                        <a:pt x="24" y="0"/>
                        <a:pt x="28" y="0"/>
                        <a:pt x="31" y="3"/>
                      </a:cubicBezTo>
                      <a:cubicBezTo>
                        <a:pt x="48" y="24"/>
                        <a:pt x="48" y="24"/>
                        <a:pt x="48" y="24"/>
                      </a:cubicBezTo>
                      <a:cubicBezTo>
                        <a:pt x="51" y="27"/>
                        <a:pt x="50" y="31"/>
                        <a:pt x="48" y="33"/>
                      </a:cubicBezTo>
                      <a:cubicBezTo>
                        <a:pt x="29" y="49"/>
                        <a:pt x="29" y="49"/>
                        <a:pt x="29" y="49"/>
                      </a:cubicBezTo>
                      <a:cubicBezTo>
                        <a:pt x="27" y="51"/>
                        <a:pt x="23" y="51"/>
                        <a:pt x="20" y="48"/>
                      </a:cubicBezTo>
                      <a:cubicBezTo>
                        <a:pt x="3" y="27"/>
                        <a:pt x="3" y="27"/>
                        <a:pt x="3" y="27"/>
                      </a:cubicBezTo>
                      <a:cubicBezTo>
                        <a:pt x="0" y="24"/>
                        <a:pt x="1" y="20"/>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32" name="Freeform 150"/>
                <p:cNvSpPr>
                  <a:spLocks/>
                </p:cNvSpPr>
                <p:nvPr/>
              </p:nvSpPr>
              <p:spPr bwMode="auto">
                <a:xfrm>
                  <a:off x="1510" y="1485"/>
                  <a:ext cx="63" cy="65"/>
                </a:xfrm>
                <a:custGeom>
                  <a:avLst/>
                  <a:gdLst>
                    <a:gd name="T0" fmla="*/ 3 w 50"/>
                    <a:gd name="T1" fmla="*/ 18 h 51"/>
                    <a:gd name="T2" fmla="*/ 21 w 50"/>
                    <a:gd name="T3" fmla="*/ 2 h 51"/>
                    <a:gd name="T4" fmla="*/ 30 w 50"/>
                    <a:gd name="T5" fmla="*/ 3 h 51"/>
                    <a:gd name="T6" fmla="*/ 48 w 50"/>
                    <a:gd name="T7" fmla="*/ 24 h 51"/>
                    <a:gd name="T8" fmla="*/ 47 w 50"/>
                    <a:gd name="T9" fmla="*/ 33 h 51"/>
                    <a:gd name="T10" fmla="*/ 29 w 50"/>
                    <a:gd name="T11" fmla="*/ 49 h 51"/>
                    <a:gd name="T12" fmla="*/ 20 w 50"/>
                    <a:gd name="T13" fmla="*/ 48 h 51"/>
                    <a:gd name="T14" fmla="*/ 2 w 50"/>
                    <a:gd name="T15" fmla="*/ 27 h 51"/>
                    <a:gd name="T16" fmla="*/ 3 w 50"/>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1">
                      <a:moveTo>
                        <a:pt x="3" y="18"/>
                      </a:moveTo>
                      <a:cubicBezTo>
                        <a:pt x="21" y="2"/>
                        <a:pt x="21" y="2"/>
                        <a:pt x="21" y="2"/>
                      </a:cubicBezTo>
                      <a:cubicBezTo>
                        <a:pt x="24" y="0"/>
                        <a:pt x="28" y="0"/>
                        <a:pt x="30" y="3"/>
                      </a:cubicBezTo>
                      <a:cubicBezTo>
                        <a:pt x="48" y="24"/>
                        <a:pt x="48" y="24"/>
                        <a:pt x="48" y="24"/>
                      </a:cubicBezTo>
                      <a:cubicBezTo>
                        <a:pt x="50" y="27"/>
                        <a:pt x="50" y="31"/>
                        <a:pt x="47" y="33"/>
                      </a:cubicBezTo>
                      <a:cubicBezTo>
                        <a:pt x="29" y="49"/>
                        <a:pt x="29" y="49"/>
                        <a:pt x="29" y="49"/>
                      </a:cubicBezTo>
                      <a:cubicBezTo>
                        <a:pt x="26" y="51"/>
                        <a:pt x="22" y="51"/>
                        <a:pt x="20" y="48"/>
                      </a:cubicBezTo>
                      <a:cubicBezTo>
                        <a:pt x="2" y="27"/>
                        <a:pt x="2" y="27"/>
                        <a:pt x="2" y="27"/>
                      </a:cubicBezTo>
                      <a:cubicBezTo>
                        <a:pt x="0" y="24"/>
                        <a:pt x="0" y="20"/>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33" name="Freeform 151"/>
                <p:cNvSpPr>
                  <a:spLocks/>
                </p:cNvSpPr>
                <p:nvPr/>
              </p:nvSpPr>
              <p:spPr bwMode="auto">
                <a:xfrm>
                  <a:off x="1463" y="1524"/>
                  <a:ext cx="63" cy="65"/>
                </a:xfrm>
                <a:custGeom>
                  <a:avLst/>
                  <a:gdLst>
                    <a:gd name="T0" fmla="*/ 3 w 50"/>
                    <a:gd name="T1" fmla="*/ 18 h 51"/>
                    <a:gd name="T2" fmla="*/ 21 w 50"/>
                    <a:gd name="T3" fmla="*/ 2 h 51"/>
                    <a:gd name="T4" fmla="*/ 31 w 50"/>
                    <a:gd name="T5" fmla="*/ 3 h 51"/>
                    <a:gd name="T6" fmla="*/ 48 w 50"/>
                    <a:gd name="T7" fmla="*/ 24 h 51"/>
                    <a:gd name="T8" fmla="*/ 47 w 50"/>
                    <a:gd name="T9" fmla="*/ 33 h 51"/>
                    <a:gd name="T10" fmla="*/ 29 w 50"/>
                    <a:gd name="T11" fmla="*/ 49 h 51"/>
                    <a:gd name="T12" fmla="*/ 20 w 50"/>
                    <a:gd name="T13" fmla="*/ 48 h 51"/>
                    <a:gd name="T14" fmla="*/ 2 w 50"/>
                    <a:gd name="T15" fmla="*/ 27 h 51"/>
                    <a:gd name="T16" fmla="*/ 3 w 50"/>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1">
                      <a:moveTo>
                        <a:pt x="3" y="18"/>
                      </a:moveTo>
                      <a:cubicBezTo>
                        <a:pt x="21" y="2"/>
                        <a:pt x="21" y="2"/>
                        <a:pt x="21" y="2"/>
                      </a:cubicBezTo>
                      <a:cubicBezTo>
                        <a:pt x="24" y="0"/>
                        <a:pt x="28" y="0"/>
                        <a:pt x="31" y="3"/>
                      </a:cubicBezTo>
                      <a:cubicBezTo>
                        <a:pt x="48" y="24"/>
                        <a:pt x="48" y="24"/>
                        <a:pt x="48" y="24"/>
                      </a:cubicBezTo>
                      <a:cubicBezTo>
                        <a:pt x="50" y="27"/>
                        <a:pt x="50" y="31"/>
                        <a:pt x="47" y="33"/>
                      </a:cubicBezTo>
                      <a:cubicBezTo>
                        <a:pt x="29" y="49"/>
                        <a:pt x="29" y="49"/>
                        <a:pt x="29" y="49"/>
                      </a:cubicBezTo>
                      <a:cubicBezTo>
                        <a:pt x="26" y="51"/>
                        <a:pt x="22" y="51"/>
                        <a:pt x="20" y="48"/>
                      </a:cubicBezTo>
                      <a:cubicBezTo>
                        <a:pt x="2" y="27"/>
                        <a:pt x="2" y="27"/>
                        <a:pt x="2" y="27"/>
                      </a:cubicBezTo>
                      <a:cubicBezTo>
                        <a:pt x="0" y="24"/>
                        <a:pt x="0" y="20"/>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34" name="Freeform 152"/>
                <p:cNvSpPr>
                  <a:spLocks/>
                </p:cNvSpPr>
                <p:nvPr/>
              </p:nvSpPr>
              <p:spPr bwMode="auto">
                <a:xfrm>
                  <a:off x="1416" y="1564"/>
                  <a:ext cx="64" cy="64"/>
                </a:xfrm>
                <a:custGeom>
                  <a:avLst/>
                  <a:gdLst>
                    <a:gd name="T0" fmla="*/ 3 w 51"/>
                    <a:gd name="T1" fmla="*/ 18 h 51"/>
                    <a:gd name="T2" fmla="*/ 22 w 51"/>
                    <a:gd name="T3" fmla="*/ 3 h 51"/>
                    <a:gd name="T4" fmla="*/ 31 w 51"/>
                    <a:gd name="T5" fmla="*/ 3 h 51"/>
                    <a:gd name="T6" fmla="*/ 48 w 51"/>
                    <a:gd name="T7" fmla="*/ 24 h 51"/>
                    <a:gd name="T8" fmla="*/ 48 w 51"/>
                    <a:gd name="T9" fmla="*/ 33 h 51"/>
                    <a:gd name="T10" fmla="*/ 30 w 51"/>
                    <a:gd name="T11" fmla="*/ 49 h 51"/>
                    <a:gd name="T12" fmla="*/ 20 w 51"/>
                    <a:gd name="T13" fmla="*/ 48 h 51"/>
                    <a:gd name="T14" fmla="*/ 3 w 51"/>
                    <a:gd name="T15" fmla="*/ 27 h 51"/>
                    <a:gd name="T16" fmla="*/ 3 w 51"/>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8"/>
                      </a:moveTo>
                      <a:cubicBezTo>
                        <a:pt x="22" y="3"/>
                        <a:pt x="22" y="3"/>
                        <a:pt x="22" y="3"/>
                      </a:cubicBezTo>
                      <a:cubicBezTo>
                        <a:pt x="24" y="0"/>
                        <a:pt x="29" y="1"/>
                        <a:pt x="31" y="3"/>
                      </a:cubicBezTo>
                      <a:cubicBezTo>
                        <a:pt x="48" y="24"/>
                        <a:pt x="48" y="24"/>
                        <a:pt x="48" y="24"/>
                      </a:cubicBezTo>
                      <a:cubicBezTo>
                        <a:pt x="51" y="27"/>
                        <a:pt x="50" y="31"/>
                        <a:pt x="48" y="33"/>
                      </a:cubicBezTo>
                      <a:cubicBezTo>
                        <a:pt x="30" y="49"/>
                        <a:pt x="30" y="49"/>
                        <a:pt x="30" y="49"/>
                      </a:cubicBezTo>
                      <a:cubicBezTo>
                        <a:pt x="27" y="51"/>
                        <a:pt x="23" y="51"/>
                        <a:pt x="20" y="48"/>
                      </a:cubicBezTo>
                      <a:cubicBezTo>
                        <a:pt x="3" y="27"/>
                        <a:pt x="3" y="27"/>
                        <a:pt x="3" y="27"/>
                      </a:cubicBezTo>
                      <a:cubicBezTo>
                        <a:pt x="0" y="25"/>
                        <a:pt x="1" y="20"/>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35" name="Freeform 153"/>
                <p:cNvSpPr>
                  <a:spLocks/>
                </p:cNvSpPr>
                <p:nvPr/>
              </p:nvSpPr>
              <p:spPr bwMode="auto">
                <a:xfrm>
                  <a:off x="1370" y="1603"/>
                  <a:ext cx="64" cy="64"/>
                </a:xfrm>
                <a:custGeom>
                  <a:avLst/>
                  <a:gdLst>
                    <a:gd name="T0" fmla="*/ 3 w 50"/>
                    <a:gd name="T1" fmla="*/ 18 h 51"/>
                    <a:gd name="T2" fmla="*/ 21 w 50"/>
                    <a:gd name="T3" fmla="*/ 3 h 51"/>
                    <a:gd name="T4" fmla="*/ 30 w 50"/>
                    <a:gd name="T5" fmla="*/ 3 h 51"/>
                    <a:gd name="T6" fmla="*/ 48 w 50"/>
                    <a:gd name="T7" fmla="*/ 24 h 51"/>
                    <a:gd name="T8" fmla="*/ 47 w 50"/>
                    <a:gd name="T9" fmla="*/ 33 h 51"/>
                    <a:gd name="T10" fmla="*/ 29 w 50"/>
                    <a:gd name="T11" fmla="*/ 49 h 51"/>
                    <a:gd name="T12" fmla="*/ 20 w 50"/>
                    <a:gd name="T13" fmla="*/ 48 h 51"/>
                    <a:gd name="T14" fmla="*/ 2 w 50"/>
                    <a:gd name="T15" fmla="*/ 27 h 51"/>
                    <a:gd name="T16" fmla="*/ 3 w 50"/>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1">
                      <a:moveTo>
                        <a:pt x="3" y="18"/>
                      </a:moveTo>
                      <a:cubicBezTo>
                        <a:pt x="21" y="3"/>
                        <a:pt x="21" y="3"/>
                        <a:pt x="21" y="3"/>
                      </a:cubicBezTo>
                      <a:cubicBezTo>
                        <a:pt x="24" y="0"/>
                        <a:pt x="28" y="1"/>
                        <a:pt x="30" y="3"/>
                      </a:cubicBezTo>
                      <a:cubicBezTo>
                        <a:pt x="48" y="24"/>
                        <a:pt x="48" y="24"/>
                        <a:pt x="48" y="24"/>
                      </a:cubicBezTo>
                      <a:cubicBezTo>
                        <a:pt x="50" y="27"/>
                        <a:pt x="50" y="31"/>
                        <a:pt x="47" y="33"/>
                      </a:cubicBezTo>
                      <a:cubicBezTo>
                        <a:pt x="29" y="49"/>
                        <a:pt x="29" y="49"/>
                        <a:pt x="29" y="49"/>
                      </a:cubicBezTo>
                      <a:cubicBezTo>
                        <a:pt x="26" y="51"/>
                        <a:pt x="22" y="51"/>
                        <a:pt x="20" y="48"/>
                      </a:cubicBezTo>
                      <a:cubicBezTo>
                        <a:pt x="2" y="27"/>
                        <a:pt x="2" y="27"/>
                        <a:pt x="2" y="27"/>
                      </a:cubicBezTo>
                      <a:cubicBezTo>
                        <a:pt x="0" y="25"/>
                        <a:pt x="0" y="20"/>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36" name="Freeform 154"/>
                <p:cNvSpPr>
                  <a:spLocks/>
                </p:cNvSpPr>
                <p:nvPr/>
              </p:nvSpPr>
              <p:spPr bwMode="auto">
                <a:xfrm>
                  <a:off x="1324" y="1642"/>
                  <a:ext cx="64" cy="64"/>
                </a:xfrm>
                <a:custGeom>
                  <a:avLst/>
                  <a:gdLst>
                    <a:gd name="T0" fmla="*/ 3 w 51"/>
                    <a:gd name="T1" fmla="*/ 18 h 51"/>
                    <a:gd name="T2" fmla="*/ 21 w 51"/>
                    <a:gd name="T3" fmla="*/ 3 h 51"/>
                    <a:gd name="T4" fmla="*/ 31 w 51"/>
                    <a:gd name="T5" fmla="*/ 4 h 51"/>
                    <a:gd name="T6" fmla="*/ 48 w 51"/>
                    <a:gd name="T7" fmla="*/ 24 h 51"/>
                    <a:gd name="T8" fmla="*/ 47 w 51"/>
                    <a:gd name="T9" fmla="*/ 34 h 51"/>
                    <a:gd name="T10" fmla="*/ 29 w 51"/>
                    <a:gd name="T11" fmla="*/ 49 h 51"/>
                    <a:gd name="T12" fmla="*/ 20 w 51"/>
                    <a:gd name="T13" fmla="*/ 48 h 51"/>
                    <a:gd name="T14" fmla="*/ 2 w 51"/>
                    <a:gd name="T15" fmla="*/ 27 h 51"/>
                    <a:gd name="T16" fmla="*/ 3 w 51"/>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8"/>
                      </a:moveTo>
                      <a:cubicBezTo>
                        <a:pt x="21" y="3"/>
                        <a:pt x="21" y="3"/>
                        <a:pt x="21" y="3"/>
                      </a:cubicBezTo>
                      <a:cubicBezTo>
                        <a:pt x="24" y="0"/>
                        <a:pt x="28" y="1"/>
                        <a:pt x="31" y="4"/>
                      </a:cubicBezTo>
                      <a:cubicBezTo>
                        <a:pt x="48" y="24"/>
                        <a:pt x="48" y="24"/>
                        <a:pt x="48" y="24"/>
                      </a:cubicBezTo>
                      <a:cubicBezTo>
                        <a:pt x="51" y="27"/>
                        <a:pt x="50" y="31"/>
                        <a:pt x="47" y="34"/>
                      </a:cubicBezTo>
                      <a:cubicBezTo>
                        <a:pt x="29" y="49"/>
                        <a:pt x="29" y="49"/>
                        <a:pt x="29" y="49"/>
                      </a:cubicBezTo>
                      <a:cubicBezTo>
                        <a:pt x="27" y="51"/>
                        <a:pt x="22" y="51"/>
                        <a:pt x="20" y="48"/>
                      </a:cubicBezTo>
                      <a:cubicBezTo>
                        <a:pt x="2" y="27"/>
                        <a:pt x="2" y="27"/>
                        <a:pt x="2" y="27"/>
                      </a:cubicBezTo>
                      <a:cubicBezTo>
                        <a:pt x="0" y="25"/>
                        <a:pt x="0" y="21"/>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37" name="Freeform 155"/>
                <p:cNvSpPr>
                  <a:spLocks/>
                </p:cNvSpPr>
                <p:nvPr/>
              </p:nvSpPr>
              <p:spPr bwMode="auto">
                <a:xfrm>
                  <a:off x="1276" y="1682"/>
                  <a:ext cx="64" cy="65"/>
                </a:xfrm>
                <a:custGeom>
                  <a:avLst/>
                  <a:gdLst>
                    <a:gd name="T0" fmla="*/ 3 w 51"/>
                    <a:gd name="T1" fmla="*/ 18 h 51"/>
                    <a:gd name="T2" fmla="*/ 22 w 51"/>
                    <a:gd name="T3" fmla="*/ 3 h 51"/>
                    <a:gd name="T4" fmla="*/ 31 w 51"/>
                    <a:gd name="T5" fmla="*/ 3 h 51"/>
                    <a:gd name="T6" fmla="*/ 49 w 51"/>
                    <a:gd name="T7" fmla="*/ 24 h 51"/>
                    <a:gd name="T8" fmla="*/ 48 w 51"/>
                    <a:gd name="T9" fmla="*/ 33 h 51"/>
                    <a:gd name="T10" fmla="*/ 29 w 51"/>
                    <a:gd name="T11" fmla="*/ 49 h 51"/>
                    <a:gd name="T12" fmla="*/ 20 w 51"/>
                    <a:gd name="T13" fmla="*/ 48 h 51"/>
                    <a:gd name="T14" fmla="*/ 3 w 51"/>
                    <a:gd name="T15" fmla="*/ 28 h 51"/>
                    <a:gd name="T16" fmla="*/ 3 w 51"/>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8"/>
                      </a:moveTo>
                      <a:cubicBezTo>
                        <a:pt x="22" y="3"/>
                        <a:pt x="22" y="3"/>
                        <a:pt x="22" y="3"/>
                      </a:cubicBezTo>
                      <a:cubicBezTo>
                        <a:pt x="25" y="0"/>
                        <a:pt x="29" y="1"/>
                        <a:pt x="31" y="3"/>
                      </a:cubicBezTo>
                      <a:cubicBezTo>
                        <a:pt x="49" y="24"/>
                        <a:pt x="49" y="24"/>
                        <a:pt x="49" y="24"/>
                      </a:cubicBezTo>
                      <a:cubicBezTo>
                        <a:pt x="51" y="27"/>
                        <a:pt x="51" y="31"/>
                        <a:pt x="48" y="33"/>
                      </a:cubicBezTo>
                      <a:cubicBezTo>
                        <a:pt x="29" y="49"/>
                        <a:pt x="29" y="49"/>
                        <a:pt x="29" y="49"/>
                      </a:cubicBezTo>
                      <a:cubicBezTo>
                        <a:pt x="27" y="51"/>
                        <a:pt x="22" y="51"/>
                        <a:pt x="20" y="48"/>
                      </a:cubicBezTo>
                      <a:cubicBezTo>
                        <a:pt x="3" y="28"/>
                        <a:pt x="3" y="28"/>
                        <a:pt x="3" y="28"/>
                      </a:cubicBezTo>
                      <a:cubicBezTo>
                        <a:pt x="0" y="25"/>
                        <a:pt x="1" y="21"/>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38" name="Freeform 156"/>
                <p:cNvSpPr>
                  <a:spLocks/>
                </p:cNvSpPr>
                <p:nvPr/>
              </p:nvSpPr>
              <p:spPr bwMode="auto">
                <a:xfrm>
                  <a:off x="1315" y="1706"/>
                  <a:ext cx="90" cy="86"/>
                </a:xfrm>
                <a:custGeom>
                  <a:avLst/>
                  <a:gdLst>
                    <a:gd name="T0" fmla="*/ 3 w 71"/>
                    <a:gd name="T1" fmla="*/ 35 h 68"/>
                    <a:gd name="T2" fmla="*/ 41 w 71"/>
                    <a:gd name="T3" fmla="*/ 3 h 68"/>
                    <a:gd name="T4" fmla="*/ 52 w 71"/>
                    <a:gd name="T5" fmla="*/ 4 h 68"/>
                    <a:gd name="T6" fmla="*/ 68 w 71"/>
                    <a:gd name="T7" fmla="*/ 23 h 68"/>
                    <a:gd name="T8" fmla="*/ 67 w 71"/>
                    <a:gd name="T9" fmla="*/ 34 h 68"/>
                    <a:gd name="T10" fmla="*/ 29 w 71"/>
                    <a:gd name="T11" fmla="*/ 66 h 68"/>
                    <a:gd name="T12" fmla="*/ 19 w 71"/>
                    <a:gd name="T13" fmla="*/ 65 h 68"/>
                    <a:gd name="T14" fmla="*/ 2 w 71"/>
                    <a:gd name="T15" fmla="*/ 45 h 68"/>
                    <a:gd name="T16" fmla="*/ 3 w 71"/>
                    <a:gd name="T17" fmla="*/ 3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8">
                      <a:moveTo>
                        <a:pt x="3" y="35"/>
                      </a:moveTo>
                      <a:cubicBezTo>
                        <a:pt x="41" y="3"/>
                        <a:pt x="41" y="3"/>
                        <a:pt x="41" y="3"/>
                      </a:cubicBezTo>
                      <a:cubicBezTo>
                        <a:pt x="44" y="0"/>
                        <a:pt x="49" y="1"/>
                        <a:pt x="52" y="4"/>
                      </a:cubicBezTo>
                      <a:cubicBezTo>
                        <a:pt x="68" y="23"/>
                        <a:pt x="68" y="23"/>
                        <a:pt x="68" y="23"/>
                      </a:cubicBezTo>
                      <a:cubicBezTo>
                        <a:pt x="71" y="26"/>
                        <a:pt x="71" y="31"/>
                        <a:pt x="67" y="34"/>
                      </a:cubicBezTo>
                      <a:cubicBezTo>
                        <a:pt x="29" y="66"/>
                        <a:pt x="29" y="66"/>
                        <a:pt x="29" y="66"/>
                      </a:cubicBezTo>
                      <a:cubicBezTo>
                        <a:pt x="26" y="68"/>
                        <a:pt x="22" y="68"/>
                        <a:pt x="19" y="65"/>
                      </a:cubicBezTo>
                      <a:cubicBezTo>
                        <a:pt x="2" y="45"/>
                        <a:pt x="2" y="45"/>
                        <a:pt x="2" y="45"/>
                      </a:cubicBezTo>
                      <a:cubicBezTo>
                        <a:pt x="0" y="42"/>
                        <a:pt x="0" y="38"/>
                        <a:pt x="3" y="3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39" name="Freeform 157"/>
                <p:cNvSpPr>
                  <a:spLocks/>
                </p:cNvSpPr>
                <p:nvPr/>
              </p:nvSpPr>
              <p:spPr bwMode="auto">
                <a:xfrm>
                  <a:off x="1354" y="1744"/>
                  <a:ext cx="99" cy="95"/>
                </a:xfrm>
                <a:custGeom>
                  <a:avLst/>
                  <a:gdLst>
                    <a:gd name="T0" fmla="*/ 3 w 78"/>
                    <a:gd name="T1" fmla="*/ 41 h 75"/>
                    <a:gd name="T2" fmla="*/ 48 w 78"/>
                    <a:gd name="T3" fmla="*/ 3 h 75"/>
                    <a:gd name="T4" fmla="*/ 58 w 78"/>
                    <a:gd name="T5" fmla="*/ 4 h 75"/>
                    <a:gd name="T6" fmla="*/ 75 w 78"/>
                    <a:gd name="T7" fmla="*/ 23 h 75"/>
                    <a:gd name="T8" fmla="*/ 74 w 78"/>
                    <a:gd name="T9" fmla="*/ 34 h 75"/>
                    <a:gd name="T10" fmla="*/ 29 w 78"/>
                    <a:gd name="T11" fmla="*/ 72 h 75"/>
                    <a:gd name="T12" fmla="*/ 19 w 78"/>
                    <a:gd name="T13" fmla="*/ 71 h 75"/>
                    <a:gd name="T14" fmla="*/ 2 w 78"/>
                    <a:gd name="T15" fmla="*/ 51 h 75"/>
                    <a:gd name="T16" fmla="*/ 3 w 78"/>
                    <a:gd name="T17" fmla="*/ 4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75">
                      <a:moveTo>
                        <a:pt x="3" y="41"/>
                      </a:moveTo>
                      <a:cubicBezTo>
                        <a:pt x="48" y="3"/>
                        <a:pt x="48" y="3"/>
                        <a:pt x="48" y="3"/>
                      </a:cubicBezTo>
                      <a:cubicBezTo>
                        <a:pt x="51" y="0"/>
                        <a:pt x="56" y="1"/>
                        <a:pt x="58" y="4"/>
                      </a:cubicBezTo>
                      <a:cubicBezTo>
                        <a:pt x="75" y="23"/>
                        <a:pt x="75" y="23"/>
                        <a:pt x="75" y="23"/>
                      </a:cubicBezTo>
                      <a:cubicBezTo>
                        <a:pt x="78" y="26"/>
                        <a:pt x="77" y="31"/>
                        <a:pt x="74" y="34"/>
                      </a:cubicBezTo>
                      <a:cubicBezTo>
                        <a:pt x="29" y="72"/>
                        <a:pt x="29" y="72"/>
                        <a:pt x="29" y="72"/>
                      </a:cubicBezTo>
                      <a:cubicBezTo>
                        <a:pt x="26" y="75"/>
                        <a:pt x="21" y="74"/>
                        <a:pt x="19" y="71"/>
                      </a:cubicBezTo>
                      <a:cubicBezTo>
                        <a:pt x="2" y="51"/>
                        <a:pt x="2" y="51"/>
                        <a:pt x="2" y="51"/>
                      </a:cubicBezTo>
                      <a:cubicBezTo>
                        <a:pt x="0" y="48"/>
                        <a:pt x="0" y="44"/>
                        <a:pt x="3" y="4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40" name="Freeform 158"/>
                <p:cNvSpPr>
                  <a:spLocks/>
                </p:cNvSpPr>
                <p:nvPr/>
              </p:nvSpPr>
              <p:spPr bwMode="auto">
                <a:xfrm>
                  <a:off x="1392" y="1770"/>
                  <a:ext cx="124" cy="115"/>
                </a:xfrm>
                <a:custGeom>
                  <a:avLst/>
                  <a:gdLst>
                    <a:gd name="T0" fmla="*/ 4 w 98"/>
                    <a:gd name="T1" fmla="*/ 57 h 91"/>
                    <a:gd name="T2" fmla="*/ 68 w 98"/>
                    <a:gd name="T3" fmla="*/ 2 h 91"/>
                    <a:gd name="T4" fmla="*/ 79 w 98"/>
                    <a:gd name="T5" fmla="*/ 3 h 91"/>
                    <a:gd name="T6" fmla="*/ 95 w 98"/>
                    <a:gd name="T7" fmla="*/ 23 h 91"/>
                    <a:gd name="T8" fmla="*/ 95 w 98"/>
                    <a:gd name="T9" fmla="*/ 33 h 91"/>
                    <a:gd name="T10" fmla="*/ 30 w 98"/>
                    <a:gd name="T11" fmla="*/ 88 h 91"/>
                    <a:gd name="T12" fmla="*/ 20 w 98"/>
                    <a:gd name="T13" fmla="*/ 87 h 91"/>
                    <a:gd name="T14" fmla="*/ 3 w 98"/>
                    <a:gd name="T15" fmla="*/ 67 h 91"/>
                    <a:gd name="T16" fmla="*/ 4 w 98"/>
                    <a:gd name="T17" fmla="*/ 5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91">
                      <a:moveTo>
                        <a:pt x="4" y="57"/>
                      </a:moveTo>
                      <a:cubicBezTo>
                        <a:pt x="68" y="2"/>
                        <a:pt x="68" y="2"/>
                        <a:pt x="68" y="2"/>
                      </a:cubicBezTo>
                      <a:cubicBezTo>
                        <a:pt x="71" y="0"/>
                        <a:pt x="76" y="0"/>
                        <a:pt x="79" y="3"/>
                      </a:cubicBezTo>
                      <a:cubicBezTo>
                        <a:pt x="95" y="23"/>
                        <a:pt x="95" y="23"/>
                        <a:pt x="95" y="23"/>
                      </a:cubicBezTo>
                      <a:cubicBezTo>
                        <a:pt x="98" y="26"/>
                        <a:pt x="98" y="30"/>
                        <a:pt x="95" y="33"/>
                      </a:cubicBezTo>
                      <a:cubicBezTo>
                        <a:pt x="30" y="88"/>
                        <a:pt x="30" y="88"/>
                        <a:pt x="30" y="88"/>
                      </a:cubicBezTo>
                      <a:cubicBezTo>
                        <a:pt x="27" y="91"/>
                        <a:pt x="22" y="90"/>
                        <a:pt x="20" y="87"/>
                      </a:cubicBezTo>
                      <a:cubicBezTo>
                        <a:pt x="3" y="67"/>
                        <a:pt x="3" y="67"/>
                        <a:pt x="3" y="67"/>
                      </a:cubicBezTo>
                      <a:cubicBezTo>
                        <a:pt x="0" y="64"/>
                        <a:pt x="1" y="60"/>
                        <a:pt x="4" y="5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41" name="Freeform 159"/>
                <p:cNvSpPr>
                  <a:spLocks/>
                </p:cNvSpPr>
                <p:nvPr/>
              </p:nvSpPr>
              <p:spPr bwMode="auto">
                <a:xfrm>
                  <a:off x="1431" y="1856"/>
                  <a:ext cx="76" cy="74"/>
                </a:xfrm>
                <a:custGeom>
                  <a:avLst/>
                  <a:gdLst>
                    <a:gd name="T0" fmla="*/ 3 w 60"/>
                    <a:gd name="T1" fmla="*/ 25 h 59"/>
                    <a:gd name="T2" fmla="*/ 30 w 60"/>
                    <a:gd name="T3" fmla="*/ 3 h 59"/>
                    <a:gd name="T4" fmla="*/ 40 w 60"/>
                    <a:gd name="T5" fmla="*/ 3 h 59"/>
                    <a:gd name="T6" fmla="*/ 57 w 60"/>
                    <a:gd name="T7" fmla="*/ 23 h 59"/>
                    <a:gd name="T8" fmla="*/ 56 w 60"/>
                    <a:gd name="T9" fmla="*/ 33 h 59"/>
                    <a:gd name="T10" fmla="*/ 29 w 60"/>
                    <a:gd name="T11" fmla="*/ 56 h 59"/>
                    <a:gd name="T12" fmla="*/ 19 w 60"/>
                    <a:gd name="T13" fmla="*/ 55 h 59"/>
                    <a:gd name="T14" fmla="*/ 2 w 60"/>
                    <a:gd name="T15" fmla="*/ 36 h 59"/>
                    <a:gd name="T16" fmla="*/ 3 w 60"/>
                    <a:gd name="T17" fmla="*/ 2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9">
                      <a:moveTo>
                        <a:pt x="3" y="25"/>
                      </a:moveTo>
                      <a:cubicBezTo>
                        <a:pt x="30" y="3"/>
                        <a:pt x="30" y="3"/>
                        <a:pt x="30" y="3"/>
                      </a:cubicBezTo>
                      <a:cubicBezTo>
                        <a:pt x="33" y="0"/>
                        <a:pt x="38" y="0"/>
                        <a:pt x="40" y="3"/>
                      </a:cubicBezTo>
                      <a:cubicBezTo>
                        <a:pt x="57" y="23"/>
                        <a:pt x="57" y="23"/>
                        <a:pt x="57" y="23"/>
                      </a:cubicBezTo>
                      <a:cubicBezTo>
                        <a:pt x="60" y="26"/>
                        <a:pt x="59" y="31"/>
                        <a:pt x="56" y="33"/>
                      </a:cubicBezTo>
                      <a:cubicBezTo>
                        <a:pt x="29" y="56"/>
                        <a:pt x="29" y="56"/>
                        <a:pt x="29" y="56"/>
                      </a:cubicBezTo>
                      <a:cubicBezTo>
                        <a:pt x="26" y="59"/>
                        <a:pt x="22" y="58"/>
                        <a:pt x="19" y="55"/>
                      </a:cubicBezTo>
                      <a:cubicBezTo>
                        <a:pt x="2" y="36"/>
                        <a:pt x="2" y="36"/>
                        <a:pt x="2" y="36"/>
                      </a:cubicBezTo>
                      <a:cubicBezTo>
                        <a:pt x="0" y="33"/>
                        <a:pt x="0" y="28"/>
                        <a:pt x="3" y="2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42" name="Freeform 160"/>
                <p:cNvSpPr>
                  <a:spLocks/>
                </p:cNvSpPr>
                <p:nvPr/>
              </p:nvSpPr>
              <p:spPr bwMode="auto">
                <a:xfrm>
                  <a:off x="1383" y="1670"/>
                  <a:ext cx="66" cy="66"/>
                </a:xfrm>
                <a:custGeom>
                  <a:avLst/>
                  <a:gdLst>
                    <a:gd name="T0" fmla="*/ 3 w 52"/>
                    <a:gd name="T1" fmla="*/ 19 h 52"/>
                    <a:gd name="T2" fmla="*/ 22 w 52"/>
                    <a:gd name="T3" fmla="*/ 2 h 52"/>
                    <a:gd name="T4" fmla="*/ 32 w 52"/>
                    <a:gd name="T5" fmla="*/ 3 h 52"/>
                    <a:gd name="T6" fmla="*/ 49 w 52"/>
                    <a:gd name="T7" fmla="*/ 23 h 52"/>
                    <a:gd name="T8" fmla="*/ 48 w 52"/>
                    <a:gd name="T9" fmla="*/ 33 h 52"/>
                    <a:gd name="T10" fmla="*/ 29 w 52"/>
                    <a:gd name="T11" fmla="*/ 49 h 52"/>
                    <a:gd name="T12" fmla="*/ 19 w 52"/>
                    <a:gd name="T13" fmla="*/ 49 h 52"/>
                    <a:gd name="T14" fmla="*/ 2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2" y="2"/>
                        <a:pt x="22" y="2"/>
                        <a:pt x="22" y="2"/>
                      </a:cubicBezTo>
                      <a:cubicBezTo>
                        <a:pt x="25" y="0"/>
                        <a:pt x="30" y="0"/>
                        <a:pt x="32" y="3"/>
                      </a:cubicBezTo>
                      <a:cubicBezTo>
                        <a:pt x="49" y="23"/>
                        <a:pt x="49" y="23"/>
                        <a:pt x="49" y="23"/>
                      </a:cubicBezTo>
                      <a:cubicBezTo>
                        <a:pt x="52" y="26"/>
                        <a:pt x="51" y="30"/>
                        <a:pt x="48" y="33"/>
                      </a:cubicBezTo>
                      <a:cubicBezTo>
                        <a:pt x="29" y="49"/>
                        <a:pt x="29" y="49"/>
                        <a:pt x="29" y="49"/>
                      </a:cubicBezTo>
                      <a:cubicBezTo>
                        <a:pt x="26" y="52"/>
                        <a:pt x="21" y="52"/>
                        <a:pt x="19" y="49"/>
                      </a:cubicBezTo>
                      <a:cubicBezTo>
                        <a:pt x="2" y="29"/>
                        <a:pt x="2" y="29"/>
                        <a:pt x="2" y="29"/>
                      </a:cubicBezTo>
                      <a:cubicBezTo>
                        <a:pt x="0" y="26"/>
                        <a:pt x="0"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43" name="Freeform 161"/>
                <p:cNvSpPr>
                  <a:spLocks/>
                </p:cNvSpPr>
                <p:nvPr/>
              </p:nvSpPr>
              <p:spPr bwMode="auto">
                <a:xfrm>
                  <a:off x="1430" y="1629"/>
                  <a:ext cx="66" cy="66"/>
                </a:xfrm>
                <a:custGeom>
                  <a:avLst/>
                  <a:gdLst>
                    <a:gd name="T0" fmla="*/ 3 w 52"/>
                    <a:gd name="T1" fmla="*/ 19 h 52"/>
                    <a:gd name="T2" fmla="*/ 23 w 52"/>
                    <a:gd name="T3" fmla="*/ 2 h 52"/>
                    <a:gd name="T4" fmla="*/ 33 w 52"/>
                    <a:gd name="T5" fmla="*/ 3 h 52"/>
                    <a:gd name="T6" fmla="*/ 50 w 52"/>
                    <a:gd name="T7" fmla="*/ 23 h 52"/>
                    <a:gd name="T8" fmla="*/ 49 w 52"/>
                    <a:gd name="T9" fmla="*/ 33 h 52"/>
                    <a:gd name="T10" fmla="*/ 29 w 52"/>
                    <a:gd name="T11" fmla="*/ 50 h 52"/>
                    <a:gd name="T12" fmla="*/ 19 w 52"/>
                    <a:gd name="T13" fmla="*/ 49 h 52"/>
                    <a:gd name="T14" fmla="*/ 2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3" y="2"/>
                        <a:pt x="23" y="2"/>
                        <a:pt x="23" y="2"/>
                      </a:cubicBezTo>
                      <a:cubicBezTo>
                        <a:pt x="26" y="0"/>
                        <a:pt x="30" y="0"/>
                        <a:pt x="33" y="3"/>
                      </a:cubicBezTo>
                      <a:cubicBezTo>
                        <a:pt x="50" y="23"/>
                        <a:pt x="50" y="23"/>
                        <a:pt x="50" y="23"/>
                      </a:cubicBezTo>
                      <a:cubicBezTo>
                        <a:pt x="52" y="26"/>
                        <a:pt x="52" y="31"/>
                        <a:pt x="49" y="33"/>
                      </a:cubicBezTo>
                      <a:cubicBezTo>
                        <a:pt x="29" y="50"/>
                        <a:pt x="29" y="50"/>
                        <a:pt x="29" y="50"/>
                      </a:cubicBezTo>
                      <a:cubicBezTo>
                        <a:pt x="26" y="52"/>
                        <a:pt x="22" y="52"/>
                        <a:pt x="19" y="49"/>
                      </a:cubicBezTo>
                      <a:cubicBezTo>
                        <a:pt x="2" y="29"/>
                        <a:pt x="2" y="29"/>
                        <a:pt x="2" y="29"/>
                      </a:cubicBezTo>
                      <a:cubicBezTo>
                        <a:pt x="0" y="26"/>
                        <a:pt x="0"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44" name="Freeform 162"/>
                <p:cNvSpPr>
                  <a:spLocks/>
                </p:cNvSpPr>
                <p:nvPr/>
              </p:nvSpPr>
              <p:spPr bwMode="auto">
                <a:xfrm>
                  <a:off x="1477" y="1589"/>
                  <a:ext cx="65" cy="67"/>
                </a:xfrm>
                <a:custGeom>
                  <a:avLst/>
                  <a:gdLst>
                    <a:gd name="T0" fmla="*/ 3 w 52"/>
                    <a:gd name="T1" fmla="*/ 19 h 53"/>
                    <a:gd name="T2" fmla="*/ 23 w 52"/>
                    <a:gd name="T3" fmla="*/ 3 h 53"/>
                    <a:gd name="T4" fmla="*/ 33 w 52"/>
                    <a:gd name="T5" fmla="*/ 4 h 53"/>
                    <a:gd name="T6" fmla="*/ 50 w 52"/>
                    <a:gd name="T7" fmla="*/ 24 h 53"/>
                    <a:gd name="T8" fmla="*/ 49 w 52"/>
                    <a:gd name="T9" fmla="*/ 34 h 53"/>
                    <a:gd name="T10" fmla="*/ 30 w 52"/>
                    <a:gd name="T11" fmla="*/ 50 h 53"/>
                    <a:gd name="T12" fmla="*/ 20 w 52"/>
                    <a:gd name="T13" fmla="*/ 49 h 53"/>
                    <a:gd name="T14" fmla="*/ 3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3" y="3"/>
                        <a:pt x="23" y="3"/>
                        <a:pt x="23" y="3"/>
                      </a:cubicBezTo>
                      <a:cubicBezTo>
                        <a:pt x="26" y="0"/>
                        <a:pt x="30" y="1"/>
                        <a:pt x="33" y="4"/>
                      </a:cubicBezTo>
                      <a:cubicBezTo>
                        <a:pt x="50" y="24"/>
                        <a:pt x="50" y="24"/>
                        <a:pt x="50" y="24"/>
                      </a:cubicBezTo>
                      <a:cubicBezTo>
                        <a:pt x="52" y="27"/>
                        <a:pt x="52" y="31"/>
                        <a:pt x="49" y="34"/>
                      </a:cubicBezTo>
                      <a:cubicBezTo>
                        <a:pt x="30" y="50"/>
                        <a:pt x="30" y="50"/>
                        <a:pt x="30" y="50"/>
                      </a:cubicBezTo>
                      <a:cubicBezTo>
                        <a:pt x="27" y="53"/>
                        <a:pt x="22" y="52"/>
                        <a:pt x="20" y="49"/>
                      </a:cubicBezTo>
                      <a:cubicBezTo>
                        <a:pt x="3" y="29"/>
                        <a:pt x="3" y="29"/>
                        <a:pt x="3" y="29"/>
                      </a:cubicBezTo>
                      <a:cubicBezTo>
                        <a:pt x="0" y="26"/>
                        <a:pt x="1"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45" name="Freeform 163"/>
                <p:cNvSpPr>
                  <a:spLocks/>
                </p:cNvSpPr>
                <p:nvPr/>
              </p:nvSpPr>
              <p:spPr bwMode="auto">
                <a:xfrm>
                  <a:off x="1523" y="1550"/>
                  <a:ext cx="67" cy="65"/>
                </a:xfrm>
                <a:custGeom>
                  <a:avLst/>
                  <a:gdLst>
                    <a:gd name="T0" fmla="*/ 4 w 53"/>
                    <a:gd name="T1" fmla="*/ 19 h 52"/>
                    <a:gd name="T2" fmla="*/ 23 w 53"/>
                    <a:gd name="T3" fmla="*/ 2 h 52"/>
                    <a:gd name="T4" fmla="*/ 33 w 53"/>
                    <a:gd name="T5" fmla="*/ 3 h 52"/>
                    <a:gd name="T6" fmla="*/ 50 w 53"/>
                    <a:gd name="T7" fmla="*/ 23 h 52"/>
                    <a:gd name="T8" fmla="*/ 49 w 53"/>
                    <a:gd name="T9" fmla="*/ 33 h 52"/>
                    <a:gd name="T10" fmla="*/ 30 w 53"/>
                    <a:gd name="T11" fmla="*/ 49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2"/>
                        <a:pt x="23" y="2"/>
                        <a:pt x="23" y="2"/>
                      </a:cubicBezTo>
                      <a:cubicBezTo>
                        <a:pt x="26" y="0"/>
                        <a:pt x="31" y="0"/>
                        <a:pt x="33" y="3"/>
                      </a:cubicBezTo>
                      <a:cubicBezTo>
                        <a:pt x="50" y="23"/>
                        <a:pt x="50" y="23"/>
                        <a:pt x="50" y="23"/>
                      </a:cubicBezTo>
                      <a:cubicBezTo>
                        <a:pt x="53" y="26"/>
                        <a:pt x="52" y="30"/>
                        <a:pt x="49" y="33"/>
                      </a:cubicBezTo>
                      <a:cubicBezTo>
                        <a:pt x="30" y="49"/>
                        <a:pt x="30" y="49"/>
                        <a:pt x="30" y="49"/>
                      </a:cubicBezTo>
                      <a:cubicBezTo>
                        <a:pt x="27" y="52"/>
                        <a:pt x="22" y="52"/>
                        <a:pt x="20" y="49"/>
                      </a:cubicBezTo>
                      <a:cubicBezTo>
                        <a:pt x="3" y="29"/>
                        <a:pt x="3" y="29"/>
                        <a:pt x="3" y="29"/>
                      </a:cubicBezTo>
                      <a:cubicBezTo>
                        <a:pt x="0" y="26"/>
                        <a:pt x="1" y="21"/>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46" name="Freeform 164"/>
                <p:cNvSpPr>
                  <a:spLocks/>
                </p:cNvSpPr>
                <p:nvPr/>
              </p:nvSpPr>
              <p:spPr bwMode="auto">
                <a:xfrm>
                  <a:off x="1571" y="1509"/>
                  <a:ext cx="66" cy="66"/>
                </a:xfrm>
                <a:custGeom>
                  <a:avLst/>
                  <a:gdLst>
                    <a:gd name="T0" fmla="*/ 3 w 52"/>
                    <a:gd name="T1" fmla="*/ 19 h 52"/>
                    <a:gd name="T2" fmla="*/ 23 w 52"/>
                    <a:gd name="T3" fmla="*/ 2 h 52"/>
                    <a:gd name="T4" fmla="*/ 33 w 52"/>
                    <a:gd name="T5" fmla="*/ 3 h 52"/>
                    <a:gd name="T6" fmla="*/ 50 w 52"/>
                    <a:gd name="T7" fmla="*/ 23 h 52"/>
                    <a:gd name="T8" fmla="*/ 49 w 52"/>
                    <a:gd name="T9" fmla="*/ 33 h 52"/>
                    <a:gd name="T10" fmla="*/ 29 w 52"/>
                    <a:gd name="T11" fmla="*/ 50 h 52"/>
                    <a:gd name="T12" fmla="*/ 19 w 52"/>
                    <a:gd name="T13" fmla="*/ 49 h 52"/>
                    <a:gd name="T14" fmla="*/ 2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3" y="2"/>
                        <a:pt x="23" y="2"/>
                        <a:pt x="23" y="2"/>
                      </a:cubicBezTo>
                      <a:cubicBezTo>
                        <a:pt x="26" y="0"/>
                        <a:pt x="30" y="0"/>
                        <a:pt x="33" y="3"/>
                      </a:cubicBezTo>
                      <a:cubicBezTo>
                        <a:pt x="50" y="23"/>
                        <a:pt x="50" y="23"/>
                        <a:pt x="50" y="23"/>
                      </a:cubicBezTo>
                      <a:cubicBezTo>
                        <a:pt x="52" y="26"/>
                        <a:pt x="52" y="31"/>
                        <a:pt x="49" y="33"/>
                      </a:cubicBezTo>
                      <a:cubicBezTo>
                        <a:pt x="29" y="50"/>
                        <a:pt x="29" y="50"/>
                        <a:pt x="29" y="50"/>
                      </a:cubicBezTo>
                      <a:cubicBezTo>
                        <a:pt x="26" y="52"/>
                        <a:pt x="22" y="52"/>
                        <a:pt x="19" y="49"/>
                      </a:cubicBezTo>
                      <a:cubicBezTo>
                        <a:pt x="2" y="29"/>
                        <a:pt x="2" y="29"/>
                        <a:pt x="2" y="29"/>
                      </a:cubicBezTo>
                      <a:cubicBezTo>
                        <a:pt x="0" y="26"/>
                        <a:pt x="0"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47" name="Freeform 165"/>
                <p:cNvSpPr>
                  <a:spLocks/>
                </p:cNvSpPr>
                <p:nvPr/>
              </p:nvSpPr>
              <p:spPr bwMode="auto">
                <a:xfrm>
                  <a:off x="1618" y="1469"/>
                  <a:ext cx="66" cy="67"/>
                </a:xfrm>
                <a:custGeom>
                  <a:avLst/>
                  <a:gdLst>
                    <a:gd name="T0" fmla="*/ 3 w 52"/>
                    <a:gd name="T1" fmla="*/ 19 h 53"/>
                    <a:gd name="T2" fmla="*/ 23 w 52"/>
                    <a:gd name="T3" fmla="*/ 3 h 53"/>
                    <a:gd name="T4" fmla="*/ 33 w 52"/>
                    <a:gd name="T5" fmla="*/ 4 h 53"/>
                    <a:gd name="T6" fmla="*/ 50 w 52"/>
                    <a:gd name="T7" fmla="*/ 24 h 53"/>
                    <a:gd name="T8" fmla="*/ 49 w 52"/>
                    <a:gd name="T9" fmla="*/ 34 h 53"/>
                    <a:gd name="T10" fmla="*/ 30 w 52"/>
                    <a:gd name="T11" fmla="*/ 50 h 53"/>
                    <a:gd name="T12" fmla="*/ 20 w 52"/>
                    <a:gd name="T13" fmla="*/ 49 h 53"/>
                    <a:gd name="T14" fmla="*/ 3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3" y="3"/>
                        <a:pt x="23" y="3"/>
                        <a:pt x="23" y="3"/>
                      </a:cubicBezTo>
                      <a:cubicBezTo>
                        <a:pt x="26" y="0"/>
                        <a:pt x="30" y="1"/>
                        <a:pt x="33" y="4"/>
                      </a:cubicBezTo>
                      <a:cubicBezTo>
                        <a:pt x="50" y="24"/>
                        <a:pt x="50" y="24"/>
                        <a:pt x="50" y="24"/>
                      </a:cubicBezTo>
                      <a:cubicBezTo>
                        <a:pt x="52" y="27"/>
                        <a:pt x="52" y="31"/>
                        <a:pt x="49" y="34"/>
                      </a:cubicBezTo>
                      <a:cubicBezTo>
                        <a:pt x="30" y="50"/>
                        <a:pt x="30" y="50"/>
                        <a:pt x="30" y="50"/>
                      </a:cubicBezTo>
                      <a:cubicBezTo>
                        <a:pt x="27" y="53"/>
                        <a:pt x="22" y="52"/>
                        <a:pt x="20" y="49"/>
                      </a:cubicBezTo>
                      <a:cubicBezTo>
                        <a:pt x="3" y="29"/>
                        <a:pt x="3" y="29"/>
                        <a:pt x="3" y="29"/>
                      </a:cubicBezTo>
                      <a:cubicBezTo>
                        <a:pt x="0" y="26"/>
                        <a:pt x="1"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48" name="Freeform 166"/>
                <p:cNvSpPr>
                  <a:spLocks/>
                </p:cNvSpPr>
                <p:nvPr/>
              </p:nvSpPr>
              <p:spPr bwMode="auto">
                <a:xfrm>
                  <a:off x="1665" y="1430"/>
                  <a:ext cx="67" cy="65"/>
                </a:xfrm>
                <a:custGeom>
                  <a:avLst/>
                  <a:gdLst>
                    <a:gd name="T0" fmla="*/ 4 w 53"/>
                    <a:gd name="T1" fmla="*/ 19 h 52"/>
                    <a:gd name="T2" fmla="*/ 23 w 53"/>
                    <a:gd name="T3" fmla="*/ 2 h 52"/>
                    <a:gd name="T4" fmla="*/ 33 w 53"/>
                    <a:gd name="T5" fmla="*/ 3 h 52"/>
                    <a:gd name="T6" fmla="*/ 50 w 53"/>
                    <a:gd name="T7" fmla="*/ 23 h 52"/>
                    <a:gd name="T8" fmla="*/ 49 w 53"/>
                    <a:gd name="T9" fmla="*/ 33 h 52"/>
                    <a:gd name="T10" fmla="*/ 30 w 53"/>
                    <a:gd name="T11" fmla="*/ 49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2"/>
                        <a:pt x="23" y="2"/>
                        <a:pt x="23" y="2"/>
                      </a:cubicBezTo>
                      <a:cubicBezTo>
                        <a:pt x="26" y="0"/>
                        <a:pt x="31" y="0"/>
                        <a:pt x="33" y="3"/>
                      </a:cubicBezTo>
                      <a:cubicBezTo>
                        <a:pt x="50" y="23"/>
                        <a:pt x="50" y="23"/>
                        <a:pt x="50" y="23"/>
                      </a:cubicBezTo>
                      <a:cubicBezTo>
                        <a:pt x="53" y="26"/>
                        <a:pt x="52" y="30"/>
                        <a:pt x="49" y="33"/>
                      </a:cubicBezTo>
                      <a:cubicBezTo>
                        <a:pt x="30" y="49"/>
                        <a:pt x="30" y="49"/>
                        <a:pt x="30" y="49"/>
                      </a:cubicBezTo>
                      <a:cubicBezTo>
                        <a:pt x="27" y="52"/>
                        <a:pt x="22" y="52"/>
                        <a:pt x="20" y="49"/>
                      </a:cubicBezTo>
                      <a:cubicBezTo>
                        <a:pt x="3" y="29"/>
                        <a:pt x="3" y="29"/>
                        <a:pt x="3" y="29"/>
                      </a:cubicBezTo>
                      <a:cubicBezTo>
                        <a:pt x="0" y="26"/>
                        <a:pt x="1" y="21"/>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49" name="Freeform 167"/>
                <p:cNvSpPr>
                  <a:spLocks/>
                </p:cNvSpPr>
                <p:nvPr/>
              </p:nvSpPr>
              <p:spPr bwMode="auto">
                <a:xfrm>
                  <a:off x="1713" y="1389"/>
                  <a:ext cx="66" cy="66"/>
                </a:xfrm>
                <a:custGeom>
                  <a:avLst/>
                  <a:gdLst>
                    <a:gd name="T0" fmla="*/ 3 w 52"/>
                    <a:gd name="T1" fmla="*/ 19 h 52"/>
                    <a:gd name="T2" fmla="*/ 23 w 52"/>
                    <a:gd name="T3" fmla="*/ 2 h 52"/>
                    <a:gd name="T4" fmla="*/ 33 w 52"/>
                    <a:gd name="T5" fmla="*/ 3 h 52"/>
                    <a:gd name="T6" fmla="*/ 50 w 52"/>
                    <a:gd name="T7" fmla="*/ 23 h 52"/>
                    <a:gd name="T8" fmla="*/ 49 w 52"/>
                    <a:gd name="T9" fmla="*/ 33 h 52"/>
                    <a:gd name="T10" fmla="*/ 29 w 52"/>
                    <a:gd name="T11" fmla="*/ 50 h 52"/>
                    <a:gd name="T12" fmla="*/ 19 w 52"/>
                    <a:gd name="T13" fmla="*/ 49 h 52"/>
                    <a:gd name="T14" fmla="*/ 2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3" y="2"/>
                        <a:pt x="23" y="2"/>
                        <a:pt x="23" y="2"/>
                      </a:cubicBezTo>
                      <a:cubicBezTo>
                        <a:pt x="26" y="0"/>
                        <a:pt x="30" y="0"/>
                        <a:pt x="33" y="3"/>
                      </a:cubicBezTo>
                      <a:cubicBezTo>
                        <a:pt x="50" y="23"/>
                        <a:pt x="50" y="23"/>
                        <a:pt x="50" y="23"/>
                      </a:cubicBezTo>
                      <a:cubicBezTo>
                        <a:pt x="52" y="26"/>
                        <a:pt x="52" y="31"/>
                        <a:pt x="49" y="33"/>
                      </a:cubicBezTo>
                      <a:cubicBezTo>
                        <a:pt x="29" y="50"/>
                        <a:pt x="29" y="50"/>
                        <a:pt x="29" y="50"/>
                      </a:cubicBezTo>
                      <a:cubicBezTo>
                        <a:pt x="26" y="52"/>
                        <a:pt x="22" y="52"/>
                        <a:pt x="19" y="49"/>
                      </a:cubicBezTo>
                      <a:cubicBezTo>
                        <a:pt x="2" y="29"/>
                        <a:pt x="2" y="29"/>
                        <a:pt x="2" y="29"/>
                      </a:cubicBezTo>
                      <a:cubicBezTo>
                        <a:pt x="0" y="26"/>
                        <a:pt x="0"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50" name="Freeform 168"/>
                <p:cNvSpPr>
                  <a:spLocks/>
                </p:cNvSpPr>
                <p:nvPr/>
              </p:nvSpPr>
              <p:spPr bwMode="auto">
                <a:xfrm>
                  <a:off x="1760" y="1349"/>
                  <a:ext cx="66" cy="67"/>
                </a:xfrm>
                <a:custGeom>
                  <a:avLst/>
                  <a:gdLst>
                    <a:gd name="T0" fmla="*/ 3 w 52"/>
                    <a:gd name="T1" fmla="*/ 19 h 53"/>
                    <a:gd name="T2" fmla="*/ 23 w 52"/>
                    <a:gd name="T3" fmla="*/ 3 h 53"/>
                    <a:gd name="T4" fmla="*/ 33 w 52"/>
                    <a:gd name="T5" fmla="*/ 4 h 53"/>
                    <a:gd name="T6" fmla="*/ 50 w 52"/>
                    <a:gd name="T7" fmla="*/ 24 h 53"/>
                    <a:gd name="T8" fmla="*/ 49 w 52"/>
                    <a:gd name="T9" fmla="*/ 34 h 53"/>
                    <a:gd name="T10" fmla="*/ 30 w 52"/>
                    <a:gd name="T11" fmla="*/ 50 h 53"/>
                    <a:gd name="T12" fmla="*/ 20 w 52"/>
                    <a:gd name="T13" fmla="*/ 49 h 53"/>
                    <a:gd name="T14" fmla="*/ 3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3" y="3"/>
                        <a:pt x="23" y="3"/>
                        <a:pt x="23" y="3"/>
                      </a:cubicBezTo>
                      <a:cubicBezTo>
                        <a:pt x="26" y="0"/>
                        <a:pt x="30" y="1"/>
                        <a:pt x="33" y="4"/>
                      </a:cubicBezTo>
                      <a:cubicBezTo>
                        <a:pt x="50" y="24"/>
                        <a:pt x="50" y="24"/>
                        <a:pt x="50" y="24"/>
                      </a:cubicBezTo>
                      <a:cubicBezTo>
                        <a:pt x="52" y="27"/>
                        <a:pt x="52" y="31"/>
                        <a:pt x="49" y="34"/>
                      </a:cubicBezTo>
                      <a:cubicBezTo>
                        <a:pt x="30" y="50"/>
                        <a:pt x="30" y="50"/>
                        <a:pt x="30" y="50"/>
                      </a:cubicBezTo>
                      <a:cubicBezTo>
                        <a:pt x="27" y="53"/>
                        <a:pt x="22" y="52"/>
                        <a:pt x="20" y="49"/>
                      </a:cubicBezTo>
                      <a:cubicBezTo>
                        <a:pt x="3" y="29"/>
                        <a:pt x="3" y="29"/>
                        <a:pt x="3" y="29"/>
                      </a:cubicBezTo>
                      <a:cubicBezTo>
                        <a:pt x="0" y="26"/>
                        <a:pt x="1"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51" name="Freeform 169"/>
                <p:cNvSpPr>
                  <a:spLocks/>
                </p:cNvSpPr>
                <p:nvPr/>
              </p:nvSpPr>
              <p:spPr bwMode="auto">
                <a:xfrm>
                  <a:off x="1807" y="1310"/>
                  <a:ext cx="67" cy="65"/>
                </a:xfrm>
                <a:custGeom>
                  <a:avLst/>
                  <a:gdLst>
                    <a:gd name="T0" fmla="*/ 4 w 53"/>
                    <a:gd name="T1" fmla="*/ 19 h 52"/>
                    <a:gd name="T2" fmla="*/ 23 w 53"/>
                    <a:gd name="T3" fmla="*/ 2 h 52"/>
                    <a:gd name="T4" fmla="*/ 33 w 53"/>
                    <a:gd name="T5" fmla="*/ 3 h 52"/>
                    <a:gd name="T6" fmla="*/ 50 w 53"/>
                    <a:gd name="T7" fmla="*/ 23 h 52"/>
                    <a:gd name="T8" fmla="*/ 49 w 53"/>
                    <a:gd name="T9" fmla="*/ 33 h 52"/>
                    <a:gd name="T10" fmla="*/ 30 w 53"/>
                    <a:gd name="T11" fmla="*/ 49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2"/>
                        <a:pt x="23" y="2"/>
                        <a:pt x="23" y="2"/>
                      </a:cubicBezTo>
                      <a:cubicBezTo>
                        <a:pt x="26" y="0"/>
                        <a:pt x="31" y="0"/>
                        <a:pt x="33" y="3"/>
                      </a:cubicBezTo>
                      <a:cubicBezTo>
                        <a:pt x="50" y="23"/>
                        <a:pt x="50" y="23"/>
                        <a:pt x="50" y="23"/>
                      </a:cubicBezTo>
                      <a:cubicBezTo>
                        <a:pt x="53" y="26"/>
                        <a:pt x="52" y="30"/>
                        <a:pt x="49" y="33"/>
                      </a:cubicBezTo>
                      <a:cubicBezTo>
                        <a:pt x="30" y="49"/>
                        <a:pt x="30" y="49"/>
                        <a:pt x="30" y="49"/>
                      </a:cubicBezTo>
                      <a:cubicBezTo>
                        <a:pt x="27" y="52"/>
                        <a:pt x="22" y="52"/>
                        <a:pt x="20" y="49"/>
                      </a:cubicBezTo>
                      <a:cubicBezTo>
                        <a:pt x="3" y="29"/>
                        <a:pt x="3" y="29"/>
                        <a:pt x="3" y="29"/>
                      </a:cubicBezTo>
                      <a:cubicBezTo>
                        <a:pt x="0" y="26"/>
                        <a:pt x="1" y="21"/>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52" name="Freeform 170"/>
                <p:cNvSpPr>
                  <a:spLocks/>
                </p:cNvSpPr>
                <p:nvPr/>
              </p:nvSpPr>
              <p:spPr bwMode="auto">
                <a:xfrm>
                  <a:off x="1855" y="1269"/>
                  <a:ext cx="65" cy="66"/>
                </a:xfrm>
                <a:custGeom>
                  <a:avLst/>
                  <a:gdLst>
                    <a:gd name="T0" fmla="*/ 3 w 52"/>
                    <a:gd name="T1" fmla="*/ 19 h 52"/>
                    <a:gd name="T2" fmla="*/ 23 w 52"/>
                    <a:gd name="T3" fmla="*/ 2 h 52"/>
                    <a:gd name="T4" fmla="*/ 33 w 52"/>
                    <a:gd name="T5" fmla="*/ 3 h 52"/>
                    <a:gd name="T6" fmla="*/ 50 w 52"/>
                    <a:gd name="T7" fmla="*/ 23 h 52"/>
                    <a:gd name="T8" fmla="*/ 49 w 52"/>
                    <a:gd name="T9" fmla="*/ 33 h 52"/>
                    <a:gd name="T10" fmla="*/ 29 w 52"/>
                    <a:gd name="T11" fmla="*/ 50 h 52"/>
                    <a:gd name="T12" fmla="*/ 19 w 52"/>
                    <a:gd name="T13" fmla="*/ 49 h 52"/>
                    <a:gd name="T14" fmla="*/ 2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3" y="2"/>
                        <a:pt x="23" y="2"/>
                        <a:pt x="23" y="2"/>
                      </a:cubicBezTo>
                      <a:cubicBezTo>
                        <a:pt x="26" y="0"/>
                        <a:pt x="30" y="0"/>
                        <a:pt x="33" y="3"/>
                      </a:cubicBezTo>
                      <a:cubicBezTo>
                        <a:pt x="50" y="23"/>
                        <a:pt x="50" y="23"/>
                        <a:pt x="50" y="23"/>
                      </a:cubicBezTo>
                      <a:cubicBezTo>
                        <a:pt x="52" y="26"/>
                        <a:pt x="52" y="31"/>
                        <a:pt x="49" y="33"/>
                      </a:cubicBezTo>
                      <a:cubicBezTo>
                        <a:pt x="29" y="50"/>
                        <a:pt x="29" y="50"/>
                        <a:pt x="29" y="50"/>
                      </a:cubicBezTo>
                      <a:cubicBezTo>
                        <a:pt x="26" y="52"/>
                        <a:pt x="22" y="52"/>
                        <a:pt x="19" y="49"/>
                      </a:cubicBezTo>
                      <a:cubicBezTo>
                        <a:pt x="2" y="29"/>
                        <a:pt x="2" y="29"/>
                        <a:pt x="2" y="29"/>
                      </a:cubicBezTo>
                      <a:cubicBezTo>
                        <a:pt x="0" y="26"/>
                        <a:pt x="0"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53" name="Freeform 171"/>
                <p:cNvSpPr>
                  <a:spLocks/>
                </p:cNvSpPr>
                <p:nvPr/>
              </p:nvSpPr>
              <p:spPr bwMode="auto">
                <a:xfrm>
                  <a:off x="1901" y="1229"/>
                  <a:ext cx="66" cy="67"/>
                </a:xfrm>
                <a:custGeom>
                  <a:avLst/>
                  <a:gdLst>
                    <a:gd name="T0" fmla="*/ 3 w 52"/>
                    <a:gd name="T1" fmla="*/ 19 h 53"/>
                    <a:gd name="T2" fmla="*/ 23 w 52"/>
                    <a:gd name="T3" fmla="*/ 3 h 53"/>
                    <a:gd name="T4" fmla="*/ 33 w 52"/>
                    <a:gd name="T5" fmla="*/ 4 h 53"/>
                    <a:gd name="T6" fmla="*/ 50 w 52"/>
                    <a:gd name="T7" fmla="*/ 24 h 53"/>
                    <a:gd name="T8" fmla="*/ 49 w 52"/>
                    <a:gd name="T9" fmla="*/ 34 h 53"/>
                    <a:gd name="T10" fmla="*/ 30 w 52"/>
                    <a:gd name="T11" fmla="*/ 50 h 53"/>
                    <a:gd name="T12" fmla="*/ 20 w 52"/>
                    <a:gd name="T13" fmla="*/ 49 h 53"/>
                    <a:gd name="T14" fmla="*/ 3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3" y="3"/>
                        <a:pt x="23" y="3"/>
                        <a:pt x="23" y="3"/>
                      </a:cubicBezTo>
                      <a:cubicBezTo>
                        <a:pt x="26" y="0"/>
                        <a:pt x="30" y="1"/>
                        <a:pt x="33" y="4"/>
                      </a:cubicBezTo>
                      <a:cubicBezTo>
                        <a:pt x="50" y="24"/>
                        <a:pt x="50" y="24"/>
                        <a:pt x="50" y="24"/>
                      </a:cubicBezTo>
                      <a:cubicBezTo>
                        <a:pt x="52" y="27"/>
                        <a:pt x="52" y="31"/>
                        <a:pt x="49" y="34"/>
                      </a:cubicBezTo>
                      <a:cubicBezTo>
                        <a:pt x="30" y="50"/>
                        <a:pt x="30" y="50"/>
                        <a:pt x="30" y="50"/>
                      </a:cubicBezTo>
                      <a:cubicBezTo>
                        <a:pt x="27" y="53"/>
                        <a:pt x="22" y="52"/>
                        <a:pt x="20" y="49"/>
                      </a:cubicBezTo>
                      <a:cubicBezTo>
                        <a:pt x="3" y="29"/>
                        <a:pt x="3" y="29"/>
                        <a:pt x="3"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54" name="Freeform 172"/>
                <p:cNvSpPr>
                  <a:spLocks/>
                </p:cNvSpPr>
                <p:nvPr/>
              </p:nvSpPr>
              <p:spPr bwMode="auto">
                <a:xfrm>
                  <a:off x="1435" y="1704"/>
                  <a:ext cx="66" cy="66"/>
                </a:xfrm>
                <a:custGeom>
                  <a:avLst/>
                  <a:gdLst>
                    <a:gd name="T0" fmla="*/ 3 w 52"/>
                    <a:gd name="T1" fmla="*/ 19 h 52"/>
                    <a:gd name="T2" fmla="*/ 22 w 52"/>
                    <a:gd name="T3" fmla="*/ 2 h 52"/>
                    <a:gd name="T4" fmla="*/ 32 w 52"/>
                    <a:gd name="T5" fmla="*/ 3 h 52"/>
                    <a:gd name="T6" fmla="*/ 49 w 52"/>
                    <a:gd name="T7" fmla="*/ 23 h 52"/>
                    <a:gd name="T8" fmla="*/ 48 w 52"/>
                    <a:gd name="T9" fmla="*/ 33 h 52"/>
                    <a:gd name="T10" fmla="*/ 29 w 52"/>
                    <a:gd name="T11" fmla="*/ 50 h 52"/>
                    <a:gd name="T12" fmla="*/ 19 w 52"/>
                    <a:gd name="T13" fmla="*/ 49 h 52"/>
                    <a:gd name="T14" fmla="*/ 2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2" y="2"/>
                        <a:pt x="22" y="2"/>
                        <a:pt x="22" y="2"/>
                      </a:cubicBezTo>
                      <a:cubicBezTo>
                        <a:pt x="25" y="0"/>
                        <a:pt x="30" y="0"/>
                        <a:pt x="32" y="3"/>
                      </a:cubicBezTo>
                      <a:cubicBezTo>
                        <a:pt x="49" y="23"/>
                        <a:pt x="49" y="23"/>
                        <a:pt x="49" y="23"/>
                      </a:cubicBezTo>
                      <a:cubicBezTo>
                        <a:pt x="52" y="26"/>
                        <a:pt x="51" y="31"/>
                        <a:pt x="48" y="33"/>
                      </a:cubicBezTo>
                      <a:cubicBezTo>
                        <a:pt x="29" y="50"/>
                        <a:pt x="29" y="50"/>
                        <a:pt x="29" y="50"/>
                      </a:cubicBezTo>
                      <a:cubicBezTo>
                        <a:pt x="26" y="52"/>
                        <a:pt x="22" y="52"/>
                        <a:pt x="19" y="49"/>
                      </a:cubicBezTo>
                      <a:cubicBezTo>
                        <a:pt x="2" y="29"/>
                        <a:pt x="2" y="29"/>
                        <a:pt x="2" y="29"/>
                      </a:cubicBezTo>
                      <a:cubicBezTo>
                        <a:pt x="0" y="26"/>
                        <a:pt x="0"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55" name="Freeform 173"/>
                <p:cNvSpPr>
                  <a:spLocks/>
                </p:cNvSpPr>
                <p:nvPr/>
              </p:nvSpPr>
              <p:spPr bwMode="auto">
                <a:xfrm>
                  <a:off x="1482" y="1663"/>
                  <a:ext cx="65" cy="67"/>
                </a:xfrm>
                <a:custGeom>
                  <a:avLst/>
                  <a:gdLst>
                    <a:gd name="T0" fmla="*/ 3 w 52"/>
                    <a:gd name="T1" fmla="*/ 19 h 53"/>
                    <a:gd name="T2" fmla="*/ 23 w 52"/>
                    <a:gd name="T3" fmla="*/ 3 h 53"/>
                    <a:gd name="T4" fmla="*/ 33 w 52"/>
                    <a:gd name="T5" fmla="*/ 4 h 53"/>
                    <a:gd name="T6" fmla="*/ 50 w 52"/>
                    <a:gd name="T7" fmla="*/ 24 h 53"/>
                    <a:gd name="T8" fmla="*/ 49 w 52"/>
                    <a:gd name="T9" fmla="*/ 34 h 53"/>
                    <a:gd name="T10" fmla="*/ 29 w 52"/>
                    <a:gd name="T11" fmla="*/ 50 h 53"/>
                    <a:gd name="T12" fmla="*/ 19 w 52"/>
                    <a:gd name="T13" fmla="*/ 49 h 53"/>
                    <a:gd name="T14" fmla="*/ 2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3" y="3"/>
                        <a:pt x="23" y="3"/>
                        <a:pt x="23" y="3"/>
                      </a:cubicBezTo>
                      <a:cubicBezTo>
                        <a:pt x="26" y="0"/>
                        <a:pt x="30" y="1"/>
                        <a:pt x="33" y="4"/>
                      </a:cubicBezTo>
                      <a:cubicBezTo>
                        <a:pt x="50" y="24"/>
                        <a:pt x="50" y="24"/>
                        <a:pt x="50" y="24"/>
                      </a:cubicBezTo>
                      <a:cubicBezTo>
                        <a:pt x="52" y="27"/>
                        <a:pt x="52" y="31"/>
                        <a:pt x="49" y="34"/>
                      </a:cubicBezTo>
                      <a:cubicBezTo>
                        <a:pt x="29" y="50"/>
                        <a:pt x="29" y="50"/>
                        <a:pt x="29" y="50"/>
                      </a:cubicBezTo>
                      <a:cubicBezTo>
                        <a:pt x="26" y="53"/>
                        <a:pt x="22" y="52"/>
                        <a:pt x="19" y="49"/>
                      </a:cubicBezTo>
                      <a:cubicBezTo>
                        <a:pt x="2" y="29"/>
                        <a:pt x="2" y="29"/>
                        <a:pt x="2"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56" name="Freeform 174"/>
                <p:cNvSpPr>
                  <a:spLocks/>
                </p:cNvSpPr>
                <p:nvPr/>
              </p:nvSpPr>
              <p:spPr bwMode="auto">
                <a:xfrm>
                  <a:off x="1528" y="1624"/>
                  <a:ext cx="66" cy="66"/>
                </a:xfrm>
                <a:custGeom>
                  <a:avLst/>
                  <a:gdLst>
                    <a:gd name="T0" fmla="*/ 4 w 52"/>
                    <a:gd name="T1" fmla="*/ 19 h 52"/>
                    <a:gd name="T2" fmla="*/ 23 w 52"/>
                    <a:gd name="T3" fmla="*/ 2 h 52"/>
                    <a:gd name="T4" fmla="*/ 33 w 52"/>
                    <a:gd name="T5" fmla="*/ 3 h 52"/>
                    <a:gd name="T6" fmla="*/ 50 w 52"/>
                    <a:gd name="T7" fmla="*/ 23 h 52"/>
                    <a:gd name="T8" fmla="*/ 49 w 52"/>
                    <a:gd name="T9" fmla="*/ 33 h 52"/>
                    <a:gd name="T10" fmla="*/ 30 w 52"/>
                    <a:gd name="T11" fmla="*/ 49 h 52"/>
                    <a:gd name="T12" fmla="*/ 20 w 52"/>
                    <a:gd name="T13" fmla="*/ 49 h 52"/>
                    <a:gd name="T14" fmla="*/ 3 w 52"/>
                    <a:gd name="T15" fmla="*/ 29 h 52"/>
                    <a:gd name="T16" fmla="*/ 4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4" y="19"/>
                      </a:moveTo>
                      <a:cubicBezTo>
                        <a:pt x="23" y="2"/>
                        <a:pt x="23" y="2"/>
                        <a:pt x="23" y="2"/>
                      </a:cubicBezTo>
                      <a:cubicBezTo>
                        <a:pt x="26" y="0"/>
                        <a:pt x="30" y="0"/>
                        <a:pt x="33" y="3"/>
                      </a:cubicBezTo>
                      <a:cubicBezTo>
                        <a:pt x="50" y="23"/>
                        <a:pt x="50" y="23"/>
                        <a:pt x="50" y="23"/>
                      </a:cubicBezTo>
                      <a:cubicBezTo>
                        <a:pt x="52" y="26"/>
                        <a:pt x="52" y="30"/>
                        <a:pt x="49" y="33"/>
                      </a:cubicBezTo>
                      <a:cubicBezTo>
                        <a:pt x="30" y="49"/>
                        <a:pt x="30" y="49"/>
                        <a:pt x="30" y="49"/>
                      </a:cubicBezTo>
                      <a:cubicBezTo>
                        <a:pt x="27" y="52"/>
                        <a:pt x="22" y="52"/>
                        <a:pt x="20" y="49"/>
                      </a:cubicBezTo>
                      <a:cubicBezTo>
                        <a:pt x="3" y="29"/>
                        <a:pt x="3" y="29"/>
                        <a:pt x="3" y="29"/>
                      </a:cubicBezTo>
                      <a:cubicBezTo>
                        <a:pt x="0" y="26"/>
                        <a:pt x="1" y="21"/>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57" name="Freeform 175"/>
                <p:cNvSpPr>
                  <a:spLocks/>
                </p:cNvSpPr>
                <p:nvPr/>
              </p:nvSpPr>
              <p:spPr bwMode="auto">
                <a:xfrm>
                  <a:off x="1577" y="1584"/>
                  <a:ext cx="65" cy="66"/>
                </a:xfrm>
                <a:custGeom>
                  <a:avLst/>
                  <a:gdLst>
                    <a:gd name="T0" fmla="*/ 3 w 52"/>
                    <a:gd name="T1" fmla="*/ 19 h 52"/>
                    <a:gd name="T2" fmla="*/ 22 w 52"/>
                    <a:gd name="T3" fmla="*/ 2 h 52"/>
                    <a:gd name="T4" fmla="*/ 32 w 52"/>
                    <a:gd name="T5" fmla="*/ 3 h 52"/>
                    <a:gd name="T6" fmla="*/ 49 w 52"/>
                    <a:gd name="T7" fmla="*/ 23 h 52"/>
                    <a:gd name="T8" fmla="*/ 48 w 52"/>
                    <a:gd name="T9" fmla="*/ 33 h 52"/>
                    <a:gd name="T10" fmla="*/ 29 w 52"/>
                    <a:gd name="T11" fmla="*/ 50 h 52"/>
                    <a:gd name="T12" fmla="*/ 19 w 52"/>
                    <a:gd name="T13" fmla="*/ 49 h 52"/>
                    <a:gd name="T14" fmla="*/ 2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2" y="2"/>
                        <a:pt x="22" y="2"/>
                        <a:pt x="22" y="2"/>
                      </a:cubicBezTo>
                      <a:cubicBezTo>
                        <a:pt x="25" y="0"/>
                        <a:pt x="30" y="0"/>
                        <a:pt x="32" y="3"/>
                      </a:cubicBezTo>
                      <a:cubicBezTo>
                        <a:pt x="49" y="23"/>
                        <a:pt x="49" y="23"/>
                        <a:pt x="49" y="23"/>
                      </a:cubicBezTo>
                      <a:cubicBezTo>
                        <a:pt x="52" y="26"/>
                        <a:pt x="51" y="31"/>
                        <a:pt x="48" y="33"/>
                      </a:cubicBezTo>
                      <a:cubicBezTo>
                        <a:pt x="29" y="50"/>
                        <a:pt x="29" y="50"/>
                        <a:pt x="29" y="50"/>
                      </a:cubicBezTo>
                      <a:cubicBezTo>
                        <a:pt x="26" y="52"/>
                        <a:pt x="21" y="52"/>
                        <a:pt x="19" y="49"/>
                      </a:cubicBezTo>
                      <a:cubicBezTo>
                        <a:pt x="2" y="29"/>
                        <a:pt x="2" y="29"/>
                        <a:pt x="2" y="29"/>
                      </a:cubicBezTo>
                      <a:cubicBezTo>
                        <a:pt x="0" y="26"/>
                        <a:pt x="0"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58" name="Freeform 176"/>
                <p:cNvSpPr>
                  <a:spLocks/>
                </p:cNvSpPr>
                <p:nvPr/>
              </p:nvSpPr>
              <p:spPr bwMode="auto">
                <a:xfrm>
                  <a:off x="1623" y="1543"/>
                  <a:ext cx="66" cy="67"/>
                </a:xfrm>
                <a:custGeom>
                  <a:avLst/>
                  <a:gdLst>
                    <a:gd name="T0" fmla="*/ 3 w 52"/>
                    <a:gd name="T1" fmla="*/ 19 h 53"/>
                    <a:gd name="T2" fmla="*/ 23 w 52"/>
                    <a:gd name="T3" fmla="*/ 3 h 53"/>
                    <a:gd name="T4" fmla="*/ 33 w 52"/>
                    <a:gd name="T5" fmla="*/ 4 h 53"/>
                    <a:gd name="T6" fmla="*/ 50 w 52"/>
                    <a:gd name="T7" fmla="*/ 24 h 53"/>
                    <a:gd name="T8" fmla="*/ 49 w 52"/>
                    <a:gd name="T9" fmla="*/ 34 h 53"/>
                    <a:gd name="T10" fmla="*/ 29 w 52"/>
                    <a:gd name="T11" fmla="*/ 50 h 53"/>
                    <a:gd name="T12" fmla="*/ 19 w 52"/>
                    <a:gd name="T13" fmla="*/ 49 h 53"/>
                    <a:gd name="T14" fmla="*/ 2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3" y="3"/>
                        <a:pt x="23" y="3"/>
                        <a:pt x="23" y="3"/>
                      </a:cubicBezTo>
                      <a:cubicBezTo>
                        <a:pt x="26" y="0"/>
                        <a:pt x="30" y="1"/>
                        <a:pt x="33" y="4"/>
                      </a:cubicBezTo>
                      <a:cubicBezTo>
                        <a:pt x="50" y="24"/>
                        <a:pt x="50" y="24"/>
                        <a:pt x="50" y="24"/>
                      </a:cubicBezTo>
                      <a:cubicBezTo>
                        <a:pt x="52" y="27"/>
                        <a:pt x="52" y="31"/>
                        <a:pt x="49" y="34"/>
                      </a:cubicBezTo>
                      <a:cubicBezTo>
                        <a:pt x="29" y="50"/>
                        <a:pt x="29" y="50"/>
                        <a:pt x="29" y="50"/>
                      </a:cubicBezTo>
                      <a:cubicBezTo>
                        <a:pt x="26" y="53"/>
                        <a:pt x="22" y="52"/>
                        <a:pt x="19" y="49"/>
                      </a:cubicBezTo>
                      <a:cubicBezTo>
                        <a:pt x="2" y="29"/>
                        <a:pt x="2" y="29"/>
                        <a:pt x="2"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59" name="Freeform 177"/>
                <p:cNvSpPr>
                  <a:spLocks/>
                </p:cNvSpPr>
                <p:nvPr/>
              </p:nvSpPr>
              <p:spPr bwMode="auto">
                <a:xfrm>
                  <a:off x="1670" y="1504"/>
                  <a:ext cx="66" cy="66"/>
                </a:xfrm>
                <a:custGeom>
                  <a:avLst/>
                  <a:gdLst>
                    <a:gd name="T0" fmla="*/ 3 w 52"/>
                    <a:gd name="T1" fmla="*/ 19 h 52"/>
                    <a:gd name="T2" fmla="*/ 23 w 52"/>
                    <a:gd name="T3" fmla="*/ 2 h 52"/>
                    <a:gd name="T4" fmla="*/ 33 w 52"/>
                    <a:gd name="T5" fmla="*/ 3 h 52"/>
                    <a:gd name="T6" fmla="*/ 50 w 52"/>
                    <a:gd name="T7" fmla="*/ 23 h 52"/>
                    <a:gd name="T8" fmla="*/ 49 w 52"/>
                    <a:gd name="T9" fmla="*/ 33 h 52"/>
                    <a:gd name="T10" fmla="*/ 30 w 52"/>
                    <a:gd name="T11" fmla="*/ 49 h 52"/>
                    <a:gd name="T12" fmla="*/ 20 w 52"/>
                    <a:gd name="T13" fmla="*/ 49 h 52"/>
                    <a:gd name="T14" fmla="*/ 3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3" y="2"/>
                        <a:pt x="23" y="2"/>
                        <a:pt x="23" y="2"/>
                      </a:cubicBezTo>
                      <a:cubicBezTo>
                        <a:pt x="26" y="0"/>
                        <a:pt x="30" y="0"/>
                        <a:pt x="33" y="3"/>
                      </a:cubicBezTo>
                      <a:cubicBezTo>
                        <a:pt x="50" y="23"/>
                        <a:pt x="50" y="23"/>
                        <a:pt x="50" y="23"/>
                      </a:cubicBezTo>
                      <a:cubicBezTo>
                        <a:pt x="52" y="26"/>
                        <a:pt x="52" y="30"/>
                        <a:pt x="49" y="33"/>
                      </a:cubicBezTo>
                      <a:cubicBezTo>
                        <a:pt x="30" y="49"/>
                        <a:pt x="30" y="49"/>
                        <a:pt x="30" y="49"/>
                      </a:cubicBezTo>
                      <a:cubicBezTo>
                        <a:pt x="27" y="52"/>
                        <a:pt x="22" y="52"/>
                        <a:pt x="20" y="49"/>
                      </a:cubicBezTo>
                      <a:cubicBezTo>
                        <a:pt x="3" y="29"/>
                        <a:pt x="3" y="29"/>
                        <a:pt x="3" y="29"/>
                      </a:cubicBezTo>
                      <a:cubicBezTo>
                        <a:pt x="0" y="26"/>
                        <a:pt x="1"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60" name="Freeform 178"/>
                <p:cNvSpPr>
                  <a:spLocks/>
                </p:cNvSpPr>
                <p:nvPr/>
              </p:nvSpPr>
              <p:spPr bwMode="auto">
                <a:xfrm>
                  <a:off x="1717" y="1464"/>
                  <a:ext cx="67" cy="66"/>
                </a:xfrm>
                <a:custGeom>
                  <a:avLst/>
                  <a:gdLst>
                    <a:gd name="T0" fmla="*/ 4 w 53"/>
                    <a:gd name="T1" fmla="*/ 19 h 52"/>
                    <a:gd name="T2" fmla="*/ 23 w 53"/>
                    <a:gd name="T3" fmla="*/ 2 h 52"/>
                    <a:gd name="T4" fmla="*/ 33 w 53"/>
                    <a:gd name="T5" fmla="*/ 3 h 52"/>
                    <a:gd name="T6" fmla="*/ 50 w 53"/>
                    <a:gd name="T7" fmla="*/ 23 h 52"/>
                    <a:gd name="T8" fmla="*/ 49 w 53"/>
                    <a:gd name="T9" fmla="*/ 33 h 52"/>
                    <a:gd name="T10" fmla="*/ 30 w 53"/>
                    <a:gd name="T11" fmla="*/ 50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2"/>
                        <a:pt x="23" y="2"/>
                        <a:pt x="23" y="2"/>
                      </a:cubicBezTo>
                      <a:cubicBezTo>
                        <a:pt x="26" y="0"/>
                        <a:pt x="31" y="0"/>
                        <a:pt x="33" y="3"/>
                      </a:cubicBezTo>
                      <a:cubicBezTo>
                        <a:pt x="50" y="23"/>
                        <a:pt x="50" y="23"/>
                        <a:pt x="50" y="23"/>
                      </a:cubicBezTo>
                      <a:cubicBezTo>
                        <a:pt x="53" y="26"/>
                        <a:pt x="52" y="31"/>
                        <a:pt x="49" y="33"/>
                      </a:cubicBezTo>
                      <a:cubicBezTo>
                        <a:pt x="30" y="50"/>
                        <a:pt x="30" y="50"/>
                        <a:pt x="30" y="50"/>
                      </a:cubicBezTo>
                      <a:cubicBezTo>
                        <a:pt x="27" y="52"/>
                        <a:pt x="22" y="52"/>
                        <a:pt x="20" y="49"/>
                      </a:cubicBezTo>
                      <a:cubicBezTo>
                        <a:pt x="3" y="29"/>
                        <a:pt x="3" y="29"/>
                        <a:pt x="3" y="29"/>
                      </a:cubicBezTo>
                      <a:cubicBezTo>
                        <a:pt x="0" y="26"/>
                        <a:pt x="1" y="21"/>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61" name="Freeform 179"/>
                <p:cNvSpPr>
                  <a:spLocks/>
                </p:cNvSpPr>
                <p:nvPr/>
              </p:nvSpPr>
              <p:spPr bwMode="auto">
                <a:xfrm>
                  <a:off x="1765" y="1423"/>
                  <a:ext cx="66" cy="67"/>
                </a:xfrm>
                <a:custGeom>
                  <a:avLst/>
                  <a:gdLst>
                    <a:gd name="T0" fmla="*/ 3 w 52"/>
                    <a:gd name="T1" fmla="*/ 19 h 53"/>
                    <a:gd name="T2" fmla="*/ 23 w 52"/>
                    <a:gd name="T3" fmla="*/ 3 h 53"/>
                    <a:gd name="T4" fmla="*/ 33 w 52"/>
                    <a:gd name="T5" fmla="*/ 4 h 53"/>
                    <a:gd name="T6" fmla="*/ 50 w 52"/>
                    <a:gd name="T7" fmla="*/ 24 h 53"/>
                    <a:gd name="T8" fmla="*/ 49 w 52"/>
                    <a:gd name="T9" fmla="*/ 34 h 53"/>
                    <a:gd name="T10" fmla="*/ 29 w 52"/>
                    <a:gd name="T11" fmla="*/ 50 h 53"/>
                    <a:gd name="T12" fmla="*/ 19 w 52"/>
                    <a:gd name="T13" fmla="*/ 49 h 53"/>
                    <a:gd name="T14" fmla="*/ 2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3" y="3"/>
                        <a:pt x="23" y="3"/>
                        <a:pt x="23" y="3"/>
                      </a:cubicBezTo>
                      <a:cubicBezTo>
                        <a:pt x="26" y="0"/>
                        <a:pt x="30" y="1"/>
                        <a:pt x="33" y="4"/>
                      </a:cubicBezTo>
                      <a:cubicBezTo>
                        <a:pt x="50" y="24"/>
                        <a:pt x="50" y="24"/>
                        <a:pt x="50" y="24"/>
                      </a:cubicBezTo>
                      <a:cubicBezTo>
                        <a:pt x="52" y="27"/>
                        <a:pt x="52" y="31"/>
                        <a:pt x="49" y="34"/>
                      </a:cubicBezTo>
                      <a:cubicBezTo>
                        <a:pt x="29" y="50"/>
                        <a:pt x="29" y="50"/>
                        <a:pt x="29" y="50"/>
                      </a:cubicBezTo>
                      <a:cubicBezTo>
                        <a:pt x="26" y="53"/>
                        <a:pt x="22" y="52"/>
                        <a:pt x="19" y="49"/>
                      </a:cubicBezTo>
                      <a:cubicBezTo>
                        <a:pt x="2" y="29"/>
                        <a:pt x="2" y="29"/>
                        <a:pt x="2"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62" name="Freeform 180"/>
                <p:cNvSpPr>
                  <a:spLocks/>
                </p:cNvSpPr>
                <p:nvPr/>
              </p:nvSpPr>
              <p:spPr bwMode="auto">
                <a:xfrm>
                  <a:off x="1812" y="1384"/>
                  <a:ext cx="65" cy="66"/>
                </a:xfrm>
                <a:custGeom>
                  <a:avLst/>
                  <a:gdLst>
                    <a:gd name="T0" fmla="*/ 4 w 52"/>
                    <a:gd name="T1" fmla="*/ 19 h 52"/>
                    <a:gd name="T2" fmla="*/ 23 w 52"/>
                    <a:gd name="T3" fmla="*/ 2 h 52"/>
                    <a:gd name="T4" fmla="*/ 33 w 52"/>
                    <a:gd name="T5" fmla="*/ 3 h 52"/>
                    <a:gd name="T6" fmla="*/ 50 w 52"/>
                    <a:gd name="T7" fmla="*/ 23 h 52"/>
                    <a:gd name="T8" fmla="*/ 49 w 52"/>
                    <a:gd name="T9" fmla="*/ 33 h 52"/>
                    <a:gd name="T10" fmla="*/ 30 w 52"/>
                    <a:gd name="T11" fmla="*/ 49 h 52"/>
                    <a:gd name="T12" fmla="*/ 20 w 52"/>
                    <a:gd name="T13" fmla="*/ 49 h 52"/>
                    <a:gd name="T14" fmla="*/ 3 w 52"/>
                    <a:gd name="T15" fmla="*/ 29 h 52"/>
                    <a:gd name="T16" fmla="*/ 4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4" y="19"/>
                      </a:moveTo>
                      <a:cubicBezTo>
                        <a:pt x="23" y="2"/>
                        <a:pt x="23" y="2"/>
                        <a:pt x="23" y="2"/>
                      </a:cubicBezTo>
                      <a:cubicBezTo>
                        <a:pt x="26" y="0"/>
                        <a:pt x="30" y="0"/>
                        <a:pt x="33" y="3"/>
                      </a:cubicBezTo>
                      <a:cubicBezTo>
                        <a:pt x="50" y="23"/>
                        <a:pt x="50" y="23"/>
                        <a:pt x="50" y="23"/>
                      </a:cubicBezTo>
                      <a:cubicBezTo>
                        <a:pt x="52" y="26"/>
                        <a:pt x="52" y="30"/>
                        <a:pt x="49" y="33"/>
                      </a:cubicBezTo>
                      <a:cubicBezTo>
                        <a:pt x="30" y="49"/>
                        <a:pt x="30" y="49"/>
                        <a:pt x="30" y="49"/>
                      </a:cubicBezTo>
                      <a:cubicBezTo>
                        <a:pt x="27" y="52"/>
                        <a:pt x="22" y="52"/>
                        <a:pt x="20" y="49"/>
                      </a:cubicBezTo>
                      <a:cubicBezTo>
                        <a:pt x="3" y="29"/>
                        <a:pt x="3" y="29"/>
                        <a:pt x="3" y="29"/>
                      </a:cubicBezTo>
                      <a:cubicBezTo>
                        <a:pt x="0" y="26"/>
                        <a:pt x="1" y="21"/>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63" name="Freeform 181"/>
                <p:cNvSpPr>
                  <a:spLocks/>
                </p:cNvSpPr>
                <p:nvPr/>
              </p:nvSpPr>
              <p:spPr bwMode="auto">
                <a:xfrm>
                  <a:off x="1858" y="1344"/>
                  <a:ext cx="67" cy="65"/>
                </a:xfrm>
                <a:custGeom>
                  <a:avLst/>
                  <a:gdLst>
                    <a:gd name="T0" fmla="*/ 4 w 53"/>
                    <a:gd name="T1" fmla="*/ 19 h 52"/>
                    <a:gd name="T2" fmla="*/ 23 w 53"/>
                    <a:gd name="T3" fmla="*/ 2 h 52"/>
                    <a:gd name="T4" fmla="*/ 33 w 53"/>
                    <a:gd name="T5" fmla="*/ 3 h 52"/>
                    <a:gd name="T6" fmla="*/ 50 w 53"/>
                    <a:gd name="T7" fmla="*/ 23 h 52"/>
                    <a:gd name="T8" fmla="*/ 49 w 53"/>
                    <a:gd name="T9" fmla="*/ 33 h 52"/>
                    <a:gd name="T10" fmla="*/ 30 w 53"/>
                    <a:gd name="T11" fmla="*/ 50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2"/>
                        <a:pt x="23" y="2"/>
                        <a:pt x="23" y="2"/>
                      </a:cubicBezTo>
                      <a:cubicBezTo>
                        <a:pt x="26" y="0"/>
                        <a:pt x="31" y="0"/>
                        <a:pt x="33" y="3"/>
                      </a:cubicBezTo>
                      <a:cubicBezTo>
                        <a:pt x="50" y="23"/>
                        <a:pt x="50" y="23"/>
                        <a:pt x="50" y="23"/>
                      </a:cubicBezTo>
                      <a:cubicBezTo>
                        <a:pt x="53" y="26"/>
                        <a:pt x="52" y="31"/>
                        <a:pt x="49" y="33"/>
                      </a:cubicBezTo>
                      <a:cubicBezTo>
                        <a:pt x="30" y="50"/>
                        <a:pt x="30" y="50"/>
                        <a:pt x="30" y="50"/>
                      </a:cubicBezTo>
                      <a:cubicBezTo>
                        <a:pt x="27" y="52"/>
                        <a:pt x="22" y="52"/>
                        <a:pt x="20" y="49"/>
                      </a:cubicBezTo>
                      <a:cubicBezTo>
                        <a:pt x="3" y="29"/>
                        <a:pt x="3" y="29"/>
                        <a:pt x="3" y="29"/>
                      </a:cubicBezTo>
                      <a:cubicBezTo>
                        <a:pt x="0" y="26"/>
                        <a:pt x="1" y="21"/>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64" name="Freeform 182"/>
                <p:cNvSpPr>
                  <a:spLocks/>
                </p:cNvSpPr>
                <p:nvPr/>
              </p:nvSpPr>
              <p:spPr bwMode="auto">
                <a:xfrm>
                  <a:off x="1906" y="1303"/>
                  <a:ext cx="66" cy="67"/>
                </a:xfrm>
                <a:custGeom>
                  <a:avLst/>
                  <a:gdLst>
                    <a:gd name="T0" fmla="*/ 3 w 52"/>
                    <a:gd name="T1" fmla="*/ 19 h 53"/>
                    <a:gd name="T2" fmla="*/ 23 w 52"/>
                    <a:gd name="T3" fmla="*/ 3 h 53"/>
                    <a:gd name="T4" fmla="*/ 33 w 52"/>
                    <a:gd name="T5" fmla="*/ 4 h 53"/>
                    <a:gd name="T6" fmla="*/ 50 w 52"/>
                    <a:gd name="T7" fmla="*/ 24 h 53"/>
                    <a:gd name="T8" fmla="*/ 49 w 52"/>
                    <a:gd name="T9" fmla="*/ 34 h 53"/>
                    <a:gd name="T10" fmla="*/ 29 w 52"/>
                    <a:gd name="T11" fmla="*/ 50 h 53"/>
                    <a:gd name="T12" fmla="*/ 19 w 52"/>
                    <a:gd name="T13" fmla="*/ 49 h 53"/>
                    <a:gd name="T14" fmla="*/ 2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3" y="3"/>
                        <a:pt x="23" y="3"/>
                        <a:pt x="23" y="3"/>
                      </a:cubicBezTo>
                      <a:cubicBezTo>
                        <a:pt x="26" y="0"/>
                        <a:pt x="30" y="1"/>
                        <a:pt x="33" y="4"/>
                      </a:cubicBezTo>
                      <a:cubicBezTo>
                        <a:pt x="50" y="24"/>
                        <a:pt x="50" y="24"/>
                        <a:pt x="50" y="24"/>
                      </a:cubicBezTo>
                      <a:cubicBezTo>
                        <a:pt x="52" y="27"/>
                        <a:pt x="52" y="31"/>
                        <a:pt x="49" y="34"/>
                      </a:cubicBezTo>
                      <a:cubicBezTo>
                        <a:pt x="29" y="50"/>
                        <a:pt x="29" y="50"/>
                        <a:pt x="29" y="50"/>
                      </a:cubicBezTo>
                      <a:cubicBezTo>
                        <a:pt x="26" y="53"/>
                        <a:pt x="22" y="52"/>
                        <a:pt x="19" y="49"/>
                      </a:cubicBezTo>
                      <a:cubicBezTo>
                        <a:pt x="2" y="29"/>
                        <a:pt x="2" y="29"/>
                        <a:pt x="2"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65" name="Freeform 183"/>
                <p:cNvSpPr>
                  <a:spLocks/>
                </p:cNvSpPr>
                <p:nvPr/>
              </p:nvSpPr>
              <p:spPr bwMode="auto">
                <a:xfrm>
                  <a:off x="1498" y="1728"/>
                  <a:ext cx="66" cy="67"/>
                </a:xfrm>
                <a:custGeom>
                  <a:avLst/>
                  <a:gdLst>
                    <a:gd name="T0" fmla="*/ 3 w 52"/>
                    <a:gd name="T1" fmla="*/ 19 h 53"/>
                    <a:gd name="T2" fmla="*/ 22 w 52"/>
                    <a:gd name="T3" fmla="*/ 3 h 53"/>
                    <a:gd name="T4" fmla="*/ 32 w 52"/>
                    <a:gd name="T5" fmla="*/ 4 h 53"/>
                    <a:gd name="T6" fmla="*/ 49 w 52"/>
                    <a:gd name="T7" fmla="*/ 24 h 53"/>
                    <a:gd name="T8" fmla="*/ 49 w 52"/>
                    <a:gd name="T9" fmla="*/ 34 h 53"/>
                    <a:gd name="T10" fmla="*/ 29 w 52"/>
                    <a:gd name="T11" fmla="*/ 50 h 53"/>
                    <a:gd name="T12" fmla="*/ 19 w 52"/>
                    <a:gd name="T13" fmla="*/ 49 h 53"/>
                    <a:gd name="T14" fmla="*/ 2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2" y="3"/>
                        <a:pt x="22" y="3"/>
                        <a:pt x="22" y="3"/>
                      </a:cubicBezTo>
                      <a:cubicBezTo>
                        <a:pt x="25" y="0"/>
                        <a:pt x="30" y="1"/>
                        <a:pt x="32" y="4"/>
                      </a:cubicBezTo>
                      <a:cubicBezTo>
                        <a:pt x="49" y="24"/>
                        <a:pt x="49" y="24"/>
                        <a:pt x="49" y="24"/>
                      </a:cubicBezTo>
                      <a:cubicBezTo>
                        <a:pt x="52" y="27"/>
                        <a:pt x="52" y="31"/>
                        <a:pt x="49" y="34"/>
                      </a:cubicBezTo>
                      <a:cubicBezTo>
                        <a:pt x="29" y="50"/>
                        <a:pt x="29" y="50"/>
                        <a:pt x="29" y="50"/>
                      </a:cubicBezTo>
                      <a:cubicBezTo>
                        <a:pt x="26" y="53"/>
                        <a:pt x="22" y="52"/>
                        <a:pt x="19" y="49"/>
                      </a:cubicBezTo>
                      <a:cubicBezTo>
                        <a:pt x="2" y="29"/>
                        <a:pt x="2" y="29"/>
                        <a:pt x="2"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66" name="Freeform 184"/>
                <p:cNvSpPr>
                  <a:spLocks/>
                </p:cNvSpPr>
                <p:nvPr/>
              </p:nvSpPr>
              <p:spPr bwMode="auto">
                <a:xfrm>
                  <a:off x="1545" y="1689"/>
                  <a:ext cx="66" cy="66"/>
                </a:xfrm>
                <a:custGeom>
                  <a:avLst/>
                  <a:gdLst>
                    <a:gd name="T0" fmla="*/ 3 w 52"/>
                    <a:gd name="T1" fmla="*/ 19 h 52"/>
                    <a:gd name="T2" fmla="*/ 23 w 52"/>
                    <a:gd name="T3" fmla="*/ 2 h 52"/>
                    <a:gd name="T4" fmla="*/ 33 w 52"/>
                    <a:gd name="T5" fmla="*/ 3 h 52"/>
                    <a:gd name="T6" fmla="*/ 50 w 52"/>
                    <a:gd name="T7" fmla="*/ 23 h 52"/>
                    <a:gd name="T8" fmla="*/ 49 w 52"/>
                    <a:gd name="T9" fmla="*/ 33 h 52"/>
                    <a:gd name="T10" fmla="*/ 29 w 52"/>
                    <a:gd name="T11" fmla="*/ 50 h 52"/>
                    <a:gd name="T12" fmla="*/ 19 w 52"/>
                    <a:gd name="T13" fmla="*/ 49 h 52"/>
                    <a:gd name="T14" fmla="*/ 3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3" y="2"/>
                        <a:pt x="23" y="2"/>
                        <a:pt x="23" y="2"/>
                      </a:cubicBezTo>
                      <a:cubicBezTo>
                        <a:pt x="26" y="0"/>
                        <a:pt x="30" y="0"/>
                        <a:pt x="33" y="3"/>
                      </a:cubicBezTo>
                      <a:cubicBezTo>
                        <a:pt x="50" y="23"/>
                        <a:pt x="50" y="23"/>
                        <a:pt x="50" y="23"/>
                      </a:cubicBezTo>
                      <a:cubicBezTo>
                        <a:pt x="52" y="26"/>
                        <a:pt x="52" y="31"/>
                        <a:pt x="49" y="33"/>
                      </a:cubicBezTo>
                      <a:cubicBezTo>
                        <a:pt x="29" y="50"/>
                        <a:pt x="29" y="50"/>
                        <a:pt x="29" y="50"/>
                      </a:cubicBezTo>
                      <a:cubicBezTo>
                        <a:pt x="27" y="52"/>
                        <a:pt x="22" y="52"/>
                        <a:pt x="19" y="49"/>
                      </a:cubicBezTo>
                      <a:cubicBezTo>
                        <a:pt x="3" y="29"/>
                        <a:pt x="3" y="29"/>
                        <a:pt x="3" y="29"/>
                      </a:cubicBezTo>
                      <a:cubicBezTo>
                        <a:pt x="0" y="26"/>
                        <a:pt x="0"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67" name="Freeform 185"/>
                <p:cNvSpPr>
                  <a:spLocks/>
                </p:cNvSpPr>
                <p:nvPr/>
              </p:nvSpPr>
              <p:spPr bwMode="auto">
                <a:xfrm>
                  <a:off x="1592" y="1648"/>
                  <a:ext cx="67" cy="66"/>
                </a:xfrm>
                <a:custGeom>
                  <a:avLst/>
                  <a:gdLst>
                    <a:gd name="T0" fmla="*/ 4 w 53"/>
                    <a:gd name="T1" fmla="*/ 19 h 52"/>
                    <a:gd name="T2" fmla="*/ 23 w 53"/>
                    <a:gd name="T3" fmla="*/ 3 h 52"/>
                    <a:gd name="T4" fmla="*/ 33 w 53"/>
                    <a:gd name="T5" fmla="*/ 3 h 52"/>
                    <a:gd name="T6" fmla="*/ 50 w 53"/>
                    <a:gd name="T7" fmla="*/ 23 h 52"/>
                    <a:gd name="T8" fmla="*/ 49 w 53"/>
                    <a:gd name="T9" fmla="*/ 33 h 52"/>
                    <a:gd name="T10" fmla="*/ 30 w 53"/>
                    <a:gd name="T11" fmla="*/ 50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3"/>
                        <a:pt x="23" y="3"/>
                        <a:pt x="23" y="3"/>
                      </a:cubicBezTo>
                      <a:cubicBezTo>
                        <a:pt x="26" y="0"/>
                        <a:pt x="31" y="0"/>
                        <a:pt x="33" y="3"/>
                      </a:cubicBezTo>
                      <a:cubicBezTo>
                        <a:pt x="50" y="23"/>
                        <a:pt x="50" y="23"/>
                        <a:pt x="50" y="23"/>
                      </a:cubicBezTo>
                      <a:cubicBezTo>
                        <a:pt x="53" y="26"/>
                        <a:pt x="52" y="31"/>
                        <a:pt x="49" y="33"/>
                      </a:cubicBezTo>
                      <a:cubicBezTo>
                        <a:pt x="30" y="50"/>
                        <a:pt x="30" y="50"/>
                        <a:pt x="30" y="50"/>
                      </a:cubicBezTo>
                      <a:cubicBezTo>
                        <a:pt x="27" y="52"/>
                        <a:pt x="22" y="52"/>
                        <a:pt x="20" y="49"/>
                      </a:cubicBezTo>
                      <a:cubicBezTo>
                        <a:pt x="3" y="29"/>
                        <a:pt x="3" y="29"/>
                        <a:pt x="3" y="29"/>
                      </a:cubicBezTo>
                      <a:cubicBezTo>
                        <a:pt x="0" y="26"/>
                        <a:pt x="1" y="22"/>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68" name="Freeform 186"/>
                <p:cNvSpPr>
                  <a:spLocks/>
                </p:cNvSpPr>
                <p:nvPr/>
              </p:nvSpPr>
              <p:spPr bwMode="auto">
                <a:xfrm>
                  <a:off x="1640" y="1608"/>
                  <a:ext cx="65" cy="67"/>
                </a:xfrm>
                <a:custGeom>
                  <a:avLst/>
                  <a:gdLst>
                    <a:gd name="T0" fmla="*/ 3 w 52"/>
                    <a:gd name="T1" fmla="*/ 19 h 53"/>
                    <a:gd name="T2" fmla="*/ 22 w 52"/>
                    <a:gd name="T3" fmla="*/ 3 h 53"/>
                    <a:gd name="T4" fmla="*/ 32 w 52"/>
                    <a:gd name="T5" fmla="*/ 4 h 53"/>
                    <a:gd name="T6" fmla="*/ 49 w 52"/>
                    <a:gd name="T7" fmla="*/ 24 h 53"/>
                    <a:gd name="T8" fmla="*/ 49 w 52"/>
                    <a:gd name="T9" fmla="*/ 34 h 53"/>
                    <a:gd name="T10" fmla="*/ 29 w 52"/>
                    <a:gd name="T11" fmla="*/ 50 h 53"/>
                    <a:gd name="T12" fmla="*/ 19 w 52"/>
                    <a:gd name="T13" fmla="*/ 49 h 53"/>
                    <a:gd name="T14" fmla="*/ 2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2" y="3"/>
                        <a:pt x="22" y="3"/>
                        <a:pt x="22" y="3"/>
                      </a:cubicBezTo>
                      <a:cubicBezTo>
                        <a:pt x="25" y="0"/>
                        <a:pt x="30" y="1"/>
                        <a:pt x="32" y="4"/>
                      </a:cubicBezTo>
                      <a:cubicBezTo>
                        <a:pt x="49" y="24"/>
                        <a:pt x="49" y="24"/>
                        <a:pt x="49" y="24"/>
                      </a:cubicBezTo>
                      <a:cubicBezTo>
                        <a:pt x="52" y="27"/>
                        <a:pt x="52" y="31"/>
                        <a:pt x="49" y="34"/>
                      </a:cubicBezTo>
                      <a:cubicBezTo>
                        <a:pt x="29" y="50"/>
                        <a:pt x="29" y="50"/>
                        <a:pt x="29" y="50"/>
                      </a:cubicBezTo>
                      <a:cubicBezTo>
                        <a:pt x="26" y="53"/>
                        <a:pt x="22" y="52"/>
                        <a:pt x="19" y="49"/>
                      </a:cubicBezTo>
                      <a:cubicBezTo>
                        <a:pt x="2" y="29"/>
                        <a:pt x="2" y="29"/>
                        <a:pt x="2"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69" name="Freeform 187"/>
                <p:cNvSpPr>
                  <a:spLocks/>
                </p:cNvSpPr>
                <p:nvPr/>
              </p:nvSpPr>
              <p:spPr bwMode="auto">
                <a:xfrm>
                  <a:off x="1686" y="1569"/>
                  <a:ext cx="66" cy="65"/>
                </a:xfrm>
                <a:custGeom>
                  <a:avLst/>
                  <a:gdLst>
                    <a:gd name="T0" fmla="*/ 3 w 52"/>
                    <a:gd name="T1" fmla="*/ 19 h 52"/>
                    <a:gd name="T2" fmla="*/ 23 w 52"/>
                    <a:gd name="T3" fmla="*/ 2 h 52"/>
                    <a:gd name="T4" fmla="*/ 33 w 52"/>
                    <a:gd name="T5" fmla="*/ 3 h 52"/>
                    <a:gd name="T6" fmla="*/ 50 w 52"/>
                    <a:gd name="T7" fmla="*/ 23 h 52"/>
                    <a:gd name="T8" fmla="*/ 49 w 52"/>
                    <a:gd name="T9" fmla="*/ 33 h 52"/>
                    <a:gd name="T10" fmla="*/ 29 w 52"/>
                    <a:gd name="T11" fmla="*/ 50 h 52"/>
                    <a:gd name="T12" fmla="*/ 19 w 52"/>
                    <a:gd name="T13" fmla="*/ 49 h 52"/>
                    <a:gd name="T14" fmla="*/ 3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3" y="2"/>
                        <a:pt x="23" y="2"/>
                        <a:pt x="23" y="2"/>
                      </a:cubicBezTo>
                      <a:cubicBezTo>
                        <a:pt x="26" y="0"/>
                        <a:pt x="30" y="0"/>
                        <a:pt x="33" y="3"/>
                      </a:cubicBezTo>
                      <a:cubicBezTo>
                        <a:pt x="50" y="23"/>
                        <a:pt x="50" y="23"/>
                        <a:pt x="50" y="23"/>
                      </a:cubicBezTo>
                      <a:cubicBezTo>
                        <a:pt x="52" y="26"/>
                        <a:pt x="52" y="31"/>
                        <a:pt x="49" y="33"/>
                      </a:cubicBezTo>
                      <a:cubicBezTo>
                        <a:pt x="29" y="50"/>
                        <a:pt x="29" y="50"/>
                        <a:pt x="29" y="50"/>
                      </a:cubicBezTo>
                      <a:cubicBezTo>
                        <a:pt x="26" y="52"/>
                        <a:pt x="22" y="52"/>
                        <a:pt x="19" y="49"/>
                      </a:cubicBezTo>
                      <a:cubicBezTo>
                        <a:pt x="3" y="29"/>
                        <a:pt x="3" y="29"/>
                        <a:pt x="3" y="29"/>
                      </a:cubicBezTo>
                      <a:cubicBezTo>
                        <a:pt x="0" y="26"/>
                        <a:pt x="0"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70" name="Freeform 188"/>
                <p:cNvSpPr>
                  <a:spLocks/>
                </p:cNvSpPr>
                <p:nvPr/>
              </p:nvSpPr>
              <p:spPr bwMode="auto">
                <a:xfrm>
                  <a:off x="1733" y="1528"/>
                  <a:ext cx="67" cy="66"/>
                </a:xfrm>
                <a:custGeom>
                  <a:avLst/>
                  <a:gdLst>
                    <a:gd name="T0" fmla="*/ 4 w 53"/>
                    <a:gd name="T1" fmla="*/ 19 h 52"/>
                    <a:gd name="T2" fmla="*/ 23 w 53"/>
                    <a:gd name="T3" fmla="*/ 3 h 52"/>
                    <a:gd name="T4" fmla="*/ 33 w 53"/>
                    <a:gd name="T5" fmla="*/ 3 h 52"/>
                    <a:gd name="T6" fmla="*/ 50 w 53"/>
                    <a:gd name="T7" fmla="*/ 23 h 52"/>
                    <a:gd name="T8" fmla="*/ 49 w 53"/>
                    <a:gd name="T9" fmla="*/ 33 h 52"/>
                    <a:gd name="T10" fmla="*/ 30 w 53"/>
                    <a:gd name="T11" fmla="*/ 50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3"/>
                        <a:pt x="23" y="3"/>
                        <a:pt x="23" y="3"/>
                      </a:cubicBezTo>
                      <a:cubicBezTo>
                        <a:pt x="26" y="0"/>
                        <a:pt x="31" y="0"/>
                        <a:pt x="33" y="3"/>
                      </a:cubicBezTo>
                      <a:cubicBezTo>
                        <a:pt x="50" y="23"/>
                        <a:pt x="50" y="23"/>
                        <a:pt x="50" y="23"/>
                      </a:cubicBezTo>
                      <a:cubicBezTo>
                        <a:pt x="53" y="26"/>
                        <a:pt x="52" y="31"/>
                        <a:pt x="49" y="33"/>
                      </a:cubicBezTo>
                      <a:cubicBezTo>
                        <a:pt x="30" y="50"/>
                        <a:pt x="30" y="50"/>
                        <a:pt x="30" y="50"/>
                      </a:cubicBezTo>
                      <a:cubicBezTo>
                        <a:pt x="27" y="52"/>
                        <a:pt x="22" y="52"/>
                        <a:pt x="20" y="49"/>
                      </a:cubicBezTo>
                      <a:cubicBezTo>
                        <a:pt x="3" y="29"/>
                        <a:pt x="3" y="29"/>
                        <a:pt x="3" y="29"/>
                      </a:cubicBezTo>
                      <a:cubicBezTo>
                        <a:pt x="0" y="26"/>
                        <a:pt x="1" y="22"/>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71" name="Freeform 189"/>
                <p:cNvSpPr>
                  <a:spLocks/>
                </p:cNvSpPr>
                <p:nvPr/>
              </p:nvSpPr>
              <p:spPr bwMode="auto">
                <a:xfrm>
                  <a:off x="1781" y="1488"/>
                  <a:ext cx="66" cy="67"/>
                </a:xfrm>
                <a:custGeom>
                  <a:avLst/>
                  <a:gdLst>
                    <a:gd name="T0" fmla="*/ 3 w 52"/>
                    <a:gd name="T1" fmla="*/ 19 h 53"/>
                    <a:gd name="T2" fmla="*/ 22 w 52"/>
                    <a:gd name="T3" fmla="*/ 3 h 53"/>
                    <a:gd name="T4" fmla="*/ 32 w 52"/>
                    <a:gd name="T5" fmla="*/ 4 h 53"/>
                    <a:gd name="T6" fmla="*/ 49 w 52"/>
                    <a:gd name="T7" fmla="*/ 24 h 53"/>
                    <a:gd name="T8" fmla="*/ 49 w 52"/>
                    <a:gd name="T9" fmla="*/ 34 h 53"/>
                    <a:gd name="T10" fmla="*/ 29 w 52"/>
                    <a:gd name="T11" fmla="*/ 50 h 53"/>
                    <a:gd name="T12" fmla="*/ 19 w 52"/>
                    <a:gd name="T13" fmla="*/ 49 h 53"/>
                    <a:gd name="T14" fmla="*/ 2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2" y="3"/>
                        <a:pt x="22" y="3"/>
                        <a:pt x="22" y="3"/>
                      </a:cubicBezTo>
                      <a:cubicBezTo>
                        <a:pt x="25" y="0"/>
                        <a:pt x="30" y="1"/>
                        <a:pt x="32" y="4"/>
                      </a:cubicBezTo>
                      <a:cubicBezTo>
                        <a:pt x="49" y="24"/>
                        <a:pt x="49" y="24"/>
                        <a:pt x="49" y="24"/>
                      </a:cubicBezTo>
                      <a:cubicBezTo>
                        <a:pt x="52" y="27"/>
                        <a:pt x="52" y="31"/>
                        <a:pt x="49" y="34"/>
                      </a:cubicBezTo>
                      <a:cubicBezTo>
                        <a:pt x="29" y="50"/>
                        <a:pt x="29" y="50"/>
                        <a:pt x="29" y="50"/>
                      </a:cubicBezTo>
                      <a:cubicBezTo>
                        <a:pt x="26" y="53"/>
                        <a:pt x="22" y="52"/>
                        <a:pt x="19" y="49"/>
                      </a:cubicBezTo>
                      <a:cubicBezTo>
                        <a:pt x="2" y="29"/>
                        <a:pt x="2" y="29"/>
                        <a:pt x="2"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72" name="Freeform 190"/>
                <p:cNvSpPr>
                  <a:spLocks/>
                </p:cNvSpPr>
                <p:nvPr/>
              </p:nvSpPr>
              <p:spPr bwMode="auto">
                <a:xfrm>
                  <a:off x="1828" y="1449"/>
                  <a:ext cx="66" cy="65"/>
                </a:xfrm>
                <a:custGeom>
                  <a:avLst/>
                  <a:gdLst>
                    <a:gd name="T0" fmla="*/ 3 w 52"/>
                    <a:gd name="T1" fmla="*/ 19 h 52"/>
                    <a:gd name="T2" fmla="*/ 23 w 52"/>
                    <a:gd name="T3" fmla="*/ 2 h 52"/>
                    <a:gd name="T4" fmla="*/ 33 w 52"/>
                    <a:gd name="T5" fmla="*/ 3 h 52"/>
                    <a:gd name="T6" fmla="*/ 50 w 52"/>
                    <a:gd name="T7" fmla="*/ 23 h 52"/>
                    <a:gd name="T8" fmla="*/ 49 w 52"/>
                    <a:gd name="T9" fmla="*/ 33 h 52"/>
                    <a:gd name="T10" fmla="*/ 29 w 52"/>
                    <a:gd name="T11" fmla="*/ 50 h 52"/>
                    <a:gd name="T12" fmla="*/ 19 w 52"/>
                    <a:gd name="T13" fmla="*/ 49 h 52"/>
                    <a:gd name="T14" fmla="*/ 3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3" y="2"/>
                        <a:pt x="23" y="2"/>
                        <a:pt x="23" y="2"/>
                      </a:cubicBezTo>
                      <a:cubicBezTo>
                        <a:pt x="26" y="0"/>
                        <a:pt x="30" y="0"/>
                        <a:pt x="33" y="3"/>
                      </a:cubicBezTo>
                      <a:cubicBezTo>
                        <a:pt x="50" y="23"/>
                        <a:pt x="50" y="23"/>
                        <a:pt x="50" y="23"/>
                      </a:cubicBezTo>
                      <a:cubicBezTo>
                        <a:pt x="52" y="26"/>
                        <a:pt x="52" y="31"/>
                        <a:pt x="49" y="33"/>
                      </a:cubicBezTo>
                      <a:cubicBezTo>
                        <a:pt x="29" y="50"/>
                        <a:pt x="29" y="50"/>
                        <a:pt x="29" y="50"/>
                      </a:cubicBezTo>
                      <a:cubicBezTo>
                        <a:pt x="26" y="52"/>
                        <a:pt x="22" y="52"/>
                        <a:pt x="19" y="49"/>
                      </a:cubicBezTo>
                      <a:cubicBezTo>
                        <a:pt x="3" y="29"/>
                        <a:pt x="3" y="29"/>
                        <a:pt x="3" y="29"/>
                      </a:cubicBezTo>
                      <a:cubicBezTo>
                        <a:pt x="0" y="26"/>
                        <a:pt x="0"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73" name="Freeform 191"/>
                <p:cNvSpPr>
                  <a:spLocks/>
                </p:cNvSpPr>
                <p:nvPr/>
              </p:nvSpPr>
              <p:spPr bwMode="auto">
                <a:xfrm>
                  <a:off x="1875" y="1408"/>
                  <a:ext cx="67" cy="66"/>
                </a:xfrm>
                <a:custGeom>
                  <a:avLst/>
                  <a:gdLst>
                    <a:gd name="T0" fmla="*/ 4 w 53"/>
                    <a:gd name="T1" fmla="*/ 19 h 52"/>
                    <a:gd name="T2" fmla="*/ 23 w 53"/>
                    <a:gd name="T3" fmla="*/ 3 h 52"/>
                    <a:gd name="T4" fmla="*/ 33 w 53"/>
                    <a:gd name="T5" fmla="*/ 3 h 52"/>
                    <a:gd name="T6" fmla="*/ 50 w 53"/>
                    <a:gd name="T7" fmla="*/ 23 h 52"/>
                    <a:gd name="T8" fmla="*/ 49 w 53"/>
                    <a:gd name="T9" fmla="*/ 33 h 52"/>
                    <a:gd name="T10" fmla="*/ 30 w 53"/>
                    <a:gd name="T11" fmla="*/ 50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3"/>
                        <a:pt x="23" y="3"/>
                        <a:pt x="23" y="3"/>
                      </a:cubicBezTo>
                      <a:cubicBezTo>
                        <a:pt x="26" y="0"/>
                        <a:pt x="31" y="0"/>
                        <a:pt x="33" y="3"/>
                      </a:cubicBezTo>
                      <a:cubicBezTo>
                        <a:pt x="50" y="23"/>
                        <a:pt x="50" y="23"/>
                        <a:pt x="50" y="23"/>
                      </a:cubicBezTo>
                      <a:cubicBezTo>
                        <a:pt x="53" y="26"/>
                        <a:pt x="52" y="31"/>
                        <a:pt x="49" y="33"/>
                      </a:cubicBezTo>
                      <a:cubicBezTo>
                        <a:pt x="30" y="50"/>
                        <a:pt x="30" y="50"/>
                        <a:pt x="30" y="50"/>
                      </a:cubicBezTo>
                      <a:cubicBezTo>
                        <a:pt x="27" y="52"/>
                        <a:pt x="22" y="52"/>
                        <a:pt x="20" y="49"/>
                      </a:cubicBezTo>
                      <a:cubicBezTo>
                        <a:pt x="3" y="29"/>
                        <a:pt x="3" y="29"/>
                        <a:pt x="3" y="29"/>
                      </a:cubicBezTo>
                      <a:cubicBezTo>
                        <a:pt x="0" y="26"/>
                        <a:pt x="1" y="22"/>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74" name="Freeform 192"/>
                <p:cNvSpPr>
                  <a:spLocks/>
                </p:cNvSpPr>
                <p:nvPr/>
              </p:nvSpPr>
              <p:spPr bwMode="auto">
                <a:xfrm>
                  <a:off x="1923" y="1368"/>
                  <a:ext cx="66" cy="67"/>
                </a:xfrm>
                <a:custGeom>
                  <a:avLst/>
                  <a:gdLst>
                    <a:gd name="T0" fmla="*/ 3 w 52"/>
                    <a:gd name="T1" fmla="*/ 19 h 53"/>
                    <a:gd name="T2" fmla="*/ 22 w 52"/>
                    <a:gd name="T3" fmla="*/ 3 h 53"/>
                    <a:gd name="T4" fmla="*/ 32 w 52"/>
                    <a:gd name="T5" fmla="*/ 4 h 53"/>
                    <a:gd name="T6" fmla="*/ 49 w 52"/>
                    <a:gd name="T7" fmla="*/ 24 h 53"/>
                    <a:gd name="T8" fmla="*/ 49 w 52"/>
                    <a:gd name="T9" fmla="*/ 34 h 53"/>
                    <a:gd name="T10" fmla="*/ 29 w 52"/>
                    <a:gd name="T11" fmla="*/ 50 h 53"/>
                    <a:gd name="T12" fmla="*/ 19 w 52"/>
                    <a:gd name="T13" fmla="*/ 49 h 53"/>
                    <a:gd name="T14" fmla="*/ 2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2" y="3"/>
                        <a:pt x="22" y="3"/>
                        <a:pt x="22" y="3"/>
                      </a:cubicBezTo>
                      <a:cubicBezTo>
                        <a:pt x="25" y="0"/>
                        <a:pt x="30" y="1"/>
                        <a:pt x="32" y="4"/>
                      </a:cubicBezTo>
                      <a:cubicBezTo>
                        <a:pt x="49" y="24"/>
                        <a:pt x="49" y="24"/>
                        <a:pt x="49" y="24"/>
                      </a:cubicBezTo>
                      <a:cubicBezTo>
                        <a:pt x="52" y="27"/>
                        <a:pt x="52" y="31"/>
                        <a:pt x="49" y="34"/>
                      </a:cubicBezTo>
                      <a:cubicBezTo>
                        <a:pt x="29" y="50"/>
                        <a:pt x="29" y="50"/>
                        <a:pt x="29" y="50"/>
                      </a:cubicBezTo>
                      <a:cubicBezTo>
                        <a:pt x="26" y="53"/>
                        <a:pt x="22" y="52"/>
                        <a:pt x="19" y="49"/>
                      </a:cubicBezTo>
                      <a:cubicBezTo>
                        <a:pt x="2" y="29"/>
                        <a:pt x="2" y="29"/>
                        <a:pt x="2"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75" name="Freeform 193"/>
                <p:cNvSpPr>
                  <a:spLocks/>
                </p:cNvSpPr>
                <p:nvPr/>
              </p:nvSpPr>
              <p:spPr bwMode="auto">
                <a:xfrm>
                  <a:off x="1970" y="1311"/>
                  <a:ext cx="86" cy="83"/>
                </a:xfrm>
                <a:custGeom>
                  <a:avLst/>
                  <a:gdLst>
                    <a:gd name="T0" fmla="*/ 3 w 68"/>
                    <a:gd name="T1" fmla="*/ 33 h 66"/>
                    <a:gd name="T2" fmla="*/ 39 w 68"/>
                    <a:gd name="T3" fmla="*/ 3 h 66"/>
                    <a:gd name="T4" fmla="*/ 49 w 68"/>
                    <a:gd name="T5" fmla="*/ 4 h 66"/>
                    <a:gd name="T6" fmla="*/ 66 w 68"/>
                    <a:gd name="T7" fmla="*/ 23 h 66"/>
                    <a:gd name="T8" fmla="*/ 65 w 68"/>
                    <a:gd name="T9" fmla="*/ 34 h 66"/>
                    <a:gd name="T10" fmla="*/ 30 w 68"/>
                    <a:gd name="T11" fmla="*/ 63 h 66"/>
                    <a:gd name="T12" fmla="*/ 19 w 68"/>
                    <a:gd name="T13" fmla="*/ 63 h 66"/>
                    <a:gd name="T14" fmla="*/ 3 w 68"/>
                    <a:gd name="T15" fmla="*/ 43 h 66"/>
                    <a:gd name="T16" fmla="*/ 3 w 68"/>
                    <a:gd name="T17" fmla="*/ 3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6">
                      <a:moveTo>
                        <a:pt x="3" y="33"/>
                      </a:moveTo>
                      <a:cubicBezTo>
                        <a:pt x="39" y="3"/>
                        <a:pt x="39" y="3"/>
                        <a:pt x="39" y="3"/>
                      </a:cubicBezTo>
                      <a:cubicBezTo>
                        <a:pt x="42" y="0"/>
                        <a:pt x="46" y="1"/>
                        <a:pt x="49" y="4"/>
                      </a:cubicBezTo>
                      <a:cubicBezTo>
                        <a:pt x="66" y="23"/>
                        <a:pt x="66" y="23"/>
                        <a:pt x="66" y="23"/>
                      </a:cubicBezTo>
                      <a:cubicBezTo>
                        <a:pt x="68" y="27"/>
                        <a:pt x="68" y="31"/>
                        <a:pt x="65" y="34"/>
                      </a:cubicBezTo>
                      <a:cubicBezTo>
                        <a:pt x="30" y="63"/>
                        <a:pt x="30" y="63"/>
                        <a:pt x="30" y="63"/>
                      </a:cubicBezTo>
                      <a:cubicBezTo>
                        <a:pt x="27" y="66"/>
                        <a:pt x="22" y="66"/>
                        <a:pt x="19" y="63"/>
                      </a:cubicBezTo>
                      <a:cubicBezTo>
                        <a:pt x="3" y="43"/>
                        <a:pt x="3" y="43"/>
                        <a:pt x="3" y="43"/>
                      </a:cubicBezTo>
                      <a:cubicBezTo>
                        <a:pt x="0" y="40"/>
                        <a:pt x="0" y="35"/>
                        <a:pt x="3" y="3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76" name="Freeform 194"/>
                <p:cNvSpPr>
                  <a:spLocks/>
                </p:cNvSpPr>
                <p:nvPr/>
              </p:nvSpPr>
              <p:spPr bwMode="auto">
                <a:xfrm>
                  <a:off x="1488" y="1815"/>
                  <a:ext cx="67" cy="66"/>
                </a:xfrm>
                <a:custGeom>
                  <a:avLst/>
                  <a:gdLst>
                    <a:gd name="T0" fmla="*/ 4 w 53"/>
                    <a:gd name="T1" fmla="*/ 19 h 52"/>
                    <a:gd name="T2" fmla="*/ 23 w 53"/>
                    <a:gd name="T3" fmla="*/ 2 h 52"/>
                    <a:gd name="T4" fmla="*/ 33 w 53"/>
                    <a:gd name="T5" fmla="*/ 3 h 52"/>
                    <a:gd name="T6" fmla="*/ 50 w 53"/>
                    <a:gd name="T7" fmla="*/ 23 h 52"/>
                    <a:gd name="T8" fmla="*/ 49 w 53"/>
                    <a:gd name="T9" fmla="*/ 33 h 52"/>
                    <a:gd name="T10" fmla="*/ 30 w 53"/>
                    <a:gd name="T11" fmla="*/ 50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2"/>
                        <a:pt x="23" y="2"/>
                        <a:pt x="23" y="2"/>
                      </a:cubicBezTo>
                      <a:cubicBezTo>
                        <a:pt x="26" y="0"/>
                        <a:pt x="31" y="0"/>
                        <a:pt x="33" y="3"/>
                      </a:cubicBezTo>
                      <a:cubicBezTo>
                        <a:pt x="50" y="23"/>
                        <a:pt x="50" y="23"/>
                        <a:pt x="50" y="23"/>
                      </a:cubicBezTo>
                      <a:cubicBezTo>
                        <a:pt x="53" y="26"/>
                        <a:pt x="52" y="31"/>
                        <a:pt x="49" y="33"/>
                      </a:cubicBezTo>
                      <a:cubicBezTo>
                        <a:pt x="30" y="50"/>
                        <a:pt x="30" y="50"/>
                        <a:pt x="30" y="50"/>
                      </a:cubicBezTo>
                      <a:cubicBezTo>
                        <a:pt x="27" y="52"/>
                        <a:pt x="22" y="52"/>
                        <a:pt x="20" y="49"/>
                      </a:cubicBezTo>
                      <a:cubicBezTo>
                        <a:pt x="3" y="29"/>
                        <a:pt x="3" y="29"/>
                        <a:pt x="3" y="29"/>
                      </a:cubicBezTo>
                      <a:cubicBezTo>
                        <a:pt x="0" y="26"/>
                        <a:pt x="1" y="21"/>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77" name="Freeform 195"/>
                <p:cNvSpPr>
                  <a:spLocks/>
                </p:cNvSpPr>
                <p:nvPr/>
              </p:nvSpPr>
              <p:spPr bwMode="auto">
                <a:xfrm>
                  <a:off x="1536" y="1775"/>
                  <a:ext cx="66" cy="65"/>
                </a:xfrm>
                <a:custGeom>
                  <a:avLst/>
                  <a:gdLst>
                    <a:gd name="T0" fmla="*/ 3 w 52"/>
                    <a:gd name="T1" fmla="*/ 19 h 52"/>
                    <a:gd name="T2" fmla="*/ 22 w 52"/>
                    <a:gd name="T3" fmla="*/ 3 h 52"/>
                    <a:gd name="T4" fmla="*/ 32 w 52"/>
                    <a:gd name="T5" fmla="*/ 3 h 52"/>
                    <a:gd name="T6" fmla="*/ 49 w 52"/>
                    <a:gd name="T7" fmla="*/ 23 h 52"/>
                    <a:gd name="T8" fmla="*/ 49 w 52"/>
                    <a:gd name="T9" fmla="*/ 33 h 52"/>
                    <a:gd name="T10" fmla="*/ 29 w 52"/>
                    <a:gd name="T11" fmla="*/ 50 h 52"/>
                    <a:gd name="T12" fmla="*/ 19 w 52"/>
                    <a:gd name="T13" fmla="*/ 49 h 52"/>
                    <a:gd name="T14" fmla="*/ 2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2" y="3"/>
                        <a:pt x="22" y="3"/>
                        <a:pt x="22" y="3"/>
                      </a:cubicBezTo>
                      <a:cubicBezTo>
                        <a:pt x="25" y="0"/>
                        <a:pt x="30" y="0"/>
                        <a:pt x="32" y="3"/>
                      </a:cubicBezTo>
                      <a:cubicBezTo>
                        <a:pt x="49" y="23"/>
                        <a:pt x="49" y="23"/>
                        <a:pt x="49" y="23"/>
                      </a:cubicBezTo>
                      <a:cubicBezTo>
                        <a:pt x="52" y="26"/>
                        <a:pt x="52" y="31"/>
                        <a:pt x="49" y="33"/>
                      </a:cubicBezTo>
                      <a:cubicBezTo>
                        <a:pt x="29" y="50"/>
                        <a:pt x="29" y="50"/>
                        <a:pt x="29" y="50"/>
                      </a:cubicBezTo>
                      <a:cubicBezTo>
                        <a:pt x="26" y="52"/>
                        <a:pt x="22" y="52"/>
                        <a:pt x="19" y="49"/>
                      </a:cubicBezTo>
                      <a:cubicBezTo>
                        <a:pt x="2" y="29"/>
                        <a:pt x="2" y="29"/>
                        <a:pt x="2"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78" name="Freeform 196"/>
                <p:cNvSpPr>
                  <a:spLocks/>
                </p:cNvSpPr>
                <p:nvPr/>
              </p:nvSpPr>
              <p:spPr bwMode="auto">
                <a:xfrm>
                  <a:off x="1583" y="1734"/>
                  <a:ext cx="66" cy="67"/>
                </a:xfrm>
                <a:custGeom>
                  <a:avLst/>
                  <a:gdLst>
                    <a:gd name="T0" fmla="*/ 3 w 52"/>
                    <a:gd name="T1" fmla="*/ 19 h 53"/>
                    <a:gd name="T2" fmla="*/ 23 w 52"/>
                    <a:gd name="T3" fmla="*/ 3 h 53"/>
                    <a:gd name="T4" fmla="*/ 33 w 52"/>
                    <a:gd name="T5" fmla="*/ 4 h 53"/>
                    <a:gd name="T6" fmla="*/ 50 w 52"/>
                    <a:gd name="T7" fmla="*/ 24 h 53"/>
                    <a:gd name="T8" fmla="*/ 49 w 52"/>
                    <a:gd name="T9" fmla="*/ 34 h 53"/>
                    <a:gd name="T10" fmla="*/ 30 w 52"/>
                    <a:gd name="T11" fmla="*/ 50 h 53"/>
                    <a:gd name="T12" fmla="*/ 20 w 52"/>
                    <a:gd name="T13" fmla="*/ 49 h 53"/>
                    <a:gd name="T14" fmla="*/ 3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3" y="3"/>
                        <a:pt x="23" y="3"/>
                        <a:pt x="23" y="3"/>
                      </a:cubicBezTo>
                      <a:cubicBezTo>
                        <a:pt x="26" y="0"/>
                        <a:pt x="30" y="1"/>
                        <a:pt x="33" y="4"/>
                      </a:cubicBezTo>
                      <a:cubicBezTo>
                        <a:pt x="50" y="24"/>
                        <a:pt x="50" y="24"/>
                        <a:pt x="50" y="24"/>
                      </a:cubicBezTo>
                      <a:cubicBezTo>
                        <a:pt x="52" y="27"/>
                        <a:pt x="52" y="31"/>
                        <a:pt x="49" y="34"/>
                      </a:cubicBezTo>
                      <a:cubicBezTo>
                        <a:pt x="30" y="50"/>
                        <a:pt x="30" y="50"/>
                        <a:pt x="30" y="50"/>
                      </a:cubicBezTo>
                      <a:cubicBezTo>
                        <a:pt x="27" y="53"/>
                        <a:pt x="22" y="52"/>
                        <a:pt x="20" y="49"/>
                      </a:cubicBezTo>
                      <a:cubicBezTo>
                        <a:pt x="3" y="29"/>
                        <a:pt x="3" y="29"/>
                        <a:pt x="3"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79" name="Freeform 197"/>
                <p:cNvSpPr>
                  <a:spLocks/>
                </p:cNvSpPr>
                <p:nvPr/>
              </p:nvSpPr>
              <p:spPr bwMode="auto">
                <a:xfrm>
                  <a:off x="1630" y="1695"/>
                  <a:ext cx="67" cy="66"/>
                </a:xfrm>
                <a:custGeom>
                  <a:avLst/>
                  <a:gdLst>
                    <a:gd name="T0" fmla="*/ 4 w 53"/>
                    <a:gd name="T1" fmla="*/ 19 h 52"/>
                    <a:gd name="T2" fmla="*/ 23 w 53"/>
                    <a:gd name="T3" fmla="*/ 2 h 52"/>
                    <a:gd name="T4" fmla="*/ 33 w 53"/>
                    <a:gd name="T5" fmla="*/ 3 h 52"/>
                    <a:gd name="T6" fmla="*/ 50 w 53"/>
                    <a:gd name="T7" fmla="*/ 23 h 52"/>
                    <a:gd name="T8" fmla="*/ 49 w 53"/>
                    <a:gd name="T9" fmla="*/ 33 h 52"/>
                    <a:gd name="T10" fmla="*/ 30 w 53"/>
                    <a:gd name="T11" fmla="*/ 50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2"/>
                        <a:pt x="23" y="2"/>
                        <a:pt x="23" y="2"/>
                      </a:cubicBezTo>
                      <a:cubicBezTo>
                        <a:pt x="26" y="0"/>
                        <a:pt x="31" y="0"/>
                        <a:pt x="33" y="3"/>
                      </a:cubicBezTo>
                      <a:cubicBezTo>
                        <a:pt x="50" y="23"/>
                        <a:pt x="50" y="23"/>
                        <a:pt x="50" y="23"/>
                      </a:cubicBezTo>
                      <a:cubicBezTo>
                        <a:pt x="53" y="26"/>
                        <a:pt x="52" y="31"/>
                        <a:pt x="49" y="33"/>
                      </a:cubicBezTo>
                      <a:cubicBezTo>
                        <a:pt x="30" y="50"/>
                        <a:pt x="30" y="50"/>
                        <a:pt x="30" y="50"/>
                      </a:cubicBezTo>
                      <a:cubicBezTo>
                        <a:pt x="27" y="52"/>
                        <a:pt x="22" y="52"/>
                        <a:pt x="20" y="49"/>
                      </a:cubicBezTo>
                      <a:cubicBezTo>
                        <a:pt x="3" y="29"/>
                        <a:pt x="3" y="29"/>
                        <a:pt x="3" y="29"/>
                      </a:cubicBezTo>
                      <a:cubicBezTo>
                        <a:pt x="0" y="26"/>
                        <a:pt x="1" y="21"/>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80" name="Freeform 198"/>
                <p:cNvSpPr>
                  <a:spLocks/>
                </p:cNvSpPr>
                <p:nvPr/>
              </p:nvSpPr>
              <p:spPr bwMode="auto">
                <a:xfrm>
                  <a:off x="1678" y="1655"/>
                  <a:ext cx="65" cy="65"/>
                </a:xfrm>
                <a:custGeom>
                  <a:avLst/>
                  <a:gdLst>
                    <a:gd name="T0" fmla="*/ 3 w 52"/>
                    <a:gd name="T1" fmla="*/ 19 h 52"/>
                    <a:gd name="T2" fmla="*/ 22 w 52"/>
                    <a:gd name="T3" fmla="*/ 3 h 52"/>
                    <a:gd name="T4" fmla="*/ 32 w 52"/>
                    <a:gd name="T5" fmla="*/ 3 h 52"/>
                    <a:gd name="T6" fmla="*/ 49 w 52"/>
                    <a:gd name="T7" fmla="*/ 23 h 52"/>
                    <a:gd name="T8" fmla="*/ 49 w 52"/>
                    <a:gd name="T9" fmla="*/ 33 h 52"/>
                    <a:gd name="T10" fmla="*/ 29 w 52"/>
                    <a:gd name="T11" fmla="*/ 50 h 52"/>
                    <a:gd name="T12" fmla="*/ 19 w 52"/>
                    <a:gd name="T13" fmla="*/ 49 h 52"/>
                    <a:gd name="T14" fmla="*/ 2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2" y="3"/>
                        <a:pt x="22" y="3"/>
                        <a:pt x="22" y="3"/>
                      </a:cubicBezTo>
                      <a:cubicBezTo>
                        <a:pt x="25" y="0"/>
                        <a:pt x="30" y="0"/>
                        <a:pt x="32" y="3"/>
                      </a:cubicBezTo>
                      <a:cubicBezTo>
                        <a:pt x="49" y="23"/>
                        <a:pt x="49" y="23"/>
                        <a:pt x="49" y="23"/>
                      </a:cubicBezTo>
                      <a:cubicBezTo>
                        <a:pt x="52" y="26"/>
                        <a:pt x="52" y="31"/>
                        <a:pt x="49" y="33"/>
                      </a:cubicBezTo>
                      <a:cubicBezTo>
                        <a:pt x="29" y="50"/>
                        <a:pt x="29" y="50"/>
                        <a:pt x="29" y="50"/>
                      </a:cubicBezTo>
                      <a:cubicBezTo>
                        <a:pt x="26" y="52"/>
                        <a:pt x="22" y="52"/>
                        <a:pt x="19" y="49"/>
                      </a:cubicBezTo>
                      <a:cubicBezTo>
                        <a:pt x="2" y="29"/>
                        <a:pt x="2" y="29"/>
                        <a:pt x="2"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81" name="Freeform 199"/>
                <p:cNvSpPr>
                  <a:spLocks/>
                </p:cNvSpPr>
                <p:nvPr/>
              </p:nvSpPr>
              <p:spPr bwMode="auto">
                <a:xfrm>
                  <a:off x="1724" y="1614"/>
                  <a:ext cx="66" cy="67"/>
                </a:xfrm>
                <a:custGeom>
                  <a:avLst/>
                  <a:gdLst>
                    <a:gd name="T0" fmla="*/ 3 w 52"/>
                    <a:gd name="T1" fmla="*/ 19 h 53"/>
                    <a:gd name="T2" fmla="*/ 23 w 52"/>
                    <a:gd name="T3" fmla="*/ 3 h 53"/>
                    <a:gd name="T4" fmla="*/ 33 w 52"/>
                    <a:gd name="T5" fmla="*/ 4 h 53"/>
                    <a:gd name="T6" fmla="*/ 50 w 52"/>
                    <a:gd name="T7" fmla="*/ 24 h 53"/>
                    <a:gd name="T8" fmla="*/ 49 w 52"/>
                    <a:gd name="T9" fmla="*/ 34 h 53"/>
                    <a:gd name="T10" fmla="*/ 29 w 52"/>
                    <a:gd name="T11" fmla="*/ 50 h 53"/>
                    <a:gd name="T12" fmla="*/ 20 w 52"/>
                    <a:gd name="T13" fmla="*/ 49 h 53"/>
                    <a:gd name="T14" fmla="*/ 3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3" y="3"/>
                        <a:pt x="23" y="3"/>
                        <a:pt x="23" y="3"/>
                      </a:cubicBezTo>
                      <a:cubicBezTo>
                        <a:pt x="26" y="0"/>
                        <a:pt x="30" y="1"/>
                        <a:pt x="33" y="4"/>
                      </a:cubicBezTo>
                      <a:cubicBezTo>
                        <a:pt x="50" y="24"/>
                        <a:pt x="50" y="24"/>
                        <a:pt x="50" y="24"/>
                      </a:cubicBezTo>
                      <a:cubicBezTo>
                        <a:pt x="52" y="27"/>
                        <a:pt x="52" y="31"/>
                        <a:pt x="49" y="34"/>
                      </a:cubicBezTo>
                      <a:cubicBezTo>
                        <a:pt x="29" y="50"/>
                        <a:pt x="29" y="50"/>
                        <a:pt x="29" y="50"/>
                      </a:cubicBezTo>
                      <a:cubicBezTo>
                        <a:pt x="27" y="53"/>
                        <a:pt x="22" y="52"/>
                        <a:pt x="20" y="49"/>
                      </a:cubicBezTo>
                      <a:cubicBezTo>
                        <a:pt x="3" y="29"/>
                        <a:pt x="3" y="29"/>
                        <a:pt x="3"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82" name="Freeform 200"/>
                <p:cNvSpPr>
                  <a:spLocks/>
                </p:cNvSpPr>
                <p:nvPr/>
              </p:nvSpPr>
              <p:spPr bwMode="auto">
                <a:xfrm>
                  <a:off x="1771" y="1575"/>
                  <a:ext cx="67" cy="66"/>
                </a:xfrm>
                <a:custGeom>
                  <a:avLst/>
                  <a:gdLst>
                    <a:gd name="T0" fmla="*/ 4 w 53"/>
                    <a:gd name="T1" fmla="*/ 19 h 52"/>
                    <a:gd name="T2" fmla="*/ 23 w 53"/>
                    <a:gd name="T3" fmla="*/ 2 h 52"/>
                    <a:gd name="T4" fmla="*/ 33 w 53"/>
                    <a:gd name="T5" fmla="*/ 3 h 52"/>
                    <a:gd name="T6" fmla="*/ 50 w 53"/>
                    <a:gd name="T7" fmla="*/ 23 h 52"/>
                    <a:gd name="T8" fmla="*/ 49 w 53"/>
                    <a:gd name="T9" fmla="*/ 33 h 52"/>
                    <a:gd name="T10" fmla="*/ 30 w 53"/>
                    <a:gd name="T11" fmla="*/ 50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2"/>
                        <a:pt x="23" y="2"/>
                        <a:pt x="23" y="2"/>
                      </a:cubicBezTo>
                      <a:cubicBezTo>
                        <a:pt x="26" y="0"/>
                        <a:pt x="31" y="0"/>
                        <a:pt x="33" y="3"/>
                      </a:cubicBezTo>
                      <a:cubicBezTo>
                        <a:pt x="50" y="23"/>
                        <a:pt x="50" y="23"/>
                        <a:pt x="50" y="23"/>
                      </a:cubicBezTo>
                      <a:cubicBezTo>
                        <a:pt x="53" y="26"/>
                        <a:pt x="52" y="31"/>
                        <a:pt x="49" y="33"/>
                      </a:cubicBezTo>
                      <a:cubicBezTo>
                        <a:pt x="30" y="50"/>
                        <a:pt x="30" y="50"/>
                        <a:pt x="30" y="50"/>
                      </a:cubicBezTo>
                      <a:cubicBezTo>
                        <a:pt x="27" y="52"/>
                        <a:pt x="22" y="52"/>
                        <a:pt x="20" y="49"/>
                      </a:cubicBezTo>
                      <a:cubicBezTo>
                        <a:pt x="3" y="29"/>
                        <a:pt x="3" y="29"/>
                        <a:pt x="3" y="29"/>
                      </a:cubicBezTo>
                      <a:cubicBezTo>
                        <a:pt x="0" y="26"/>
                        <a:pt x="1" y="21"/>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83" name="Freeform 201"/>
                <p:cNvSpPr>
                  <a:spLocks/>
                </p:cNvSpPr>
                <p:nvPr/>
              </p:nvSpPr>
              <p:spPr bwMode="auto">
                <a:xfrm>
                  <a:off x="1819" y="1535"/>
                  <a:ext cx="66" cy="65"/>
                </a:xfrm>
                <a:custGeom>
                  <a:avLst/>
                  <a:gdLst>
                    <a:gd name="T0" fmla="*/ 3 w 52"/>
                    <a:gd name="T1" fmla="*/ 19 h 52"/>
                    <a:gd name="T2" fmla="*/ 22 w 52"/>
                    <a:gd name="T3" fmla="*/ 3 h 52"/>
                    <a:gd name="T4" fmla="*/ 32 w 52"/>
                    <a:gd name="T5" fmla="*/ 3 h 52"/>
                    <a:gd name="T6" fmla="*/ 49 w 52"/>
                    <a:gd name="T7" fmla="*/ 23 h 52"/>
                    <a:gd name="T8" fmla="*/ 49 w 52"/>
                    <a:gd name="T9" fmla="*/ 33 h 52"/>
                    <a:gd name="T10" fmla="*/ 29 w 52"/>
                    <a:gd name="T11" fmla="*/ 50 h 52"/>
                    <a:gd name="T12" fmla="*/ 19 w 52"/>
                    <a:gd name="T13" fmla="*/ 49 h 52"/>
                    <a:gd name="T14" fmla="*/ 2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2" y="3"/>
                        <a:pt x="22" y="3"/>
                        <a:pt x="22" y="3"/>
                      </a:cubicBezTo>
                      <a:cubicBezTo>
                        <a:pt x="25" y="0"/>
                        <a:pt x="30" y="0"/>
                        <a:pt x="32" y="3"/>
                      </a:cubicBezTo>
                      <a:cubicBezTo>
                        <a:pt x="49" y="23"/>
                        <a:pt x="49" y="23"/>
                        <a:pt x="49" y="23"/>
                      </a:cubicBezTo>
                      <a:cubicBezTo>
                        <a:pt x="52" y="26"/>
                        <a:pt x="52" y="31"/>
                        <a:pt x="49" y="33"/>
                      </a:cubicBezTo>
                      <a:cubicBezTo>
                        <a:pt x="29" y="50"/>
                        <a:pt x="29" y="50"/>
                        <a:pt x="29" y="50"/>
                      </a:cubicBezTo>
                      <a:cubicBezTo>
                        <a:pt x="26" y="52"/>
                        <a:pt x="22" y="52"/>
                        <a:pt x="19" y="49"/>
                      </a:cubicBezTo>
                      <a:cubicBezTo>
                        <a:pt x="2" y="29"/>
                        <a:pt x="2" y="29"/>
                        <a:pt x="2"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84" name="Freeform 202"/>
                <p:cNvSpPr>
                  <a:spLocks/>
                </p:cNvSpPr>
                <p:nvPr/>
              </p:nvSpPr>
              <p:spPr bwMode="auto">
                <a:xfrm>
                  <a:off x="1866" y="1494"/>
                  <a:ext cx="66" cy="67"/>
                </a:xfrm>
                <a:custGeom>
                  <a:avLst/>
                  <a:gdLst>
                    <a:gd name="T0" fmla="*/ 3 w 52"/>
                    <a:gd name="T1" fmla="*/ 19 h 53"/>
                    <a:gd name="T2" fmla="*/ 23 w 52"/>
                    <a:gd name="T3" fmla="*/ 3 h 53"/>
                    <a:gd name="T4" fmla="*/ 33 w 52"/>
                    <a:gd name="T5" fmla="*/ 4 h 53"/>
                    <a:gd name="T6" fmla="*/ 50 w 52"/>
                    <a:gd name="T7" fmla="*/ 24 h 53"/>
                    <a:gd name="T8" fmla="*/ 49 w 52"/>
                    <a:gd name="T9" fmla="*/ 34 h 53"/>
                    <a:gd name="T10" fmla="*/ 29 w 52"/>
                    <a:gd name="T11" fmla="*/ 50 h 53"/>
                    <a:gd name="T12" fmla="*/ 19 w 52"/>
                    <a:gd name="T13" fmla="*/ 49 h 53"/>
                    <a:gd name="T14" fmla="*/ 3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3" y="3"/>
                        <a:pt x="23" y="3"/>
                        <a:pt x="23" y="3"/>
                      </a:cubicBezTo>
                      <a:cubicBezTo>
                        <a:pt x="26" y="0"/>
                        <a:pt x="30" y="1"/>
                        <a:pt x="33" y="4"/>
                      </a:cubicBezTo>
                      <a:cubicBezTo>
                        <a:pt x="50" y="24"/>
                        <a:pt x="50" y="24"/>
                        <a:pt x="50" y="24"/>
                      </a:cubicBezTo>
                      <a:cubicBezTo>
                        <a:pt x="52" y="27"/>
                        <a:pt x="52" y="31"/>
                        <a:pt x="49" y="34"/>
                      </a:cubicBezTo>
                      <a:cubicBezTo>
                        <a:pt x="29" y="50"/>
                        <a:pt x="29" y="50"/>
                        <a:pt x="29" y="50"/>
                      </a:cubicBezTo>
                      <a:cubicBezTo>
                        <a:pt x="27" y="53"/>
                        <a:pt x="22" y="52"/>
                        <a:pt x="19" y="49"/>
                      </a:cubicBezTo>
                      <a:cubicBezTo>
                        <a:pt x="3" y="29"/>
                        <a:pt x="3" y="29"/>
                        <a:pt x="3"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85" name="Freeform 203"/>
                <p:cNvSpPr>
                  <a:spLocks/>
                </p:cNvSpPr>
                <p:nvPr/>
              </p:nvSpPr>
              <p:spPr bwMode="auto">
                <a:xfrm>
                  <a:off x="1913" y="1455"/>
                  <a:ext cx="67" cy="66"/>
                </a:xfrm>
                <a:custGeom>
                  <a:avLst/>
                  <a:gdLst>
                    <a:gd name="T0" fmla="*/ 4 w 53"/>
                    <a:gd name="T1" fmla="*/ 19 h 52"/>
                    <a:gd name="T2" fmla="*/ 23 w 53"/>
                    <a:gd name="T3" fmla="*/ 2 h 52"/>
                    <a:gd name="T4" fmla="*/ 33 w 53"/>
                    <a:gd name="T5" fmla="*/ 3 h 52"/>
                    <a:gd name="T6" fmla="*/ 50 w 53"/>
                    <a:gd name="T7" fmla="*/ 23 h 52"/>
                    <a:gd name="T8" fmla="*/ 49 w 53"/>
                    <a:gd name="T9" fmla="*/ 33 h 52"/>
                    <a:gd name="T10" fmla="*/ 30 w 53"/>
                    <a:gd name="T11" fmla="*/ 50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2"/>
                        <a:pt x="23" y="2"/>
                        <a:pt x="23" y="2"/>
                      </a:cubicBezTo>
                      <a:cubicBezTo>
                        <a:pt x="26" y="0"/>
                        <a:pt x="31" y="0"/>
                        <a:pt x="33" y="3"/>
                      </a:cubicBezTo>
                      <a:cubicBezTo>
                        <a:pt x="50" y="23"/>
                        <a:pt x="50" y="23"/>
                        <a:pt x="50" y="23"/>
                      </a:cubicBezTo>
                      <a:cubicBezTo>
                        <a:pt x="53" y="26"/>
                        <a:pt x="52" y="30"/>
                        <a:pt x="49" y="33"/>
                      </a:cubicBezTo>
                      <a:cubicBezTo>
                        <a:pt x="30" y="50"/>
                        <a:pt x="30" y="50"/>
                        <a:pt x="30" y="50"/>
                      </a:cubicBezTo>
                      <a:cubicBezTo>
                        <a:pt x="27" y="52"/>
                        <a:pt x="22" y="52"/>
                        <a:pt x="20" y="49"/>
                      </a:cubicBezTo>
                      <a:cubicBezTo>
                        <a:pt x="3" y="29"/>
                        <a:pt x="3" y="29"/>
                        <a:pt x="3" y="29"/>
                      </a:cubicBezTo>
                      <a:cubicBezTo>
                        <a:pt x="0" y="26"/>
                        <a:pt x="1" y="21"/>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86" name="Freeform 204"/>
                <p:cNvSpPr>
                  <a:spLocks/>
                </p:cNvSpPr>
                <p:nvPr/>
              </p:nvSpPr>
              <p:spPr bwMode="auto">
                <a:xfrm>
                  <a:off x="1961" y="1398"/>
                  <a:ext cx="86" cy="82"/>
                </a:xfrm>
                <a:custGeom>
                  <a:avLst/>
                  <a:gdLst>
                    <a:gd name="T0" fmla="*/ 3 w 68"/>
                    <a:gd name="T1" fmla="*/ 32 h 65"/>
                    <a:gd name="T2" fmla="*/ 38 w 68"/>
                    <a:gd name="T3" fmla="*/ 2 h 65"/>
                    <a:gd name="T4" fmla="*/ 48 w 68"/>
                    <a:gd name="T5" fmla="*/ 3 h 65"/>
                    <a:gd name="T6" fmla="*/ 65 w 68"/>
                    <a:gd name="T7" fmla="*/ 23 h 65"/>
                    <a:gd name="T8" fmla="*/ 64 w 68"/>
                    <a:gd name="T9" fmla="*/ 33 h 65"/>
                    <a:gd name="T10" fmla="*/ 29 w 68"/>
                    <a:gd name="T11" fmla="*/ 63 h 65"/>
                    <a:gd name="T12" fmla="*/ 19 w 68"/>
                    <a:gd name="T13" fmla="*/ 62 h 65"/>
                    <a:gd name="T14" fmla="*/ 2 w 68"/>
                    <a:gd name="T15" fmla="*/ 42 h 65"/>
                    <a:gd name="T16" fmla="*/ 3 w 68"/>
                    <a:gd name="T17"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5">
                      <a:moveTo>
                        <a:pt x="3" y="32"/>
                      </a:moveTo>
                      <a:cubicBezTo>
                        <a:pt x="38" y="2"/>
                        <a:pt x="38" y="2"/>
                        <a:pt x="38" y="2"/>
                      </a:cubicBezTo>
                      <a:cubicBezTo>
                        <a:pt x="41" y="0"/>
                        <a:pt x="46" y="0"/>
                        <a:pt x="48" y="3"/>
                      </a:cubicBezTo>
                      <a:cubicBezTo>
                        <a:pt x="65" y="23"/>
                        <a:pt x="65" y="23"/>
                        <a:pt x="65" y="23"/>
                      </a:cubicBezTo>
                      <a:cubicBezTo>
                        <a:pt x="68" y="26"/>
                        <a:pt x="67" y="30"/>
                        <a:pt x="64" y="33"/>
                      </a:cubicBezTo>
                      <a:cubicBezTo>
                        <a:pt x="29" y="63"/>
                        <a:pt x="29" y="63"/>
                        <a:pt x="29" y="63"/>
                      </a:cubicBezTo>
                      <a:cubicBezTo>
                        <a:pt x="26" y="65"/>
                        <a:pt x="22" y="65"/>
                        <a:pt x="19" y="62"/>
                      </a:cubicBezTo>
                      <a:cubicBezTo>
                        <a:pt x="2" y="42"/>
                        <a:pt x="2" y="42"/>
                        <a:pt x="2" y="42"/>
                      </a:cubicBezTo>
                      <a:cubicBezTo>
                        <a:pt x="0" y="39"/>
                        <a:pt x="0" y="35"/>
                        <a:pt x="3" y="3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grpSp>
            <p:nvGrpSpPr>
              <p:cNvPr id="455" name="Group 406"/>
              <p:cNvGrpSpPr>
                <a:grpSpLocks/>
              </p:cNvGrpSpPr>
              <p:nvPr/>
            </p:nvGrpSpPr>
            <p:grpSpPr bwMode="auto">
              <a:xfrm>
                <a:off x="42" y="81"/>
                <a:ext cx="3758" cy="3606"/>
                <a:chOff x="42" y="81"/>
                <a:chExt cx="3758" cy="3606"/>
              </a:xfrm>
            </p:grpSpPr>
            <p:sp>
              <p:nvSpPr>
                <p:cNvPr id="487" name="Freeform 206"/>
                <p:cNvSpPr>
                  <a:spLocks/>
                </p:cNvSpPr>
                <p:nvPr/>
              </p:nvSpPr>
              <p:spPr bwMode="auto">
                <a:xfrm>
                  <a:off x="2030" y="1356"/>
                  <a:ext cx="65" cy="66"/>
                </a:xfrm>
                <a:custGeom>
                  <a:avLst/>
                  <a:gdLst>
                    <a:gd name="T0" fmla="*/ 3 w 51"/>
                    <a:gd name="T1" fmla="*/ 18 h 52"/>
                    <a:gd name="T2" fmla="*/ 22 w 51"/>
                    <a:gd name="T3" fmla="*/ 3 h 52"/>
                    <a:gd name="T4" fmla="*/ 31 w 51"/>
                    <a:gd name="T5" fmla="*/ 3 h 52"/>
                    <a:gd name="T6" fmla="*/ 48 w 51"/>
                    <a:gd name="T7" fmla="*/ 24 h 52"/>
                    <a:gd name="T8" fmla="*/ 48 w 51"/>
                    <a:gd name="T9" fmla="*/ 33 h 52"/>
                    <a:gd name="T10" fmla="*/ 29 w 51"/>
                    <a:gd name="T11" fmla="*/ 49 h 52"/>
                    <a:gd name="T12" fmla="*/ 20 w 51"/>
                    <a:gd name="T13" fmla="*/ 48 h 52"/>
                    <a:gd name="T14" fmla="*/ 2 w 51"/>
                    <a:gd name="T15" fmla="*/ 28 h 52"/>
                    <a:gd name="T16" fmla="*/ 3 w 51"/>
                    <a:gd name="T17" fmla="*/ 1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2">
                      <a:moveTo>
                        <a:pt x="3" y="18"/>
                      </a:moveTo>
                      <a:cubicBezTo>
                        <a:pt x="22" y="3"/>
                        <a:pt x="22" y="3"/>
                        <a:pt x="22" y="3"/>
                      </a:cubicBezTo>
                      <a:cubicBezTo>
                        <a:pt x="24" y="0"/>
                        <a:pt x="29" y="1"/>
                        <a:pt x="31" y="3"/>
                      </a:cubicBezTo>
                      <a:cubicBezTo>
                        <a:pt x="48" y="24"/>
                        <a:pt x="48" y="24"/>
                        <a:pt x="48" y="24"/>
                      </a:cubicBezTo>
                      <a:cubicBezTo>
                        <a:pt x="51" y="27"/>
                        <a:pt x="51" y="31"/>
                        <a:pt x="48" y="33"/>
                      </a:cubicBezTo>
                      <a:cubicBezTo>
                        <a:pt x="29" y="49"/>
                        <a:pt x="29" y="49"/>
                        <a:pt x="29" y="49"/>
                      </a:cubicBezTo>
                      <a:cubicBezTo>
                        <a:pt x="26" y="52"/>
                        <a:pt x="22" y="51"/>
                        <a:pt x="20" y="48"/>
                      </a:cubicBezTo>
                      <a:cubicBezTo>
                        <a:pt x="2" y="28"/>
                        <a:pt x="2" y="28"/>
                        <a:pt x="2" y="28"/>
                      </a:cubicBezTo>
                      <a:cubicBezTo>
                        <a:pt x="0" y="25"/>
                        <a:pt x="0" y="21"/>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88" name="Freeform 207"/>
                <p:cNvSpPr>
                  <a:spLocks/>
                </p:cNvSpPr>
                <p:nvPr/>
              </p:nvSpPr>
              <p:spPr bwMode="auto">
                <a:xfrm>
                  <a:off x="1722" y="1552"/>
                  <a:ext cx="365" cy="347"/>
                </a:xfrm>
                <a:custGeom>
                  <a:avLst/>
                  <a:gdLst>
                    <a:gd name="T0" fmla="*/ 3 w 289"/>
                    <a:gd name="T1" fmla="*/ 168 h 274"/>
                    <a:gd name="T2" fmla="*/ 197 w 289"/>
                    <a:gd name="T3" fmla="*/ 3 h 274"/>
                    <a:gd name="T4" fmla="*/ 207 w 289"/>
                    <a:gd name="T5" fmla="*/ 4 h 274"/>
                    <a:gd name="T6" fmla="*/ 286 w 289"/>
                    <a:gd name="T7" fmla="*/ 97 h 274"/>
                    <a:gd name="T8" fmla="*/ 286 w 289"/>
                    <a:gd name="T9" fmla="*/ 107 h 274"/>
                    <a:gd name="T10" fmla="*/ 92 w 289"/>
                    <a:gd name="T11" fmla="*/ 272 h 274"/>
                    <a:gd name="T12" fmla="*/ 82 w 289"/>
                    <a:gd name="T13" fmla="*/ 271 h 274"/>
                    <a:gd name="T14" fmla="*/ 3 w 289"/>
                    <a:gd name="T15" fmla="*/ 177 h 274"/>
                    <a:gd name="T16" fmla="*/ 3 w 289"/>
                    <a:gd name="T17" fmla="*/ 16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274">
                      <a:moveTo>
                        <a:pt x="3" y="168"/>
                      </a:moveTo>
                      <a:cubicBezTo>
                        <a:pt x="197" y="3"/>
                        <a:pt x="197" y="3"/>
                        <a:pt x="197" y="3"/>
                      </a:cubicBezTo>
                      <a:cubicBezTo>
                        <a:pt x="200" y="0"/>
                        <a:pt x="205" y="1"/>
                        <a:pt x="207" y="4"/>
                      </a:cubicBezTo>
                      <a:cubicBezTo>
                        <a:pt x="286" y="97"/>
                        <a:pt x="286" y="97"/>
                        <a:pt x="286" y="97"/>
                      </a:cubicBezTo>
                      <a:cubicBezTo>
                        <a:pt x="289" y="100"/>
                        <a:pt x="289" y="104"/>
                        <a:pt x="286" y="107"/>
                      </a:cubicBezTo>
                      <a:cubicBezTo>
                        <a:pt x="92" y="272"/>
                        <a:pt x="92" y="272"/>
                        <a:pt x="92" y="272"/>
                      </a:cubicBezTo>
                      <a:cubicBezTo>
                        <a:pt x="89" y="274"/>
                        <a:pt x="84" y="274"/>
                        <a:pt x="82" y="271"/>
                      </a:cubicBezTo>
                      <a:cubicBezTo>
                        <a:pt x="3" y="177"/>
                        <a:pt x="3" y="177"/>
                        <a:pt x="3" y="177"/>
                      </a:cubicBezTo>
                      <a:cubicBezTo>
                        <a:pt x="0" y="175"/>
                        <a:pt x="0" y="170"/>
                        <a:pt x="3" y="16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89" name="Freeform 208"/>
                <p:cNvSpPr>
                  <a:spLocks/>
                </p:cNvSpPr>
                <p:nvPr/>
              </p:nvSpPr>
              <p:spPr bwMode="auto">
                <a:xfrm>
                  <a:off x="1839" y="1805"/>
                  <a:ext cx="147" cy="132"/>
                </a:xfrm>
                <a:custGeom>
                  <a:avLst/>
                  <a:gdLst>
                    <a:gd name="T0" fmla="*/ 0 w 116"/>
                    <a:gd name="T1" fmla="*/ 82 h 104"/>
                    <a:gd name="T2" fmla="*/ 97 w 116"/>
                    <a:gd name="T3" fmla="*/ 0 h 104"/>
                    <a:gd name="T4" fmla="*/ 99 w 116"/>
                    <a:gd name="T5" fmla="*/ 0 h 104"/>
                    <a:gd name="T6" fmla="*/ 115 w 116"/>
                    <a:gd name="T7" fmla="*/ 20 h 104"/>
                    <a:gd name="T8" fmla="*/ 115 w 116"/>
                    <a:gd name="T9" fmla="*/ 22 h 104"/>
                    <a:gd name="T10" fmla="*/ 19 w 116"/>
                    <a:gd name="T11" fmla="*/ 104 h 104"/>
                    <a:gd name="T12" fmla="*/ 17 w 116"/>
                    <a:gd name="T13" fmla="*/ 104 h 104"/>
                    <a:gd name="T14" fmla="*/ 0 w 116"/>
                    <a:gd name="T15" fmla="*/ 84 h 104"/>
                    <a:gd name="T16" fmla="*/ 0 w 116"/>
                    <a:gd name="T17"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04">
                      <a:moveTo>
                        <a:pt x="0" y="82"/>
                      </a:moveTo>
                      <a:cubicBezTo>
                        <a:pt x="97" y="0"/>
                        <a:pt x="97" y="0"/>
                        <a:pt x="97" y="0"/>
                      </a:cubicBezTo>
                      <a:cubicBezTo>
                        <a:pt x="97" y="0"/>
                        <a:pt x="98" y="0"/>
                        <a:pt x="99" y="0"/>
                      </a:cubicBezTo>
                      <a:cubicBezTo>
                        <a:pt x="115" y="20"/>
                        <a:pt x="115" y="20"/>
                        <a:pt x="115" y="20"/>
                      </a:cubicBezTo>
                      <a:cubicBezTo>
                        <a:pt x="116" y="20"/>
                        <a:pt x="116" y="21"/>
                        <a:pt x="115" y="22"/>
                      </a:cubicBezTo>
                      <a:cubicBezTo>
                        <a:pt x="19" y="104"/>
                        <a:pt x="19" y="104"/>
                        <a:pt x="19" y="104"/>
                      </a:cubicBezTo>
                      <a:cubicBezTo>
                        <a:pt x="18" y="104"/>
                        <a:pt x="17" y="104"/>
                        <a:pt x="17" y="104"/>
                      </a:cubicBezTo>
                      <a:cubicBezTo>
                        <a:pt x="0" y="84"/>
                        <a:pt x="0" y="84"/>
                        <a:pt x="0" y="84"/>
                      </a:cubicBezTo>
                      <a:cubicBezTo>
                        <a:pt x="0" y="84"/>
                        <a:pt x="0" y="83"/>
                        <a:pt x="0" y="8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90" name="Freeform 209"/>
                <p:cNvSpPr>
                  <a:spLocks/>
                </p:cNvSpPr>
                <p:nvPr/>
              </p:nvSpPr>
              <p:spPr bwMode="auto">
                <a:xfrm>
                  <a:off x="1973" y="1691"/>
                  <a:ext cx="147" cy="132"/>
                </a:xfrm>
                <a:custGeom>
                  <a:avLst/>
                  <a:gdLst>
                    <a:gd name="T0" fmla="*/ 0 w 116"/>
                    <a:gd name="T1" fmla="*/ 82 h 104"/>
                    <a:gd name="T2" fmla="*/ 97 w 116"/>
                    <a:gd name="T3" fmla="*/ 0 h 104"/>
                    <a:gd name="T4" fmla="*/ 99 w 116"/>
                    <a:gd name="T5" fmla="*/ 1 h 104"/>
                    <a:gd name="T6" fmla="*/ 115 w 116"/>
                    <a:gd name="T7" fmla="*/ 20 h 104"/>
                    <a:gd name="T8" fmla="*/ 115 w 116"/>
                    <a:gd name="T9" fmla="*/ 22 h 104"/>
                    <a:gd name="T10" fmla="*/ 19 w 116"/>
                    <a:gd name="T11" fmla="*/ 104 h 104"/>
                    <a:gd name="T12" fmla="*/ 17 w 116"/>
                    <a:gd name="T13" fmla="*/ 104 h 104"/>
                    <a:gd name="T14" fmla="*/ 0 w 116"/>
                    <a:gd name="T15" fmla="*/ 84 h 104"/>
                    <a:gd name="T16" fmla="*/ 0 w 116"/>
                    <a:gd name="T17"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04">
                      <a:moveTo>
                        <a:pt x="0" y="82"/>
                      </a:moveTo>
                      <a:cubicBezTo>
                        <a:pt x="97" y="0"/>
                        <a:pt x="97" y="0"/>
                        <a:pt x="97" y="0"/>
                      </a:cubicBezTo>
                      <a:cubicBezTo>
                        <a:pt x="97" y="0"/>
                        <a:pt x="98" y="0"/>
                        <a:pt x="99" y="1"/>
                      </a:cubicBezTo>
                      <a:cubicBezTo>
                        <a:pt x="115" y="20"/>
                        <a:pt x="115" y="20"/>
                        <a:pt x="115" y="20"/>
                      </a:cubicBezTo>
                      <a:cubicBezTo>
                        <a:pt x="116" y="21"/>
                        <a:pt x="116" y="21"/>
                        <a:pt x="115" y="22"/>
                      </a:cubicBezTo>
                      <a:cubicBezTo>
                        <a:pt x="19" y="104"/>
                        <a:pt x="19" y="104"/>
                        <a:pt x="19" y="104"/>
                      </a:cubicBezTo>
                      <a:cubicBezTo>
                        <a:pt x="18" y="104"/>
                        <a:pt x="17" y="104"/>
                        <a:pt x="17" y="104"/>
                      </a:cubicBezTo>
                      <a:cubicBezTo>
                        <a:pt x="0" y="84"/>
                        <a:pt x="0" y="84"/>
                        <a:pt x="0" y="84"/>
                      </a:cubicBezTo>
                      <a:cubicBezTo>
                        <a:pt x="0" y="84"/>
                        <a:pt x="0" y="83"/>
                        <a:pt x="0" y="8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91" name="Freeform 210"/>
                <p:cNvSpPr>
                  <a:spLocks/>
                </p:cNvSpPr>
                <p:nvPr/>
              </p:nvSpPr>
              <p:spPr bwMode="auto">
                <a:xfrm>
                  <a:off x="1094" y="911"/>
                  <a:ext cx="878" cy="751"/>
                </a:xfrm>
                <a:custGeom>
                  <a:avLst/>
                  <a:gdLst>
                    <a:gd name="T0" fmla="*/ 656 w 695"/>
                    <a:gd name="T1" fmla="*/ 10 h 594"/>
                    <a:gd name="T2" fmla="*/ 13 w 695"/>
                    <a:gd name="T3" fmla="*/ 556 h 594"/>
                    <a:gd name="T4" fmla="*/ 10 w 695"/>
                    <a:gd name="T5" fmla="*/ 594 h 594"/>
                    <a:gd name="T6" fmla="*/ 695 w 695"/>
                    <a:gd name="T7" fmla="*/ 13 h 594"/>
                    <a:gd name="T8" fmla="*/ 656 w 695"/>
                    <a:gd name="T9" fmla="*/ 10 h 594"/>
                  </a:gdLst>
                  <a:ahLst/>
                  <a:cxnLst>
                    <a:cxn ang="0">
                      <a:pos x="T0" y="T1"/>
                    </a:cxn>
                    <a:cxn ang="0">
                      <a:pos x="T2" y="T3"/>
                    </a:cxn>
                    <a:cxn ang="0">
                      <a:pos x="T4" y="T5"/>
                    </a:cxn>
                    <a:cxn ang="0">
                      <a:pos x="T6" y="T7"/>
                    </a:cxn>
                    <a:cxn ang="0">
                      <a:pos x="T8" y="T9"/>
                    </a:cxn>
                  </a:cxnLst>
                  <a:rect l="0" t="0" r="r" b="b"/>
                  <a:pathLst>
                    <a:path w="695" h="594">
                      <a:moveTo>
                        <a:pt x="656" y="10"/>
                      </a:moveTo>
                      <a:cubicBezTo>
                        <a:pt x="13" y="556"/>
                        <a:pt x="13" y="556"/>
                        <a:pt x="13" y="556"/>
                      </a:cubicBezTo>
                      <a:cubicBezTo>
                        <a:pt x="2" y="565"/>
                        <a:pt x="0" y="583"/>
                        <a:pt x="10" y="594"/>
                      </a:cubicBezTo>
                      <a:cubicBezTo>
                        <a:pt x="695" y="13"/>
                        <a:pt x="695" y="13"/>
                        <a:pt x="695" y="13"/>
                      </a:cubicBezTo>
                      <a:cubicBezTo>
                        <a:pt x="685" y="2"/>
                        <a:pt x="668" y="0"/>
                        <a:pt x="656" y="10"/>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92" name="Freeform 211"/>
                <p:cNvSpPr>
                  <a:spLocks/>
                </p:cNvSpPr>
                <p:nvPr/>
              </p:nvSpPr>
              <p:spPr bwMode="auto">
                <a:xfrm>
                  <a:off x="2061" y="1732"/>
                  <a:ext cx="689" cy="697"/>
                </a:xfrm>
                <a:custGeom>
                  <a:avLst/>
                  <a:gdLst>
                    <a:gd name="T0" fmla="*/ 8 w 545"/>
                    <a:gd name="T1" fmla="*/ 355 h 552"/>
                    <a:gd name="T2" fmla="*/ 7 w 545"/>
                    <a:gd name="T3" fmla="*/ 330 h 552"/>
                    <a:gd name="T4" fmla="*/ 310 w 545"/>
                    <a:gd name="T5" fmla="*/ 7 h 552"/>
                    <a:gd name="T6" fmla="*/ 335 w 545"/>
                    <a:gd name="T7" fmla="*/ 7 h 552"/>
                    <a:gd name="T8" fmla="*/ 538 w 545"/>
                    <a:gd name="T9" fmla="*/ 197 h 552"/>
                    <a:gd name="T10" fmla="*/ 538 w 545"/>
                    <a:gd name="T11" fmla="*/ 222 h 552"/>
                    <a:gd name="T12" fmla="*/ 235 w 545"/>
                    <a:gd name="T13" fmla="*/ 545 h 552"/>
                    <a:gd name="T14" fmla="*/ 210 w 545"/>
                    <a:gd name="T15" fmla="*/ 545 h 552"/>
                    <a:gd name="T16" fmla="*/ 8 w 545"/>
                    <a:gd name="T17" fmla="*/ 35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5" h="552">
                      <a:moveTo>
                        <a:pt x="8" y="355"/>
                      </a:moveTo>
                      <a:cubicBezTo>
                        <a:pt x="1" y="348"/>
                        <a:pt x="0" y="337"/>
                        <a:pt x="7" y="330"/>
                      </a:cubicBezTo>
                      <a:cubicBezTo>
                        <a:pt x="310" y="7"/>
                        <a:pt x="310" y="7"/>
                        <a:pt x="310" y="7"/>
                      </a:cubicBezTo>
                      <a:cubicBezTo>
                        <a:pt x="317" y="0"/>
                        <a:pt x="328" y="0"/>
                        <a:pt x="335" y="7"/>
                      </a:cubicBezTo>
                      <a:cubicBezTo>
                        <a:pt x="538" y="197"/>
                        <a:pt x="538" y="197"/>
                        <a:pt x="538" y="197"/>
                      </a:cubicBezTo>
                      <a:cubicBezTo>
                        <a:pt x="545" y="204"/>
                        <a:pt x="545" y="215"/>
                        <a:pt x="538" y="222"/>
                      </a:cubicBezTo>
                      <a:cubicBezTo>
                        <a:pt x="235" y="545"/>
                        <a:pt x="235" y="545"/>
                        <a:pt x="235" y="545"/>
                      </a:cubicBezTo>
                      <a:cubicBezTo>
                        <a:pt x="229" y="552"/>
                        <a:pt x="217" y="552"/>
                        <a:pt x="210" y="545"/>
                      </a:cubicBezTo>
                      <a:lnTo>
                        <a:pt x="8" y="355"/>
                      </a:lnTo>
                      <a:close/>
                    </a:path>
                  </a:pathLst>
                </a:custGeom>
                <a:solidFill>
                  <a:srgbClr val="3745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93" name="Freeform 212"/>
                <p:cNvSpPr>
                  <a:spLocks/>
                </p:cNvSpPr>
                <p:nvPr/>
              </p:nvSpPr>
              <p:spPr bwMode="auto">
                <a:xfrm>
                  <a:off x="2159" y="1794"/>
                  <a:ext cx="530" cy="534"/>
                </a:xfrm>
                <a:custGeom>
                  <a:avLst/>
                  <a:gdLst>
                    <a:gd name="T0" fmla="*/ 302 w 530"/>
                    <a:gd name="T1" fmla="*/ 0 h 534"/>
                    <a:gd name="T2" fmla="*/ 0 w 530"/>
                    <a:gd name="T3" fmla="*/ 322 h 534"/>
                    <a:gd name="T4" fmla="*/ 227 w 530"/>
                    <a:gd name="T5" fmla="*/ 534 h 534"/>
                    <a:gd name="T6" fmla="*/ 530 w 530"/>
                    <a:gd name="T7" fmla="*/ 212 h 534"/>
                    <a:gd name="T8" fmla="*/ 302 w 530"/>
                    <a:gd name="T9" fmla="*/ 0 h 534"/>
                  </a:gdLst>
                  <a:ahLst/>
                  <a:cxnLst>
                    <a:cxn ang="0">
                      <a:pos x="T0" y="T1"/>
                    </a:cxn>
                    <a:cxn ang="0">
                      <a:pos x="T2" y="T3"/>
                    </a:cxn>
                    <a:cxn ang="0">
                      <a:pos x="T4" y="T5"/>
                    </a:cxn>
                    <a:cxn ang="0">
                      <a:pos x="T6" y="T7"/>
                    </a:cxn>
                    <a:cxn ang="0">
                      <a:pos x="T8" y="T9"/>
                    </a:cxn>
                  </a:cxnLst>
                  <a:rect l="0" t="0" r="r" b="b"/>
                  <a:pathLst>
                    <a:path w="530" h="534">
                      <a:moveTo>
                        <a:pt x="302" y="0"/>
                      </a:moveTo>
                      <a:lnTo>
                        <a:pt x="0" y="322"/>
                      </a:lnTo>
                      <a:lnTo>
                        <a:pt x="227" y="534"/>
                      </a:lnTo>
                      <a:lnTo>
                        <a:pt x="530" y="212"/>
                      </a:lnTo>
                      <a:lnTo>
                        <a:pt x="302" y="0"/>
                      </a:lnTo>
                      <a:close/>
                    </a:path>
                  </a:pathLst>
                </a:custGeom>
                <a:solidFill>
                  <a:srgbClr val="2D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94" name="Freeform 213"/>
                <p:cNvSpPr>
                  <a:spLocks/>
                </p:cNvSpPr>
                <p:nvPr/>
              </p:nvSpPr>
              <p:spPr bwMode="auto">
                <a:xfrm>
                  <a:off x="2197" y="2231"/>
                  <a:ext cx="70" cy="70"/>
                </a:xfrm>
                <a:custGeom>
                  <a:avLst/>
                  <a:gdLst>
                    <a:gd name="T0" fmla="*/ 44 w 55"/>
                    <a:gd name="T1" fmla="*/ 9 h 55"/>
                    <a:gd name="T2" fmla="*/ 9 w 55"/>
                    <a:gd name="T3" fmla="*/ 10 h 55"/>
                    <a:gd name="T4" fmla="*/ 10 w 55"/>
                    <a:gd name="T5" fmla="*/ 45 h 55"/>
                    <a:gd name="T6" fmla="*/ 46 w 55"/>
                    <a:gd name="T7" fmla="*/ 44 h 55"/>
                    <a:gd name="T8" fmla="*/ 44 w 55"/>
                    <a:gd name="T9" fmla="*/ 9 h 55"/>
                  </a:gdLst>
                  <a:ahLst/>
                  <a:cxnLst>
                    <a:cxn ang="0">
                      <a:pos x="T0" y="T1"/>
                    </a:cxn>
                    <a:cxn ang="0">
                      <a:pos x="T2" y="T3"/>
                    </a:cxn>
                    <a:cxn ang="0">
                      <a:pos x="T4" y="T5"/>
                    </a:cxn>
                    <a:cxn ang="0">
                      <a:pos x="T6" y="T7"/>
                    </a:cxn>
                    <a:cxn ang="0">
                      <a:pos x="T8" y="T9"/>
                    </a:cxn>
                  </a:cxnLst>
                  <a:rect l="0" t="0" r="r" b="b"/>
                  <a:pathLst>
                    <a:path w="55" h="55">
                      <a:moveTo>
                        <a:pt x="44" y="9"/>
                      </a:moveTo>
                      <a:cubicBezTo>
                        <a:pt x="34" y="0"/>
                        <a:pt x="19" y="0"/>
                        <a:pt x="9" y="10"/>
                      </a:cubicBezTo>
                      <a:cubicBezTo>
                        <a:pt x="0" y="20"/>
                        <a:pt x="0" y="36"/>
                        <a:pt x="10" y="45"/>
                      </a:cubicBezTo>
                      <a:cubicBezTo>
                        <a:pt x="20" y="55"/>
                        <a:pt x="36" y="54"/>
                        <a:pt x="46" y="44"/>
                      </a:cubicBezTo>
                      <a:cubicBezTo>
                        <a:pt x="55" y="34"/>
                        <a:pt x="55" y="18"/>
                        <a:pt x="44" y="9"/>
                      </a:cubicBezTo>
                      <a:close/>
                    </a:path>
                  </a:pathLst>
                </a:custGeom>
                <a:solidFill>
                  <a:srgbClr val="1C2B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95" name="Freeform 214"/>
                <p:cNvSpPr>
                  <a:spLocks/>
                </p:cNvSpPr>
                <p:nvPr/>
              </p:nvSpPr>
              <p:spPr bwMode="auto">
                <a:xfrm>
                  <a:off x="2216" y="2250"/>
                  <a:ext cx="32" cy="30"/>
                </a:xfrm>
                <a:custGeom>
                  <a:avLst/>
                  <a:gdLst>
                    <a:gd name="T0" fmla="*/ 20 w 25"/>
                    <a:gd name="T1" fmla="*/ 4 h 24"/>
                    <a:gd name="T2" fmla="*/ 4 w 25"/>
                    <a:gd name="T3" fmla="*/ 5 h 24"/>
                    <a:gd name="T4" fmla="*/ 5 w 25"/>
                    <a:gd name="T5" fmla="*/ 20 h 24"/>
                    <a:gd name="T6" fmla="*/ 20 w 25"/>
                    <a:gd name="T7" fmla="*/ 20 h 24"/>
                    <a:gd name="T8" fmla="*/ 20 w 25"/>
                    <a:gd name="T9" fmla="*/ 4 h 24"/>
                  </a:gdLst>
                  <a:ahLst/>
                  <a:cxnLst>
                    <a:cxn ang="0">
                      <a:pos x="T0" y="T1"/>
                    </a:cxn>
                    <a:cxn ang="0">
                      <a:pos x="T2" y="T3"/>
                    </a:cxn>
                    <a:cxn ang="0">
                      <a:pos x="T4" y="T5"/>
                    </a:cxn>
                    <a:cxn ang="0">
                      <a:pos x="T6" y="T7"/>
                    </a:cxn>
                    <a:cxn ang="0">
                      <a:pos x="T8" y="T9"/>
                    </a:cxn>
                  </a:cxnLst>
                  <a:rect l="0" t="0" r="r" b="b"/>
                  <a:pathLst>
                    <a:path w="25" h="24">
                      <a:moveTo>
                        <a:pt x="20" y="4"/>
                      </a:moveTo>
                      <a:cubicBezTo>
                        <a:pt x="16" y="0"/>
                        <a:pt x="9" y="0"/>
                        <a:pt x="4" y="5"/>
                      </a:cubicBezTo>
                      <a:cubicBezTo>
                        <a:pt x="0" y="9"/>
                        <a:pt x="0" y="16"/>
                        <a:pt x="5" y="20"/>
                      </a:cubicBezTo>
                      <a:cubicBezTo>
                        <a:pt x="9" y="24"/>
                        <a:pt x="16" y="24"/>
                        <a:pt x="20" y="20"/>
                      </a:cubicBezTo>
                      <a:cubicBezTo>
                        <a:pt x="25" y="15"/>
                        <a:pt x="24" y="8"/>
                        <a:pt x="20" y="4"/>
                      </a:cubicBezTo>
                      <a:close/>
                    </a:path>
                  </a:pathLst>
                </a:custGeom>
                <a:solidFill>
                  <a:srgbClr val="1223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96" name="Freeform 215"/>
                <p:cNvSpPr>
                  <a:spLocks/>
                </p:cNvSpPr>
                <p:nvPr/>
              </p:nvSpPr>
              <p:spPr bwMode="auto">
                <a:xfrm>
                  <a:off x="2176" y="2211"/>
                  <a:ext cx="36" cy="38"/>
                </a:xfrm>
                <a:custGeom>
                  <a:avLst/>
                  <a:gdLst>
                    <a:gd name="T0" fmla="*/ 28 w 29"/>
                    <a:gd name="T1" fmla="*/ 8 h 30"/>
                    <a:gd name="T2" fmla="*/ 28 w 29"/>
                    <a:gd name="T3" fmla="*/ 12 h 30"/>
                    <a:gd name="T4" fmla="*/ 12 w 29"/>
                    <a:gd name="T5" fmla="*/ 28 h 30"/>
                    <a:gd name="T6" fmla="*/ 8 w 29"/>
                    <a:gd name="T7" fmla="*/ 29 h 30"/>
                    <a:gd name="T8" fmla="*/ 1 w 29"/>
                    <a:gd name="T9" fmla="*/ 21 h 30"/>
                    <a:gd name="T10" fmla="*/ 1 w 29"/>
                    <a:gd name="T11" fmla="*/ 18 h 30"/>
                    <a:gd name="T12" fmla="*/ 16 w 29"/>
                    <a:gd name="T13" fmla="*/ 1 h 30"/>
                    <a:gd name="T14" fmla="*/ 20 w 29"/>
                    <a:gd name="T15" fmla="*/ 1 h 30"/>
                    <a:gd name="T16" fmla="*/ 28 w 29"/>
                    <a:gd name="T17"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28" y="8"/>
                      </a:moveTo>
                      <a:cubicBezTo>
                        <a:pt x="29" y="9"/>
                        <a:pt x="29" y="11"/>
                        <a:pt x="28" y="12"/>
                      </a:cubicBezTo>
                      <a:cubicBezTo>
                        <a:pt x="12" y="28"/>
                        <a:pt x="12" y="28"/>
                        <a:pt x="12" y="28"/>
                      </a:cubicBezTo>
                      <a:cubicBezTo>
                        <a:pt x="11" y="30"/>
                        <a:pt x="10" y="30"/>
                        <a:pt x="8" y="29"/>
                      </a:cubicBezTo>
                      <a:cubicBezTo>
                        <a:pt x="1" y="21"/>
                        <a:pt x="1" y="21"/>
                        <a:pt x="1" y="21"/>
                      </a:cubicBezTo>
                      <a:cubicBezTo>
                        <a:pt x="0" y="20"/>
                        <a:pt x="0" y="19"/>
                        <a:pt x="1" y="18"/>
                      </a:cubicBezTo>
                      <a:cubicBezTo>
                        <a:pt x="16" y="1"/>
                        <a:pt x="16" y="1"/>
                        <a:pt x="16" y="1"/>
                      </a:cubicBezTo>
                      <a:cubicBezTo>
                        <a:pt x="17" y="0"/>
                        <a:pt x="19" y="0"/>
                        <a:pt x="20" y="1"/>
                      </a:cubicBezTo>
                      <a:lnTo>
                        <a:pt x="28" y="8"/>
                      </a:lnTo>
                      <a:close/>
                    </a:path>
                  </a:pathLst>
                </a:custGeom>
                <a:solidFill>
                  <a:srgbClr val="1D2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97" name="Freeform 216"/>
                <p:cNvSpPr>
                  <a:spLocks/>
                </p:cNvSpPr>
                <p:nvPr/>
              </p:nvSpPr>
              <p:spPr bwMode="auto">
                <a:xfrm>
                  <a:off x="2157" y="2193"/>
                  <a:ext cx="36" cy="38"/>
                </a:xfrm>
                <a:custGeom>
                  <a:avLst/>
                  <a:gdLst>
                    <a:gd name="T0" fmla="*/ 28 w 29"/>
                    <a:gd name="T1" fmla="*/ 8 h 30"/>
                    <a:gd name="T2" fmla="*/ 28 w 29"/>
                    <a:gd name="T3" fmla="*/ 12 h 30"/>
                    <a:gd name="T4" fmla="*/ 13 w 29"/>
                    <a:gd name="T5" fmla="*/ 29 h 30"/>
                    <a:gd name="T6" fmla="*/ 9 w 29"/>
                    <a:gd name="T7" fmla="*/ 29 h 30"/>
                    <a:gd name="T8" fmla="*/ 1 w 29"/>
                    <a:gd name="T9" fmla="*/ 22 h 30"/>
                    <a:gd name="T10" fmla="*/ 1 w 29"/>
                    <a:gd name="T11" fmla="*/ 18 h 30"/>
                    <a:gd name="T12" fmla="*/ 16 w 29"/>
                    <a:gd name="T13" fmla="*/ 1 h 30"/>
                    <a:gd name="T14" fmla="*/ 20 w 29"/>
                    <a:gd name="T15" fmla="*/ 1 h 30"/>
                    <a:gd name="T16" fmla="*/ 28 w 29"/>
                    <a:gd name="T17"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28" y="8"/>
                      </a:moveTo>
                      <a:cubicBezTo>
                        <a:pt x="29" y="9"/>
                        <a:pt x="29" y="11"/>
                        <a:pt x="28" y="12"/>
                      </a:cubicBezTo>
                      <a:cubicBezTo>
                        <a:pt x="13" y="29"/>
                        <a:pt x="13" y="29"/>
                        <a:pt x="13" y="29"/>
                      </a:cubicBezTo>
                      <a:cubicBezTo>
                        <a:pt x="12" y="30"/>
                        <a:pt x="10" y="30"/>
                        <a:pt x="9" y="29"/>
                      </a:cubicBezTo>
                      <a:cubicBezTo>
                        <a:pt x="1" y="22"/>
                        <a:pt x="1" y="22"/>
                        <a:pt x="1" y="22"/>
                      </a:cubicBezTo>
                      <a:cubicBezTo>
                        <a:pt x="0" y="21"/>
                        <a:pt x="0" y="19"/>
                        <a:pt x="1" y="18"/>
                      </a:cubicBezTo>
                      <a:cubicBezTo>
                        <a:pt x="16" y="1"/>
                        <a:pt x="16" y="1"/>
                        <a:pt x="16" y="1"/>
                      </a:cubicBezTo>
                      <a:cubicBezTo>
                        <a:pt x="18" y="0"/>
                        <a:pt x="19" y="0"/>
                        <a:pt x="20" y="1"/>
                      </a:cubicBezTo>
                      <a:lnTo>
                        <a:pt x="28" y="8"/>
                      </a:lnTo>
                      <a:close/>
                    </a:path>
                  </a:pathLst>
                </a:custGeom>
                <a:solidFill>
                  <a:srgbClr val="1D2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98" name="Freeform 217"/>
                <p:cNvSpPr>
                  <a:spLocks/>
                </p:cNvSpPr>
                <p:nvPr/>
              </p:nvSpPr>
              <p:spPr bwMode="auto">
                <a:xfrm>
                  <a:off x="2138" y="2175"/>
                  <a:ext cx="38" cy="38"/>
                </a:xfrm>
                <a:custGeom>
                  <a:avLst/>
                  <a:gdLst>
                    <a:gd name="T0" fmla="*/ 28 w 30"/>
                    <a:gd name="T1" fmla="*/ 9 h 30"/>
                    <a:gd name="T2" fmla="*/ 29 w 30"/>
                    <a:gd name="T3" fmla="*/ 12 h 30"/>
                    <a:gd name="T4" fmla="*/ 13 w 30"/>
                    <a:gd name="T5" fmla="*/ 29 h 30"/>
                    <a:gd name="T6" fmla="*/ 9 w 30"/>
                    <a:gd name="T7" fmla="*/ 29 h 30"/>
                    <a:gd name="T8" fmla="*/ 1 w 30"/>
                    <a:gd name="T9" fmla="*/ 22 h 30"/>
                    <a:gd name="T10" fmla="*/ 1 w 30"/>
                    <a:gd name="T11" fmla="*/ 18 h 30"/>
                    <a:gd name="T12" fmla="*/ 17 w 30"/>
                    <a:gd name="T13" fmla="*/ 2 h 30"/>
                    <a:gd name="T14" fmla="*/ 21 w 30"/>
                    <a:gd name="T15" fmla="*/ 1 h 30"/>
                    <a:gd name="T16" fmla="*/ 28 w 30"/>
                    <a:gd name="T17"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28" y="9"/>
                      </a:moveTo>
                      <a:cubicBezTo>
                        <a:pt x="29" y="10"/>
                        <a:pt x="30" y="11"/>
                        <a:pt x="29" y="12"/>
                      </a:cubicBezTo>
                      <a:cubicBezTo>
                        <a:pt x="13" y="29"/>
                        <a:pt x="13" y="29"/>
                        <a:pt x="13" y="29"/>
                      </a:cubicBezTo>
                      <a:cubicBezTo>
                        <a:pt x="12" y="30"/>
                        <a:pt x="10" y="30"/>
                        <a:pt x="9" y="29"/>
                      </a:cubicBezTo>
                      <a:cubicBezTo>
                        <a:pt x="1" y="22"/>
                        <a:pt x="1" y="22"/>
                        <a:pt x="1" y="22"/>
                      </a:cubicBezTo>
                      <a:cubicBezTo>
                        <a:pt x="0" y="21"/>
                        <a:pt x="0" y="19"/>
                        <a:pt x="1" y="18"/>
                      </a:cubicBezTo>
                      <a:cubicBezTo>
                        <a:pt x="17" y="2"/>
                        <a:pt x="17" y="2"/>
                        <a:pt x="17" y="2"/>
                      </a:cubicBezTo>
                      <a:cubicBezTo>
                        <a:pt x="18" y="0"/>
                        <a:pt x="20" y="0"/>
                        <a:pt x="21" y="1"/>
                      </a:cubicBezTo>
                      <a:lnTo>
                        <a:pt x="28" y="9"/>
                      </a:lnTo>
                      <a:close/>
                    </a:path>
                  </a:pathLst>
                </a:custGeom>
                <a:solidFill>
                  <a:srgbClr val="1D2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99" name="Freeform 218"/>
                <p:cNvSpPr>
                  <a:spLocks/>
                </p:cNvSpPr>
                <p:nvPr/>
              </p:nvSpPr>
              <p:spPr bwMode="auto">
                <a:xfrm>
                  <a:off x="2120" y="2159"/>
                  <a:ext cx="37" cy="37"/>
                </a:xfrm>
                <a:custGeom>
                  <a:avLst/>
                  <a:gdLst>
                    <a:gd name="T0" fmla="*/ 28 w 29"/>
                    <a:gd name="T1" fmla="*/ 8 h 29"/>
                    <a:gd name="T2" fmla="*/ 28 w 29"/>
                    <a:gd name="T3" fmla="*/ 12 h 29"/>
                    <a:gd name="T4" fmla="*/ 12 w 29"/>
                    <a:gd name="T5" fmla="*/ 28 h 29"/>
                    <a:gd name="T6" fmla="*/ 9 w 29"/>
                    <a:gd name="T7" fmla="*/ 28 h 29"/>
                    <a:gd name="T8" fmla="*/ 1 w 29"/>
                    <a:gd name="T9" fmla="*/ 21 h 29"/>
                    <a:gd name="T10" fmla="*/ 1 w 29"/>
                    <a:gd name="T11" fmla="*/ 17 h 29"/>
                    <a:gd name="T12" fmla="*/ 16 w 29"/>
                    <a:gd name="T13" fmla="*/ 1 h 29"/>
                    <a:gd name="T14" fmla="*/ 20 w 29"/>
                    <a:gd name="T15" fmla="*/ 1 h 29"/>
                    <a:gd name="T16" fmla="*/ 28 w 29"/>
                    <a:gd name="T17"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8" y="8"/>
                      </a:moveTo>
                      <a:cubicBezTo>
                        <a:pt x="29" y="9"/>
                        <a:pt x="29" y="11"/>
                        <a:pt x="28" y="12"/>
                      </a:cubicBezTo>
                      <a:cubicBezTo>
                        <a:pt x="12" y="28"/>
                        <a:pt x="12" y="28"/>
                        <a:pt x="12" y="28"/>
                      </a:cubicBezTo>
                      <a:cubicBezTo>
                        <a:pt x="11" y="29"/>
                        <a:pt x="10" y="29"/>
                        <a:pt x="9" y="28"/>
                      </a:cubicBezTo>
                      <a:cubicBezTo>
                        <a:pt x="1" y="21"/>
                        <a:pt x="1" y="21"/>
                        <a:pt x="1" y="21"/>
                      </a:cubicBezTo>
                      <a:cubicBezTo>
                        <a:pt x="0" y="20"/>
                        <a:pt x="0" y="18"/>
                        <a:pt x="1" y="17"/>
                      </a:cubicBezTo>
                      <a:cubicBezTo>
                        <a:pt x="16" y="1"/>
                        <a:pt x="16" y="1"/>
                        <a:pt x="16" y="1"/>
                      </a:cubicBezTo>
                      <a:cubicBezTo>
                        <a:pt x="17" y="0"/>
                        <a:pt x="19" y="0"/>
                        <a:pt x="20" y="1"/>
                      </a:cubicBezTo>
                      <a:lnTo>
                        <a:pt x="28" y="8"/>
                      </a:lnTo>
                      <a:close/>
                    </a:path>
                  </a:pathLst>
                </a:custGeom>
                <a:solidFill>
                  <a:srgbClr val="1D2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00" name="Freeform 219"/>
                <p:cNvSpPr>
                  <a:spLocks/>
                </p:cNvSpPr>
                <p:nvPr/>
              </p:nvSpPr>
              <p:spPr bwMode="auto">
                <a:xfrm>
                  <a:off x="2308" y="2336"/>
                  <a:ext cx="37" cy="38"/>
                </a:xfrm>
                <a:custGeom>
                  <a:avLst/>
                  <a:gdLst>
                    <a:gd name="T0" fmla="*/ 28 w 29"/>
                    <a:gd name="T1" fmla="*/ 8 h 30"/>
                    <a:gd name="T2" fmla="*/ 28 w 29"/>
                    <a:gd name="T3" fmla="*/ 12 h 30"/>
                    <a:gd name="T4" fmla="*/ 13 w 29"/>
                    <a:gd name="T5" fmla="*/ 29 h 30"/>
                    <a:gd name="T6" fmla="*/ 9 w 29"/>
                    <a:gd name="T7" fmla="*/ 29 h 30"/>
                    <a:gd name="T8" fmla="*/ 1 w 29"/>
                    <a:gd name="T9" fmla="*/ 21 h 30"/>
                    <a:gd name="T10" fmla="*/ 1 w 29"/>
                    <a:gd name="T11" fmla="*/ 18 h 30"/>
                    <a:gd name="T12" fmla="*/ 17 w 29"/>
                    <a:gd name="T13" fmla="*/ 1 h 30"/>
                    <a:gd name="T14" fmla="*/ 20 w 29"/>
                    <a:gd name="T15" fmla="*/ 1 h 30"/>
                    <a:gd name="T16" fmla="*/ 28 w 29"/>
                    <a:gd name="T17"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28" y="8"/>
                      </a:moveTo>
                      <a:cubicBezTo>
                        <a:pt x="29" y="9"/>
                        <a:pt x="29" y="11"/>
                        <a:pt x="28" y="12"/>
                      </a:cubicBezTo>
                      <a:cubicBezTo>
                        <a:pt x="13" y="29"/>
                        <a:pt x="13" y="29"/>
                        <a:pt x="13" y="29"/>
                      </a:cubicBezTo>
                      <a:cubicBezTo>
                        <a:pt x="12" y="30"/>
                        <a:pt x="10" y="30"/>
                        <a:pt x="9" y="29"/>
                      </a:cubicBezTo>
                      <a:cubicBezTo>
                        <a:pt x="1" y="21"/>
                        <a:pt x="1" y="21"/>
                        <a:pt x="1" y="21"/>
                      </a:cubicBezTo>
                      <a:cubicBezTo>
                        <a:pt x="0" y="20"/>
                        <a:pt x="0" y="19"/>
                        <a:pt x="1" y="18"/>
                      </a:cubicBezTo>
                      <a:cubicBezTo>
                        <a:pt x="17" y="1"/>
                        <a:pt x="17" y="1"/>
                        <a:pt x="17" y="1"/>
                      </a:cubicBezTo>
                      <a:cubicBezTo>
                        <a:pt x="18" y="0"/>
                        <a:pt x="19" y="0"/>
                        <a:pt x="20" y="1"/>
                      </a:cubicBezTo>
                      <a:lnTo>
                        <a:pt x="28" y="8"/>
                      </a:lnTo>
                      <a:close/>
                    </a:path>
                  </a:pathLst>
                </a:custGeom>
                <a:solidFill>
                  <a:srgbClr val="1D2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01" name="Freeform 220"/>
                <p:cNvSpPr>
                  <a:spLocks/>
                </p:cNvSpPr>
                <p:nvPr/>
              </p:nvSpPr>
              <p:spPr bwMode="auto">
                <a:xfrm>
                  <a:off x="2291" y="2318"/>
                  <a:ext cx="36" cy="38"/>
                </a:xfrm>
                <a:custGeom>
                  <a:avLst/>
                  <a:gdLst>
                    <a:gd name="T0" fmla="*/ 28 w 29"/>
                    <a:gd name="T1" fmla="*/ 9 h 30"/>
                    <a:gd name="T2" fmla="*/ 28 w 29"/>
                    <a:gd name="T3" fmla="*/ 12 h 30"/>
                    <a:gd name="T4" fmla="*/ 12 w 29"/>
                    <a:gd name="T5" fmla="*/ 29 h 30"/>
                    <a:gd name="T6" fmla="*/ 8 w 29"/>
                    <a:gd name="T7" fmla="*/ 29 h 30"/>
                    <a:gd name="T8" fmla="*/ 1 w 29"/>
                    <a:gd name="T9" fmla="*/ 22 h 30"/>
                    <a:gd name="T10" fmla="*/ 1 w 29"/>
                    <a:gd name="T11" fmla="*/ 18 h 30"/>
                    <a:gd name="T12" fmla="*/ 16 w 29"/>
                    <a:gd name="T13" fmla="*/ 1 h 30"/>
                    <a:gd name="T14" fmla="*/ 20 w 29"/>
                    <a:gd name="T15" fmla="*/ 1 h 30"/>
                    <a:gd name="T16" fmla="*/ 28 w 29"/>
                    <a:gd name="T17"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28" y="9"/>
                      </a:moveTo>
                      <a:cubicBezTo>
                        <a:pt x="29" y="10"/>
                        <a:pt x="29" y="11"/>
                        <a:pt x="28" y="12"/>
                      </a:cubicBezTo>
                      <a:cubicBezTo>
                        <a:pt x="12" y="29"/>
                        <a:pt x="12" y="29"/>
                        <a:pt x="12" y="29"/>
                      </a:cubicBezTo>
                      <a:cubicBezTo>
                        <a:pt x="11" y="30"/>
                        <a:pt x="9" y="30"/>
                        <a:pt x="8" y="29"/>
                      </a:cubicBezTo>
                      <a:cubicBezTo>
                        <a:pt x="1" y="22"/>
                        <a:pt x="1" y="22"/>
                        <a:pt x="1" y="22"/>
                      </a:cubicBezTo>
                      <a:cubicBezTo>
                        <a:pt x="0" y="21"/>
                        <a:pt x="0" y="19"/>
                        <a:pt x="1" y="18"/>
                      </a:cubicBezTo>
                      <a:cubicBezTo>
                        <a:pt x="16" y="1"/>
                        <a:pt x="16" y="1"/>
                        <a:pt x="16" y="1"/>
                      </a:cubicBezTo>
                      <a:cubicBezTo>
                        <a:pt x="17" y="0"/>
                        <a:pt x="19" y="0"/>
                        <a:pt x="20" y="1"/>
                      </a:cubicBezTo>
                      <a:lnTo>
                        <a:pt x="28" y="9"/>
                      </a:lnTo>
                      <a:close/>
                    </a:path>
                  </a:pathLst>
                </a:custGeom>
                <a:solidFill>
                  <a:srgbClr val="1D2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02" name="Freeform 221"/>
                <p:cNvSpPr>
                  <a:spLocks/>
                </p:cNvSpPr>
                <p:nvPr/>
              </p:nvSpPr>
              <p:spPr bwMode="auto">
                <a:xfrm>
                  <a:off x="2272" y="2302"/>
                  <a:ext cx="36" cy="36"/>
                </a:xfrm>
                <a:custGeom>
                  <a:avLst/>
                  <a:gdLst>
                    <a:gd name="T0" fmla="*/ 28 w 29"/>
                    <a:gd name="T1" fmla="*/ 8 h 29"/>
                    <a:gd name="T2" fmla="*/ 28 w 29"/>
                    <a:gd name="T3" fmla="*/ 12 h 29"/>
                    <a:gd name="T4" fmla="*/ 13 w 29"/>
                    <a:gd name="T5" fmla="*/ 28 h 29"/>
                    <a:gd name="T6" fmla="*/ 9 w 29"/>
                    <a:gd name="T7" fmla="*/ 28 h 29"/>
                    <a:gd name="T8" fmla="*/ 1 w 29"/>
                    <a:gd name="T9" fmla="*/ 21 h 29"/>
                    <a:gd name="T10" fmla="*/ 1 w 29"/>
                    <a:gd name="T11" fmla="*/ 17 h 29"/>
                    <a:gd name="T12" fmla="*/ 16 w 29"/>
                    <a:gd name="T13" fmla="*/ 1 h 29"/>
                    <a:gd name="T14" fmla="*/ 20 w 29"/>
                    <a:gd name="T15" fmla="*/ 1 h 29"/>
                    <a:gd name="T16" fmla="*/ 28 w 29"/>
                    <a:gd name="T17"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8" y="8"/>
                      </a:moveTo>
                      <a:cubicBezTo>
                        <a:pt x="29" y="9"/>
                        <a:pt x="29" y="11"/>
                        <a:pt x="28" y="12"/>
                      </a:cubicBezTo>
                      <a:cubicBezTo>
                        <a:pt x="13" y="28"/>
                        <a:pt x="13" y="28"/>
                        <a:pt x="13" y="28"/>
                      </a:cubicBezTo>
                      <a:cubicBezTo>
                        <a:pt x="12" y="29"/>
                        <a:pt x="10" y="29"/>
                        <a:pt x="9" y="28"/>
                      </a:cubicBezTo>
                      <a:cubicBezTo>
                        <a:pt x="1" y="21"/>
                        <a:pt x="1" y="21"/>
                        <a:pt x="1" y="21"/>
                      </a:cubicBezTo>
                      <a:cubicBezTo>
                        <a:pt x="0" y="20"/>
                        <a:pt x="0" y="18"/>
                        <a:pt x="1" y="17"/>
                      </a:cubicBezTo>
                      <a:cubicBezTo>
                        <a:pt x="16" y="1"/>
                        <a:pt x="16" y="1"/>
                        <a:pt x="16" y="1"/>
                      </a:cubicBezTo>
                      <a:cubicBezTo>
                        <a:pt x="17" y="0"/>
                        <a:pt x="19" y="0"/>
                        <a:pt x="20" y="1"/>
                      </a:cubicBezTo>
                      <a:lnTo>
                        <a:pt x="28" y="8"/>
                      </a:lnTo>
                      <a:close/>
                    </a:path>
                  </a:pathLst>
                </a:custGeom>
                <a:solidFill>
                  <a:srgbClr val="1D2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03" name="Freeform 222"/>
                <p:cNvSpPr>
                  <a:spLocks/>
                </p:cNvSpPr>
                <p:nvPr/>
              </p:nvSpPr>
              <p:spPr bwMode="auto">
                <a:xfrm>
                  <a:off x="2253" y="2284"/>
                  <a:ext cx="37" cy="38"/>
                </a:xfrm>
                <a:custGeom>
                  <a:avLst/>
                  <a:gdLst>
                    <a:gd name="T0" fmla="*/ 28 w 29"/>
                    <a:gd name="T1" fmla="*/ 8 h 30"/>
                    <a:gd name="T2" fmla="*/ 28 w 29"/>
                    <a:gd name="T3" fmla="*/ 12 h 30"/>
                    <a:gd name="T4" fmla="*/ 13 w 29"/>
                    <a:gd name="T5" fmla="*/ 28 h 30"/>
                    <a:gd name="T6" fmla="*/ 9 w 29"/>
                    <a:gd name="T7" fmla="*/ 29 h 30"/>
                    <a:gd name="T8" fmla="*/ 1 w 29"/>
                    <a:gd name="T9" fmla="*/ 21 h 30"/>
                    <a:gd name="T10" fmla="*/ 1 w 29"/>
                    <a:gd name="T11" fmla="*/ 17 h 30"/>
                    <a:gd name="T12" fmla="*/ 17 w 29"/>
                    <a:gd name="T13" fmla="*/ 1 h 30"/>
                    <a:gd name="T14" fmla="*/ 21 w 29"/>
                    <a:gd name="T15" fmla="*/ 1 h 30"/>
                    <a:gd name="T16" fmla="*/ 28 w 29"/>
                    <a:gd name="T17"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28" y="8"/>
                      </a:moveTo>
                      <a:cubicBezTo>
                        <a:pt x="29" y="9"/>
                        <a:pt x="29" y="11"/>
                        <a:pt x="28" y="12"/>
                      </a:cubicBezTo>
                      <a:cubicBezTo>
                        <a:pt x="13" y="28"/>
                        <a:pt x="13" y="28"/>
                        <a:pt x="13" y="28"/>
                      </a:cubicBezTo>
                      <a:cubicBezTo>
                        <a:pt x="12" y="30"/>
                        <a:pt x="10" y="30"/>
                        <a:pt x="9" y="29"/>
                      </a:cubicBezTo>
                      <a:cubicBezTo>
                        <a:pt x="1" y="21"/>
                        <a:pt x="1" y="21"/>
                        <a:pt x="1" y="21"/>
                      </a:cubicBezTo>
                      <a:cubicBezTo>
                        <a:pt x="0" y="20"/>
                        <a:pt x="0" y="19"/>
                        <a:pt x="1" y="17"/>
                      </a:cubicBezTo>
                      <a:cubicBezTo>
                        <a:pt x="17" y="1"/>
                        <a:pt x="17" y="1"/>
                        <a:pt x="17" y="1"/>
                      </a:cubicBezTo>
                      <a:cubicBezTo>
                        <a:pt x="18" y="0"/>
                        <a:pt x="19" y="0"/>
                        <a:pt x="21" y="1"/>
                      </a:cubicBezTo>
                      <a:lnTo>
                        <a:pt x="28" y="8"/>
                      </a:lnTo>
                      <a:close/>
                    </a:path>
                  </a:pathLst>
                </a:custGeom>
                <a:solidFill>
                  <a:srgbClr val="1D2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04" name="Freeform 223"/>
                <p:cNvSpPr>
                  <a:spLocks/>
                </p:cNvSpPr>
                <p:nvPr/>
              </p:nvSpPr>
              <p:spPr bwMode="auto">
                <a:xfrm>
                  <a:off x="1316" y="2388"/>
                  <a:ext cx="135" cy="278"/>
                </a:xfrm>
                <a:custGeom>
                  <a:avLst/>
                  <a:gdLst>
                    <a:gd name="T0" fmla="*/ 12 w 107"/>
                    <a:gd name="T1" fmla="*/ 7 h 220"/>
                    <a:gd name="T2" fmla="*/ 72 w 107"/>
                    <a:gd name="T3" fmla="*/ 43 h 220"/>
                    <a:gd name="T4" fmla="*/ 100 w 107"/>
                    <a:gd name="T5" fmla="*/ 157 h 220"/>
                    <a:gd name="T6" fmla="*/ 65 w 107"/>
                    <a:gd name="T7" fmla="*/ 217 h 220"/>
                    <a:gd name="T8" fmla="*/ 52 w 107"/>
                    <a:gd name="T9" fmla="*/ 220 h 220"/>
                    <a:gd name="T10" fmla="*/ 0 w 107"/>
                    <a:gd name="T11" fmla="*/ 10 h 220"/>
                    <a:gd name="T12" fmla="*/ 12 w 107"/>
                    <a:gd name="T13" fmla="*/ 7 h 220"/>
                  </a:gdLst>
                  <a:ahLst/>
                  <a:cxnLst>
                    <a:cxn ang="0">
                      <a:pos x="T0" y="T1"/>
                    </a:cxn>
                    <a:cxn ang="0">
                      <a:pos x="T2" y="T3"/>
                    </a:cxn>
                    <a:cxn ang="0">
                      <a:pos x="T4" y="T5"/>
                    </a:cxn>
                    <a:cxn ang="0">
                      <a:pos x="T6" y="T7"/>
                    </a:cxn>
                    <a:cxn ang="0">
                      <a:pos x="T8" y="T9"/>
                    </a:cxn>
                    <a:cxn ang="0">
                      <a:pos x="T10" y="T11"/>
                    </a:cxn>
                    <a:cxn ang="0">
                      <a:pos x="T12" y="T13"/>
                    </a:cxn>
                  </a:cxnLst>
                  <a:rect l="0" t="0" r="r" b="b"/>
                  <a:pathLst>
                    <a:path w="107" h="220">
                      <a:moveTo>
                        <a:pt x="12" y="7"/>
                      </a:moveTo>
                      <a:cubicBezTo>
                        <a:pt x="39" y="0"/>
                        <a:pt x="65" y="16"/>
                        <a:pt x="72" y="43"/>
                      </a:cubicBezTo>
                      <a:cubicBezTo>
                        <a:pt x="100" y="157"/>
                        <a:pt x="100" y="157"/>
                        <a:pt x="100" y="157"/>
                      </a:cubicBezTo>
                      <a:cubicBezTo>
                        <a:pt x="107" y="183"/>
                        <a:pt x="91" y="210"/>
                        <a:pt x="65" y="217"/>
                      </a:cubicBezTo>
                      <a:cubicBezTo>
                        <a:pt x="52" y="220"/>
                        <a:pt x="52" y="220"/>
                        <a:pt x="52" y="220"/>
                      </a:cubicBezTo>
                      <a:cubicBezTo>
                        <a:pt x="0" y="10"/>
                        <a:pt x="0" y="10"/>
                        <a:pt x="0" y="10"/>
                      </a:cubicBezTo>
                      <a:lnTo>
                        <a:pt x="1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05" name="Freeform 224"/>
                <p:cNvSpPr>
                  <a:spLocks/>
                </p:cNvSpPr>
                <p:nvPr/>
              </p:nvSpPr>
              <p:spPr bwMode="auto">
                <a:xfrm>
                  <a:off x="1247" y="2400"/>
                  <a:ext cx="135" cy="277"/>
                </a:xfrm>
                <a:custGeom>
                  <a:avLst/>
                  <a:gdLst>
                    <a:gd name="T0" fmla="*/ 42 w 107"/>
                    <a:gd name="T1" fmla="*/ 3 h 219"/>
                    <a:gd name="T2" fmla="*/ 55 w 107"/>
                    <a:gd name="T3" fmla="*/ 0 h 219"/>
                    <a:gd name="T4" fmla="*/ 107 w 107"/>
                    <a:gd name="T5" fmla="*/ 210 h 219"/>
                    <a:gd name="T6" fmla="*/ 94 w 107"/>
                    <a:gd name="T7" fmla="*/ 213 h 219"/>
                    <a:gd name="T8" fmla="*/ 35 w 107"/>
                    <a:gd name="T9" fmla="*/ 177 h 219"/>
                    <a:gd name="T10" fmla="*/ 6 w 107"/>
                    <a:gd name="T11" fmla="*/ 63 h 219"/>
                    <a:gd name="T12" fmla="*/ 42 w 107"/>
                    <a:gd name="T13" fmla="*/ 3 h 219"/>
                  </a:gdLst>
                  <a:ahLst/>
                  <a:cxnLst>
                    <a:cxn ang="0">
                      <a:pos x="T0" y="T1"/>
                    </a:cxn>
                    <a:cxn ang="0">
                      <a:pos x="T2" y="T3"/>
                    </a:cxn>
                    <a:cxn ang="0">
                      <a:pos x="T4" y="T5"/>
                    </a:cxn>
                    <a:cxn ang="0">
                      <a:pos x="T6" y="T7"/>
                    </a:cxn>
                    <a:cxn ang="0">
                      <a:pos x="T8" y="T9"/>
                    </a:cxn>
                    <a:cxn ang="0">
                      <a:pos x="T10" y="T11"/>
                    </a:cxn>
                    <a:cxn ang="0">
                      <a:pos x="T12" y="T13"/>
                    </a:cxn>
                  </a:cxnLst>
                  <a:rect l="0" t="0" r="r" b="b"/>
                  <a:pathLst>
                    <a:path w="107" h="219">
                      <a:moveTo>
                        <a:pt x="42" y="3"/>
                      </a:moveTo>
                      <a:cubicBezTo>
                        <a:pt x="55" y="0"/>
                        <a:pt x="55" y="0"/>
                        <a:pt x="55" y="0"/>
                      </a:cubicBezTo>
                      <a:cubicBezTo>
                        <a:pt x="107" y="210"/>
                        <a:pt x="107" y="210"/>
                        <a:pt x="107" y="210"/>
                      </a:cubicBezTo>
                      <a:cubicBezTo>
                        <a:pt x="94" y="213"/>
                        <a:pt x="94" y="213"/>
                        <a:pt x="94" y="213"/>
                      </a:cubicBezTo>
                      <a:cubicBezTo>
                        <a:pt x="68" y="219"/>
                        <a:pt x="41" y="203"/>
                        <a:pt x="35" y="177"/>
                      </a:cubicBezTo>
                      <a:cubicBezTo>
                        <a:pt x="6" y="63"/>
                        <a:pt x="6" y="63"/>
                        <a:pt x="6" y="63"/>
                      </a:cubicBezTo>
                      <a:cubicBezTo>
                        <a:pt x="0" y="36"/>
                        <a:pt x="16" y="10"/>
                        <a:pt x="42" y="3"/>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06" name="Freeform 225"/>
                <p:cNvSpPr>
                  <a:spLocks/>
                </p:cNvSpPr>
                <p:nvPr/>
              </p:nvSpPr>
              <p:spPr bwMode="auto">
                <a:xfrm>
                  <a:off x="1326" y="2442"/>
                  <a:ext cx="32" cy="56"/>
                </a:xfrm>
                <a:custGeom>
                  <a:avLst/>
                  <a:gdLst>
                    <a:gd name="T0" fmla="*/ 20 w 25"/>
                    <a:gd name="T1" fmla="*/ 14 h 44"/>
                    <a:gd name="T2" fmla="*/ 23 w 25"/>
                    <a:gd name="T3" fmla="*/ 24 h 44"/>
                    <a:gd name="T4" fmla="*/ 11 w 25"/>
                    <a:gd name="T5" fmla="*/ 44 h 44"/>
                    <a:gd name="T6" fmla="*/ 0 w 25"/>
                    <a:gd name="T7" fmla="*/ 2 h 44"/>
                    <a:gd name="T8" fmla="*/ 20 w 25"/>
                    <a:gd name="T9" fmla="*/ 14 h 44"/>
                  </a:gdLst>
                  <a:ahLst/>
                  <a:cxnLst>
                    <a:cxn ang="0">
                      <a:pos x="T0" y="T1"/>
                    </a:cxn>
                    <a:cxn ang="0">
                      <a:pos x="T2" y="T3"/>
                    </a:cxn>
                    <a:cxn ang="0">
                      <a:pos x="T4" y="T5"/>
                    </a:cxn>
                    <a:cxn ang="0">
                      <a:pos x="T6" y="T7"/>
                    </a:cxn>
                    <a:cxn ang="0">
                      <a:pos x="T8" y="T9"/>
                    </a:cxn>
                  </a:cxnLst>
                  <a:rect l="0" t="0" r="r" b="b"/>
                  <a:pathLst>
                    <a:path w="25" h="44">
                      <a:moveTo>
                        <a:pt x="20" y="14"/>
                      </a:moveTo>
                      <a:cubicBezTo>
                        <a:pt x="23" y="24"/>
                        <a:pt x="23" y="24"/>
                        <a:pt x="23" y="24"/>
                      </a:cubicBezTo>
                      <a:cubicBezTo>
                        <a:pt x="25" y="33"/>
                        <a:pt x="20" y="42"/>
                        <a:pt x="11" y="44"/>
                      </a:cubicBezTo>
                      <a:cubicBezTo>
                        <a:pt x="0" y="2"/>
                        <a:pt x="0" y="2"/>
                        <a:pt x="0" y="2"/>
                      </a:cubicBezTo>
                      <a:cubicBezTo>
                        <a:pt x="9" y="0"/>
                        <a:pt x="18" y="5"/>
                        <a:pt x="20" y="14"/>
                      </a:cubicBezTo>
                      <a:close/>
                    </a:path>
                  </a:pathLst>
                </a:custGeom>
                <a:solidFill>
                  <a:srgbClr val="103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07" name="Freeform 226"/>
                <p:cNvSpPr>
                  <a:spLocks/>
                </p:cNvSpPr>
                <p:nvPr/>
              </p:nvSpPr>
              <p:spPr bwMode="auto">
                <a:xfrm>
                  <a:off x="1308" y="2445"/>
                  <a:ext cx="32" cy="55"/>
                </a:xfrm>
                <a:custGeom>
                  <a:avLst/>
                  <a:gdLst>
                    <a:gd name="T0" fmla="*/ 14 w 25"/>
                    <a:gd name="T1" fmla="*/ 0 h 44"/>
                    <a:gd name="T2" fmla="*/ 14 w 25"/>
                    <a:gd name="T3" fmla="*/ 0 h 44"/>
                    <a:gd name="T4" fmla="*/ 25 w 25"/>
                    <a:gd name="T5" fmla="*/ 42 h 44"/>
                    <a:gd name="T6" fmla="*/ 5 w 25"/>
                    <a:gd name="T7" fmla="*/ 30 h 44"/>
                    <a:gd name="T8" fmla="*/ 2 w 25"/>
                    <a:gd name="T9" fmla="*/ 20 h 44"/>
                    <a:gd name="T10" fmla="*/ 14 w 25"/>
                    <a:gd name="T11" fmla="*/ 0 h 44"/>
                  </a:gdLst>
                  <a:ahLst/>
                  <a:cxnLst>
                    <a:cxn ang="0">
                      <a:pos x="T0" y="T1"/>
                    </a:cxn>
                    <a:cxn ang="0">
                      <a:pos x="T2" y="T3"/>
                    </a:cxn>
                    <a:cxn ang="0">
                      <a:pos x="T4" y="T5"/>
                    </a:cxn>
                    <a:cxn ang="0">
                      <a:pos x="T6" y="T7"/>
                    </a:cxn>
                    <a:cxn ang="0">
                      <a:pos x="T8" y="T9"/>
                    </a:cxn>
                    <a:cxn ang="0">
                      <a:pos x="T10" y="T11"/>
                    </a:cxn>
                  </a:cxnLst>
                  <a:rect l="0" t="0" r="r" b="b"/>
                  <a:pathLst>
                    <a:path w="25" h="44">
                      <a:moveTo>
                        <a:pt x="14" y="0"/>
                      </a:moveTo>
                      <a:cubicBezTo>
                        <a:pt x="14" y="0"/>
                        <a:pt x="14" y="0"/>
                        <a:pt x="14" y="0"/>
                      </a:cubicBezTo>
                      <a:cubicBezTo>
                        <a:pt x="25" y="42"/>
                        <a:pt x="25" y="42"/>
                        <a:pt x="25" y="42"/>
                      </a:cubicBezTo>
                      <a:cubicBezTo>
                        <a:pt x="16" y="44"/>
                        <a:pt x="7" y="39"/>
                        <a:pt x="5" y="30"/>
                      </a:cubicBezTo>
                      <a:cubicBezTo>
                        <a:pt x="2" y="20"/>
                        <a:pt x="2" y="20"/>
                        <a:pt x="2" y="20"/>
                      </a:cubicBezTo>
                      <a:cubicBezTo>
                        <a:pt x="0" y="11"/>
                        <a:pt x="6" y="2"/>
                        <a:pt x="14" y="0"/>
                      </a:cubicBezTo>
                      <a:close/>
                    </a:path>
                  </a:pathLst>
                </a:custGeom>
                <a:solidFill>
                  <a:srgbClr val="0E3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08" name="Freeform 227"/>
                <p:cNvSpPr>
                  <a:spLocks/>
                </p:cNvSpPr>
                <p:nvPr/>
              </p:nvSpPr>
              <p:spPr bwMode="auto">
                <a:xfrm>
                  <a:off x="277" y="2465"/>
                  <a:ext cx="138" cy="110"/>
                </a:xfrm>
                <a:custGeom>
                  <a:avLst/>
                  <a:gdLst>
                    <a:gd name="T0" fmla="*/ 111 w 138"/>
                    <a:gd name="T1" fmla="*/ 110 h 110"/>
                    <a:gd name="T2" fmla="*/ 0 w 138"/>
                    <a:gd name="T3" fmla="*/ 43 h 110"/>
                    <a:gd name="T4" fmla="*/ 25 w 138"/>
                    <a:gd name="T5" fmla="*/ 0 h 110"/>
                    <a:gd name="T6" fmla="*/ 138 w 138"/>
                    <a:gd name="T7" fmla="*/ 67 h 110"/>
                    <a:gd name="T8" fmla="*/ 111 w 138"/>
                    <a:gd name="T9" fmla="*/ 110 h 110"/>
                  </a:gdLst>
                  <a:ahLst/>
                  <a:cxnLst>
                    <a:cxn ang="0">
                      <a:pos x="T0" y="T1"/>
                    </a:cxn>
                    <a:cxn ang="0">
                      <a:pos x="T2" y="T3"/>
                    </a:cxn>
                    <a:cxn ang="0">
                      <a:pos x="T4" y="T5"/>
                    </a:cxn>
                    <a:cxn ang="0">
                      <a:pos x="T6" y="T7"/>
                    </a:cxn>
                    <a:cxn ang="0">
                      <a:pos x="T8" y="T9"/>
                    </a:cxn>
                  </a:cxnLst>
                  <a:rect l="0" t="0" r="r" b="b"/>
                  <a:pathLst>
                    <a:path w="138" h="110">
                      <a:moveTo>
                        <a:pt x="111" y="110"/>
                      </a:moveTo>
                      <a:lnTo>
                        <a:pt x="0" y="43"/>
                      </a:lnTo>
                      <a:lnTo>
                        <a:pt x="25" y="0"/>
                      </a:lnTo>
                      <a:lnTo>
                        <a:pt x="138" y="67"/>
                      </a:lnTo>
                      <a:lnTo>
                        <a:pt x="111" y="110"/>
                      </a:lnTo>
                      <a:close/>
                    </a:path>
                  </a:pathLst>
                </a:custGeom>
                <a:solidFill>
                  <a:srgbClr val="F9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09" name="Freeform 228"/>
                <p:cNvSpPr>
                  <a:spLocks/>
                </p:cNvSpPr>
                <p:nvPr/>
              </p:nvSpPr>
              <p:spPr bwMode="auto">
                <a:xfrm>
                  <a:off x="59" y="2502"/>
                  <a:ext cx="572" cy="1065"/>
                </a:xfrm>
                <a:custGeom>
                  <a:avLst/>
                  <a:gdLst>
                    <a:gd name="T0" fmla="*/ 449 w 452"/>
                    <a:gd name="T1" fmla="*/ 518 h 843"/>
                    <a:gd name="T2" fmla="*/ 221 w 452"/>
                    <a:gd name="T3" fmla="*/ 512 h 843"/>
                    <a:gd name="T4" fmla="*/ 267 w 452"/>
                    <a:gd name="T5" fmla="*/ 57 h 843"/>
                    <a:gd name="T6" fmla="*/ 166 w 452"/>
                    <a:gd name="T7" fmla="*/ 0 h 843"/>
                    <a:gd name="T8" fmla="*/ 10 w 452"/>
                    <a:gd name="T9" fmla="*/ 398 h 843"/>
                    <a:gd name="T10" fmla="*/ 90 w 452"/>
                    <a:gd name="T11" fmla="*/ 699 h 843"/>
                    <a:gd name="T12" fmla="*/ 368 w 452"/>
                    <a:gd name="T13" fmla="*/ 822 h 843"/>
                    <a:gd name="T14" fmla="*/ 449 w 452"/>
                    <a:gd name="T15" fmla="*/ 518 h 8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2" h="843">
                      <a:moveTo>
                        <a:pt x="449" y="518"/>
                      </a:moveTo>
                      <a:cubicBezTo>
                        <a:pt x="449" y="518"/>
                        <a:pt x="306" y="550"/>
                        <a:pt x="221" y="512"/>
                      </a:cubicBezTo>
                      <a:cubicBezTo>
                        <a:pt x="137" y="474"/>
                        <a:pt x="162" y="222"/>
                        <a:pt x="267" y="57"/>
                      </a:cubicBezTo>
                      <a:cubicBezTo>
                        <a:pt x="209" y="22"/>
                        <a:pt x="166" y="0"/>
                        <a:pt x="166" y="0"/>
                      </a:cubicBezTo>
                      <a:cubicBezTo>
                        <a:pt x="166" y="0"/>
                        <a:pt x="0" y="266"/>
                        <a:pt x="10" y="398"/>
                      </a:cubicBezTo>
                      <a:cubicBezTo>
                        <a:pt x="21" y="531"/>
                        <a:pt x="90" y="699"/>
                        <a:pt x="90" y="699"/>
                      </a:cubicBezTo>
                      <a:cubicBezTo>
                        <a:pt x="90" y="699"/>
                        <a:pt x="285" y="800"/>
                        <a:pt x="368" y="822"/>
                      </a:cubicBezTo>
                      <a:cubicBezTo>
                        <a:pt x="452" y="843"/>
                        <a:pt x="449" y="518"/>
                        <a:pt x="449" y="518"/>
                      </a:cubicBezTo>
                      <a:close/>
                    </a:path>
                  </a:pathLst>
                </a:custGeom>
                <a:solidFill>
                  <a:srgbClr val="60AA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10" name="Freeform 229"/>
                <p:cNvSpPr>
                  <a:spLocks/>
                </p:cNvSpPr>
                <p:nvPr/>
              </p:nvSpPr>
              <p:spPr bwMode="auto">
                <a:xfrm>
                  <a:off x="59" y="2502"/>
                  <a:ext cx="533" cy="1046"/>
                </a:xfrm>
                <a:custGeom>
                  <a:avLst/>
                  <a:gdLst>
                    <a:gd name="T0" fmla="*/ 154 w 421"/>
                    <a:gd name="T1" fmla="*/ 652 h 828"/>
                    <a:gd name="T2" fmla="*/ 74 w 421"/>
                    <a:gd name="T3" fmla="*/ 351 h 828"/>
                    <a:gd name="T4" fmla="*/ 194 w 421"/>
                    <a:gd name="T5" fmla="*/ 15 h 828"/>
                    <a:gd name="T6" fmla="*/ 166 w 421"/>
                    <a:gd name="T7" fmla="*/ 0 h 828"/>
                    <a:gd name="T8" fmla="*/ 10 w 421"/>
                    <a:gd name="T9" fmla="*/ 398 h 828"/>
                    <a:gd name="T10" fmla="*/ 90 w 421"/>
                    <a:gd name="T11" fmla="*/ 699 h 828"/>
                    <a:gd name="T12" fmla="*/ 368 w 421"/>
                    <a:gd name="T13" fmla="*/ 822 h 828"/>
                    <a:gd name="T14" fmla="*/ 421 w 421"/>
                    <a:gd name="T15" fmla="*/ 771 h 828"/>
                    <a:gd name="T16" fmla="*/ 154 w 421"/>
                    <a:gd name="T17" fmla="*/ 652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1" h="828">
                      <a:moveTo>
                        <a:pt x="154" y="652"/>
                      </a:moveTo>
                      <a:cubicBezTo>
                        <a:pt x="154" y="652"/>
                        <a:pt x="85" y="484"/>
                        <a:pt x="74" y="351"/>
                      </a:cubicBezTo>
                      <a:cubicBezTo>
                        <a:pt x="67" y="259"/>
                        <a:pt x="146" y="101"/>
                        <a:pt x="194" y="15"/>
                      </a:cubicBezTo>
                      <a:cubicBezTo>
                        <a:pt x="176" y="6"/>
                        <a:pt x="166" y="0"/>
                        <a:pt x="166" y="0"/>
                      </a:cubicBezTo>
                      <a:cubicBezTo>
                        <a:pt x="166" y="0"/>
                        <a:pt x="0" y="266"/>
                        <a:pt x="10" y="398"/>
                      </a:cubicBezTo>
                      <a:cubicBezTo>
                        <a:pt x="21" y="531"/>
                        <a:pt x="90" y="699"/>
                        <a:pt x="90" y="699"/>
                      </a:cubicBezTo>
                      <a:cubicBezTo>
                        <a:pt x="90" y="699"/>
                        <a:pt x="285" y="800"/>
                        <a:pt x="368" y="822"/>
                      </a:cubicBezTo>
                      <a:cubicBezTo>
                        <a:pt x="392" y="828"/>
                        <a:pt x="409" y="806"/>
                        <a:pt x="421" y="771"/>
                      </a:cubicBezTo>
                      <a:cubicBezTo>
                        <a:pt x="332" y="745"/>
                        <a:pt x="154" y="652"/>
                        <a:pt x="154" y="652"/>
                      </a:cubicBezTo>
                      <a:close/>
                    </a:path>
                  </a:pathLst>
                </a:custGeom>
                <a:solidFill>
                  <a:srgbClr val="4483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11" name="Freeform 230"/>
                <p:cNvSpPr>
                  <a:spLocks/>
                </p:cNvSpPr>
                <p:nvPr/>
              </p:nvSpPr>
              <p:spPr bwMode="auto">
                <a:xfrm>
                  <a:off x="1344" y="2802"/>
                  <a:ext cx="131" cy="55"/>
                </a:xfrm>
                <a:custGeom>
                  <a:avLst/>
                  <a:gdLst>
                    <a:gd name="T0" fmla="*/ 0 w 131"/>
                    <a:gd name="T1" fmla="*/ 51 h 55"/>
                    <a:gd name="T2" fmla="*/ 130 w 131"/>
                    <a:gd name="T3" fmla="*/ 55 h 55"/>
                    <a:gd name="T4" fmla="*/ 131 w 131"/>
                    <a:gd name="T5" fmla="*/ 4 h 55"/>
                    <a:gd name="T6" fmla="*/ 1 w 131"/>
                    <a:gd name="T7" fmla="*/ 0 h 55"/>
                    <a:gd name="T8" fmla="*/ 0 w 131"/>
                    <a:gd name="T9" fmla="*/ 51 h 55"/>
                  </a:gdLst>
                  <a:ahLst/>
                  <a:cxnLst>
                    <a:cxn ang="0">
                      <a:pos x="T0" y="T1"/>
                    </a:cxn>
                    <a:cxn ang="0">
                      <a:pos x="T2" y="T3"/>
                    </a:cxn>
                    <a:cxn ang="0">
                      <a:pos x="T4" y="T5"/>
                    </a:cxn>
                    <a:cxn ang="0">
                      <a:pos x="T6" y="T7"/>
                    </a:cxn>
                    <a:cxn ang="0">
                      <a:pos x="T8" y="T9"/>
                    </a:cxn>
                  </a:cxnLst>
                  <a:rect l="0" t="0" r="r" b="b"/>
                  <a:pathLst>
                    <a:path w="131" h="55">
                      <a:moveTo>
                        <a:pt x="0" y="51"/>
                      </a:moveTo>
                      <a:lnTo>
                        <a:pt x="130" y="55"/>
                      </a:lnTo>
                      <a:lnTo>
                        <a:pt x="131" y="4"/>
                      </a:lnTo>
                      <a:lnTo>
                        <a:pt x="1" y="0"/>
                      </a:lnTo>
                      <a:lnTo>
                        <a:pt x="0" y="51"/>
                      </a:lnTo>
                      <a:close/>
                    </a:path>
                  </a:pathLst>
                </a:custGeom>
                <a:solidFill>
                  <a:srgbClr val="F9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12" name="Freeform 231"/>
                <p:cNvSpPr>
                  <a:spLocks/>
                </p:cNvSpPr>
                <p:nvPr/>
              </p:nvSpPr>
              <p:spPr bwMode="auto">
                <a:xfrm>
                  <a:off x="603" y="2843"/>
                  <a:ext cx="882" cy="802"/>
                </a:xfrm>
                <a:custGeom>
                  <a:avLst/>
                  <a:gdLst>
                    <a:gd name="T0" fmla="*/ 179 w 698"/>
                    <a:gd name="T1" fmla="*/ 288 h 635"/>
                    <a:gd name="T2" fmla="*/ 373 w 698"/>
                    <a:gd name="T3" fmla="*/ 407 h 635"/>
                    <a:gd name="T4" fmla="*/ 582 w 698"/>
                    <a:gd name="T5" fmla="*/ 0 h 635"/>
                    <a:gd name="T6" fmla="*/ 698 w 698"/>
                    <a:gd name="T7" fmla="*/ 7 h 635"/>
                    <a:gd name="T8" fmla="*/ 612 w 698"/>
                    <a:gd name="T9" fmla="*/ 426 h 635"/>
                    <a:gd name="T10" fmla="*/ 382 w 698"/>
                    <a:gd name="T11" fmla="*/ 635 h 635"/>
                    <a:gd name="T12" fmla="*/ 82 w 698"/>
                    <a:gd name="T13" fmla="*/ 587 h 635"/>
                    <a:gd name="T14" fmla="*/ 179 w 698"/>
                    <a:gd name="T15" fmla="*/ 288 h 6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8" h="635">
                      <a:moveTo>
                        <a:pt x="179" y="288"/>
                      </a:moveTo>
                      <a:cubicBezTo>
                        <a:pt x="179" y="288"/>
                        <a:pt x="282" y="393"/>
                        <a:pt x="373" y="407"/>
                      </a:cubicBezTo>
                      <a:cubicBezTo>
                        <a:pt x="465" y="421"/>
                        <a:pt x="581" y="195"/>
                        <a:pt x="582" y="0"/>
                      </a:cubicBezTo>
                      <a:cubicBezTo>
                        <a:pt x="650" y="2"/>
                        <a:pt x="698" y="7"/>
                        <a:pt x="698" y="7"/>
                      </a:cubicBezTo>
                      <a:cubicBezTo>
                        <a:pt x="698" y="7"/>
                        <a:pt x="694" y="320"/>
                        <a:pt x="612" y="426"/>
                      </a:cubicBezTo>
                      <a:cubicBezTo>
                        <a:pt x="531" y="531"/>
                        <a:pt x="382" y="635"/>
                        <a:pt x="382" y="635"/>
                      </a:cubicBezTo>
                      <a:cubicBezTo>
                        <a:pt x="382" y="635"/>
                        <a:pt x="164" y="614"/>
                        <a:pt x="82" y="587"/>
                      </a:cubicBezTo>
                      <a:cubicBezTo>
                        <a:pt x="0" y="559"/>
                        <a:pt x="179" y="288"/>
                        <a:pt x="179" y="288"/>
                      </a:cubicBezTo>
                      <a:close/>
                    </a:path>
                  </a:pathLst>
                </a:custGeom>
                <a:solidFill>
                  <a:srgbClr val="60AA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13" name="Freeform 232"/>
                <p:cNvSpPr>
                  <a:spLocks/>
                </p:cNvSpPr>
                <p:nvPr/>
              </p:nvSpPr>
              <p:spPr bwMode="auto">
                <a:xfrm>
                  <a:off x="675" y="2848"/>
                  <a:ext cx="810" cy="797"/>
                </a:xfrm>
                <a:custGeom>
                  <a:avLst/>
                  <a:gdLst>
                    <a:gd name="T0" fmla="*/ 297 w 641"/>
                    <a:gd name="T1" fmla="*/ 557 h 631"/>
                    <a:gd name="T2" fmla="*/ 527 w 641"/>
                    <a:gd name="T3" fmla="*/ 348 h 631"/>
                    <a:gd name="T4" fmla="*/ 610 w 641"/>
                    <a:gd name="T5" fmla="*/ 0 h 631"/>
                    <a:gd name="T6" fmla="*/ 641 w 641"/>
                    <a:gd name="T7" fmla="*/ 3 h 631"/>
                    <a:gd name="T8" fmla="*/ 555 w 641"/>
                    <a:gd name="T9" fmla="*/ 422 h 631"/>
                    <a:gd name="T10" fmla="*/ 325 w 641"/>
                    <a:gd name="T11" fmla="*/ 631 h 631"/>
                    <a:gd name="T12" fmla="*/ 25 w 641"/>
                    <a:gd name="T13" fmla="*/ 583 h 631"/>
                    <a:gd name="T14" fmla="*/ 8 w 641"/>
                    <a:gd name="T15" fmla="*/ 512 h 631"/>
                    <a:gd name="T16" fmla="*/ 297 w 641"/>
                    <a:gd name="T17" fmla="*/ 557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631">
                      <a:moveTo>
                        <a:pt x="297" y="557"/>
                      </a:moveTo>
                      <a:cubicBezTo>
                        <a:pt x="297" y="557"/>
                        <a:pt x="446" y="453"/>
                        <a:pt x="527" y="348"/>
                      </a:cubicBezTo>
                      <a:cubicBezTo>
                        <a:pt x="584" y="274"/>
                        <a:pt x="603" y="99"/>
                        <a:pt x="610" y="0"/>
                      </a:cubicBezTo>
                      <a:cubicBezTo>
                        <a:pt x="630" y="2"/>
                        <a:pt x="641" y="3"/>
                        <a:pt x="641" y="3"/>
                      </a:cubicBezTo>
                      <a:cubicBezTo>
                        <a:pt x="641" y="3"/>
                        <a:pt x="637" y="316"/>
                        <a:pt x="555" y="422"/>
                      </a:cubicBezTo>
                      <a:cubicBezTo>
                        <a:pt x="474" y="527"/>
                        <a:pt x="325" y="631"/>
                        <a:pt x="325" y="631"/>
                      </a:cubicBezTo>
                      <a:cubicBezTo>
                        <a:pt x="325" y="631"/>
                        <a:pt x="107" y="610"/>
                        <a:pt x="25" y="583"/>
                      </a:cubicBezTo>
                      <a:cubicBezTo>
                        <a:pt x="2" y="575"/>
                        <a:pt x="0" y="547"/>
                        <a:pt x="8" y="512"/>
                      </a:cubicBezTo>
                      <a:cubicBezTo>
                        <a:pt x="97" y="538"/>
                        <a:pt x="297" y="557"/>
                        <a:pt x="297" y="557"/>
                      </a:cubicBezTo>
                      <a:close/>
                    </a:path>
                  </a:pathLst>
                </a:custGeom>
                <a:solidFill>
                  <a:srgbClr val="4483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14" name="Freeform 233"/>
                <p:cNvSpPr>
                  <a:spLocks/>
                </p:cNvSpPr>
                <p:nvPr/>
              </p:nvSpPr>
              <p:spPr bwMode="auto">
                <a:xfrm>
                  <a:off x="1278" y="2440"/>
                  <a:ext cx="235" cy="365"/>
                </a:xfrm>
                <a:custGeom>
                  <a:avLst/>
                  <a:gdLst>
                    <a:gd name="T0" fmla="*/ 129 w 186"/>
                    <a:gd name="T1" fmla="*/ 289 h 289"/>
                    <a:gd name="T2" fmla="*/ 175 w 186"/>
                    <a:gd name="T3" fmla="*/ 156 h 289"/>
                    <a:gd name="T4" fmla="*/ 156 w 186"/>
                    <a:gd name="T5" fmla="*/ 85 h 289"/>
                    <a:gd name="T6" fmla="*/ 118 w 186"/>
                    <a:gd name="T7" fmla="*/ 17 h 289"/>
                    <a:gd name="T8" fmla="*/ 115 w 186"/>
                    <a:gd name="T9" fmla="*/ 22 h 289"/>
                    <a:gd name="T10" fmla="*/ 100 w 186"/>
                    <a:gd name="T11" fmla="*/ 3 h 289"/>
                    <a:gd name="T12" fmla="*/ 92 w 186"/>
                    <a:gd name="T13" fmla="*/ 24 h 289"/>
                    <a:gd name="T14" fmla="*/ 70 w 186"/>
                    <a:gd name="T15" fmla="*/ 2 h 289"/>
                    <a:gd name="T16" fmla="*/ 62 w 186"/>
                    <a:gd name="T17" fmla="*/ 34 h 289"/>
                    <a:gd name="T18" fmla="*/ 39 w 186"/>
                    <a:gd name="T19" fmla="*/ 14 h 289"/>
                    <a:gd name="T20" fmla="*/ 31 w 186"/>
                    <a:gd name="T21" fmla="*/ 49 h 289"/>
                    <a:gd name="T22" fmla="*/ 53 w 186"/>
                    <a:gd name="T23" fmla="*/ 143 h 289"/>
                    <a:gd name="T24" fmla="*/ 25 w 186"/>
                    <a:gd name="T25" fmla="*/ 71 h 289"/>
                    <a:gd name="T26" fmla="*/ 10 w 186"/>
                    <a:gd name="T27" fmla="*/ 99 h 289"/>
                    <a:gd name="T28" fmla="*/ 24 w 186"/>
                    <a:gd name="T29" fmla="*/ 201 h 289"/>
                    <a:gd name="T30" fmla="*/ 63 w 186"/>
                    <a:gd name="T31" fmla="*/ 287 h 289"/>
                    <a:gd name="T32" fmla="*/ 129 w 186"/>
                    <a:gd name="T33"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6" h="289">
                      <a:moveTo>
                        <a:pt x="129" y="289"/>
                      </a:moveTo>
                      <a:cubicBezTo>
                        <a:pt x="129" y="289"/>
                        <a:pt x="165" y="194"/>
                        <a:pt x="175" y="156"/>
                      </a:cubicBezTo>
                      <a:cubicBezTo>
                        <a:pt x="186" y="118"/>
                        <a:pt x="171" y="117"/>
                        <a:pt x="156" y="85"/>
                      </a:cubicBezTo>
                      <a:cubicBezTo>
                        <a:pt x="142" y="53"/>
                        <a:pt x="133" y="21"/>
                        <a:pt x="118" y="17"/>
                      </a:cubicBezTo>
                      <a:cubicBezTo>
                        <a:pt x="115" y="22"/>
                        <a:pt x="115" y="22"/>
                        <a:pt x="115" y="22"/>
                      </a:cubicBezTo>
                      <a:cubicBezTo>
                        <a:pt x="115" y="22"/>
                        <a:pt x="112" y="5"/>
                        <a:pt x="100" y="3"/>
                      </a:cubicBezTo>
                      <a:cubicBezTo>
                        <a:pt x="88" y="0"/>
                        <a:pt x="91" y="15"/>
                        <a:pt x="92" y="24"/>
                      </a:cubicBezTo>
                      <a:cubicBezTo>
                        <a:pt x="88" y="5"/>
                        <a:pt x="80" y="0"/>
                        <a:pt x="70" y="2"/>
                      </a:cubicBezTo>
                      <a:cubicBezTo>
                        <a:pt x="61" y="4"/>
                        <a:pt x="60" y="19"/>
                        <a:pt x="62" y="34"/>
                      </a:cubicBezTo>
                      <a:cubicBezTo>
                        <a:pt x="58" y="18"/>
                        <a:pt x="47" y="13"/>
                        <a:pt x="39" y="14"/>
                      </a:cubicBezTo>
                      <a:cubicBezTo>
                        <a:pt x="31" y="14"/>
                        <a:pt x="21" y="26"/>
                        <a:pt x="31" y="49"/>
                      </a:cubicBezTo>
                      <a:cubicBezTo>
                        <a:pt x="41" y="73"/>
                        <a:pt x="53" y="143"/>
                        <a:pt x="53" y="143"/>
                      </a:cubicBezTo>
                      <a:cubicBezTo>
                        <a:pt x="53" y="143"/>
                        <a:pt x="26" y="76"/>
                        <a:pt x="25" y="71"/>
                      </a:cubicBezTo>
                      <a:cubicBezTo>
                        <a:pt x="24" y="66"/>
                        <a:pt x="0" y="67"/>
                        <a:pt x="10" y="99"/>
                      </a:cubicBezTo>
                      <a:cubicBezTo>
                        <a:pt x="20" y="130"/>
                        <a:pt x="19" y="169"/>
                        <a:pt x="24" y="201"/>
                      </a:cubicBezTo>
                      <a:cubicBezTo>
                        <a:pt x="30" y="232"/>
                        <a:pt x="45" y="278"/>
                        <a:pt x="63" y="287"/>
                      </a:cubicBezTo>
                      <a:cubicBezTo>
                        <a:pt x="116" y="289"/>
                        <a:pt x="129" y="289"/>
                        <a:pt x="129" y="289"/>
                      </a:cubicBezTo>
                      <a:close/>
                    </a:path>
                  </a:pathLst>
                </a:custGeom>
                <a:solidFill>
                  <a:srgbClr val="E7B2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15" name="Freeform 234"/>
                <p:cNvSpPr>
                  <a:spLocks/>
                </p:cNvSpPr>
                <p:nvPr/>
              </p:nvSpPr>
              <p:spPr bwMode="auto">
                <a:xfrm>
                  <a:off x="320" y="2188"/>
                  <a:ext cx="294" cy="335"/>
                </a:xfrm>
                <a:custGeom>
                  <a:avLst/>
                  <a:gdLst>
                    <a:gd name="T0" fmla="*/ 0 w 233"/>
                    <a:gd name="T1" fmla="*/ 229 h 265"/>
                    <a:gd name="T2" fmla="*/ 33 w 233"/>
                    <a:gd name="T3" fmla="*/ 92 h 265"/>
                    <a:gd name="T4" fmla="*/ 88 w 233"/>
                    <a:gd name="T5" fmla="*/ 43 h 265"/>
                    <a:gd name="T6" fmla="*/ 157 w 233"/>
                    <a:gd name="T7" fmla="*/ 7 h 265"/>
                    <a:gd name="T8" fmla="*/ 156 w 233"/>
                    <a:gd name="T9" fmla="*/ 12 h 265"/>
                    <a:gd name="T10" fmla="*/ 180 w 233"/>
                    <a:gd name="T11" fmla="*/ 4 h 265"/>
                    <a:gd name="T12" fmla="*/ 175 w 233"/>
                    <a:gd name="T13" fmla="*/ 26 h 265"/>
                    <a:gd name="T14" fmla="*/ 205 w 233"/>
                    <a:gd name="T15" fmla="*/ 19 h 265"/>
                    <a:gd name="T16" fmla="*/ 195 w 233"/>
                    <a:gd name="T17" fmla="*/ 51 h 265"/>
                    <a:gd name="T18" fmla="*/ 225 w 233"/>
                    <a:gd name="T19" fmla="*/ 47 h 265"/>
                    <a:gd name="T20" fmla="*/ 212 w 233"/>
                    <a:gd name="T21" fmla="*/ 81 h 265"/>
                    <a:gd name="T22" fmla="*/ 143 w 233"/>
                    <a:gd name="T23" fmla="*/ 147 h 265"/>
                    <a:gd name="T24" fmla="*/ 206 w 233"/>
                    <a:gd name="T25" fmla="*/ 102 h 265"/>
                    <a:gd name="T26" fmla="*/ 203 w 233"/>
                    <a:gd name="T27" fmla="*/ 134 h 265"/>
                    <a:gd name="T28" fmla="*/ 136 w 233"/>
                    <a:gd name="T29" fmla="*/ 212 h 265"/>
                    <a:gd name="T30" fmla="*/ 57 w 233"/>
                    <a:gd name="T31" fmla="*/ 263 h 265"/>
                    <a:gd name="T32" fmla="*/ 0 w 233"/>
                    <a:gd name="T33" fmla="*/ 22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3" h="265">
                      <a:moveTo>
                        <a:pt x="0" y="229"/>
                      </a:moveTo>
                      <a:cubicBezTo>
                        <a:pt x="0" y="229"/>
                        <a:pt x="21" y="130"/>
                        <a:pt x="33" y="92"/>
                      </a:cubicBezTo>
                      <a:cubicBezTo>
                        <a:pt x="45" y="54"/>
                        <a:pt x="58" y="62"/>
                        <a:pt x="88" y="43"/>
                      </a:cubicBezTo>
                      <a:cubicBezTo>
                        <a:pt x="118" y="23"/>
                        <a:pt x="143" y="2"/>
                        <a:pt x="157" y="7"/>
                      </a:cubicBezTo>
                      <a:cubicBezTo>
                        <a:pt x="156" y="12"/>
                        <a:pt x="156" y="12"/>
                        <a:pt x="156" y="12"/>
                      </a:cubicBezTo>
                      <a:cubicBezTo>
                        <a:pt x="156" y="12"/>
                        <a:pt x="169" y="0"/>
                        <a:pt x="180" y="4"/>
                      </a:cubicBezTo>
                      <a:cubicBezTo>
                        <a:pt x="191" y="9"/>
                        <a:pt x="181" y="20"/>
                        <a:pt x="175" y="26"/>
                      </a:cubicBezTo>
                      <a:cubicBezTo>
                        <a:pt x="189" y="13"/>
                        <a:pt x="198" y="12"/>
                        <a:pt x="205" y="19"/>
                      </a:cubicBezTo>
                      <a:cubicBezTo>
                        <a:pt x="212" y="26"/>
                        <a:pt x="205" y="40"/>
                        <a:pt x="195" y="51"/>
                      </a:cubicBezTo>
                      <a:cubicBezTo>
                        <a:pt x="207" y="40"/>
                        <a:pt x="219" y="42"/>
                        <a:pt x="225" y="47"/>
                      </a:cubicBezTo>
                      <a:cubicBezTo>
                        <a:pt x="232" y="52"/>
                        <a:pt x="233" y="66"/>
                        <a:pt x="212" y="81"/>
                      </a:cubicBezTo>
                      <a:cubicBezTo>
                        <a:pt x="191" y="95"/>
                        <a:pt x="143" y="147"/>
                        <a:pt x="143" y="147"/>
                      </a:cubicBezTo>
                      <a:cubicBezTo>
                        <a:pt x="143" y="147"/>
                        <a:pt x="202" y="106"/>
                        <a:pt x="206" y="102"/>
                      </a:cubicBezTo>
                      <a:cubicBezTo>
                        <a:pt x="209" y="99"/>
                        <a:pt x="229" y="113"/>
                        <a:pt x="203" y="134"/>
                      </a:cubicBezTo>
                      <a:cubicBezTo>
                        <a:pt x="178" y="155"/>
                        <a:pt x="157" y="188"/>
                        <a:pt x="136" y="212"/>
                      </a:cubicBezTo>
                      <a:cubicBezTo>
                        <a:pt x="114" y="235"/>
                        <a:pt x="76" y="265"/>
                        <a:pt x="57" y="263"/>
                      </a:cubicBezTo>
                      <a:cubicBezTo>
                        <a:pt x="11" y="236"/>
                        <a:pt x="0" y="229"/>
                        <a:pt x="0" y="229"/>
                      </a:cubicBezTo>
                      <a:close/>
                    </a:path>
                  </a:pathLst>
                </a:custGeom>
                <a:solidFill>
                  <a:srgbClr val="E7B2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16" name="Freeform 235"/>
                <p:cNvSpPr>
                  <a:spLocks/>
                </p:cNvSpPr>
                <p:nvPr/>
              </p:nvSpPr>
              <p:spPr bwMode="auto">
                <a:xfrm>
                  <a:off x="386" y="2991"/>
                  <a:ext cx="625" cy="340"/>
                </a:xfrm>
                <a:custGeom>
                  <a:avLst/>
                  <a:gdLst>
                    <a:gd name="T0" fmla="*/ 455 w 495"/>
                    <a:gd name="T1" fmla="*/ 91 h 269"/>
                    <a:gd name="T2" fmla="*/ 398 w 495"/>
                    <a:gd name="T3" fmla="*/ 45 h 269"/>
                    <a:gd name="T4" fmla="*/ 125 w 495"/>
                    <a:gd name="T5" fmla="*/ 4 h 269"/>
                    <a:gd name="T6" fmla="*/ 62 w 495"/>
                    <a:gd name="T7" fmla="*/ 33 h 269"/>
                    <a:gd name="T8" fmla="*/ 8 w 495"/>
                    <a:gd name="T9" fmla="*/ 155 h 269"/>
                    <a:gd name="T10" fmla="*/ 38 w 495"/>
                    <a:gd name="T11" fmla="*/ 205 h 269"/>
                    <a:gd name="T12" fmla="*/ 181 w 495"/>
                    <a:gd name="T13" fmla="*/ 248 h 269"/>
                    <a:gd name="T14" fmla="*/ 275 w 495"/>
                    <a:gd name="T15" fmla="*/ 263 h 269"/>
                    <a:gd name="T16" fmla="*/ 452 w 495"/>
                    <a:gd name="T17" fmla="*/ 268 h 269"/>
                    <a:gd name="T18" fmla="*/ 490 w 495"/>
                    <a:gd name="T19" fmla="*/ 231 h 269"/>
                    <a:gd name="T20" fmla="*/ 455 w 495"/>
                    <a:gd name="T21" fmla="*/ 9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5" h="269">
                      <a:moveTo>
                        <a:pt x="455" y="91"/>
                      </a:moveTo>
                      <a:cubicBezTo>
                        <a:pt x="449" y="70"/>
                        <a:pt x="424" y="49"/>
                        <a:pt x="398" y="45"/>
                      </a:cubicBezTo>
                      <a:cubicBezTo>
                        <a:pt x="125" y="4"/>
                        <a:pt x="125" y="4"/>
                        <a:pt x="125" y="4"/>
                      </a:cubicBezTo>
                      <a:cubicBezTo>
                        <a:pt x="99" y="0"/>
                        <a:pt x="71" y="13"/>
                        <a:pt x="62" y="33"/>
                      </a:cubicBezTo>
                      <a:cubicBezTo>
                        <a:pt x="8" y="155"/>
                        <a:pt x="8" y="155"/>
                        <a:pt x="8" y="155"/>
                      </a:cubicBezTo>
                      <a:cubicBezTo>
                        <a:pt x="0" y="175"/>
                        <a:pt x="13" y="197"/>
                        <a:pt x="38" y="205"/>
                      </a:cubicBezTo>
                      <a:cubicBezTo>
                        <a:pt x="181" y="248"/>
                        <a:pt x="181" y="248"/>
                        <a:pt x="181" y="248"/>
                      </a:cubicBezTo>
                      <a:cubicBezTo>
                        <a:pt x="206" y="255"/>
                        <a:pt x="248" y="262"/>
                        <a:pt x="275" y="263"/>
                      </a:cubicBezTo>
                      <a:cubicBezTo>
                        <a:pt x="452" y="268"/>
                        <a:pt x="452" y="268"/>
                        <a:pt x="452" y="268"/>
                      </a:cubicBezTo>
                      <a:cubicBezTo>
                        <a:pt x="478" y="269"/>
                        <a:pt x="495" y="252"/>
                        <a:pt x="490" y="231"/>
                      </a:cubicBezTo>
                      <a:lnTo>
                        <a:pt x="455" y="91"/>
                      </a:lnTo>
                      <a:close/>
                    </a:path>
                  </a:pathLst>
                </a:custGeom>
                <a:solidFill>
                  <a:srgbClr val="60AA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17" name="Freeform 236"/>
                <p:cNvSpPr>
                  <a:spLocks/>
                </p:cNvSpPr>
                <p:nvPr/>
              </p:nvSpPr>
              <p:spPr bwMode="auto">
                <a:xfrm>
                  <a:off x="376" y="3078"/>
                  <a:ext cx="567" cy="609"/>
                </a:xfrm>
                <a:custGeom>
                  <a:avLst/>
                  <a:gdLst>
                    <a:gd name="T0" fmla="*/ 430 w 449"/>
                    <a:gd name="T1" fmla="*/ 272 h 482"/>
                    <a:gd name="T2" fmla="*/ 259 w 449"/>
                    <a:gd name="T3" fmla="*/ 17 h 482"/>
                    <a:gd name="T4" fmla="*/ 19 w 449"/>
                    <a:gd name="T5" fmla="*/ 209 h 482"/>
                    <a:gd name="T6" fmla="*/ 190 w 449"/>
                    <a:gd name="T7" fmla="*/ 464 h 482"/>
                    <a:gd name="T8" fmla="*/ 430 w 449"/>
                    <a:gd name="T9" fmla="*/ 272 h 482"/>
                  </a:gdLst>
                  <a:ahLst/>
                  <a:cxnLst>
                    <a:cxn ang="0">
                      <a:pos x="T0" y="T1"/>
                    </a:cxn>
                    <a:cxn ang="0">
                      <a:pos x="T2" y="T3"/>
                    </a:cxn>
                    <a:cxn ang="0">
                      <a:pos x="T4" y="T5"/>
                    </a:cxn>
                    <a:cxn ang="0">
                      <a:pos x="T6" y="T7"/>
                    </a:cxn>
                    <a:cxn ang="0">
                      <a:pos x="T8" y="T9"/>
                    </a:cxn>
                  </a:cxnLst>
                  <a:rect l="0" t="0" r="r" b="b"/>
                  <a:pathLst>
                    <a:path w="449" h="482">
                      <a:moveTo>
                        <a:pt x="430" y="272"/>
                      </a:moveTo>
                      <a:cubicBezTo>
                        <a:pt x="449" y="148"/>
                        <a:pt x="372" y="34"/>
                        <a:pt x="259" y="17"/>
                      </a:cubicBezTo>
                      <a:cubicBezTo>
                        <a:pt x="145" y="0"/>
                        <a:pt x="38" y="86"/>
                        <a:pt x="19" y="209"/>
                      </a:cubicBezTo>
                      <a:cubicBezTo>
                        <a:pt x="0" y="333"/>
                        <a:pt x="77" y="447"/>
                        <a:pt x="190" y="464"/>
                      </a:cubicBezTo>
                      <a:cubicBezTo>
                        <a:pt x="304" y="482"/>
                        <a:pt x="411" y="396"/>
                        <a:pt x="430" y="272"/>
                      </a:cubicBezTo>
                      <a:close/>
                    </a:path>
                  </a:pathLst>
                </a:custGeom>
                <a:solidFill>
                  <a:srgbClr val="4A4C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18" name="Freeform 237"/>
                <p:cNvSpPr>
                  <a:spLocks/>
                </p:cNvSpPr>
                <p:nvPr/>
              </p:nvSpPr>
              <p:spPr bwMode="auto">
                <a:xfrm>
                  <a:off x="376" y="3078"/>
                  <a:ext cx="437" cy="589"/>
                </a:xfrm>
                <a:custGeom>
                  <a:avLst/>
                  <a:gdLst>
                    <a:gd name="T0" fmla="*/ 122 w 346"/>
                    <a:gd name="T1" fmla="*/ 248 h 466"/>
                    <a:gd name="T2" fmla="*/ 346 w 346"/>
                    <a:gd name="T3" fmla="*/ 54 h 466"/>
                    <a:gd name="T4" fmla="*/ 259 w 346"/>
                    <a:gd name="T5" fmla="*/ 17 h 466"/>
                    <a:gd name="T6" fmla="*/ 19 w 346"/>
                    <a:gd name="T7" fmla="*/ 209 h 466"/>
                    <a:gd name="T8" fmla="*/ 190 w 346"/>
                    <a:gd name="T9" fmla="*/ 464 h 466"/>
                    <a:gd name="T10" fmla="*/ 206 w 346"/>
                    <a:gd name="T11" fmla="*/ 466 h 466"/>
                    <a:gd name="T12" fmla="*/ 122 w 346"/>
                    <a:gd name="T13" fmla="*/ 248 h 466"/>
                  </a:gdLst>
                  <a:ahLst/>
                  <a:cxnLst>
                    <a:cxn ang="0">
                      <a:pos x="T0" y="T1"/>
                    </a:cxn>
                    <a:cxn ang="0">
                      <a:pos x="T2" y="T3"/>
                    </a:cxn>
                    <a:cxn ang="0">
                      <a:pos x="T4" y="T5"/>
                    </a:cxn>
                    <a:cxn ang="0">
                      <a:pos x="T6" y="T7"/>
                    </a:cxn>
                    <a:cxn ang="0">
                      <a:pos x="T8" y="T9"/>
                    </a:cxn>
                    <a:cxn ang="0">
                      <a:pos x="T10" y="T11"/>
                    </a:cxn>
                    <a:cxn ang="0">
                      <a:pos x="T12" y="T13"/>
                    </a:cxn>
                  </a:cxnLst>
                  <a:rect l="0" t="0" r="r" b="b"/>
                  <a:pathLst>
                    <a:path w="346" h="466">
                      <a:moveTo>
                        <a:pt x="122" y="248"/>
                      </a:moveTo>
                      <a:cubicBezTo>
                        <a:pt x="140" y="130"/>
                        <a:pt x="238" y="46"/>
                        <a:pt x="346" y="54"/>
                      </a:cubicBezTo>
                      <a:cubicBezTo>
                        <a:pt x="321" y="35"/>
                        <a:pt x="291" y="22"/>
                        <a:pt x="259" y="17"/>
                      </a:cubicBezTo>
                      <a:cubicBezTo>
                        <a:pt x="145" y="0"/>
                        <a:pt x="38" y="86"/>
                        <a:pt x="19" y="209"/>
                      </a:cubicBezTo>
                      <a:cubicBezTo>
                        <a:pt x="0" y="333"/>
                        <a:pt x="77" y="447"/>
                        <a:pt x="190" y="464"/>
                      </a:cubicBezTo>
                      <a:cubicBezTo>
                        <a:pt x="196" y="465"/>
                        <a:pt x="201" y="466"/>
                        <a:pt x="206" y="466"/>
                      </a:cubicBezTo>
                      <a:cubicBezTo>
                        <a:pt x="144" y="419"/>
                        <a:pt x="109" y="336"/>
                        <a:pt x="122" y="248"/>
                      </a:cubicBezTo>
                      <a:close/>
                    </a:path>
                  </a:pathLst>
                </a:custGeom>
                <a:solidFill>
                  <a:srgbClr val="3335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19" name="Freeform 238"/>
                <p:cNvSpPr>
                  <a:spLocks/>
                </p:cNvSpPr>
                <p:nvPr/>
              </p:nvSpPr>
              <p:spPr bwMode="auto">
                <a:xfrm>
                  <a:off x="1578" y="81"/>
                  <a:ext cx="451" cy="451"/>
                </a:xfrm>
                <a:custGeom>
                  <a:avLst/>
                  <a:gdLst>
                    <a:gd name="T0" fmla="*/ 114 w 357"/>
                    <a:gd name="T1" fmla="*/ 322 h 357"/>
                    <a:gd name="T2" fmla="*/ 36 w 357"/>
                    <a:gd name="T3" fmla="*/ 114 h 357"/>
                    <a:gd name="T4" fmla="*/ 243 w 357"/>
                    <a:gd name="T5" fmla="*/ 36 h 357"/>
                    <a:gd name="T6" fmla="*/ 321 w 357"/>
                    <a:gd name="T7" fmla="*/ 243 h 357"/>
                    <a:gd name="T8" fmla="*/ 114 w 357"/>
                    <a:gd name="T9" fmla="*/ 322 h 357"/>
                  </a:gdLst>
                  <a:ahLst/>
                  <a:cxnLst>
                    <a:cxn ang="0">
                      <a:pos x="T0" y="T1"/>
                    </a:cxn>
                    <a:cxn ang="0">
                      <a:pos x="T2" y="T3"/>
                    </a:cxn>
                    <a:cxn ang="0">
                      <a:pos x="T4" y="T5"/>
                    </a:cxn>
                    <a:cxn ang="0">
                      <a:pos x="T6" y="T7"/>
                    </a:cxn>
                    <a:cxn ang="0">
                      <a:pos x="T8" y="T9"/>
                    </a:cxn>
                  </a:cxnLst>
                  <a:rect l="0" t="0" r="r" b="b"/>
                  <a:pathLst>
                    <a:path w="357" h="357">
                      <a:moveTo>
                        <a:pt x="114" y="322"/>
                      </a:moveTo>
                      <a:cubicBezTo>
                        <a:pt x="35" y="286"/>
                        <a:pt x="0" y="193"/>
                        <a:pt x="36" y="114"/>
                      </a:cubicBezTo>
                      <a:cubicBezTo>
                        <a:pt x="71" y="35"/>
                        <a:pt x="164" y="0"/>
                        <a:pt x="243" y="36"/>
                      </a:cubicBezTo>
                      <a:cubicBezTo>
                        <a:pt x="322" y="72"/>
                        <a:pt x="357" y="164"/>
                        <a:pt x="321" y="243"/>
                      </a:cubicBezTo>
                      <a:cubicBezTo>
                        <a:pt x="286" y="322"/>
                        <a:pt x="193" y="357"/>
                        <a:pt x="114" y="322"/>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20" name="Freeform 239"/>
                <p:cNvSpPr>
                  <a:spLocks/>
                </p:cNvSpPr>
                <p:nvPr/>
              </p:nvSpPr>
              <p:spPr bwMode="auto">
                <a:xfrm>
                  <a:off x="1660" y="391"/>
                  <a:ext cx="80" cy="84"/>
                </a:xfrm>
                <a:custGeom>
                  <a:avLst/>
                  <a:gdLst>
                    <a:gd name="T0" fmla="*/ 7 w 63"/>
                    <a:gd name="T1" fmla="*/ 63 h 67"/>
                    <a:gd name="T2" fmla="*/ 1 w 63"/>
                    <a:gd name="T3" fmla="*/ 52 h 67"/>
                    <a:gd name="T4" fmla="*/ 4 w 63"/>
                    <a:gd name="T5" fmla="*/ 39 h 67"/>
                    <a:gd name="T6" fmla="*/ 37 w 63"/>
                    <a:gd name="T7" fmla="*/ 0 h 67"/>
                    <a:gd name="T8" fmla="*/ 63 w 63"/>
                    <a:gd name="T9" fmla="*/ 22 h 67"/>
                    <a:gd name="T10" fmla="*/ 31 w 63"/>
                    <a:gd name="T11" fmla="*/ 61 h 67"/>
                    <a:gd name="T12" fmla="*/ 19 w 63"/>
                    <a:gd name="T13" fmla="*/ 67 h 67"/>
                    <a:gd name="T14" fmla="*/ 7 w 63"/>
                    <a:gd name="T15" fmla="*/ 63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67">
                      <a:moveTo>
                        <a:pt x="7" y="63"/>
                      </a:moveTo>
                      <a:cubicBezTo>
                        <a:pt x="3" y="60"/>
                        <a:pt x="1" y="56"/>
                        <a:pt x="1" y="52"/>
                      </a:cubicBezTo>
                      <a:cubicBezTo>
                        <a:pt x="0" y="47"/>
                        <a:pt x="2" y="43"/>
                        <a:pt x="4" y="39"/>
                      </a:cubicBezTo>
                      <a:cubicBezTo>
                        <a:pt x="37" y="0"/>
                        <a:pt x="37" y="0"/>
                        <a:pt x="37" y="0"/>
                      </a:cubicBezTo>
                      <a:cubicBezTo>
                        <a:pt x="63" y="22"/>
                        <a:pt x="63" y="22"/>
                        <a:pt x="63" y="22"/>
                      </a:cubicBezTo>
                      <a:cubicBezTo>
                        <a:pt x="31" y="61"/>
                        <a:pt x="31" y="61"/>
                        <a:pt x="31" y="61"/>
                      </a:cubicBezTo>
                      <a:cubicBezTo>
                        <a:pt x="28" y="64"/>
                        <a:pt x="24" y="66"/>
                        <a:pt x="19" y="67"/>
                      </a:cubicBezTo>
                      <a:cubicBezTo>
                        <a:pt x="14" y="67"/>
                        <a:pt x="10" y="66"/>
                        <a:pt x="7"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21" name="Freeform 240"/>
                <p:cNvSpPr>
                  <a:spLocks/>
                </p:cNvSpPr>
                <p:nvPr/>
              </p:nvSpPr>
              <p:spPr bwMode="auto">
                <a:xfrm>
                  <a:off x="1692" y="391"/>
                  <a:ext cx="48" cy="45"/>
                </a:xfrm>
                <a:custGeom>
                  <a:avLst/>
                  <a:gdLst>
                    <a:gd name="T0" fmla="*/ 38 w 38"/>
                    <a:gd name="T1" fmla="*/ 22 h 36"/>
                    <a:gd name="T2" fmla="*/ 12 w 38"/>
                    <a:gd name="T3" fmla="*/ 0 h 36"/>
                    <a:gd name="T4" fmla="*/ 0 w 38"/>
                    <a:gd name="T5" fmla="*/ 15 h 36"/>
                    <a:gd name="T6" fmla="*/ 26 w 38"/>
                    <a:gd name="T7" fmla="*/ 36 h 36"/>
                    <a:gd name="T8" fmla="*/ 38 w 38"/>
                    <a:gd name="T9" fmla="*/ 22 h 36"/>
                  </a:gdLst>
                  <a:ahLst/>
                  <a:cxnLst>
                    <a:cxn ang="0">
                      <a:pos x="T0" y="T1"/>
                    </a:cxn>
                    <a:cxn ang="0">
                      <a:pos x="T2" y="T3"/>
                    </a:cxn>
                    <a:cxn ang="0">
                      <a:pos x="T4" y="T5"/>
                    </a:cxn>
                    <a:cxn ang="0">
                      <a:pos x="T6" y="T7"/>
                    </a:cxn>
                    <a:cxn ang="0">
                      <a:pos x="T8" y="T9"/>
                    </a:cxn>
                  </a:cxnLst>
                  <a:rect l="0" t="0" r="r" b="b"/>
                  <a:pathLst>
                    <a:path w="38" h="36">
                      <a:moveTo>
                        <a:pt x="38" y="22"/>
                      </a:moveTo>
                      <a:cubicBezTo>
                        <a:pt x="12" y="0"/>
                        <a:pt x="12" y="0"/>
                        <a:pt x="12" y="0"/>
                      </a:cubicBezTo>
                      <a:cubicBezTo>
                        <a:pt x="0" y="15"/>
                        <a:pt x="0" y="15"/>
                        <a:pt x="0" y="15"/>
                      </a:cubicBezTo>
                      <a:cubicBezTo>
                        <a:pt x="7" y="23"/>
                        <a:pt x="16" y="30"/>
                        <a:pt x="26" y="36"/>
                      </a:cubicBezTo>
                      <a:lnTo>
                        <a:pt x="38" y="22"/>
                      </a:lnTo>
                      <a:close/>
                    </a:path>
                  </a:pathLst>
                </a:custGeom>
                <a:solidFill>
                  <a:srgbClr val="E0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22" name="Freeform 241"/>
                <p:cNvSpPr>
                  <a:spLocks/>
                </p:cNvSpPr>
                <p:nvPr/>
              </p:nvSpPr>
              <p:spPr bwMode="auto">
                <a:xfrm>
                  <a:off x="1651" y="154"/>
                  <a:ext cx="305" cy="305"/>
                </a:xfrm>
                <a:custGeom>
                  <a:avLst/>
                  <a:gdLst>
                    <a:gd name="T0" fmla="*/ 77 w 241"/>
                    <a:gd name="T1" fmla="*/ 217 h 241"/>
                    <a:gd name="T2" fmla="*/ 24 w 241"/>
                    <a:gd name="T3" fmla="*/ 77 h 241"/>
                    <a:gd name="T4" fmla="*/ 164 w 241"/>
                    <a:gd name="T5" fmla="*/ 24 h 241"/>
                    <a:gd name="T6" fmla="*/ 217 w 241"/>
                    <a:gd name="T7" fmla="*/ 164 h 241"/>
                    <a:gd name="T8" fmla="*/ 77 w 241"/>
                    <a:gd name="T9" fmla="*/ 217 h 241"/>
                  </a:gdLst>
                  <a:ahLst/>
                  <a:cxnLst>
                    <a:cxn ang="0">
                      <a:pos x="T0" y="T1"/>
                    </a:cxn>
                    <a:cxn ang="0">
                      <a:pos x="T2" y="T3"/>
                    </a:cxn>
                    <a:cxn ang="0">
                      <a:pos x="T4" y="T5"/>
                    </a:cxn>
                    <a:cxn ang="0">
                      <a:pos x="T6" y="T7"/>
                    </a:cxn>
                    <a:cxn ang="0">
                      <a:pos x="T8" y="T9"/>
                    </a:cxn>
                  </a:cxnLst>
                  <a:rect l="0" t="0" r="r" b="b"/>
                  <a:pathLst>
                    <a:path w="241" h="241">
                      <a:moveTo>
                        <a:pt x="77" y="217"/>
                      </a:moveTo>
                      <a:cubicBezTo>
                        <a:pt x="24" y="193"/>
                        <a:pt x="0" y="131"/>
                        <a:pt x="24" y="77"/>
                      </a:cubicBezTo>
                      <a:cubicBezTo>
                        <a:pt x="48" y="24"/>
                        <a:pt x="111" y="0"/>
                        <a:pt x="164" y="24"/>
                      </a:cubicBezTo>
                      <a:cubicBezTo>
                        <a:pt x="217" y="48"/>
                        <a:pt x="241" y="111"/>
                        <a:pt x="217" y="164"/>
                      </a:cubicBezTo>
                      <a:cubicBezTo>
                        <a:pt x="193" y="218"/>
                        <a:pt x="130" y="241"/>
                        <a:pt x="77" y="2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23" name="Freeform 242"/>
                <p:cNvSpPr>
                  <a:spLocks/>
                </p:cNvSpPr>
                <p:nvPr/>
              </p:nvSpPr>
              <p:spPr bwMode="auto">
                <a:xfrm>
                  <a:off x="1675" y="178"/>
                  <a:ext cx="257" cy="257"/>
                </a:xfrm>
                <a:custGeom>
                  <a:avLst/>
                  <a:gdLst>
                    <a:gd name="T0" fmla="*/ 65 w 203"/>
                    <a:gd name="T1" fmla="*/ 183 h 203"/>
                    <a:gd name="T2" fmla="*/ 20 w 203"/>
                    <a:gd name="T3" fmla="*/ 65 h 203"/>
                    <a:gd name="T4" fmla="*/ 138 w 203"/>
                    <a:gd name="T5" fmla="*/ 21 h 203"/>
                    <a:gd name="T6" fmla="*/ 183 w 203"/>
                    <a:gd name="T7" fmla="*/ 138 h 203"/>
                    <a:gd name="T8" fmla="*/ 65 w 203"/>
                    <a:gd name="T9" fmla="*/ 183 h 203"/>
                  </a:gdLst>
                  <a:ahLst/>
                  <a:cxnLst>
                    <a:cxn ang="0">
                      <a:pos x="T0" y="T1"/>
                    </a:cxn>
                    <a:cxn ang="0">
                      <a:pos x="T2" y="T3"/>
                    </a:cxn>
                    <a:cxn ang="0">
                      <a:pos x="T4" y="T5"/>
                    </a:cxn>
                    <a:cxn ang="0">
                      <a:pos x="T6" y="T7"/>
                    </a:cxn>
                    <a:cxn ang="0">
                      <a:pos x="T8" y="T9"/>
                    </a:cxn>
                  </a:cxnLst>
                  <a:rect l="0" t="0" r="r" b="b"/>
                  <a:pathLst>
                    <a:path w="203" h="203">
                      <a:moveTo>
                        <a:pt x="65" y="183"/>
                      </a:moveTo>
                      <a:cubicBezTo>
                        <a:pt x="20" y="163"/>
                        <a:pt x="0" y="110"/>
                        <a:pt x="20" y="65"/>
                      </a:cubicBezTo>
                      <a:cubicBezTo>
                        <a:pt x="41" y="20"/>
                        <a:pt x="93" y="0"/>
                        <a:pt x="138" y="21"/>
                      </a:cubicBezTo>
                      <a:cubicBezTo>
                        <a:pt x="183" y="41"/>
                        <a:pt x="203" y="94"/>
                        <a:pt x="183" y="138"/>
                      </a:cubicBezTo>
                      <a:cubicBezTo>
                        <a:pt x="162" y="183"/>
                        <a:pt x="110" y="203"/>
                        <a:pt x="65" y="183"/>
                      </a:cubicBezTo>
                      <a:close/>
                    </a:path>
                  </a:pathLst>
                </a:custGeom>
                <a:solidFill>
                  <a:srgbClr val="8D4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24" name="Freeform 243"/>
                <p:cNvSpPr>
                  <a:spLocks/>
                </p:cNvSpPr>
                <p:nvPr/>
              </p:nvSpPr>
              <p:spPr bwMode="auto">
                <a:xfrm>
                  <a:off x="1743" y="188"/>
                  <a:ext cx="189" cy="230"/>
                </a:xfrm>
                <a:custGeom>
                  <a:avLst/>
                  <a:gdLst>
                    <a:gd name="T0" fmla="*/ 51 w 149"/>
                    <a:gd name="T1" fmla="*/ 25 h 182"/>
                    <a:gd name="T2" fmla="*/ 95 w 149"/>
                    <a:gd name="T3" fmla="*/ 143 h 182"/>
                    <a:gd name="T4" fmla="*/ 62 w 149"/>
                    <a:gd name="T5" fmla="*/ 182 h 182"/>
                    <a:gd name="T6" fmla="*/ 129 w 149"/>
                    <a:gd name="T7" fmla="*/ 130 h 182"/>
                    <a:gd name="T8" fmla="*/ 84 w 149"/>
                    <a:gd name="T9" fmla="*/ 13 h 182"/>
                    <a:gd name="T10" fmla="*/ 0 w 149"/>
                    <a:gd name="T11" fmla="*/ 19 h 182"/>
                    <a:gd name="T12" fmla="*/ 51 w 149"/>
                    <a:gd name="T13" fmla="*/ 25 h 182"/>
                  </a:gdLst>
                  <a:ahLst/>
                  <a:cxnLst>
                    <a:cxn ang="0">
                      <a:pos x="T0" y="T1"/>
                    </a:cxn>
                    <a:cxn ang="0">
                      <a:pos x="T2" y="T3"/>
                    </a:cxn>
                    <a:cxn ang="0">
                      <a:pos x="T4" y="T5"/>
                    </a:cxn>
                    <a:cxn ang="0">
                      <a:pos x="T6" y="T7"/>
                    </a:cxn>
                    <a:cxn ang="0">
                      <a:pos x="T8" y="T9"/>
                    </a:cxn>
                    <a:cxn ang="0">
                      <a:pos x="T10" y="T11"/>
                    </a:cxn>
                    <a:cxn ang="0">
                      <a:pos x="T12" y="T13"/>
                    </a:cxn>
                  </a:cxnLst>
                  <a:rect l="0" t="0" r="r" b="b"/>
                  <a:pathLst>
                    <a:path w="149" h="182">
                      <a:moveTo>
                        <a:pt x="51" y="25"/>
                      </a:moveTo>
                      <a:cubicBezTo>
                        <a:pt x="95" y="46"/>
                        <a:pt x="115" y="98"/>
                        <a:pt x="95" y="143"/>
                      </a:cubicBezTo>
                      <a:cubicBezTo>
                        <a:pt x="88" y="160"/>
                        <a:pt x="76" y="173"/>
                        <a:pt x="62" y="182"/>
                      </a:cubicBezTo>
                      <a:cubicBezTo>
                        <a:pt x="90" y="177"/>
                        <a:pt x="116" y="159"/>
                        <a:pt x="129" y="130"/>
                      </a:cubicBezTo>
                      <a:cubicBezTo>
                        <a:pt x="149" y="86"/>
                        <a:pt x="129" y="33"/>
                        <a:pt x="84" y="13"/>
                      </a:cubicBezTo>
                      <a:cubicBezTo>
                        <a:pt x="56" y="0"/>
                        <a:pt x="24" y="3"/>
                        <a:pt x="0" y="19"/>
                      </a:cubicBezTo>
                      <a:cubicBezTo>
                        <a:pt x="17" y="16"/>
                        <a:pt x="34" y="18"/>
                        <a:pt x="51" y="25"/>
                      </a:cubicBezTo>
                      <a:close/>
                    </a:path>
                  </a:pathLst>
                </a:custGeom>
                <a:solidFill>
                  <a:srgbClr val="5128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25" name="Freeform 244"/>
                <p:cNvSpPr>
                  <a:spLocks/>
                </p:cNvSpPr>
                <p:nvPr/>
              </p:nvSpPr>
              <p:spPr bwMode="auto">
                <a:xfrm>
                  <a:off x="42" y="1163"/>
                  <a:ext cx="451" cy="451"/>
                </a:xfrm>
                <a:custGeom>
                  <a:avLst/>
                  <a:gdLst>
                    <a:gd name="T0" fmla="*/ 114 w 357"/>
                    <a:gd name="T1" fmla="*/ 322 h 357"/>
                    <a:gd name="T2" fmla="*/ 36 w 357"/>
                    <a:gd name="T3" fmla="*/ 114 h 357"/>
                    <a:gd name="T4" fmla="*/ 243 w 357"/>
                    <a:gd name="T5" fmla="*/ 36 h 357"/>
                    <a:gd name="T6" fmla="*/ 322 w 357"/>
                    <a:gd name="T7" fmla="*/ 243 h 357"/>
                    <a:gd name="T8" fmla="*/ 114 w 357"/>
                    <a:gd name="T9" fmla="*/ 322 h 357"/>
                  </a:gdLst>
                  <a:ahLst/>
                  <a:cxnLst>
                    <a:cxn ang="0">
                      <a:pos x="T0" y="T1"/>
                    </a:cxn>
                    <a:cxn ang="0">
                      <a:pos x="T2" y="T3"/>
                    </a:cxn>
                    <a:cxn ang="0">
                      <a:pos x="T4" y="T5"/>
                    </a:cxn>
                    <a:cxn ang="0">
                      <a:pos x="T6" y="T7"/>
                    </a:cxn>
                    <a:cxn ang="0">
                      <a:pos x="T8" y="T9"/>
                    </a:cxn>
                  </a:cxnLst>
                  <a:rect l="0" t="0" r="r" b="b"/>
                  <a:pathLst>
                    <a:path w="357" h="357">
                      <a:moveTo>
                        <a:pt x="114" y="322"/>
                      </a:moveTo>
                      <a:cubicBezTo>
                        <a:pt x="35" y="286"/>
                        <a:pt x="0" y="193"/>
                        <a:pt x="36" y="114"/>
                      </a:cubicBezTo>
                      <a:cubicBezTo>
                        <a:pt x="72" y="35"/>
                        <a:pt x="165" y="0"/>
                        <a:pt x="243" y="36"/>
                      </a:cubicBezTo>
                      <a:cubicBezTo>
                        <a:pt x="322" y="72"/>
                        <a:pt x="357" y="165"/>
                        <a:pt x="322" y="243"/>
                      </a:cubicBezTo>
                      <a:cubicBezTo>
                        <a:pt x="286" y="322"/>
                        <a:pt x="193" y="357"/>
                        <a:pt x="114" y="322"/>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26" name="Freeform 245"/>
                <p:cNvSpPr>
                  <a:spLocks/>
                </p:cNvSpPr>
                <p:nvPr/>
              </p:nvSpPr>
              <p:spPr bwMode="auto">
                <a:xfrm>
                  <a:off x="125" y="1473"/>
                  <a:ext cx="79" cy="84"/>
                </a:xfrm>
                <a:custGeom>
                  <a:avLst/>
                  <a:gdLst>
                    <a:gd name="T0" fmla="*/ 6 w 62"/>
                    <a:gd name="T1" fmla="*/ 63 h 67"/>
                    <a:gd name="T2" fmla="*/ 0 w 62"/>
                    <a:gd name="T3" fmla="*/ 52 h 67"/>
                    <a:gd name="T4" fmla="*/ 4 w 62"/>
                    <a:gd name="T5" fmla="*/ 39 h 67"/>
                    <a:gd name="T6" fmla="*/ 36 w 62"/>
                    <a:gd name="T7" fmla="*/ 0 h 67"/>
                    <a:gd name="T8" fmla="*/ 62 w 62"/>
                    <a:gd name="T9" fmla="*/ 22 h 67"/>
                    <a:gd name="T10" fmla="*/ 30 w 62"/>
                    <a:gd name="T11" fmla="*/ 61 h 67"/>
                    <a:gd name="T12" fmla="*/ 18 w 62"/>
                    <a:gd name="T13" fmla="*/ 67 h 67"/>
                    <a:gd name="T14" fmla="*/ 6 w 62"/>
                    <a:gd name="T15" fmla="*/ 63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67">
                      <a:moveTo>
                        <a:pt x="6" y="63"/>
                      </a:moveTo>
                      <a:cubicBezTo>
                        <a:pt x="3" y="60"/>
                        <a:pt x="0" y="56"/>
                        <a:pt x="0" y="52"/>
                      </a:cubicBezTo>
                      <a:cubicBezTo>
                        <a:pt x="0" y="47"/>
                        <a:pt x="1" y="43"/>
                        <a:pt x="4" y="39"/>
                      </a:cubicBezTo>
                      <a:cubicBezTo>
                        <a:pt x="36" y="0"/>
                        <a:pt x="36" y="0"/>
                        <a:pt x="36" y="0"/>
                      </a:cubicBezTo>
                      <a:cubicBezTo>
                        <a:pt x="62" y="22"/>
                        <a:pt x="62" y="22"/>
                        <a:pt x="62" y="22"/>
                      </a:cubicBezTo>
                      <a:cubicBezTo>
                        <a:pt x="30" y="61"/>
                        <a:pt x="30" y="61"/>
                        <a:pt x="30" y="61"/>
                      </a:cubicBezTo>
                      <a:cubicBezTo>
                        <a:pt x="27" y="64"/>
                        <a:pt x="23" y="67"/>
                        <a:pt x="18" y="67"/>
                      </a:cubicBezTo>
                      <a:cubicBezTo>
                        <a:pt x="14" y="67"/>
                        <a:pt x="9" y="66"/>
                        <a:pt x="6"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27" name="Freeform 246"/>
                <p:cNvSpPr>
                  <a:spLocks/>
                </p:cNvSpPr>
                <p:nvPr/>
              </p:nvSpPr>
              <p:spPr bwMode="auto">
                <a:xfrm>
                  <a:off x="156" y="1473"/>
                  <a:ext cx="48" cy="45"/>
                </a:xfrm>
                <a:custGeom>
                  <a:avLst/>
                  <a:gdLst>
                    <a:gd name="T0" fmla="*/ 38 w 38"/>
                    <a:gd name="T1" fmla="*/ 22 h 36"/>
                    <a:gd name="T2" fmla="*/ 12 w 38"/>
                    <a:gd name="T3" fmla="*/ 0 h 36"/>
                    <a:gd name="T4" fmla="*/ 0 w 38"/>
                    <a:gd name="T5" fmla="*/ 15 h 36"/>
                    <a:gd name="T6" fmla="*/ 26 w 38"/>
                    <a:gd name="T7" fmla="*/ 36 h 36"/>
                    <a:gd name="T8" fmla="*/ 38 w 38"/>
                    <a:gd name="T9" fmla="*/ 22 h 36"/>
                  </a:gdLst>
                  <a:ahLst/>
                  <a:cxnLst>
                    <a:cxn ang="0">
                      <a:pos x="T0" y="T1"/>
                    </a:cxn>
                    <a:cxn ang="0">
                      <a:pos x="T2" y="T3"/>
                    </a:cxn>
                    <a:cxn ang="0">
                      <a:pos x="T4" y="T5"/>
                    </a:cxn>
                    <a:cxn ang="0">
                      <a:pos x="T6" y="T7"/>
                    </a:cxn>
                    <a:cxn ang="0">
                      <a:pos x="T8" y="T9"/>
                    </a:cxn>
                  </a:cxnLst>
                  <a:rect l="0" t="0" r="r" b="b"/>
                  <a:pathLst>
                    <a:path w="38" h="36">
                      <a:moveTo>
                        <a:pt x="38" y="22"/>
                      </a:moveTo>
                      <a:cubicBezTo>
                        <a:pt x="12" y="0"/>
                        <a:pt x="12" y="0"/>
                        <a:pt x="12" y="0"/>
                      </a:cubicBezTo>
                      <a:cubicBezTo>
                        <a:pt x="0" y="15"/>
                        <a:pt x="0" y="15"/>
                        <a:pt x="0" y="15"/>
                      </a:cubicBezTo>
                      <a:cubicBezTo>
                        <a:pt x="8" y="23"/>
                        <a:pt x="16" y="30"/>
                        <a:pt x="26" y="36"/>
                      </a:cubicBezTo>
                      <a:lnTo>
                        <a:pt x="38" y="22"/>
                      </a:lnTo>
                      <a:close/>
                    </a:path>
                  </a:pathLst>
                </a:custGeom>
                <a:solidFill>
                  <a:srgbClr val="E0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28" name="Freeform 247"/>
                <p:cNvSpPr>
                  <a:spLocks/>
                </p:cNvSpPr>
                <p:nvPr/>
              </p:nvSpPr>
              <p:spPr bwMode="auto">
                <a:xfrm>
                  <a:off x="115" y="1236"/>
                  <a:ext cx="306" cy="306"/>
                </a:xfrm>
                <a:custGeom>
                  <a:avLst/>
                  <a:gdLst>
                    <a:gd name="T0" fmla="*/ 77 w 242"/>
                    <a:gd name="T1" fmla="*/ 217 h 242"/>
                    <a:gd name="T2" fmla="*/ 24 w 242"/>
                    <a:gd name="T3" fmla="*/ 77 h 242"/>
                    <a:gd name="T4" fmla="*/ 165 w 242"/>
                    <a:gd name="T5" fmla="*/ 24 h 242"/>
                    <a:gd name="T6" fmla="*/ 217 w 242"/>
                    <a:gd name="T7" fmla="*/ 165 h 242"/>
                    <a:gd name="T8" fmla="*/ 77 w 242"/>
                    <a:gd name="T9" fmla="*/ 217 h 242"/>
                  </a:gdLst>
                  <a:ahLst/>
                  <a:cxnLst>
                    <a:cxn ang="0">
                      <a:pos x="T0" y="T1"/>
                    </a:cxn>
                    <a:cxn ang="0">
                      <a:pos x="T2" y="T3"/>
                    </a:cxn>
                    <a:cxn ang="0">
                      <a:pos x="T4" y="T5"/>
                    </a:cxn>
                    <a:cxn ang="0">
                      <a:pos x="T6" y="T7"/>
                    </a:cxn>
                    <a:cxn ang="0">
                      <a:pos x="T8" y="T9"/>
                    </a:cxn>
                  </a:cxnLst>
                  <a:rect l="0" t="0" r="r" b="b"/>
                  <a:pathLst>
                    <a:path w="242" h="242">
                      <a:moveTo>
                        <a:pt x="77" y="217"/>
                      </a:moveTo>
                      <a:cubicBezTo>
                        <a:pt x="24" y="193"/>
                        <a:pt x="0" y="131"/>
                        <a:pt x="24" y="77"/>
                      </a:cubicBezTo>
                      <a:cubicBezTo>
                        <a:pt x="48" y="24"/>
                        <a:pt x="111" y="0"/>
                        <a:pt x="165" y="24"/>
                      </a:cubicBezTo>
                      <a:cubicBezTo>
                        <a:pt x="218" y="48"/>
                        <a:pt x="242" y="111"/>
                        <a:pt x="217" y="165"/>
                      </a:cubicBezTo>
                      <a:cubicBezTo>
                        <a:pt x="193" y="218"/>
                        <a:pt x="131" y="242"/>
                        <a:pt x="77" y="2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29" name="Freeform 248"/>
                <p:cNvSpPr>
                  <a:spLocks/>
                </p:cNvSpPr>
                <p:nvPr/>
              </p:nvSpPr>
              <p:spPr bwMode="auto">
                <a:xfrm>
                  <a:off x="140" y="1262"/>
                  <a:ext cx="256" cy="255"/>
                </a:xfrm>
                <a:custGeom>
                  <a:avLst/>
                  <a:gdLst>
                    <a:gd name="T0" fmla="*/ 64 w 202"/>
                    <a:gd name="T1" fmla="*/ 182 h 202"/>
                    <a:gd name="T2" fmla="*/ 20 w 202"/>
                    <a:gd name="T3" fmla="*/ 64 h 202"/>
                    <a:gd name="T4" fmla="*/ 138 w 202"/>
                    <a:gd name="T5" fmla="*/ 20 h 202"/>
                    <a:gd name="T6" fmla="*/ 182 w 202"/>
                    <a:gd name="T7" fmla="*/ 138 h 202"/>
                    <a:gd name="T8" fmla="*/ 64 w 202"/>
                    <a:gd name="T9" fmla="*/ 182 h 202"/>
                  </a:gdLst>
                  <a:ahLst/>
                  <a:cxnLst>
                    <a:cxn ang="0">
                      <a:pos x="T0" y="T1"/>
                    </a:cxn>
                    <a:cxn ang="0">
                      <a:pos x="T2" y="T3"/>
                    </a:cxn>
                    <a:cxn ang="0">
                      <a:pos x="T4" y="T5"/>
                    </a:cxn>
                    <a:cxn ang="0">
                      <a:pos x="T6" y="T7"/>
                    </a:cxn>
                    <a:cxn ang="0">
                      <a:pos x="T8" y="T9"/>
                    </a:cxn>
                  </a:cxnLst>
                  <a:rect l="0" t="0" r="r" b="b"/>
                  <a:pathLst>
                    <a:path w="202" h="202">
                      <a:moveTo>
                        <a:pt x="64" y="182"/>
                      </a:moveTo>
                      <a:cubicBezTo>
                        <a:pt x="19" y="162"/>
                        <a:pt x="0" y="109"/>
                        <a:pt x="20" y="64"/>
                      </a:cubicBezTo>
                      <a:cubicBezTo>
                        <a:pt x="40" y="19"/>
                        <a:pt x="93" y="0"/>
                        <a:pt x="138" y="20"/>
                      </a:cubicBezTo>
                      <a:cubicBezTo>
                        <a:pt x="182" y="40"/>
                        <a:pt x="202" y="93"/>
                        <a:pt x="182" y="138"/>
                      </a:cubicBezTo>
                      <a:cubicBezTo>
                        <a:pt x="162" y="182"/>
                        <a:pt x="109" y="202"/>
                        <a:pt x="64" y="182"/>
                      </a:cubicBezTo>
                      <a:close/>
                    </a:path>
                  </a:pathLst>
                </a:custGeom>
                <a:solidFill>
                  <a:srgbClr val="8D4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30" name="Freeform 249"/>
                <p:cNvSpPr>
                  <a:spLocks/>
                </p:cNvSpPr>
                <p:nvPr/>
              </p:nvSpPr>
              <p:spPr bwMode="auto">
                <a:xfrm>
                  <a:off x="207" y="1270"/>
                  <a:ext cx="189" cy="230"/>
                </a:xfrm>
                <a:custGeom>
                  <a:avLst/>
                  <a:gdLst>
                    <a:gd name="T0" fmla="*/ 51 w 149"/>
                    <a:gd name="T1" fmla="*/ 26 h 182"/>
                    <a:gd name="T2" fmla="*/ 95 w 149"/>
                    <a:gd name="T3" fmla="*/ 143 h 182"/>
                    <a:gd name="T4" fmla="*/ 62 w 149"/>
                    <a:gd name="T5" fmla="*/ 182 h 182"/>
                    <a:gd name="T6" fmla="*/ 129 w 149"/>
                    <a:gd name="T7" fmla="*/ 131 h 182"/>
                    <a:gd name="T8" fmla="*/ 85 w 149"/>
                    <a:gd name="T9" fmla="*/ 13 h 182"/>
                    <a:gd name="T10" fmla="*/ 0 w 149"/>
                    <a:gd name="T11" fmla="*/ 19 h 182"/>
                    <a:gd name="T12" fmla="*/ 51 w 149"/>
                    <a:gd name="T13" fmla="*/ 26 h 182"/>
                  </a:gdLst>
                  <a:ahLst/>
                  <a:cxnLst>
                    <a:cxn ang="0">
                      <a:pos x="T0" y="T1"/>
                    </a:cxn>
                    <a:cxn ang="0">
                      <a:pos x="T2" y="T3"/>
                    </a:cxn>
                    <a:cxn ang="0">
                      <a:pos x="T4" y="T5"/>
                    </a:cxn>
                    <a:cxn ang="0">
                      <a:pos x="T6" y="T7"/>
                    </a:cxn>
                    <a:cxn ang="0">
                      <a:pos x="T8" y="T9"/>
                    </a:cxn>
                    <a:cxn ang="0">
                      <a:pos x="T10" y="T11"/>
                    </a:cxn>
                    <a:cxn ang="0">
                      <a:pos x="T12" y="T13"/>
                    </a:cxn>
                  </a:cxnLst>
                  <a:rect l="0" t="0" r="r" b="b"/>
                  <a:pathLst>
                    <a:path w="149" h="182">
                      <a:moveTo>
                        <a:pt x="51" y="26"/>
                      </a:moveTo>
                      <a:cubicBezTo>
                        <a:pt x="96" y="46"/>
                        <a:pt x="116" y="98"/>
                        <a:pt x="95" y="143"/>
                      </a:cubicBezTo>
                      <a:cubicBezTo>
                        <a:pt x="88" y="160"/>
                        <a:pt x="76" y="173"/>
                        <a:pt x="62" y="182"/>
                      </a:cubicBezTo>
                      <a:cubicBezTo>
                        <a:pt x="90" y="177"/>
                        <a:pt x="116" y="159"/>
                        <a:pt x="129" y="131"/>
                      </a:cubicBezTo>
                      <a:cubicBezTo>
                        <a:pt x="149" y="86"/>
                        <a:pt x="129" y="33"/>
                        <a:pt x="85" y="13"/>
                      </a:cubicBezTo>
                      <a:cubicBezTo>
                        <a:pt x="56" y="0"/>
                        <a:pt x="25" y="3"/>
                        <a:pt x="0" y="19"/>
                      </a:cubicBezTo>
                      <a:cubicBezTo>
                        <a:pt x="17" y="16"/>
                        <a:pt x="34" y="18"/>
                        <a:pt x="51" y="26"/>
                      </a:cubicBezTo>
                      <a:close/>
                    </a:path>
                  </a:pathLst>
                </a:custGeom>
                <a:solidFill>
                  <a:srgbClr val="5128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31" name="Freeform 250"/>
                <p:cNvSpPr>
                  <a:spLocks/>
                </p:cNvSpPr>
                <p:nvPr/>
              </p:nvSpPr>
              <p:spPr bwMode="auto">
                <a:xfrm>
                  <a:off x="2003" y="362"/>
                  <a:ext cx="498" cy="345"/>
                </a:xfrm>
                <a:custGeom>
                  <a:avLst/>
                  <a:gdLst>
                    <a:gd name="T0" fmla="*/ 0 w 498"/>
                    <a:gd name="T1" fmla="*/ 0 h 345"/>
                    <a:gd name="T2" fmla="*/ 498 w 498"/>
                    <a:gd name="T3" fmla="*/ 0 h 345"/>
                    <a:gd name="T4" fmla="*/ 498 w 498"/>
                    <a:gd name="T5" fmla="*/ 345 h 345"/>
                    <a:gd name="T6" fmla="*/ 0 w 498"/>
                    <a:gd name="T7" fmla="*/ 343 h 345"/>
                    <a:gd name="T8" fmla="*/ 0 w 498"/>
                    <a:gd name="T9" fmla="*/ 0 h 345"/>
                  </a:gdLst>
                  <a:ahLst/>
                  <a:cxnLst>
                    <a:cxn ang="0">
                      <a:pos x="T0" y="T1"/>
                    </a:cxn>
                    <a:cxn ang="0">
                      <a:pos x="T2" y="T3"/>
                    </a:cxn>
                    <a:cxn ang="0">
                      <a:pos x="T4" y="T5"/>
                    </a:cxn>
                    <a:cxn ang="0">
                      <a:pos x="T6" y="T7"/>
                    </a:cxn>
                    <a:cxn ang="0">
                      <a:pos x="T8" y="T9"/>
                    </a:cxn>
                  </a:cxnLst>
                  <a:rect l="0" t="0" r="r" b="b"/>
                  <a:pathLst>
                    <a:path w="498" h="345">
                      <a:moveTo>
                        <a:pt x="0" y="0"/>
                      </a:moveTo>
                      <a:lnTo>
                        <a:pt x="498" y="0"/>
                      </a:lnTo>
                      <a:lnTo>
                        <a:pt x="498" y="345"/>
                      </a:lnTo>
                      <a:lnTo>
                        <a:pt x="0" y="34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32" name="Freeform 251"/>
                <p:cNvSpPr>
                  <a:spLocks/>
                </p:cNvSpPr>
                <p:nvPr/>
              </p:nvSpPr>
              <p:spPr bwMode="auto">
                <a:xfrm>
                  <a:off x="2003" y="362"/>
                  <a:ext cx="498" cy="345"/>
                </a:xfrm>
                <a:custGeom>
                  <a:avLst/>
                  <a:gdLst>
                    <a:gd name="T0" fmla="*/ 0 w 498"/>
                    <a:gd name="T1" fmla="*/ 0 h 345"/>
                    <a:gd name="T2" fmla="*/ 498 w 498"/>
                    <a:gd name="T3" fmla="*/ 0 h 345"/>
                    <a:gd name="T4" fmla="*/ 498 w 498"/>
                    <a:gd name="T5" fmla="*/ 345 h 345"/>
                    <a:gd name="T6" fmla="*/ 0 w 498"/>
                    <a:gd name="T7" fmla="*/ 343 h 345"/>
                    <a:gd name="T8" fmla="*/ 0 w 498"/>
                    <a:gd name="T9" fmla="*/ 0 h 345"/>
                  </a:gdLst>
                  <a:ahLst/>
                  <a:cxnLst>
                    <a:cxn ang="0">
                      <a:pos x="T0" y="T1"/>
                    </a:cxn>
                    <a:cxn ang="0">
                      <a:pos x="T2" y="T3"/>
                    </a:cxn>
                    <a:cxn ang="0">
                      <a:pos x="T4" y="T5"/>
                    </a:cxn>
                    <a:cxn ang="0">
                      <a:pos x="T6" y="T7"/>
                    </a:cxn>
                    <a:cxn ang="0">
                      <a:pos x="T8" y="T9"/>
                    </a:cxn>
                  </a:cxnLst>
                  <a:rect l="0" t="0" r="r" b="b"/>
                  <a:pathLst>
                    <a:path w="498" h="345">
                      <a:moveTo>
                        <a:pt x="0" y="0"/>
                      </a:moveTo>
                      <a:lnTo>
                        <a:pt x="498" y="0"/>
                      </a:lnTo>
                      <a:lnTo>
                        <a:pt x="498" y="345"/>
                      </a:lnTo>
                      <a:lnTo>
                        <a:pt x="0" y="34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33" name="Rectangle 252"/>
                <p:cNvSpPr>
                  <a:spLocks noChangeArrowheads="1"/>
                </p:cNvSpPr>
                <p:nvPr/>
              </p:nvSpPr>
              <p:spPr bwMode="auto">
                <a:xfrm>
                  <a:off x="2034" y="637"/>
                  <a:ext cx="43" cy="42"/>
                </a:xfrm>
                <a:prstGeom prst="rect">
                  <a:avLst/>
                </a:prstGeom>
                <a:solidFill>
                  <a:srgbClr val="DBA4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34" name="Rectangle 253"/>
                <p:cNvSpPr>
                  <a:spLocks noChangeArrowheads="1"/>
                </p:cNvSpPr>
                <p:nvPr/>
              </p:nvSpPr>
              <p:spPr bwMode="auto">
                <a:xfrm>
                  <a:off x="2097" y="637"/>
                  <a:ext cx="43" cy="42"/>
                </a:xfrm>
                <a:prstGeom prst="rect">
                  <a:avLst/>
                </a:prstGeom>
                <a:solidFill>
                  <a:srgbClr val="CA6B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35" name="Rectangle 254"/>
                <p:cNvSpPr>
                  <a:spLocks noChangeArrowheads="1"/>
                </p:cNvSpPr>
                <p:nvPr/>
              </p:nvSpPr>
              <p:spPr bwMode="auto">
                <a:xfrm>
                  <a:off x="2161" y="637"/>
                  <a:ext cx="43" cy="42"/>
                </a:xfrm>
                <a:prstGeom prst="rect">
                  <a:avLst/>
                </a:prstGeom>
                <a:solidFill>
                  <a:srgbClr val="DD5E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36" name="Rectangle 255"/>
                <p:cNvSpPr>
                  <a:spLocks noChangeArrowheads="1"/>
                </p:cNvSpPr>
                <p:nvPr/>
              </p:nvSpPr>
              <p:spPr bwMode="auto">
                <a:xfrm>
                  <a:off x="2224" y="637"/>
                  <a:ext cx="43" cy="42"/>
                </a:xfrm>
                <a:prstGeom prst="rect">
                  <a:avLst/>
                </a:prstGeom>
                <a:solidFill>
                  <a:srgbClr val="E6C6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37" name="Rectangle 256"/>
                <p:cNvSpPr>
                  <a:spLocks noChangeArrowheads="1"/>
                </p:cNvSpPr>
                <p:nvPr/>
              </p:nvSpPr>
              <p:spPr bwMode="auto">
                <a:xfrm>
                  <a:off x="2287" y="637"/>
                  <a:ext cx="43" cy="42"/>
                </a:xfrm>
                <a:prstGeom prst="rect">
                  <a:avLst/>
                </a:prstGeom>
                <a:solidFill>
                  <a:srgbClr val="F9B6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38" name="Freeform 257"/>
                <p:cNvSpPr>
                  <a:spLocks/>
                </p:cNvSpPr>
                <p:nvPr/>
              </p:nvSpPr>
              <p:spPr bwMode="auto">
                <a:xfrm>
                  <a:off x="2350" y="637"/>
                  <a:ext cx="43" cy="43"/>
                </a:xfrm>
                <a:custGeom>
                  <a:avLst/>
                  <a:gdLst>
                    <a:gd name="T0" fmla="*/ 43 w 43"/>
                    <a:gd name="T1" fmla="*/ 0 h 43"/>
                    <a:gd name="T2" fmla="*/ 43 w 43"/>
                    <a:gd name="T3" fmla="*/ 43 h 43"/>
                    <a:gd name="T4" fmla="*/ 0 w 43"/>
                    <a:gd name="T5" fmla="*/ 42 h 43"/>
                    <a:gd name="T6" fmla="*/ 0 w 43"/>
                    <a:gd name="T7" fmla="*/ 0 h 43"/>
                    <a:gd name="T8" fmla="*/ 43 w 43"/>
                    <a:gd name="T9" fmla="*/ 0 h 43"/>
                  </a:gdLst>
                  <a:ahLst/>
                  <a:cxnLst>
                    <a:cxn ang="0">
                      <a:pos x="T0" y="T1"/>
                    </a:cxn>
                    <a:cxn ang="0">
                      <a:pos x="T2" y="T3"/>
                    </a:cxn>
                    <a:cxn ang="0">
                      <a:pos x="T4" y="T5"/>
                    </a:cxn>
                    <a:cxn ang="0">
                      <a:pos x="T6" y="T7"/>
                    </a:cxn>
                    <a:cxn ang="0">
                      <a:pos x="T8" y="T9"/>
                    </a:cxn>
                  </a:cxnLst>
                  <a:rect l="0" t="0" r="r" b="b"/>
                  <a:pathLst>
                    <a:path w="43" h="43">
                      <a:moveTo>
                        <a:pt x="43" y="0"/>
                      </a:moveTo>
                      <a:lnTo>
                        <a:pt x="43" y="43"/>
                      </a:lnTo>
                      <a:lnTo>
                        <a:pt x="0" y="42"/>
                      </a:lnTo>
                      <a:lnTo>
                        <a:pt x="0" y="0"/>
                      </a:lnTo>
                      <a:lnTo>
                        <a:pt x="43" y="0"/>
                      </a:lnTo>
                      <a:close/>
                    </a:path>
                  </a:pathLst>
                </a:custGeom>
                <a:solidFill>
                  <a:srgbClr val="A6B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39" name="Rectangle 258"/>
                <p:cNvSpPr>
                  <a:spLocks noChangeArrowheads="1"/>
                </p:cNvSpPr>
                <p:nvPr/>
              </p:nvSpPr>
              <p:spPr bwMode="auto">
                <a:xfrm>
                  <a:off x="2413" y="637"/>
                  <a:ext cx="43" cy="43"/>
                </a:xfrm>
                <a:prstGeom prst="rect">
                  <a:avLst/>
                </a:prstGeom>
                <a:solidFill>
                  <a:srgbClr val="630E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40" name="Freeform 259"/>
                <p:cNvSpPr>
                  <a:spLocks/>
                </p:cNvSpPr>
                <p:nvPr/>
              </p:nvSpPr>
              <p:spPr bwMode="auto">
                <a:xfrm>
                  <a:off x="2034" y="575"/>
                  <a:ext cx="43" cy="42"/>
                </a:xfrm>
                <a:custGeom>
                  <a:avLst/>
                  <a:gdLst>
                    <a:gd name="T0" fmla="*/ 43 w 43"/>
                    <a:gd name="T1" fmla="*/ 0 h 42"/>
                    <a:gd name="T2" fmla="*/ 43 w 43"/>
                    <a:gd name="T3" fmla="*/ 42 h 42"/>
                    <a:gd name="T4" fmla="*/ 0 w 43"/>
                    <a:gd name="T5" fmla="*/ 42 h 42"/>
                    <a:gd name="T6" fmla="*/ 1 w 43"/>
                    <a:gd name="T7" fmla="*/ 0 h 42"/>
                    <a:gd name="T8" fmla="*/ 43 w 43"/>
                    <a:gd name="T9" fmla="*/ 0 h 42"/>
                  </a:gdLst>
                  <a:ahLst/>
                  <a:cxnLst>
                    <a:cxn ang="0">
                      <a:pos x="T0" y="T1"/>
                    </a:cxn>
                    <a:cxn ang="0">
                      <a:pos x="T2" y="T3"/>
                    </a:cxn>
                    <a:cxn ang="0">
                      <a:pos x="T4" y="T5"/>
                    </a:cxn>
                    <a:cxn ang="0">
                      <a:pos x="T6" y="T7"/>
                    </a:cxn>
                    <a:cxn ang="0">
                      <a:pos x="T8" y="T9"/>
                    </a:cxn>
                  </a:cxnLst>
                  <a:rect l="0" t="0" r="r" b="b"/>
                  <a:pathLst>
                    <a:path w="43" h="42">
                      <a:moveTo>
                        <a:pt x="43" y="0"/>
                      </a:moveTo>
                      <a:lnTo>
                        <a:pt x="43" y="42"/>
                      </a:lnTo>
                      <a:lnTo>
                        <a:pt x="0" y="42"/>
                      </a:lnTo>
                      <a:lnTo>
                        <a:pt x="1" y="0"/>
                      </a:lnTo>
                      <a:lnTo>
                        <a:pt x="43" y="0"/>
                      </a:lnTo>
                      <a:close/>
                    </a:path>
                  </a:pathLst>
                </a:custGeom>
                <a:solidFill>
                  <a:srgbClr val="A13B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41" name="Freeform 260"/>
                <p:cNvSpPr>
                  <a:spLocks/>
                </p:cNvSpPr>
                <p:nvPr/>
              </p:nvSpPr>
              <p:spPr bwMode="auto">
                <a:xfrm>
                  <a:off x="2097" y="575"/>
                  <a:ext cx="43" cy="42"/>
                </a:xfrm>
                <a:custGeom>
                  <a:avLst/>
                  <a:gdLst>
                    <a:gd name="T0" fmla="*/ 43 w 43"/>
                    <a:gd name="T1" fmla="*/ 0 h 42"/>
                    <a:gd name="T2" fmla="*/ 43 w 43"/>
                    <a:gd name="T3" fmla="*/ 42 h 42"/>
                    <a:gd name="T4" fmla="*/ 0 w 43"/>
                    <a:gd name="T5" fmla="*/ 42 h 42"/>
                    <a:gd name="T6" fmla="*/ 2 w 43"/>
                    <a:gd name="T7" fmla="*/ 0 h 42"/>
                    <a:gd name="T8" fmla="*/ 43 w 43"/>
                    <a:gd name="T9" fmla="*/ 0 h 42"/>
                  </a:gdLst>
                  <a:ahLst/>
                  <a:cxnLst>
                    <a:cxn ang="0">
                      <a:pos x="T0" y="T1"/>
                    </a:cxn>
                    <a:cxn ang="0">
                      <a:pos x="T2" y="T3"/>
                    </a:cxn>
                    <a:cxn ang="0">
                      <a:pos x="T4" y="T5"/>
                    </a:cxn>
                    <a:cxn ang="0">
                      <a:pos x="T6" y="T7"/>
                    </a:cxn>
                    <a:cxn ang="0">
                      <a:pos x="T8" y="T9"/>
                    </a:cxn>
                  </a:cxnLst>
                  <a:rect l="0" t="0" r="r" b="b"/>
                  <a:pathLst>
                    <a:path w="43" h="42">
                      <a:moveTo>
                        <a:pt x="43" y="0"/>
                      </a:moveTo>
                      <a:lnTo>
                        <a:pt x="43" y="42"/>
                      </a:lnTo>
                      <a:lnTo>
                        <a:pt x="0" y="42"/>
                      </a:lnTo>
                      <a:lnTo>
                        <a:pt x="2" y="0"/>
                      </a:lnTo>
                      <a:lnTo>
                        <a:pt x="43" y="0"/>
                      </a:lnTo>
                      <a:close/>
                    </a:path>
                  </a:pathLst>
                </a:custGeom>
                <a:solidFill>
                  <a:srgbClr val="A6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42" name="Freeform 261"/>
                <p:cNvSpPr>
                  <a:spLocks/>
                </p:cNvSpPr>
                <p:nvPr/>
              </p:nvSpPr>
              <p:spPr bwMode="auto">
                <a:xfrm>
                  <a:off x="2161" y="575"/>
                  <a:ext cx="43" cy="42"/>
                </a:xfrm>
                <a:custGeom>
                  <a:avLst/>
                  <a:gdLst>
                    <a:gd name="T0" fmla="*/ 43 w 43"/>
                    <a:gd name="T1" fmla="*/ 0 h 42"/>
                    <a:gd name="T2" fmla="*/ 43 w 43"/>
                    <a:gd name="T3" fmla="*/ 42 h 42"/>
                    <a:gd name="T4" fmla="*/ 0 w 43"/>
                    <a:gd name="T5" fmla="*/ 42 h 42"/>
                    <a:gd name="T6" fmla="*/ 1 w 43"/>
                    <a:gd name="T7" fmla="*/ 0 h 42"/>
                    <a:gd name="T8" fmla="*/ 43 w 43"/>
                    <a:gd name="T9" fmla="*/ 0 h 42"/>
                  </a:gdLst>
                  <a:ahLst/>
                  <a:cxnLst>
                    <a:cxn ang="0">
                      <a:pos x="T0" y="T1"/>
                    </a:cxn>
                    <a:cxn ang="0">
                      <a:pos x="T2" y="T3"/>
                    </a:cxn>
                    <a:cxn ang="0">
                      <a:pos x="T4" y="T5"/>
                    </a:cxn>
                    <a:cxn ang="0">
                      <a:pos x="T6" y="T7"/>
                    </a:cxn>
                    <a:cxn ang="0">
                      <a:pos x="T8" y="T9"/>
                    </a:cxn>
                  </a:cxnLst>
                  <a:rect l="0" t="0" r="r" b="b"/>
                  <a:pathLst>
                    <a:path w="43" h="42">
                      <a:moveTo>
                        <a:pt x="43" y="0"/>
                      </a:moveTo>
                      <a:lnTo>
                        <a:pt x="43" y="42"/>
                      </a:lnTo>
                      <a:lnTo>
                        <a:pt x="0" y="42"/>
                      </a:lnTo>
                      <a:lnTo>
                        <a:pt x="1" y="0"/>
                      </a:lnTo>
                      <a:lnTo>
                        <a:pt x="43" y="0"/>
                      </a:lnTo>
                      <a:close/>
                    </a:path>
                  </a:pathLst>
                </a:custGeom>
                <a:solidFill>
                  <a:srgbClr val="BD0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43" name="Freeform 262"/>
                <p:cNvSpPr>
                  <a:spLocks/>
                </p:cNvSpPr>
                <p:nvPr/>
              </p:nvSpPr>
              <p:spPr bwMode="auto">
                <a:xfrm>
                  <a:off x="2224" y="575"/>
                  <a:ext cx="43" cy="42"/>
                </a:xfrm>
                <a:custGeom>
                  <a:avLst/>
                  <a:gdLst>
                    <a:gd name="T0" fmla="*/ 43 w 43"/>
                    <a:gd name="T1" fmla="*/ 0 h 42"/>
                    <a:gd name="T2" fmla="*/ 43 w 43"/>
                    <a:gd name="T3" fmla="*/ 42 h 42"/>
                    <a:gd name="T4" fmla="*/ 0 w 43"/>
                    <a:gd name="T5" fmla="*/ 42 h 42"/>
                    <a:gd name="T6" fmla="*/ 1 w 43"/>
                    <a:gd name="T7" fmla="*/ 0 h 42"/>
                    <a:gd name="T8" fmla="*/ 43 w 43"/>
                    <a:gd name="T9" fmla="*/ 0 h 42"/>
                  </a:gdLst>
                  <a:ahLst/>
                  <a:cxnLst>
                    <a:cxn ang="0">
                      <a:pos x="T0" y="T1"/>
                    </a:cxn>
                    <a:cxn ang="0">
                      <a:pos x="T2" y="T3"/>
                    </a:cxn>
                    <a:cxn ang="0">
                      <a:pos x="T4" y="T5"/>
                    </a:cxn>
                    <a:cxn ang="0">
                      <a:pos x="T6" y="T7"/>
                    </a:cxn>
                    <a:cxn ang="0">
                      <a:pos x="T8" y="T9"/>
                    </a:cxn>
                  </a:cxnLst>
                  <a:rect l="0" t="0" r="r" b="b"/>
                  <a:pathLst>
                    <a:path w="43" h="42">
                      <a:moveTo>
                        <a:pt x="43" y="0"/>
                      </a:moveTo>
                      <a:lnTo>
                        <a:pt x="43" y="42"/>
                      </a:lnTo>
                      <a:lnTo>
                        <a:pt x="0" y="42"/>
                      </a:lnTo>
                      <a:lnTo>
                        <a:pt x="1" y="0"/>
                      </a:lnTo>
                      <a:lnTo>
                        <a:pt x="43" y="0"/>
                      </a:lnTo>
                      <a:close/>
                    </a:path>
                  </a:pathLst>
                </a:custGeom>
                <a:solidFill>
                  <a:srgbClr val="D00E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44" name="Freeform 263"/>
                <p:cNvSpPr>
                  <a:spLocks/>
                </p:cNvSpPr>
                <p:nvPr/>
              </p:nvSpPr>
              <p:spPr bwMode="auto">
                <a:xfrm>
                  <a:off x="2287" y="575"/>
                  <a:ext cx="43" cy="43"/>
                </a:xfrm>
                <a:custGeom>
                  <a:avLst/>
                  <a:gdLst>
                    <a:gd name="T0" fmla="*/ 43 w 43"/>
                    <a:gd name="T1" fmla="*/ 0 h 43"/>
                    <a:gd name="T2" fmla="*/ 43 w 43"/>
                    <a:gd name="T3" fmla="*/ 43 h 43"/>
                    <a:gd name="T4" fmla="*/ 0 w 43"/>
                    <a:gd name="T5" fmla="*/ 43 h 43"/>
                    <a:gd name="T6" fmla="*/ 1 w 43"/>
                    <a:gd name="T7" fmla="*/ 0 h 43"/>
                    <a:gd name="T8" fmla="*/ 43 w 43"/>
                    <a:gd name="T9" fmla="*/ 0 h 43"/>
                  </a:gdLst>
                  <a:ahLst/>
                  <a:cxnLst>
                    <a:cxn ang="0">
                      <a:pos x="T0" y="T1"/>
                    </a:cxn>
                    <a:cxn ang="0">
                      <a:pos x="T2" y="T3"/>
                    </a:cxn>
                    <a:cxn ang="0">
                      <a:pos x="T4" y="T5"/>
                    </a:cxn>
                    <a:cxn ang="0">
                      <a:pos x="T6" y="T7"/>
                    </a:cxn>
                    <a:cxn ang="0">
                      <a:pos x="T8" y="T9"/>
                    </a:cxn>
                  </a:cxnLst>
                  <a:rect l="0" t="0" r="r" b="b"/>
                  <a:pathLst>
                    <a:path w="43" h="43">
                      <a:moveTo>
                        <a:pt x="43" y="0"/>
                      </a:moveTo>
                      <a:lnTo>
                        <a:pt x="43" y="43"/>
                      </a:lnTo>
                      <a:lnTo>
                        <a:pt x="0" y="43"/>
                      </a:lnTo>
                      <a:lnTo>
                        <a:pt x="1" y="0"/>
                      </a:lnTo>
                      <a:lnTo>
                        <a:pt x="43" y="0"/>
                      </a:lnTo>
                      <a:close/>
                    </a:path>
                  </a:pathLst>
                </a:custGeom>
                <a:solidFill>
                  <a:srgbClr val="1907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45" name="Rectangle 264"/>
                <p:cNvSpPr>
                  <a:spLocks noChangeArrowheads="1"/>
                </p:cNvSpPr>
                <p:nvPr/>
              </p:nvSpPr>
              <p:spPr bwMode="auto">
                <a:xfrm>
                  <a:off x="2350" y="575"/>
                  <a:ext cx="43" cy="43"/>
                </a:xfrm>
                <a:prstGeom prst="rect">
                  <a:avLst/>
                </a:prstGeom>
                <a:solidFill>
                  <a:srgbClr val="5536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46" name="Rectangle 265"/>
                <p:cNvSpPr>
                  <a:spLocks noChangeArrowheads="1"/>
                </p:cNvSpPr>
                <p:nvPr/>
              </p:nvSpPr>
              <p:spPr bwMode="auto">
                <a:xfrm>
                  <a:off x="2413" y="575"/>
                  <a:ext cx="43" cy="43"/>
                </a:xfrm>
                <a:prstGeom prst="rect">
                  <a:avLst/>
                </a:prstGeom>
                <a:solidFill>
                  <a:srgbClr val="4626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47" name="Rectangle 266"/>
                <p:cNvSpPr>
                  <a:spLocks noChangeArrowheads="1"/>
                </p:cNvSpPr>
                <p:nvPr/>
              </p:nvSpPr>
              <p:spPr bwMode="auto">
                <a:xfrm>
                  <a:off x="2035" y="513"/>
                  <a:ext cx="42" cy="42"/>
                </a:xfrm>
                <a:prstGeom prst="rect">
                  <a:avLst/>
                </a:prstGeom>
                <a:solidFill>
                  <a:srgbClr val="8B2A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48" name="Rectangle 267"/>
                <p:cNvSpPr>
                  <a:spLocks noChangeArrowheads="1"/>
                </p:cNvSpPr>
                <p:nvPr/>
              </p:nvSpPr>
              <p:spPr bwMode="auto">
                <a:xfrm>
                  <a:off x="2099" y="513"/>
                  <a:ext cx="41" cy="42"/>
                </a:xfrm>
                <a:prstGeom prst="rect">
                  <a:avLst/>
                </a:prstGeom>
                <a:solidFill>
                  <a:srgbClr val="C166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49" name="Freeform 268"/>
                <p:cNvSpPr>
                  <a:spLocks/>
                </p:cNvSpPr>
                <p:nvPr/>
              </p:nvSpPr>
              <p:spPr bwMode="auto">
                <a:xfrm>
                  <a:off x="2162" y="513"/>
                  <a:ext cx="42" cy="43"/>
                </a:xfrm>
                <a:custGeom>
                  <a:avLst/>
                  <a:gdLst>
                    <a:gd name="T0" fmla="*/ 42 w 42"/>
                    <a:gd name="T1" fmla="*/ 0 h 43"/>
                    <a:gd name="T2" fmla="*/ 42 w 42"/>
                    <a:gd name="T3" fmla="*/ 43 h 43"/>
                    <a:gd name="T4" fmla="*/ 0 w 42"/>
                    <a:gd name="T5" fmla="*/ 42 h 43"/>
                    <a:gd name="T6" fmla="*/ 0 w 42"/>
                    <a:gd name="T7" fmla="*/ 0 h 43"/>
                    <a:gd name="T8" fmla="*/ 42 w 42"/>
                    <a:gd name="T9" fmla="*/ 0 h 43"/>
                  </a:gdLst>
                  <a:ahLst/>
                  <a:cxnLst>
                    <a:cxn ang="0">
                      <a:pos x="T0" y="T1"/>
                    </a:cxn>
                    <a:cxn ang="0">
                      <a:pos x="T2" y="T3"/>
                    </a:cxn>
                    <a:cxn ang="0">
                      <a:pos x="T4" y="T5"/>
                    </a:cxn>
                    <a:cxn ang="0">
                      <a:pos x="T6" y="T7"/>
                    </a:cxn>
                    <a:cxn ang="0">
                      <a:pos x="T8" y="T9"/>
                    </a:cxn>
                  </a:cxnLst>
                  <a:rect l="0" t="0" r="r" b="b"/>
                  <a:pathLst>
                    <a:path w="42" h="43">
                      <a:moveTo>
                        <a:pt x="42" y="0"/>
                      </a:moveTo>
                      <a:lnTo>
                        <a:pt x="42" y="43"/>
                      </a:lnTo>
                      <a:lnTo>
                        <a:pt x="0" y="42"/>
                      </a:lnTo>
                      <a:lnTo>
                        <a:pt x="0" y="0"/>
                      </a:lnTo>
                      <a:lnTo>
                        <a:pt x="42" y="0"/>
                      </a:lnTo>
                      <a:close/>
                    </a:path>
                  </a:pathLst>
                </a:custGeom>
                <a:solidFill>
                  <a:srgbClr val="F60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50" name="Rectangle 269"/>
                <p:cNvSpPr>
                  <a:spLocks noChangeArrowheads="1"/>
                </p:cNvSpPr>
                <p:nvPr/>
              </p:nvSpPr>
              <p:spPr bwMode="auto">
                <a:xfrm>
                  <a:off x="2225" y="513"/>
                  <a:ext cx="42" cy="43"/>
                </a:xfrm>
                <a:prstGeom prst="rect">
                  <a:avLst/>
                </a:prstGeom>
                <a:solidFill>
                  <a:srgbClr val="EA1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51" name="Rectangle 270"/>
                <p:cNvSpPr>
                  <a:spLocks noChangeArrowheads="1"/>
                </p:cNvSpPr>
                <p:nvPr/>
              </p:nvSpPr>
              <p:spPr bwMode="auto">
                <a:xfrm>
                  <a:off x="2288" y="513"/>
                  <a:ext cx="42" cy="43"/>
                </a:xfrm>
                <a:prstGeom prst="rect">
                  <a:avLst/>
                </a:prstGeom>
                <a:solidFill>
                  <a:srgbClr val="F69E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52" name="Rectangle 271"/>
                <p:cNvSpPr>
                  <a:spLocks noChangeArrowheads="1"/>
                </p:cNvSpPr>
                <p:nvPr/>
              </p:nvSpPr>
              <p:spPr bwMode="auto">
                <a:xfrm>
                  <a:off x="2351" y="513"/>
                  <a:ext cx="42" cy="43"/>
                </a:xfrm>
                <a:prstGeom prst="rect">
                  <a:avLst/>
                </a:prstGeom>
                <a:solidFill>
                  <a:srgbClr val="315E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53" name="Rectangle 272"/>
                <p:cNvSpPr>
                  <a:spLocks noChangeArrowheads="1"/>
                </p:cNvSpPr>
                <p:nvPr/>
              </p:nvSpPr>
              <p:spPr bwMode="auto">
                <a:xfrm>
                  <a:off x="2415" y="513"/>
                  <a:ext cx="41" cy="43"/>
                </a:xfrm>
                <a:prstGeom prst="rect">
                  <a:avLst/>
                </a:prstGeom>
                <a:solidFill>
                  <a:srgbClr val="4A81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54" name="Freeform 273"/>
                <p:cNvSpPr>
                  <a:spLocks/>
                </p:cNvSpPr>
                <p:nvPr/>
              </p:nvSpPr>
              <p:spPr bwMode="auto">
                <a:xfrm>
                  <a:off x="2035" y="451"/>
                  <a:ext cx="42" cy="43"/>
                </a:xfrm>
                <a:custGeom>
                  <a:avLst/>
                  <a:gdLst>
                    <a:gd name="T0" fmla="*/ 42 w 42"/>
                    <a:gd name="T1" fmla="*/ 0 h 43"/>
                    <a:gd name="T2" fmla="*/ 42 w 42"/>
                    <a:gd name="T3" fmla="*/ 43 h 43"/>
                    <a:gd name="T4" fmla="*/ 0 w 42"/>
                    <a:gd name="T5" fmla="*/ 42 h 43"/>
                    <a:gd name="T6" fmla="*/ 0 w 42"/>
                    <a:gd name="T7" fmla="*/ 0 h 43"/>
                    <a:gd name="T8" fmla="*/ 42 w 42"/>
                    <a:gd name="T9" fmla="*/ 0 h 43"/>
                  </a:gdLst>
                  <a:ahLst/>
                  <a:cxnLst>
                    <a:cxn ang="0">
                      <a:pos x="T0" y="T1"/>
                    </a:cxn>
                    <a:cxn ang="0">
                      <a:pos x="T2" y="T3"/>
                    </a:cxn>
                    <a:cxn ang="0">
                      <a:pos x="T4" y="T5"/>
                    </a:cxn>
                    <a:cxn ang="0">
                      <a:pos x="T6" y="T7"/>
                    </a:cxn>
                    <a:cxn ang="0">
                      <a:pos x="T8" y="T9"/>
                    </a:cxn>
                  </a:cxnLst>
                  <a:rect l="0" t="0" r="r" b="b"/>
                  <a:pathLst>
                    <a:path w="42" h="43">
                      <a:moveTo>
                        <a:pt x="42" y="0"/>
                      </a:moveTo>
                      <a:lnTo>
                        <a:pt x="42" y="43"/>
                      </a:lnTo>
                      <a:lnTo>
                        <a:pt x="0" y="42"/>
                      </a:lnTo>
                      <a:lnTo>
                        <a:pt x="0" y="0"/>
                      </a:lnTo>
                      <a:lnTo>
                        <a:pt x="42" y="0"/>
                      </a:lnTo>
                      <a:close/>
                    </a:path>
                  </a:pathLst>
                </a:custGeom>
                <a:solidFill>
                  <a:srgbClr val="0716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55" name="Rectangle 274"/>
                <p:cNvSpPr>
                  <a:spLocks noChangeArrowheads="1"/>
                </p:cNvSpPr>
                <p:nvPr/>
              </p:nvSpPr>
              <p:spPr bwMode="auto">
                <a:xfrm>
                  <a:off x="2099" y="451"/>
                  <a:ext cx="41" cy="43"/>
                </a:xfrm>
                <a:prstGeom prst="rect">
                  <a:avLst/>
                </a:prstGeom>
                <a:solidFill>
                  <a:srgbClr val="2A43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56" name="Rectangle 275"/>
                <p:cNvSpPr>
                  <a:spLocks noChangeArrowheads="1"/>
                </p:cNvSpPr>
                <p:nvPr/>
              </p:nvSpPr>
              <p:spPr bwMode="auto">
                <a:xfrm>
                  <a:off x="2162" y="451"/>
                  <a:ext cx="42" cy="43"/>
                </a:xfrm>
                <a:prstGeom prst="rect">
                  <a:avLst/>
                </a:prstGeom>
                <a:solidFill>
                  <a:srgbClr val="3F54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57" name="Rectangle 276"/>
                <p:cNvSpPr>
                  <a:spLocks noChangeArrowheads="1"/>
                </p:cNvSpPr>
                <p:nvPr/>
              </p:nvSpPr>
              <p:spPr bwMode="auto">
                <a:xfrm>
                  <a:off x="2225" y="451"/>
                  <a:ext cx="42" cy="43"/>
                </a:xfrm>
                <a:prstGeom prst="rect">
                  <a:avLst/>
                </a:prstGeom>
                <a:solidFill>
                  <a:srgbClr val="1D25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58" name="Rectangle 277"/>
                <p:cNvSpPr>
                  <a:spLocks noChangeArrowheads="1"/>
                </p:cNvSpPr>
                <p:nvPr/>
              </p:nvSpPr>
              <p:spPr bwMode="auto">
                <a:xfrm>
                  <a:off x="2288" y="451"/>
                  <a:ext cx="42" cy="43"/>
                </a:xfrm>
                <a:prstGeom prst="rect">
                  <a:avLst/>
                </a:prstGeom>
                <a:solidFill>
                  <a:srgbClr val="1D3C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59" name="Rectangle 278"/>
                <p:cNvSpPr>
                  <a:spLocks noChangeArrowheads="1"/>
                </p:cNvSpPr>
                <p:nvPr/>
              </p:nvSpPr>
              <p:spPr bwMode="auto">
                <a:xfrm>
                  <a:off x="2351" y="451"/>
                  <a:ext cx="42" cy="43"/>
                </a:xfrm>
                <a:prstGeom prst="rect">
                  <a:avLst/>
                </a:prstGeom>
                <a:solidFill>
                  <a:srgbClr val="2760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60" name="Rectangle 279"/>
                <p:cNvSpPr>
                  <a:spLocks noChangeArrowheads="1"/>
                </p:cNvSpPr>
                <p:nvPr/>
              </p:nvSpPr>
              <p:spPr bwMode="auto">
                <a:xfrm>
                  <a:off x="2415" y="451"/>
                  <a:ext cx="41" cy="43"/>
                </a:xfrm>
                <a:prstGeom prst="rect">
                  <a:avLst/>
                </a:prstGeom>
                <a:solidFill>
                  <a:srgbClr val="3E7D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61" name="Rectangle 280"/>
                <p:cNvSpPr>
                  <a:spLocks noChangeArrowheads="1"/>
                </p:cNvSpPr>
                <p:nvPr/>
              </p:nvSpPr>
              <p:spPr bwMode="auto">
                <a:xfrm>
                  <a:off x="2035" y="389"/>
                  <a:ext cx="42" cy="43"/>
                </a:xfrm>
                <a:prstGeom prst="rect">
                  <a:avLst/>
                </a:prstGeom>
                <a:solidFill>
                  <a:srgbClr val="3F8C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62" name="Rectangle 281"/>
                <p:cNvSpPr>
                  <a:spLocks noChangeArrowheads="1"/>
                </p:cNvSpPr>
                <p:nvPr/>
              </p:nvSpPr>
              <p:spPr bwMode="auto">
                <a:xfrm>
                  <a:off x="2099" y="389"/>
                  <a:ext cx="41" cy="43"/>
                </a:xfrm>
                <a:prstGeom prst="rect">
                  <a:avLst/>
                </a:prstGeom>
                <a:solidFill>
                  <a:srgbClr val="4AA3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63" name="Rectangle 282"/>
                <p:cNvSpPr>
                  <a:spLocks noChangeArrowheads="1"/>
                </p:cNvSpPr>
                <p:nvPr/>
              </p:nvSpPr>
              <p:spPr bwMode="auto">
                <a:xfrm>
                  <a:off x="2162" y="389"/>
                  <a:ext cx="42" cy="43"/>
                </a:xfrm>
                <a:prstGeom prst="rect">
                  <a:avLst/>
                </a:prstGeom>
                <a:solidFill>
                  <a:srgbClr val="59B8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64" name="Rectangle 283"/>
                <p:cNvSpPr>
                  <a:spLocks noChangeArrowheads="1"/>
                </p:cNvSpPr>
                <p:nvPr/>
              </p:nvSpPr>
              <p:spPr bwMode="auto">
                <a:xfrm>
                  <a:off x="2225" y="389"/>
                  <a:ext cx="42" cy="43"/>
                </a:xfrm>
                <a:prstGeom prst="rect">
                  <a:avLst/>
                </a:prstGeom>
                <a:solidFill>
                  <a:srgbClr val="6DC8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65" name="Rectangle 284"/>
                <p:cNvSpPr>
                  <a:spLocks noChangeArrowheads="1"/>
                </p:cNvSpPr>
                <p:nvPr/>
              </p:nvSpPr>
              <p:spPr bwMode="auto">
                <a:xfrm>
                  <a:off x="2288" y="389"/>
                  <a:ext cx="42" cy="43"/>
                </a:xfrm>
                <a:prstGeom prst="rect">
                  <a:avLst/>
                </a:prstGeom>
                <a:solidFill>
                  <a:srgbClr val="7CC8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66" name="Freeform 285"/>
                <p:cNvSpPr>
                  <a:spLocks/>
                </p:cNvSpPr>
                <p:nvPr/>
              </p:nvSpPr>
              <p:spPr bwMode="auto">
                <a:xfrm>
                  <a:off x="2351" y="389"/>
                  <a:ext cx="42" cy="43"/>
                </a:xfrm>
                <a:custGeom>
                  <a:avLst/>
                  <a:gdLst>
                    <a:gd name="T0" fmla="*/ 42 w 42"/>
                    <a:gd name="T1" fmla="*/ 2 h 43"/>
                    <a:gd name="T2" fmla="*/ 42 w 42"/>
                    <a:gd name="T3" fmla="*/ 43 h 43"/>
                    <a:gd name="T4" fmla="*/ 0 w 42"/>
                    <a:gd name="T5" fmla="*/ 43 h 43"/>
                    <a:gd name="T6" fmla="*/ 0 w 42"/>
                    <a:gd name="T7" fmla="*/ 0 h 43"/>
                    <a:gd name="T8" fmla="*/ 42 w 42"/>
                    <a:gd name="T9" fmla="*/ 2 h 43"/>
                  </a:gdLst>
                  <a:ahLst/>
                  <a:cxnLst>
                    <a:cxn ang="0">
                      <a:pos x="T0" y="T1"/>
                    </a:cxn>
                    <a:cxn ang="0">
                      <a:pos x="T2" y="T3"/>
                    </a:cxn>
                    <a:cxn ang="0">
                      <a:pos x="T4" y="T5"/>
                    </a:cxn>
                    <a:cxn ang="0">
                      <a:pos x="T6" y="T7"/>
                    </a:cxn>
                    <a:cxn ang="0">
                      <a:pos x="T8" y="T9"/>
                    </a:cxn>
                  </a:cxnLst>
                  <a:rect l="0" t="0" r="r" b="b"/>
                  <a:pathLst>
                    <a:path w="42" h="43">
                      <a:moveTo>
                        <a:pt x="42" y="2"/>
                      </a:moveTo>
                      <a:lnTo>
                        <a:pt x="42" y="43"/>
                      </a:lnTo>
                      <a:lnTo>
                        <a:pt x="0" y="43"/>
                      </a:lnTo>
                      <a:lnTo>
                        <a:pt x="0" y="0"/>
                      </a:lnTo>
                      <a:lnTo>
                        <a:pt x="42" y="2"/>
                      </a:lnTo>
                      <a:close/>
                    </a:path>
                  </a:pathLst>
                </a:custGeom>
                <a:solidFill>
                  <a:srgbClr val="ADD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67" name="Rectangle 286"/>
                <p:cNvSpPr>
                  <a:spLocks noChangeArrowheads="1"/>
                </p:cNvSpPr>
                <p:nvPr/>
              </p:nvSpPr>
              <p:spPr bwMode="auto">
                <a:xfrm>
                  <a:off x="2415" y="391"/>
                  <a:ext cx="41" cy="41"/>
                </a:xfrm>
                <a:prstGeom prst="rect">
                  <a:avLst/>
                </a:prstGeom>
                <a:solidFill>
                  <a:srgbClr val="CEE3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68" name="Freeform 287"/>
                <p:cNvSpPr>
                  <a:spLocks/>
                </p:cNvSpPr>
                <p:nvPr/>
              </p:nvSpPr>
              <p:spPr bwMode="auto">
                <a:xfrm>
                  <a:off x="2059" y="81"/>
                  <a:ext cx="582" cy="540"/>
                </a:xfrm>
                <a:custGeom>
                  <a:avLst/>
                  <a:gdLst>
                    <a:gd name="T0" fmla="*/ 0 w 582"/>
                    <a:gd name="T1" fmla="*/ 283 h 540"/>
                    <a:gd name="T2" fmla="*/ 182 w 582"/>
                    <a:gd name="T3" fmla="*/ 0 h 540"/>
                    <a:gd name="T4" fmla="*/ 582 w 582"/>
                    <a:gd name="T5" fmla="*/ 257 h 540"/>
                    <a:gd name="T6" fmla="*/ 400 w 582"/>
                    <a:gd name="T7" fmla="*/ 540 h 540"/>
                    <a:gd name="T8" fmla="*/ 0 w 582"/>
                    <a:gd name="T9" fmla="*/ 283 h 540"/>
                  </a:gdLst>
                  <a:ahLst/>
                  <a:cxnLst>
                    <a:cxn ang="0">
                      <a:pos x="T0" y="T1"/>
                    </a:cxn>
                    <a:cxn ang="0">
                      <a:pos x="T2" y="T3"/>
                    </a:cxn>
                    <a:cxn ang="0">
                      <a:pos x="T4" y="T5"/>
                    </a:cxn>
                    <a:cxn ang="0">
                      <a:pos x="T6" y="T7"/>
                    </a:cxn>
                    <a:cxn ang="0">
                      <a:pos x="T8" y="T9"/>
                    </a:cxn>
                  </a:cxnLst>
                  <a:rect l="0" t="0" r="r" b="b"/>
                  <a:pathLst>
                    <a:path w="582" h="540">
                      <a:moveTo>
                        <a:pt x="0" y="283"/>
                      </a:moveTo>
                      <a:lnTo>
                        <a:pt x="182" y="0"/>
                      </a:lnTo>
                      <a:lnTo>
                        <a:pt x="582" y="257"/>
                      </a:lnTo>
                      <a:lnTo>
                        <a:pt x="400" y="540"/>
                      </a:lnTo>
                      <a:lnTo>
                        <a:pt x="0" y="2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69" name="Freeform 288"/>
                <p:cNvSpPr>
                  <a:spLocks/>
                </p:cNvSpPr>
                <p:nvPr/>
              </p:nvSpPr>
              <p:spPr bwMode="auto">
                <a:xfrm>
                  <a:off x="2059" y="81"/>
                  <a:ext cx="582" cy="540"/>
                </a:xfrm>
                <a:custGeom>
                  <a:avLst/>
                  <a:gdLst>
                    <a:gd name="T0" fmla="*/ 0 w 582"/>
                    <a:gd name="T1" fmla="*/ 283 h 540"/>
                    <a:gd name="T2" fmla="*/ 182 w 582"/>
                    <a:gd name="T3" fmla="*/ 0 h 540"/>
                    <a:gd name="T4" fmla="*/ 582 w 582"/>
                    <a:gd name="T5" fmla="*/ 257 h 540"/>
                    <a:gd name="T6" fmla="*/ 400 w 582"/>
                    <a:gd name="T7" fmla="*/ 540 h 540"/>
                    <a:gd name="T8" fmla="*/ 0 w 582"/>
                    <a:gd name="T9" fmla="*/ 283 h 540"/>
                  </a:gdLst>
                  <a:ahLst/>
                  <a:cxnLst>
                    <a:cxn ang="0">
                      <a:pos x="T0" y="T1"/>
                    </a:cxn>
                    <a:cxn ang="0">
                      <a:pos x="T2" y="T3"/>
                    </a:cxn>
                    <a:cxn ang="0">
                      <a:pos x="T4" y="T5"/>
                    </a:cxn>
                    <a:cxn ang="0">
                      <a:pos x="T6" y="T7"/>
                    </a:cxn>
                    <a:cxn ang="0">
                      <a:pos x="T8" y="T9"/>
                    </a:cxn>
                  </a:cxnLst>
                  <a:rect l="0" t="0" r="r" b="b"/>
                  <a:pathLst>
                    <a:path w="582" h="540">
                      <a:moveTo>
                        <a:pt x="0" y="283"/>
                      </a:moveTo>
                      <a:lnTo>
                        <a:pt x="182" y="0"/>
                      </a:lnTo>
                      <a:lnTo>
                        <a:pt x="582" y="257"/>
                      </a:lnTo>
                      <a:lnTo>
                        <a:pt x="400" y="540"/>
                      </a:lnTo>
                      <a:lnTo>
                        <a:pt x="0" y="28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70" name="Freeform 289"/>
                <p:cNvSpPr>
                  <a:spLocks/>
                </p:cNvSpPr>
                <p:nvPr/>
              </p:nvSpPr>
              <p:spPr bwMode="auto">
                <a:xfrm>
                  <a:off x="2338" y="277"/>
                  <a:ext cx="154" cy="234"/>
                </a:xfrm>
                <a:custGeom>
                  <a:avLst/>
                  <a:gdLst>
                    <a:gd name="T0" fmla="*/ 0 w 154"/>
                    <a:gd name="T1" fmla="*/ 229 h 234"/>
                    <a:gd name="T2" fmla="*/ 147 w 154"/>
                    <a:gd name="T3" fmla="*/ 0 h 234"/>
                    <a:gd name="T4" fmla="*/ 154 w 154"/>
                    <a:gd name="T5" fmla="*/ 5 h 234"/>
                    <a:gd name="T6" fmla="*/ 7 w 154"/>
                    <a:gd name="T7" fmla="*/ 234 h 234"/>
                    <a:gd name="T8" fmla="*/ 0 w 154"/>
                    <a:gd name="T9" fmla="*/ 229 h 234"/>
                  </a:gdLst>
                  <a:ahLst/>
                  <a:cxnLst>
                    <a:cxn ang="0">
                      <a:pos x="T0" y="T1"/>
                    </a:cxn>
                    <a:cxn ang="0">
                      <a:pos x="T2" y="T3"/>
                    </a:cxn>
                    <a:cxn ang="0">
                      <a:pos x="T4" y="T5"/>
                    </a:cxn>
                    <a:cxn ang="0">
                      <a:pos x="T6" y="T7"/>
                    </a:cxn>
                    <a:cxn ang="0">
                      <a:pos x="T8" y="T9"/>
                    </a:cxn>
                  </a:cxnLst>
                  <a:rect l="0" t="0" r="r" b="b"/>
                  <a:pathLst>
                    <a:path w="154" h="234">
                      <a:moveTo>
                        <a:pt x="0" y="229"/>
                      </a:moveTo>
                      <a:lnTo>
                        <a:pt x="147" y="0"/>
                      </a:lnTo>
                      <a:lnTo>
                        <a:pt x="154" y="5"/>
                      </a:lnTo>
                      <a:lnTo>
                        <a:pt x="7" y="234"/>
                      </a:lnTo>
                      <a:lnTo>
                        <a:pt x="0" y="22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71" name="Freeform 290"/>
                <p:cNvSpPr>
                  <a:spLocks/>
                </p:cNvSpPr>
                <p:nvPr/>
              </p:nvSpPr>
              <p:spPr bwMode="auto">
                <a:xfrm>
                  <a:off x="2350" y="284"/>
                  <a:ext cx="154" cy="234"/>
                </a:xfrm>
                <a:custGeom>
                  <a:avLst/>
                  <a:gdLst>
                    <a:gd name="T0" fmla="*/ 0 w 154"/>
                    <a:gd name="T1" fmla="*/ 231 h 234"/>
                    <a:gd name="T2" fmla="*/ 147 w 154"/>
                    <a:gd name="T3" fmla="*/ 0 h 234"/>
                    <a:gd name="T4" fmla="*/ 154 w 154"/>
                    <a:gd name="T5" fmla="*/ 6 h 234"/>
                    <a:gd name="T6" fmla="*/ 7 w 154"/>
                    <a:gd name="T7" fmla="*/ 234 h 234"/>
                    <a:gd name="T8" fmla="*/ 0 w 154"/>
                    <a:gd name="T9" fmla="*/ 231 h 234"/>
                  </a:gdLst>
                  <a:ahLst/>
                  <a:cxnLst>
                    <a:cxn ang="0">
                      <a:pos x="T0" y="T1"/>
                    </a:cxn>
                    <a:cxn ang="0">
                      <a:pos x="T2" y="T3"/>
                    </a:cxn>
                    <a:cxn ang="0">
                      <a:pos x="T4" y="T5"/>
                    </a:cxn>
                    <a:cxn ang="0">
                      <a:pos x="T6" y="T7"/>
                    </a:cxn>
                    <a:cxn ang="0">
                      <a:pos x="T8" y="T9"/>
                    </a:cxn>
                  </a:cxnLst>
                  <a:rect l="0" t="0" r="r" b="b"/>
                  <a:pathLst>
                    <a:path w="154" h="234">
                      <a:moveTo>
                        <a:pt x="0" y="231"/>
                      </a:moveTo>
                      <a:lnTo>
                        <a:pt x="147" y="0"/>
                      </a:lnTo>
                      <a:lnTo>
                        <a:pt x="154" y="6"/>
                      </a:lnTo>
                      <a:lnTo>
                        <a:pt x="7" y="234"/>
                      </a:lnTo>
                      <a:lnTo>
                        <a:pt x="0" y="23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72" name="Freeform 291"/>
                <p:cNvSpPr>
                  <a:spLocks/>
                </p:cNvSpPr>
                <p:nvPr/>
              </p:nvSpPr>
              <p:spPr bwMode="auto">
                <a:xfrm>
                  <a:off x="2363" y="293"/>
                  <a:ext cx="154" cy="234"/>
                </a:xfrm>
                <a:custGeom>
                  <a:avLst/>
                  <a:gdLst>
                    <a:gd name="T0" fmla="*/ 0 w 154"/>
                    <a:gd name="T1" fmla="*/ 229 h 234"/>
                    <a:gd name="T2" fmla="*/ 146 w 154"/>
                    <a:gd name="T3" fmla="*/ 0 h 234"/>
                    <a:gd name="T4" fmla="*/ 154 w 154"/>
                    <a:gd name="T5" fmla="*/ 4 h 234"/>
                    <a:gd name="T6" fmla="*/ 6 w 154"/>
                    <a:gd name="T7" fmla="*/ 234 h 234"/>
                    <a:gd name="T8" fmla="*/ 0 w 154"/>
                    <a:gd name="T9" fmla="*/ 229 h 234"/>
                  </a:gdLst>
                  <a:ahLst/>
                  <a:cxnLst>
                    <a:cxn ang="0">
                      <a:pos x="T0" y="T1"/>
                    </a:cxn>
                    <a:cxn ang="0">
                      <a:pos x="T2" y="T3"/>
                    </a:cxn>
                    <a:cxn ang="0">
                      <a:pos x="T4" y="T5"/>
                    </a:cxn>
                    <a:cxn ang="0">
                      <a:pos x="T6" y="T7"/>
                    </a:cxn>
                    <a:cxn ang="0">
                      <a:pos x="T8" y="T9"/>
                    </a:cxn>
                  </a:cxnLst>
                  <a:rect l="0" t="0" r="r" b="b"/>
                  <a:pathLst>
                    <a:path w="154" h="234">
                      <a:moveTo>
                        <a:pt x="0" y="229"/>
                      </a:moveTo>
                      <a:lnTo>
                        <a:pt x="146" y="0"/>
                      </a:lnTo>
                      <a:lnTo>
                        <a:pt x="154" y="4"/>
                      </a:lnTo>
                      <a:lnTo>
                        <a:pt x="6" y="234"/>
                      </a:lnTo>
                      <a:lnTo>
                        <a:pt x="0" y="22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73" name="Freeform 292"/>
                <p:cNvSpPr>
                  <a:spLocks/>
                </p:cNvSpPr>
                <p:nvPr/>
              </p:nvSpPr>
              <p:spPr bwMode="auto">
                <a:xfrm>
                  <a:off x="2374" y="301"/>
                  <a:ext cx="154" cy="234"/>
                </a:xfrm>
                <a:custGeom>
                  <a:avLst/>
                  <a:gdLst>
                    <a:gd name="T0" fmla="*/ 0 w 154"/>
                    <a:gd name="T1" fmla="*/ 229 h 234"/>
                    <a:gd name="T2" fmla="*/ 148 w 154"/>
                    <a:gd name="T3" fmla="*/ 0 h 234"/>
                    <a:gd name="T4" fmla="*/ 154 w 154"/>
                    <a:gd name="T5" fmla="*/ 4 h 234"/>
                    <a:gd name="T6" fmla="*/ 8 w 154"/>
                    <a:gd name="T7" fmla="*/ 234 h 234"/>
                    <a:gd name="T8" fmla="*/ 0 w 154"/>
                    <a:gd name="T9" fmla="*/ 229 h 234"/>
                  </a:gdLst>
                  <a:ahLst/>
                  <a:cxnLst>
                    <a:cxn ang="0">
                      <a:pos x="T0" y="T1"/>
                    </a:cxn>
                    <a:cxn ang="0">
                      <a:pos x="T2" y="T3"/>
                    </a:cxn>
                    <a:cxn ang="0">
                      <a:pos x="T4" y="T5"/>
                    </a:cxn>
                    <a:cxn ang="0">
                      <a:pos x="T6" y="T7"/>
                    </a:cxn>
                    <a:cxn ang="0">
                      <a:pos x="T8" y="T9"/>
                    </a:cxn>
                  </a:cxnLst>
                  <a:rect l="0" t="0" r="r" b="b"/>
                  <a:pathLst>
                    <a:path w="154" h="234">
                      <a:moveTo>
                        <a:pt x="0" y="229"/>
                      </a:moveTo>
                      <a:lnTo>
                        <a:pt x="148" y="0"/>
                      </a:lnTo>
                      <a:lnTo>
                        <a:pt x="154" y="4"/>
                      </a:lnTo>
                      <a:lnTo>
                        <a:pt x="8" y="234"/>
                      </a:lnTo>
                      <a:lnTo>
                        <a:pt x="0" y="22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74" name="Freeform 293"/>
                <p:cNvSpPr>
                  <a:spLocks/>
                </p:cNvSpPr>
                <p:nvPr/>
              </p:nvSpPr>
              <p:spPr bwMode="auto">
                <a:xfrm>
                  <a:off x="2387" y="308"/>
                  <a:ext cx="154" cy="234"/>
                </a:xfrm>
                <a:custGeom>
                  <a:avLst/>
                  <a:gdLst>
                    <a:gd name="T0" fmla="*/ 0 w 154"/>
                    <a:gd name="T1" fmla="*/ 229 h 234"/>
                    <a:gd name="T2" fmla="*/ 148 w 154"/>
                    <a:gd name="T3" fmla="*/ 0 h 234"/>
                    <a:gd name="T4" fmla="*/ 154 w 154"/>
                    <a:gd name="T5" fmla="*/ 6 h 234"/>
                    <a:gd name="T6" fmla="*/ 7 w 154"/>
                    <a:gd name="T7" fmla="*/ 234 h 234"/>
                    <a:gd name="T8" fmla="*/ 0 w 154"/>
                    <a:gd name="T9" fmla="*/ 229 h 234"/>
                  </a:gdLst>
                  <a:ahLst/>
                  <a:cxnLst>
                    <a:cxn ang="0">
                      <a:pos x="T0" y="T1"/>
                    </a:cxn>
                    <a:cxn ang="0">
                      <a:pos x="T2" y="T3"/>
                    </a:cxn>
                    <a:cxn ang="0">
                      <a:pos x="T4" y="T5"/>
                    </a:cxn>
                    <a:cxn ang="0">
                      <a:pos x="T6" y="T7"/>
                    </a:cxn>
                    <a:cxn ang="0">
                      <a:pos x="T8" y="T9"/>
                    </a:cxn>
                  </a:cxnLst>
                  <a:rect l="0" t="0" r="r" b="b"/>
                  <a:pathLst>
                    <a:path w="154" h="234">
                      <a:moveTo>
                        <a:pt x="0" y="229"/>
                      </a:moveTo>
                      <a:lnTo>
                        <a:pt x="148" y="0"/>
                      </a:lnTo>
                      <a:lnTo>
                        <a:pt x="154" y="6"/>
                      </a:lnTo>
                      <a:lnTo>
                        <a:pt x="7" y="234"/>
                      </a:lnTo>
                      <a:lnTo>
                        <a:pt x="0" y="22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75" name="Freeform 294"/>
                <p:cNvSpPr>
                  <a:spLocks/>
                </p:cNvSpPr>
                <p:nvPr/>
              </p:nvSpPr>
              <p:spPr bwMode="auto">
                <a:xfrm>
                  <a:off x="2400" y="316"/>
                  <a:ext cx="154" cy="234"/>
                </a:xfrm>
                <a:custGeom>
                  <a:avLst/>
                  <a:gdLst>
                    <a:gd name="T0" fmla="*/ 0 w 154"/>
                    <a:gd name="T1" fmla="*/ 230 h 234"/>
                    <a:gd name="T2" fmla="*/ 146 w 154"/>
                    <a:gd name="T3" fmla="*/ 0 h 234"/>
                    <a:gd name="T4" fmla="*/ 154 w 154"/>
                    <a:gd name="T5" fmla="*/ 5 h 234"/>
                    <a:gd name="T6" fmla="*/ 6 w 154"/>
                    <a:gd name="T7" fmla="*/ 234 h 234"/>
                    <a:gd name="T8" fmla="*/ 0 w 154"/>
                    <a:gd name="T9" fmla="*/ 230 h 234"/>
                  </a:gdLst>
                  <a:ahLst/>
                  <a:cxnLst>
                    <a:cxn ang="0">
                      <a:pos x="T0" y="T1"/>
                    </a:cxn>
                    <a:cxn ang="0">
                      <a:pos x="T2" y="T3"/>
                    </a:cxn>
                    <a:cxn ang="0">
                      <a:pos x="T4" y="T5"/>
                    </a:cxn>
                    <a:cxn ang="0">
                      <a:pos x="T6" y="T7"/>
                    </a:cxn>
                    <a:cxn ang="0">
                      <a:pos x="T8" y="T9"/>
                    </a:cxn>
                  </a:cxnLst>
                  <a:rect l="0" t="0" r="r" b="b"/>
                  <a:pathLst>
                    <a:path w="154" h="234">
                      <a:moveTo>
                        <a:pt x="0" y="230"/>
                      </a:moveTo>
                      <a:lnTo>
                        <a:pt x="146" y="0"/>
                      </a:lnTo>
                      <a:lnTo>
                        <a:pt x="154" y="5"/>
                      </a:lnTo>
                      <a:lnTo>
                        <a:pt x="6" y="234"/>
                      </a:lnTo>
                      <a:lnTo>
                        <a:pt x="0" y="23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76" name="Freeform 295"/>
                <p:cNvSpPr>
                  <a:spLocks/>
                </p:cNvSpPr>
                <p:nvPr/>
              </p:nvSpPr>
              <p:spPr bwMode="auto">
                <a:xfrm>
                  <a:off x="2412" y="325"/>
                  <a:ext cx="154" cy="234"/>
                </a:xfrm>
                <a:custGeom>
                  <a:avLst/>
                  <a:gdLst>
                    <a:gd name="T0" fmla="*/ 0 w 154"/>
                    <a:gd name="T1" fmla="*/ 229 h 234"/>
                    <a:gd name="T2" fmla="*/ 147 w 154"/>
                    <a:gd name="T3" fmla="*/ 0 h 234"/>
                    <a:gd name="T4" fmla="*/ 154 w 154"/>
                    <a:gd name="T5" fmla="*/ 4 h 234"/>
                    <a:gd name="T6" fmla="*/ 6 w 154"/>
                    <a:gd name="T7" fmla="*/ 234 h 234"/>
                    <a:gd name="T8" fmla="*/ 0 w 154"/>
                    <a:gd name="T9" fmla="*/ 229 h 234"/>
                  </a:gdLst>
                  <a:ahLst/>
                  <a:cxnLst>
                    <a:cxn ang="0">
                      <a:pos x="T0" y="T1"/>
                    </a:cxn>
                    <a:cxn ang="0">
                      <a:pos x="T2" y="T3"/>
                    </a:cxn>
                    <a:cxn ang="0">
                      <a:pos x="T4" y="T5"/>
                    </a:cxn>
                    <a:cxn ang="0">
                      <a:pos x="T6" y="T7"/>
                    </a:cxn>
                    <a:cxn ang="0">
                      <a:pos x="T8" y="T9"/>
                    </a:cxn>
                  </a:cxnLst>
                  <a:rect l="0" t="0" r="r" b="b"/>
                  <a:pathLst>
                    <a:path w="154" h="234">
                      <a:moveTo>
                        <a:pt x="0" y="229"/>
                      </a:moveTo>
                      <a:lnTo>
                        <a:pt x="147" y="0"/>
                      </a:lnTo>
                      <a:lnTo>
                        <a:pt x="154" y="4"/>
                      </a:lnTo>
                      <a:lnTo>
                        <a:pt x="6" y="234"/>
                      </a:lnTo>
                      <a:lnTo>
                        <a:pt x="0" y="22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77" name="Freeform 296"/>
                <p:cNvSpPr>
                  <a:spLocks/>
                </p:cNvSpPr>
                <p:nvPr/>
              </p:nvSpPr>
              <p:spPr bwMode="auto">
                <a:xfrm>
                  <a:off x="2424" y="508"/>
                  <a:ext cx="41" cy="58"/>
                </a:xfrm>
                <a:custGeom>
                  <a:avLst/>
                  <a:gdLst>
                    <a:gd name="T0" fmla="*/ 0 w 41"/>
                    <a:gd name="T1" fmla="*/ 53 h 58"/>
                    <a:gd name="T2" fmla="*/ 34 w 41"/>
                    <a:gd name="T3" fmla="*/ 0 h 58"/>
                    <a:gd name="T4" fmla="*/ 41 w 41"/>
                    <a:gd name="T5" fmla="*/ 5 h 58"/>
                    <a:gd name="T6" fmla="*/ 7 w 41"/>
                    <a:gd name="T7" fmla="*/ 58 h 58"/>
                    <a:gd name="T8" fmla="*/ 0 w 41"/>
                    <a:gd name="T9" fmla="*/ 53 h 58"/>
                  </a:gdLst>
                  <a:ahLst/>
                  <a:cxnLst>
                    <a:cxn ang="0">
                      <a:pos x="T0" y="T1"/>
                    </a:cxn>
                    <a:cxn ang="0">
                      <a:pos x="T2" y="T3"/>
                    </a:cxn>
                    <a:cxn ang="0">
                      <a:pos x="T4" y="T5"/>
                    </a:cxn>
                    <a:cxn ang="0">
                      <a:pos x="T6" y="T7"/>
                    </a:cxn>
                    <a:cxn ang="0">
                      <a:pos x="T8" y="T9"/>
                    </a:cxn>
                  </a:cxnLst>
                  <a:rect l="0" t="0" r="r" b="b"/>
                  <a:pathLst>
                    <a:path w="41" h="58">
                      <a:moveTo>
                        <a:pt x="0" y="53"/>
                      </a:moveTo>
                      <a:lnTo>
                        <a:pt x="34" y="0"/>
                      </a:lnTo>
                      <a:lnTo>
                        <a:pt x="41" y="5"/>
                      </a:lnTo>
                      <a:lnTo>
                        <a:pt x="7" y="58"/>
                      </a:lnTo>
                      <a:lnTo>
                        <a:pt x="0" y="5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78" name="Freeform 297"/>
                <p:cNvSpPr>
                  <a:spLocks/>
                </p:cNvSpPr>
                <p:nvPr/>
              </p:nvSpPr>
              <p:spPr bwMode="auto">
                <a:xfrm>
                  <a:off x="2243" y="187"/>
                  <a:ext cx="134" cy="134"/>
                </a:xfrm>
                <a:custGeom>
                  <a:avLst/>
                  <a:gdLst>
                    <a:gd name="T0" fmla="*/ 100 w 106"/>
                    <a:gd name="T1" fmla="*/ 43 h 106"/>
                    <a:gd name="T2" fmla="*/ 43 w 106"/>
                    <a:gd name="T3" fmla="*/ 6 h 106"/>
                    <a:gd name="T4" fmla="*/ 6 w 106"/>
                    <a:gd name="T5" fmla="*/ 64 h 106"/>
                    <a:gd name="T6" fmla="*/ 64 w 106"/>
                    <a:gd name="T7" fmla="*/ 100 h 106"/>
                    <a:gd name="T8" fmla="*/ 100 w 106"/>
                    <a:gd name="T9" fmla="*/ 43 h 106"/>
                  </a:gdLst>
                  <a:ahLst/>
                  <a:cxnLst>
                    <a:cxn ang="0">
                      <a:pos x="T0" y="T1"/>
                    </a:cxn>
                    <a:cxn ang="0">
                      <a:pos x="T2" y="T3"/>
                    </a:cxn>
                    <a:cxn ang="0">
                      <a:pos x="T4" y="T5"/>
                    </a:cxn>
                    <a:cxn ang="0">
                      <a:pos x="T6" y="T7"/>
                    </a:cxn>
                    <a:cxn ang="0">
                      <a:pos x="T8" y="T9"/>
                    </a:cxn>
                  </a:cxnLst>
                  <a:rect l="0" t="0" r="r" b="b"/>
                  <a:pathLst>
                    <a:path w="106" h="106">
                      <a:moveTo>
                        <a:pt x="100" y="43"/>
                      </a:moveTo>
                      <a:cubicBezTo>
                        <a:pt x="95" y="17"/>
                        <a:pt x="69" y="0"/>
                        <a:pt x="43" y="6"/>
                      </a:cubicBezTo>
                      <a:cubicBezTo>
                        <a:pt x="17" y="12"/>
                        <a:pt x="0" y="38"/>
                        <a:pt x="6" y="64"/>
                      </a:cubicBezTo>
                      <a:cubicBezTo>
                        <a:pt x="12" y="90"/>
                        <a:pt x="38" y="106"/>
                        <a:pt x="64" y="100"/>
                      </a:cubicBezTo>
                      <a:cubicBezTo>
                        <a:pt x="90" y="95"/>
                        <a:pt x="106" y="69"/>
                        <a:pt x="100" y="43"/>
                      </a:cubicBezTo>
                    </a:path>
                  </a:pathLst>
                </a:custGeom>
                <a:solidFill>
                  <a:srgbClr val="39B5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79" name="Freeform 298"/>
                <p:cNvSpPr>
                  <a:spLocks/>
                </p:cNvSpPr>
                <p:nvPr/>
              </p:nvSpPr>
              <p:spPr bwMode="auto">
                <a:xfrm>
                  <a:off x="2180" y="247"/>
                  <a:ext cx="134" cy="134"/>
                </a:xfrm>
                <a:custGeom>
                  <a:avLst/>
                  <a:gdLst>
                    <a:gd name="T0" fmla="*/ 100 w 106"/>
                    <a:gd name="T1" fmla="*/ 43 h 106"/>
                    <a:gd name="T2" fmla="*/ 43 w 106"/>
                    <a:gd name="T3" fmla="*/ 6 h 106"/>
                    <a:gd name="T4" fmla="*/ 6 w 106"/>
                    <a:gd name="T5" fmla="*/ 64 h 106"/>
                    <a:gd name="T6" fmla="*/ 64 w 106"/>
                    <a:gd name="T7" fmla="*/ 101 h 106"/>
                    <a:gd name="T8" fmla="*/ 100 w 106"/>
                    <a:gd name="T9" fmla="*/ 43 h 106"/>
                  </a:gdLst>
                  <a:ahLst/>
                  <a:cxnLst>
                    <a:cxn ang="0">
                      <a:pos x="T0" y="T1"/>
                    </a:cxn>
                    <a:cxn ang="0">
                      <a:pos x="T2" y="T3"/>
                    </a:cxn>
                    <a:cxn ang="0">
                      <a:pos x="T4" y="T5"/>
                    </a:cxn>
                    <a:cxn ang="0">
                      <a:pos x="T6" y="T7"/>
                    </a:cxn>
                    <a:cxn ang="0">
                      <a:pos x="T8" y="T9"/>
                    </a:cxn>
                  </a:cxnLst>
                  <a:rect l="0" t="0" r="r" b="b"/>
                  <a:pathLst>
                    <a:path w="106" h="106">
                      <a:moveTo>
                        <a:pt x="100" y="43"/>
                      </a:moveTo>
                      <a:cubicBezTo>
                        <a:pt x="95" y="17"/>
                        <a:pt x="69" y="0"/>
                        <a:pt x="43" y="6"/>
                      </a:cubicBezTo>
                      <a:cubicBezTo>
                        <a:pt x="17" y="12"/>
                        <a:pt x="0" y="38"/>
                        <a:pt x="6" y="64"/>
                      </a:cubicBezTo>
                      <a:cubicBezTo>
                        <a:pt x="12" y="90"/>
                        <a:pt x="38" y="106"/>
                        <a:pt x="64" y="101"/>
                      </a:cubicBezTo>
                      <a:cubicBezTo>
                        <a:pt x="90" y="95"/>
                        <a:pt x="106" y="69"/>
                        <a:pt x="100" y="43"/>
                      </a:cubicBezTo>
                    </a:path>
                  </a:pathLst>
                </a:custGeom>
                <a:solidFill>
                  <a:srgbClr val="EE2A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80" name="Freeform 299"/>
                <p:cNvSpPr>
                  <a:spLocks/>
                </p:cNvSpPr>
                <p:nvPr/>
              </p:nvSpPr>
              <p:spPr bwMode="auto">
                <a:xfrm>
                  <a:off x="2249" y="253"/>
                  <a:ext cx="46" cy="45"/>
                </a:xfrm>
                <a:custGeom>
                  <a:avLst/>
                  <a:gdLst>
                    <a:gd name="T0" fmla="*/ 0 w 36"/>
                    <a:gd name="T1" fmla="*/ 0 h 36"/>
                    <a:gd name="T2" fmla="*/ 1 w 36"/>
                    <a:gd name="T3" fmla="*/ 12 h 36"/>
                    <a:gd name="T4" fmla="*/ 14 w 36"/>
                    <a:gd name="T5" fmla="*/ 36 h 36"/>
                    <a:gd name="T6" fmla="*/ 36 w 36"/>
                    <a:gd name="T7" fmla="*/ 19 h 36"/>
                    <a:gd name="T8" fmla="*/ 0 w 36"/>
                    <a:gd name="T9" fmla="*/ 0 h 36"/>
                  </a:gdLst>
                  <a:ahLst/>
                  <a:cxnLst>
                    <a:cxn ang="0">
                      <a:pos x="T0" y="T1"/>
                    </a:cxn>
                    <a:cxn ang="0">
                      <a:pos x="T2" y="T3"/>
                    </a:cxn>
                    <a:cxn ang="0">
                      <a:pos x="T4" y="T5"/>
                    </a:cxn>
                    <a:cxn ang="0">
                      <a:pos x="T6" y="T7"/>
                    </a:cxn>
                    <a:cxn ang="0">
                      <a:pos x="T8" y="T9"/>
                    </a:cxn>
                  </a:cxnLst>
                  <a:rect l="0" t="0" r="r" b="b"/>
                  <a:pathLst>
                    <a:path w="36" h="36">
                      <a:moveTo>
                        <a:pt x="0" y="0"/>
                      </a:moveTo>
                      <a:cubicBezTo>
                        <a:pt x="0" y="4"/>
                        <a:pt x="0" y="8"/>
                        <a:pt x="1" y="12"/>
                      </a:cubicBezTo>
                      <a:cubicBezTo>
                        <a:pt x="3" y="21"/>
                        <a:pt x="8" y="29"/>
                        <a:pt x="14" y="36"/>
                      </a:cubicBezTo>
                      <a:cubicBezTo>
                        <a:pt x="20" y="28"/>
                        <a:pt x="27" y="22"/>
                        <a:pt x="36" y="19"/>
                      </a:cubicBezTo>
                      <a:cubicBezTo>
                        <a:pt x="28" y="8"/>
                        <a:pt x="14" y="1"/>
                        <a:pt x="0" y="0"/>
                      </a:cubicBezTo>
                    </a:path>
                  </a:pathLst>
                </a:custGeom>
                <a:solidFill>
                  <a:srgbClr val="E020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81" name="Freeform 300"/>
                <p:cNvSpPr>
                  <a:spLocks/>
                </p:cNvSpPr>
                <p:nvPr/>
              </p:nvSpPr>
              <p:spPr bwMode="auto">
                <a:xfrm>
                  <a:off x="2250" y="267"/>
                  <a:ext cx="134" cy="134"/>
                </a:xfrm>
                <a:custGeom>
                  <a:avLst/>
                  <a:gdLst>
                    <a:gd name="T0" fmla="*/ 100 w 106"/>
                    <a:gd name="T1" fmla="*/ 42 h 106"/>
                    <a:gd name="T2" fmla="*/ 42 w 106"/>
                    <a:gd name="T3" fmla="*/ 6 h 106"/>
                    <a:gd name="T4" fmla="*/ 6 w 106"/>
                    <a:gd name="T5" fmla="*/ 63 h 106"/>
                    <a:gd name="T6" fmla="*/ 63 w 106"/>
                    <a:gd name="T7" fmla="*/ 100 h 106"/>
                    <a:gd name="T8" fmla="*/ 100 w 106"/>
                    <a:gd name="T9" fmla="*/ 42 h 106"/>
                  </a:gdLst>
                  <a:ahLst/>
                  <a:cxnLst>
                    <a:cxn ang="0">
                      <a:pos x="T0" y="T1"/>
                    </a:cxn>
                    <a:cxn ang="0">
                      <a:pos x="T2" y="T3"/>
                    </a:cxn>
                    <a:cxn ang="0">
                      <a:pos x="T4" y="T5"/>
                    </a:cxn>
                    <a:cxn ang="0">
                      <a:pos x="T6" y="T7"/>
                    </a:cxn>
                    <a:cxn ang="0">
                      <a:pos x="T8" y="T9"/>
                    </a:cxn>
                  </a:cxnLst>
                  <a:rect l="0" t="0" r="r" b="b"/>
                  <a:pathLst>
                    <a:path w="106" h="106">
                      <a:moveTo>
                        <a:pt x="100" y="42"/>
                      </a:moveTo>
                      <a:cubicBezTo>
                        <a:pt x="94" y="16"/>
                        <a:pt x="68" y="0"/>
                        <a:pt x="42" y="6"/>
                      </a:cubicBezTo>
                      <a:cubicBezTo>
                        <a:pt x="16" y="11"/>
                        <a:pt x="0" y="37"/>
                        <a:pt x="6" y="63"/>
                      </a:cubicBezTo>
                      <a:cubicBezTo>
                        <a:pt x="11" y="89"/>
                        <a:pt x="37" y="106"/>
                        <a:pt x="63" y="100"/>
                      </a:cubicBezTo>
                      <a:cubicBezTo>
                        <a:pt x="89" y="94"/>
                        <a:pt x="106" y="68"/>
                        <a:pt x="100" y="42"/>
                      </a:cubicBezTo>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82" name="Freeform 301"/>
                <p:cNvSpPr>
                  <a:spLocks/>
                </p:cNvSpPr>
                <p:nvPr/>
              </p:nvSpPr>
              <p:spPr bwMode="auto">
                <a:xfrm>
                  <a:off x="2258" y="34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8F2C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83" name="Freeform 302"/>
                <p:cNvSpPr>
                  <a:spLocks/>
                </p:cNvSpPr>
                <p:nvPr/>
              </p:nvSpPr>
              <p:spPr bwMode="auto">
                <a:xfrm>
                  <a:off x="2253" y="290"/>
                  <a:ext cx="54" cy="80"/>
                </a:xfrm>
                <a:custGeom>
                  <a:avLst/>
                  <a:gdLst>
                    <a:gd name="T0" fmla="*/ 17 w 43"/>
                    <a:gd name="T1" fmla="*/ 0 h 64"/>
                    <a:gd name="T2" fmla="*/ 4 w 43"/>
                    <a:gd name="T3" fmla="*/ 45 h 64"/>
                    <a:gd name="T4" fmla="*/ 4 w 43"/>
                    <a:gd name="T5" fmla="*/ 45 h 64"/>
                    <a:gd name="T6" fmla="*/ 4 w 43"/>
                    <a:gd name="T7" fmla="*/ 45 h 64"/>
                    <a:gd name="T8" fmla="*/ 13 w 43"/>
                    <a:gd name="T9" fmla="*/ 64 h 64"/>
                    <a:gd name="T10" fmla="*/ 43 w 43"/>
                    <a:gd name="T11" fmla="*/ 21 h 64"/>
                    <a:gd name="T12" fmla="*/ 11 w 43"/>
                    <a:gd name="T13" fmla="*/ 7 h 64"/>
                    <a:gd name="T14" fmla="*/ 17 w 43"/>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4">
                      <a:moveTo>
                        <a:pt x="17" y="0"/>
                      </a:moveTo>
                      <a:cubicBezTo>
                        <a:pt x="5" y="12"/>
                        <a:pt x="0" y="28"/>
                        <a:pt x="4" y="45"/>
                      </a:cubicBezTo>
                      <a:cubicBezTo>
                        <a:pt x="4" y="45"/>
                        <a:pt x="4" y="45"/>
                        <a:pt x="4" y="45"/>
                      </a:cubicBezTo>
                      <a:cubicBezTo>
                        <a:pt x="4" y="45"/>
                        <a:pt x="4" y="45"/>
                        <a:pt x="4" y="45"/>
                      </a:cubicBezTo>
                      <a:cubicBezTo>
                        <a:pt x="5" y="52"/>
                        <a:pt x="8" y="59"/>
                        <a:pt x="13" y="64"/>
                      </a:cubicBezTo>
                      <a:cubicBezTo>
                        <a:pt x="31" y="57"/>
                        <a:pt x="43" y="40"/>
                        <a:pt x="43" y="21"/>
                      </a:cubicBezTo>
                      <a:cubicBezTo>
                        <a:pt x="31" y="20"/>
                        <a:pt x="20" y="15"/>
                        <a:pt x="11" y="7"/>
                      </a:cubicBezTo>
                      <a:cubicBezTo>
                        <a:pt x="13" y="4"/>
                        <a:pt x="15" y="2"/>
                        <a:pt x="17" y="0"/>
                      </a:cubicBezTo>
                    </a:path>
                  </a:pathLst>
                </a:custGeom>
                <a:solidFill>
                  <a:srgbClr val="5352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84" name="Freeform 303"/>
                <p:cNvSpPr>
                  <a:spLocks noEditPoints="1"/>
                </p:cNvSpPr>
                <p:nvPr/>
              </p:nvSpPr>
              <p:spPr bwMode="auto">
                <a:xfrm>
                  <a:off x="2301" y="272"/>
                  <a:ext cx="16" cy="2"/>
                </a:xfrm>
                <a:custGeom>
                  <a:avLst/>
                  <a:gdLst>
                    <a:gd name="T0" fmla="*/ 0 w 13"/>
                    <a:gd name="T1" fmla="*/ 2 h 2"/>
                    <a:gd name="T2" fmla="*/ 0 w 13"/>
                    <a:gd name="T3" fmla="*/ 2 h 2"/>
                    <a:gd name="T4" fmla="*/ 0 w 13"/>
                    <a:gd name="T5" fmla="*/ 2 h 2"/>
                    <a:gd name="T6" fmla="*/ 13 w 13"/>
                    <a:gd name="T7" fmla="*/ 0 h 2"/>
                    <a:gd name="T8" fmla="*/ 2 w 13"/>
                    <a:gd name="T9" fmla="*/ 2 h 2"/>
                    <a:gd name="T10" fmla="*/ 0 w 13"/>
                    <a:gd name="T11" fmla="*/ 2 h 2"/>
                    <a:gd name="T12" fmla="*/ 2 w 13"/>
                    <a:gd name="T13" fmla="*/ 2 h 2"/>
                    <a:gd name="T14" fmla="*/ 13 w 13"/>
                    <a:gd name="T15" fmla="*/ 0 h 2"/>
                    <a:gd name="T16" fmla="*/ 13 w 1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
                      <a:moveTo>
                        <a:pt x="0" y="2"/>
                      </a:moveTo>
                      <a:cubicBezTo>
                        <a:pt x="0" y="2"/>
                        <a:pt x="0" y="2"/>
                        <a:pt x="0" y="2"/>
                      </a:cubicBezTo>
                      <a:cubicBezTo>
                        <a:pt x="0" y="2"/>
                        <a:pt x="0" y="2"/>
                        <a:pt x="0" y="2"/>
                      </a:cubicBezTo>
                      <a:moveTo>
                        <a:pt x="13" y="0"/>
                      </a:moveTo>
                      <a:cubicBezTo>
                        <a:pt x="9" y="0"/>
                        <a:pt x="6" y="1"/>
                        <a:pt x="2" y="2"/>
                      </a:cubicBezTo>
                      <a:cubicBezTo>
                        <a:pt x="2" y="2"/>
                        <a:pt x="1" y="2"/>
                        <a:pt x="0" y="2"/>
                      </a:cubicBezTo>
                      <a:cubicBezTo>
                        <a:pt x="1" y="2"/>
                        <a:pt x="2" y="2"/>
                        <a:pt x="2" y="2"/>
                      </a:cubicBezTo>
                      <a:cubicBezTo>
                        <a:pt x="6" y="1"/>
                        <a:pt x="9" y="0"/>
                        <a:pt x="13" y="0"/>
                      </a:cubicBezTo>
                      <a:cubicBezTo>
                        <a:pt x="13" y="0"/>
                        <a:pt x="13" y="0"/>
                        <a:pt x="13" y="0"/>
                      </a:cubicBezTo>
                    </a:path>
                  </a:pathLst>
                </a:custGeom>
                <a:solidFill>
                  <a:srgbClr val="2588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85" name="Freeform 304"/>
                <p:cNvSpPr>
                  <a:spLocks/>
                </p:cNvSpPr>
                <p:nvPr/>
              </p:nvSpPr>
              <p:spPr bwMode="auto">
                <a:xfrm>
                  <a:off x="2274" y="272"/>
                  <a:ext cx="86" cy="44"/>
                </a:xfrm>
                <a:custGeom>
                  <a:avLst/>
                  <a:gdLst>
                    <a:gd name="T0" fmla="*/ 34 w 68"/>
                    <a:gd name="T1" fmla="*/ 0 h 35"/>
                    <a:gd name="T2" fmla="*/ 23 w 68"/>
                    <a:gd name="T3" fmla="*/ 2 h 35"/>
                    <a:gd name="T4" fmla="*/ 21 w 68"/>
                    <a:gd name="T5" fmla="*/ 2 h 35"/>
                    <a:gd name="T6" fmla="*/ 21 w 68"/>
                    <a:gd name="T7" fmla="*/ 2 h 35"/>
                    <a:gd name="T8" fmla="*/ 21 w 68"/>
                    <a:gd name="T9" fmla="*/ 2 h 35"/>
                    <a:gd name="T10" fmla="*/ 0 w 68"/>
                    <a:gd name="T11" fmla="*/ 14 h 35"/>
                    <a:gd name="T12" fmla="*/ 16 w 68"/>
                    <a:gd name="T13" fmla="*/ 4 h 35"/>
                    <a:gd name="T14" fmla="*/ 25 w 68"/>
                    <a:gd name="T15" fmla="*/ 23 h 35"/>
                    <a:gd name="T16" fmla="*/ 26 w 68"/>
                    <a:gd name="T17" fmla="*/ 35 h 35"/>
                    <a:gd name="T18" fmla="*/ 28 w 68"/>
                    <a:gd name="T19" fmla="*/ 35 h 35"/>
                    <a:gd name="T20" fmla="*/ 39 w 68"/>
                    <a:gd name="T21" fmla="*/ 33 h 35"/>
                    <a:gd name="T22" fmla="*/ 68 w 68"/>
                    <a:gd name="T23" fmla="*/ 14 h 35"/>
                    <a:gd name="T24" fmla="*/ 34 w 68"/>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5">
                      <a:moveTo>
                        <a:pt x="34" y="0"/>
                      </a:moveTo>
                      <a:cubicBezTo>
                        <a:pt x="30" y="0"/>
                        <a:pt x="27" y="1"/>
                        <a:pt x="23" y="2"/>
                      </a:cubicBezTo>
                      <a:cubicBezTo>
                        <a:pt x="23" y="2"/>
                        <a:pt x="22" y="2"/>
                        <a:pt x="21" y="2"/>
                      </a:cubicBezTo>
                      <a:cubicBezTo>
                        <a:pt x="21" y="2"/>
                        <a:pt x="21" y="2"/>
                        <a:pt x="21" y="2"/>
                      </a:cubicBezTo>
                      <a:cubicBezTo>
                        <a:pt x="21" y="2"/>
                        <a:pt x="21" y="2"/>
                        <a:pt x="21" y="2"/>
                      </a:cubicBezTo>
                      <a:cubicBezTo>
                        <a:pt x="13" y="4"/>
                        <a:pt x="6" y="9"/>
                        <a:pt x="0" y="14"/>
                      </a:cubicBezTo>
                      <a:cubicBezTo>
                        <a:pt x="4" y="10"/>
                        <a:pt x="10" y="6"/>
                        <a:pt x="16" y="4"/>
                      </a:cubicBezTo>
                      <a:cubicBezTo>
                        <a:pt x="21" y="9"/>
                        <a:pt x="24" y="16"/>
                        <a:pt x="25" y="23"/>
                      </a:cubicBezTo>
                      <a:cubicBezTo>
                        <a:pt x="26" y="27"/>
                        <a:pt x="27" y="31"/>
                        <a:pt x="26" y="35"/>
                      </a:cubicBezTo>
                      <a:cubicBezTo>
                        <a:pt x="27" y="35"/>
                        <a:pt x="28" y="35"/>
                        <a:pt x="28" y="35"/>
                      </a:cubicBezTo>
                      <a:cubicBezTo>
                        <a:pt x="32" y="35"/>
                        <a:pt x="35" y="34"/>
                        <a:pt x="39" y="33"/>
                      </a:cubicBezTo>
                      <a:cubicBezTo>
                        <a:pt x="51" y="31"/>
                        <a:pt x="61" y="24"/>
                        <a:pt x="68" y="14"/>
                      </a:cubicBezTo>
                      <a:cubicBezTo>
                        <a:pt x="59" y="6"/>
                        <a:pt x="47" y="0"/>
                        <a:pt x="34" y="0"/>
                      </a:cubicBezTo>
                    </a:path>
                  </a:pathLst>
                </a:custGeom>
                <a:solidFill>
                  <a:srgbClr val="1F8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86" name="Freeform 305"/>
                <p:cNvSpPr>
                  <a:spLocks/>
                </p:cNvSpPr>
                <p:nvPr/>
              </p:nvSpPr>
              <p:spPr bwMode="auto">
                <a:xfrm>
                  <a:off x="2267" y="277"/>
                  <a:ext cx="41" cy="39"/>
                </a:xfrm>
                <a:custGeom>
                  <a:avLst/>
                  <a:gdLst>
                    <a:gd name="T0" fmla="*/ 22 w 33"/>
                    <a:gd name="T1" fmla="*/ 0 h 31"/>
                    <a:gd name="T2" fmla="*/ 6 w 33"/>
                    <a:gd name="T3" fmla="*/ 10 h 31"/>
                    <a:gd name="T4" fmla="*/ 0 w 33"/>
                    <a:gd name="T5" fmla="*/ 17 h 31"/>
                    <a:gd name="T6" fmla="*/ 32 w 33"/>
                    <a:gd name="T7" fmla="*/ 31 h 31"/>
                    <a:gd name="T8" fmla="*/ 31 w 33"/>
                    <a:gd name="T9" fmla="*/ 19 h 31"/>
                    <a:gd name="T10" fmla="*/ 22 w 33"/>
                    <a:gd name="T11" fmla="*/ 0 h 31"/>
                  </a:gdLst>
                  <a:ahLst/>
                  <a:cxnLst>
                    <a:cxn ang="0">
                      <a:pos x="T0" y="T1"/>
                    </a:cxn>
                    <a:cxn ang="0">
                      <a:pos x="T2" y="T3"/>
                    </a:cxn>
                    <a:cxn ang="0">
                      <a:pos x="T4" y="T5"/>
                    </a:cxn>
                    <a:cxn ang="0">
                      <a:pos x="T6" y="T7"/>
                    </a:cxn>
                    <a:cxn ang="0">
                      <a:pos x="T8" y="T9"/>
                    </a:cxn>
                    <a:cxn ang="0">
                      <a:pos x="T10" y="T11"/>
                    </a:cxn>
                  </a:cxnLst>
                  <a:rect l="0" t="0" r="r" b="b"/>
                  <a:pathLst>
                    <a:path w="33" h="31">
                      <a:moveTo>
                        <a:pt x="22" y="0"/>
                      </a:moveTo>
                      <a:cubicBezTo>
                        <a:pt x="16" y="2"/>
                        <a:pt x="10" y="6"/>
                        <a:pt x="6" y="10"/>
                      </a:cubicBezTo>
                      <a:cubicBezTo>
                        <a:pt x="4" y="12"/>
                        <a:pt x="2" y="14"/>
                        <a:pt x="0" y="17"/>
                      </a:cubicBezTo>
                      <a:cubicBezTo>
                        <a:pt x="9" y="25"/>
                        <a:pt x="20" y="30"/>
                        <a:pt x="32" y="31"/>
                      </a:cubicBezTo>
                      <a:cubicBezTo>
                        <a:pt x="33" y="27"/>
                        <a:pt x="32" y="23"/>
                        <a:pt x="31" y="19"/>
                      </a:cubicBezTo>
                      <a:cubicBezTo>
                        <a:pt x="30" y="12"/>
                        <a:pt x="27" y="5"/>
                        <a:pt x="22" y="0"/>
                      </a:cubicBezTo>
                    </a:path>
                  </a:pathLst>
                </a:custGeom>
                <a:solidFill>
                  <a:srgbClr val="2C6B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87" name="Freeform 306"/>
                <p:cNvSpPr>
                  <a:spLocks/>
                </p:cNvSpPr>
                <p:nvPr/>
              </p:nvSpPr>
              <p:spPr bwMode="auto">
                <a:xfrm>
                  <a:off x="697" y="1255"/>
                  <a:ext cx="347" cy="403"/>
                </a:xfrm>
                <a:custGeom>
                  <a:avLst/>
                  <a:gdLst>
                    <a:gd name="T0" fmla="*/ 273 w 275"/>
                    <a:gd name="T1" fmla="*/ 234 h 319"/>
                    <a:gd name="T2" fmla="*/ 271 w 275"/>
                    <a:gd name="T3" fmla="*/ 244 h 319"/>
                    <a:gd name="T4" fmla="*/ 149 w 275"/>
                    <a:gd name="T5" fmla="*/ 317 h 319"/>
                    <a:gd name="T6" fmla="*/ 140 w 275"/>
                    <a:gd name="T7" fmla="*/ 314 h 319"/>
                    <a:gd name="T8" fmla="*/ 2 w 275"/>
                    <a:gd name="T9" fmla="*/ 84 h 319"/>
                    <a:gd name="T10" fmla="*/ 4 w 275"/>
                    <a:gd name="T11" fmla="*/ 75 h 319"/>
                    <a:gd name="T12" fmla="*/ 126 w 275"/>
                    <a:gd name="T13" fmla="*/ 2 h 319"/>
                    <a:gd name="T14" fmla="*/ 135 w 275"/>
                    <a:gd name="T15" fmla="*/ 4 h 319"/>
                    <a:gd name="T16" fmla="*/ 273 w 275"/>
                    <a:gd name="T17" fmla="*/ 23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 h="319">
                      <a:moveTo>
                        <a:pt x="273" y="234"/>
                      </a:moveTo>
                      <a:cubicBezTo>
                        <a:pt x="275" y="238"/>
                        <a:pt x="274" y="242"/>
                        <a:pt x="271" y="244"/>
                      </a:cubicBezTo>
                      <a:cubicBezTo>
                        <a:pt x="149" y="317"/>
                        <a:pt x="149" y="317"/>
                        <a:pt x="149" y="317"/>
                      </a:cubicBezTo>
                      <a:cubicBezTo>
                        <a:pt x="146" y="319"/>
                        <a:pt x="142" y="318"/>
                        <a:pt x="140" y="314"/>
                      </a:cubicBezTo>
                      <a:cubicBezTo>
                        <a:pt x="2" y="84"/>
                        <a:pt x="2" y="84"/>
                        <a:pt x="2" y="84"/>
                      </a:cubicBezTo>
                      <a:cubicBezTo>
                        <a:pt x="0" y="81"/>
                        <a:pt x="1" y="77"/>
                        <a:pt x="4" y="75"/>
                      </a:cubicBezTo>
                      <a:cubicBezTo>
                        <a:pt x="126" y="2"/>
                        <a:pt x="126" y="2"/>
                        <a:pt x="126" y="2"/>
                      </a:cubicBezTo>
                      <a:cubicBezTo>
                        <a:pt x="129" y="0"/>
                        <a:pt x="133" y="1"/>
                        <a:pt x="135" y="4"/>
                      </a:cubicBezTo>
                      <a:lnTo>
                        <a:pt x="273"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88" name="Freeform 307"/>
                <p:cNvSpPr>
                  <a:spLocks/>
                </p:cNvSpPr>
                <p:nvPr/>
              </p:nvSpPr>
              <p:spPr bwMode="auto">
                <a:xfrm>
                  <a:off x="719" y="1288"/>
                  <a:ext cx="303" cy="336"/>
                </a:xfrm>
                <a:custGeom>
                  <a:avLst/>
                  <a:gdLst>
                    <a:gd name="T0" fmla="*/ 303 w 303"/>
                    <a:gd name="T1" fmla="*/ 240 h 336"/>
                    <a:gd name="T2" fmla="*/ 144 w 303"/>
                    <a:gd name="T3" fmla="*/ 336 h 336"/>
                    <a:gd name="T4" fmla="*/ 0 w 303"/>
                    <a:gd name="T5" fmla="*/ 95 h 336"/>
                    <a:gd name="T6" fmla="*/ 158 w 303"/>
                    <a:gd name="T7" fmla="*/ 0 h 336"/>
                    <a:gd name="T8" fmla="*/ 303 w 303"/>
                    <a:gd name="T9" fmla="*/ 240 h 336"/>
                  </a:gdLst>
                  <a:ahLst/>
                  <a:cxnLst>
                    <a:cxn ang="0">
                      <a:pos x="T0" y="T1"/>
                    </a:cxn>
                    <a:cxn ang="0">
                      <a:pos x="T2" y="T3"/>
                    </a:cxn>
                    <a:cxn ang="0">
                      <a:pos x="T4" y="T5"/>
                    </a:cxn>
                    <a:cxn ang="0">
                      <a:pos x="T6" y="T7"/>
                    </a:cxn>
                    <a:cxn ang="0">
                      <a:pos x="T8" y="T9"/>
                    </a:cxn>
                  </a:cxnLst>
                  <a:rect l="0" t="0" r="r" b="b"/>
                  <a:pathLst>
                    <a:path w="303" h="336">
                      <a:moveTo>
                        <a:pt x="303" y="240"/>
                      </a:moveTo>
                      <a:lnTo>
                        <a:pt x="144" y="336"/>
                      </a:lnTo>
                      <a:lnTo>
                        <a:pt x="0" y="95"/>
                      </a:lnTo>
                      <a:lnTo>
                        <a:pt x="158" y="0"/>
                      </a:lnTo>
                      <a:lnTo>
                        <a:pt x="303" y="240"/>
                      </a:lnTo>
                      <a:close/>
                    </a:path>
                  </a:pathLst>
                </a:custGeom>
                <a:solidFill>
                  <a:srgbClr val="003E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89" name="Freeform 308"/>
                <p:cNvSpPr>
                  <a:spLocks/>
                </p:cNvSpPr>
                <p:nvPr/>
              </p:nvSpPr>
              <p:spPr bwMode="auto">
                <a:xfrm>
                  <a:off x="938" y="1579"/>
                  <a:ext cx="27" cy="25"/>
                </a:xfrm>
                <a:custGeom>
                  <a:avLst/>
                  <a:gdLst>
                    <a:gd name="T0" fmla="*/ 18 w 21"/>
                    <a:gd name="T1" fmla="*/ 6 h 20"/>
                    <a:gd name="T2" fmla="*/ 6 w 21"/>
                    <a:gd name="T3" fmla="*/ 3 h 20"/>
                    <a:gd name="T4" fmla="*/ 3 w 21"/>
                    <a:gd name="T5" fmla="*/ 15 h 20"/>
                    <a:gd name="T6" fmla="*/ 15 w 21"/>
                    <a:gd name="T7" fmla="*/ 18 h 20"/>
                    <a:gd name="T8" fmla="*/ 18 w 21"/>
                    <a:gd name="T9" fmla="*/ 6 h 20"/>
                  </a:gdLst>
                  <a:ahLst/>
                  <a:cxnLst>
                    <a:cxn ang="0">
                      <a:pos x="T0" y="T1"/>
                    </a:cxn>
                    <a:cxn ang="0">
                      <a:pos x="T2" y="T3"/>
                    </a:cxn>
                    <a:cxn ang="0">
                      <a:pos x="T4" y="T5"/>
                    </a:cxn>
                    <a:cxn ang="0">
                      <a:pos x="T6" y="T7"/>
                    </a:cxn>
                    <a:cxn ang="0">
                      <a:pos x="T8" y="T9"/>
                    </a:cxn>
                  </a:cxnLst>
                  <a:rect l="0" t="0" r="r" b="b"/>
                  <a:pathLst>
                    <a:path w="21" h="20">
                      <a:moveTo>
                        <a:pt x="18" y="6"/>
                      </a:moveTo>
                      <a:cubicBezTo>
                        <a:pt x="16" y="1"/>
                        <a:pt x="10" y="0"/>
                        <a:pt x="6" y="3"/>
                      </a:cubicBezTo>
                      <a:cubicBezTo>
                        <a:pt x="2" y="5"/>
                        <a:pt x="0" y="11"/>
                        <a:pt x="3" y="15"/>
                      </a:cubicBezTo>
                      <a:cubicBezTo>
                        <a:pt x="6" y="19"/>
                        <a:pt x="11" y="20"/>
                        <a:pt x="15" y="18"/>
                      </a:cubicBezTo>
                      <a:cubicBezTo>
                        <a:pt x="20" y="15"/>
                        <a:pt x="21" y="10"/>
                        <a:pt x="18" y="6"/>
                      </a:cubicBezTo>
                      <a:close/>
                    </a:path>
                  </a:pathLst>
                </a:custGeom>
                <a:solidFill>
                  <a:srgbClr val="003E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90" name="Freeform 309"/>
                <p:cNvSpPr>
                  <a:spLocks/>
                </p:cNvSpPr>
                <p:nvPr/>
              </p:nvSpPr>
              <p:spPr bwMode="auto">
                <a:xfrm>
                  <a:off x="783" y="1313"/>
                  <a:ext cx="11" cy="12"/>
                </a:xfrm>
                <a:custGeom>
                  <a:avLst/>
                  <a:gdLst>
                    <a:gd name="T0" fmla="*/ 8 w 9"/>
                    <a:gd name="T1" fmla="*/ 3 h 9"/>
                    <a:gd name="T2" fmla="*/ 2 w 9"/>
                    <a:gd name="T3" fmla="*/ 1 h 9"/>
                    <a:gd name="T4" fmla="*/ 1 w 9"/>
                    <a:gd name="T5" fmla="*/ 7 h 9"/>
                    <a:gd name="T6" fmla="*/ 7 w 9"/>
                    <a:gd name="T7" fmla="*/ 8 h 9"/>
                    <a:gd name="T8" fmla="*/ 8 w 9"/>
                    <a:gd name="T9" fmla="*/ 3 h 9"/>
                  </a:gdLst>
                  <a:ahLst/>
                  <a:cxnLst>
                    <a:cxn ang="0">
                      <a:pos x="T0" y="T1"/>
                    </a:cxn>
                    <a:cxn ang="0">
                      <a:pos x="T2" y="T3"/>
                    </a:cxn>
                    <a:cxn ang="0">
                      <a:pos x="T4" y="T5"/>
                    </a:cxn>
                    <a:cxn ang="0">
                      <a:pos x="T6" y="T7"/>
                    </a:cxn>
                    <a:cxn ang="0">
                      <a:pos x="T8" y="T9"/>
                    </a:cxn>
                  </a:cxnLst>
                  <a:rect l="0" t="0" r="r" b="b"/>
                  <a:pathLst>
                    <a:path w="9" h="9">
                      <a:moveTo>
                        <a:pt x="8" y="3"/>
                      </a:moveTo>
                      <a:cubicBezTo>
                        <a:pt x="7" y="1"/>
                        <a:pt x="4" y="0"/>
                        <a:pt x="2" y="1"/>
                      </a:cubicBezTo>
                      <a:cubicBezTo>
                        <a:pt x="1" y="2"/>
                        <a:pt x="0" y="5"/>
                        <a:pt x="1" y="7"/>
                      </a:cubicBezTo>
                      <a:cubicBezTo>
                        <a:pt x="2" y="9"/>
                        <a:pt x="5" y="9"/>
                        <a:pt x="7" y="8"/>
                      </a:cubicBezTo>
                      <a:cubicBezTo>
                        <a:pt x="9" y="7"/>
                        <a:pt x="9" y="5"/>
                        <a:pt x="8" y="3"/>
                      </a:cubicBezTo>
                      <a:close/>
                    </a:path>
                  </a:pathLst>
                </a:custGeom>
                <a:solidFill>
                  <a:srgbClr val="003E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91" name="Freeform 310"/>
                <p:cNvSpPr>
                  <a:spLocks/>
                </p:cNvSpPr>
                <p:nvPr/>
              </p:nvSpPr>
              <p:spPr bwMode="auto">
                <a:xfrm>
                  <a:off x="1148" y="555"/>
                  <a:ext cx="382" cy="249"/>
                </a:xfrm>
                <a:custGeom>
                  <a:avLst/>
                  <a:gdLst>
                    <a:gd name="T0" fmla="*/ 272 w 302"/>
                    <a:gd name="T1" fmla="*/ 0 h 197"/>
                    <a:gd name="T2" fmla="*/ 280 w 302"/>
                    <a:gd name="T3" fmla="*/ 6 h 197"/>
                    <a:gd name="T4" fmla="*/ 302 w 302"/>
                    <a:gd name="T5" fmla="*/ 146 h 197"/>
                    <a:gd name="T6" fmla="*/ 296 w 302"/>
                    <a:gd name="T7" fmla="*/ 154 h 197"/>
                    <a:gd name="T8" fmla="*/ 31 w 302"/>
                    <a:gd name="T9" fmla="*/ 196 h 197"/>
                    <a:gd name="T10" fmla="*/ 23 w 302"/>
                    <a:gd name="T11" fmla="*/ 190 h 197"/>
                    <a:gd name="T12" fmla="*/ 1 w 302"/>
                    <a:gd name="T13" fmla="*/ 50 h 197"/>
                    <a:gd name="T14" fmla="*/ 7 w 302"/>
                    <a:gd name="T15" fmla="*/ 42 h 197"/>
                    <a:gd name="T16" fmla="*/ 272 w 302"/>
                    <a:gd name="T1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197">
                      <a:moveTo>
                        <a:pt x="272" y="0"/>
                      </a:moveTo>
                      <a:cubicBezTo>
                        <a:pt x="276" y="0"/>
                        <a:pt x="279" y="2"/>
                        <a:pt x="280" y="6"/>
                      </a:cubicBezTo>
                      <a:cubicBezTo>
                        <a:pt x="302" y="146"/>
                        <a:pt x="302" y="146"/>
                        <a:pt x="302" y="146"/>
                      </a:cubicBezTo>
                      <a:cubicBezTo>
                        <a:pt x="302" y="150"/>
                        <a:pt x="300" y="154"/>
                        <a:pt x="296" y="154"/>
                      </a:cubicBezTo>
                      <a:cubicBezTo>
                        <a:pt x="31" y="196"/>
                        <a:pt x="31" y="196"/>
                        <a:pt x="31" y="196"/>
                      </a:cubicBezTo>
                      <a:cubicBezTo>
                        <a:pt x="27" y="197"/>
                        <a:pt x="23" y="194"/>
                        <a:pt x="23" y="190"/>
                      </a:cubicBezTo>
                      <a:cubicBezTo>
                        <a:pt x="1" y="50"/>
                        <a:pt x="1" y="50"/>
                        <a:pt x="1" y="50"/>
                      </a:cubicBezTo>
                      <a:cubicBezTo>
                        <a:pt x="0" y="46"/>
                        <a:pt x="3" y="43"/>
                        <a:pt x="7" y="42"/>
                      </a:cubicBezTo>
                      <a:lnTo>
                        <a:pt x="2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92" name="Freeform 311"/>
                <p:cNvSpPr>
                  <a:spLocks/>
                </p:cNvSpPr>
                <p:nvPr/>
              </p:nvSpPr>
              <p:spPr bwMode="auto">
                <a:xfrm>
                  <a:off x="1186" y="566"/>
                  <a:ext cx="306" cy="227"/>
                </a:xfrm>
                <a:custGeom>
                  <a:avLst/>
                  <a:gdLst>
                    <a:gd name="T0" fmla="*/ 277 w 306"/>
                    <a:gd name="T1" fmla="*/ 0 h 227"/>
                    <a:gd name="T2" fmla="*/ 306 w 306"/>
                    <a:gd name="T3" fmla="*/ 182 h 227"/>
                    <a:gd name="T4" fmla="*/ 29 w 306"/>
                    <a:gd name="T5" fmla="*/ 227 h 227"/>
                    <a:gd name="T6" fmla="*/ 0 w 306"/>
                    <a:gd name="T7" fmla="*/ 43 h 227"/>
                    <a:gd name="T8" fmla="*/ 277 w 306"/>
                    <a:gd name="T9" fmla="*/ 0 h 227"/>
                  </a:gdLst>
                  <a:ahLst/>
                  <a:cxnLst>
                    <a:cxn ang="0">
                      <a:pos x="T0" y="T1"/>
                    </a:cxn>
                    <a:cxn ang="0">
                      <a:pos x="T2" y="T3"/>
                    </a:cxn>
                    <a:cxn ang="0">
                      <a:pos x="T4" y="T5"/>
                    </a:cxn>
                    <a:cxn ang="0">
                      <a:pos x="T6" y="T7"/>
                    </a:cxn>
                    <a:cxn ang="0">
                      <a:pos x="T8" y="T9"/>
                    </a:cxn>
                  </a:cxnLst>
                  <a:rect l="0" t="0" r="r" b="b"/>
                  <a:pathLst>
                    <a:path w="306" h="227">
                      <a:moveTo>
                        <a:pt x="277" y="0"/>
                      </a:moveTo>
                      <a:lnTo>
                        <a:pt x="306" y="182"/>
                      </a:lnTo>
                      <a:lnTo>
                        <a:pt x="29" y="227"/>
                      </a:lnTo>
                      <a:lnTo>
                        <a:pt x="0" y="43"/>
                      </a:lnTo>
                      <a:lnTo>
                        <a:pt x="277" y="0"/>
                      </a:lnTo>
                      <a:close/>
                    </a:path>
                  </a:pathLst>
                </a:custGeom>
                <a:solidFill>
                  <a:srgbClr val="003E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93" name="Freeform 312"/>
                <p:cNvSpPr>
                  <a:spLocks/>
                </p:cNvSpPr>
                <p:nvPr/>
              </p:nvSpPr>
              <p:spPr bwMode="auto">
                <a:xfrm>
                  <a:off x="1483" y="642"/>
                  <a:ext cx="24" cy="24"/>
                </a:xfrm>
                <a:custGeom>
                  <a:avLst/>
                  <a:gdLst>
                    <a:gd name="T0" fmla="*/ 8 w 19"/>
                    <a:gd name="T1" fmla="*/ 1 h 19"/>
                    <a:gd name="T2" fmla="*/ 1 w 19"/>
                    <a:gd name="T3" fmla="*/ 11 h 19"/>
                    <a:gd name="T4" fmla="*/ 11 w 19"/>
                    <a:gd name="T5" fmla="*/ 19 h 19"/>
                    <a:gd name="T6" fmla="*/ 18 w 19"/>
                    <a:gd name="T7" fmla="*/ 8 h 19"/>
                    <a:gd name="T8" fmla="*/ 8 w 19"/>
                    <a:gd name="T9" fmla="*/ 1 h 19"/>
                  </a:gdLst>
                  <a:ahLst/>
                  <a:cxnLst>
                    <a:cxn ang="0">
                      <a:pos x="T0" y="T1"/>
                    </a:cxn>
                    <a:cxn ang="0">
                      <a:pos x="T2" y="T3"/>
                    </a:cxn>
                    <a:cxn ang="0">
                      <a:pos x="T4" y="T5"/>
                    </a:cxn>
                    <a:cxn ang="0">
                      <a:pos x="T6" y="T7"/>
                    </a:cxn>
                    <a:cxn ang="0">
                      <a:pos x="T8" y="T9"/>
                    </a:cxn>
                  </a:cxnLst>
                  <a:rect l="0" t="0" r="r" b="b"/>
                  <a:pathLst>
                    <a:path w="19" h="19">
                      <a:moveTo>
                        <a:pt x="8" y="1"/>
                      </a:moveTo>
                      <a:cubicBezTo>
                        <a:pt x="3" y="2"/>
                        <a:pt x="0" y="6"/>
                        <a:pt x="1" y="11"/>
                      </a:cubicBezTo>
                      <a:cubicBezTo>
                        <a:pt x="1" y="16"/>
                        <a:pt x="6" y="19"/>
                        <a:pt x="11" y="19"/>
                      </a:cubicBezTo>
                      <a:cubicBezTo>
                        <a:pt x="16" y="18"/>
                        <a:pt x="19" y="13"/>
                        <a:pt x="18" y="8"/>
                      </a:cubicBezTo>
                      <a:cubicBezTo>
                        <a:pt x="18" y="4"/>
                        <a:pt x="13" y="0"/>
                        <a:pt x="8" y="1"/>
                      </a:cubicBezTo>
                      <a:close/>
                    </a:path>
                  </a:pathLst>
                </a:custGeom>
                <a:solidFill>
                  <a:srgbClr val="003E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94" name="Freeform 313"/>
                <p:cNvSpPr>
                  <a:spLocks/>
                </p:cNvSpPr>
                <p:nvPr/>
              </p:nvSpPr>
              <p:spPr bwMode="auto">
                <a:xfrm>
                  <a:off x="1176" y="698"/>
                  <a:ext cx="11" cy="11"/>
                </a:xfrm>
                <a:custGeom>
                  <a:avLst/>
                  <a:gdLst>
                    <a:gd name="T0" fmla="*/ 4 w 9"/>
                    <a:gd name="T1" fmla="*/ 1 h 9"/>
                    <a:gd name="T2" fmla="*/ 0 w 9"/>
                    <a:gd name="T3" fmla="*/ 5 h 9"/>
                    <a:gd name="T4" fmla="*/ 5 w 9"/>
                    <a:gd name="T5" fmla="*/ 9 h 9"/>
                    <a:gd name="T6" fmla="*/ 8 w 9"/>
                    <a:gd name="T7" fmla="*/ 4 h 9"/>
                    <a:gd name="T8" fmla="*/ 4 w 9"/>
                    <a:gd name="T9" fmla="*/ 1 h 9"/>
                  </a:gdLst>
                  <a:ahLst/>
                  <a:cxnLst>
                    <a:cxn ang="0">
                      <a:pos x="T0" y="T1"/>
                    </a:cxn>
                    <a:cxn ang="0">
                      <a:pos x="T2" y="T3"/>
                    </a:cxn>
                    <a:cxn ang="0">
                      <a:pos x="T4" y="T5"/>
                    </a:cxn>
                    <a:cxn ang="0">
                      <a:pos x="T6" y="T7"/>
                    </a:cxn>
                    <a:cxn ang="0">
                      <a:pos x="T8" y="T9"/>
                    </a:cxn>
                  </a:cxnLst>
                  <a:rect l="0" t="0" r="r" b="b"/>
                  <a:pathLst>
                    <a:path w="9" h="9">
                      <a:moveTo>
                        <a:pt x="4" y="1"/>
                      </a:moveTo>
                      <a:cubicBezTo>
                        <a:pt x="2" y="1"/>
                        <a:pt x="0" y="3"/>
                        <a:pt x="0" y="5"/>
                      </a:cubicBezTo>
                      <a:cubicBezTo>
                        <a:pt x="1" y="8"/>
                        <a:pt x="3" y="9"/>
                        <a:pt x="5" y="9"/>
                      </a:cubicBezTo>
                      <a:cubicBezTo>
                        <a:pt x="7" y="9"/>
                        <a:pt x="9" y="6"/>
                        <a:pt x="8" y="4"/>
                      </a:cubicBezTo>
                      <a:cubicBezTo>
                        <a:pt x="8" y="2"/>
                        <a:pt x="6" y="0"/>
                        <a:pt x="4" y="1"/>
                      </a:cubicBezTo>
                      <a:close/>
                    </a:path>
                  </a:pathLst>
                </a:custGeom>
                <a:solidFill>
                  <a:srgbClr val="003E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95" name="Freeform 314"/>
                <p:cNvSpPr>
                  <a:spLocks/>
                </p:cNvSpPr>
                <p:nvPr/>
              </p:nvSpPr>
              <p:spPr bwMode="auto">
                <a:xfrm>
                  <a:off x="2284" y="732"/>
                  <a:ext cx="684" cy="536"/>
                </a:xfrm>
                <a:custGeom>
                  <a:avLst/>
                  <a:gdLst>
                    <a:gd name="T0" fmla="*/ 0 w 541"/>
                    <a:gd name="T1" fmla="*/ 27 h 424"/>
                    <a:gd name="T2" fmla="*/ 0 w 541"/>
                    <a:gd name="T3" fmla="*/ 397 h 424"/>
                    <a:gd name="T4" fmla="*/ 27 w 541"/>
                    <a:gd name="T5" fmla="*/ 424 h 424"/>
                    <a:gd name="T6" fmla="*/ 514 w 541"/>
                    <a:gd name="T7" fmla="*/ 424 h 424"/>
                    <a:gd name="T8" fmla="*/ 541 w 541"/>
                    <a:gd name="T9" fmla="*/ 397 h 424"/>
                    <a:gd name="T10" fmla="*/ 541 w 541"/>
                    <a:gd name="T11" fmla="*/ 27 h 424"/>
                    <a:gd name="T12" fmla="*/ 514 w 541"/>
                    <a:gd name="T13" fmla="*/ 0 h 424"/>
                    <a:gd name="T14" fmla="*/ 27 w 541"/>
                    <a:gd name="T15" fmla="*/ 0 h 424"/>
                    <a:gd name="T16" fmla="*/ 0 w 541"/>
                    <a:gd name="T17" fmla="*/ 27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1" h="424">
                      <a:moveTo>
                        <a:pt x="0" y="27"/>
                      </a:moveTo>
                      <a:cubicBezTo>
                        <a:pt x="0" y="397"/>
                        <a:pt x="0" y="397"/>
                        <a:pt x="0" y="397"/>
                      </a:cubicBezTo>
                      <a:cubicBezTo>
                        <a:pt x="0" y="412"/>
                        <a:pt x="12" y="424"/>
                        <a:pt x="27" y="424"/>
                      </a:cubicBezTo>
                      <a:cubicBezTo>
                        <a:pt x="514" y="424"/>
                        <a:pt x="514" y="424"/>
                        <a:pt x="514" y="424"/>
                      </a:cubicBezTo>
                      <a:cubicBezTo>
                        <a:pt x="529" y="424"/>
                        <a:pt x="541" y="412"/>
                        <a:pt x="541" y="397"/>
                      </a:cubicBezTo>
                      <a:cubicBezTo>
                        <a:pt x="541" y="27"/>
                        <a:pt x="541" y="27"/>
                        <a:pt x="541" y="27"/>
                      </a:cubicBezTo>
                      <a:cubicBezTo>
                        <a:pt x="541" y="12"/>
                        <a:pt x="529" y="0"/>
                        <a:pt x="514" y="0"/>
                      </a:cubicBezTo>
                      <a:cubicBezTo>
                        <a:pt x="27" y="0"/>
                        <a:pt x="27" y="0"/>
                        <a:pt x="27" y="0"/>
                      </a:cubicBezTo>
                      <a:cubicBezTo>
                        <a:pt x="12" y="0"/>
                        <a:pt x="0" y="12"/>
                        <a:pt x="0" y="27"/>
                      </a:cubicBezTo>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96" name="Freeform 315"/>
                <p:cNvSpPr>
                  <a:spLocks/>
                </p:cNvSpPr>
                <p:nvPr/>
              </p:nvSpPr>
              <p:spPr bwMode="auto">
                <a:xfrm>
                  <a:off x="2284" y="732"/>
                  <a:ext cx="459" cy="409"/>
                </a:xfrm>
                <a:custGeom>
                  <a:avLst/>
                  <a:gdLst>
                    <a:gd name="T0" fmla="*/ 363 w 363"/>
                    <a:gd name="T1" fmla="*/ 0 h 324"/>
                    <a:gd name="T2" fmla="*/ 27 w 363"/>
                    <a:gd name="T3" fmla="*/ 0 h 324"/>
                    <a:gd name="T4" fmla="*/ 0 w 363"/>
                    <a:gd name="T5" fmla="*/ 27 h 324"/>
                    <a:gd name="T6" fmla="*/ 0 w 363"/>
                    <a:gd name="T7" fmla="*/ 324 h 324"/>
                    <a:gd name="T8" fmla="*/ 363 w 363"/>
                    <a:gd name="T9" fmla="*/ 0 h 324"/>
                  </a:gdLst>
                  <a:ahLst/>
                  <a:cxnLst>
                    <a:cxn ang="0">
                      <a:pos x="T0" y="T1"/>
                    </a:cxn>
                    <a:cxn ang="0">
                      <a:pos x="T2" y="T3"/>
                    </a:cxn>
                    <a:cxn ang="0">
                      <a:pos x="T4" y="T5"/>
                    </a:cxn>
                    <a:cxn ang="0">
                      <a:pos x="T6" y="T7"/>
                    </a:cxn>
                    <a:cxn ang="0">
                      <a:pos x="T8" y="T9"/>
                    </a:cxn>
                  </a:cxnLst>
                  <a:rect l="0" t="0" r="r" b="b"/>
                  <a:pathLst>
                    <a:path w="363" h="324">
                      <a:moveTo>
                        <a:pt x="363" y="0"/>
                      </a:moveTo>
                      <a:cubicBezTo>
                        <a:pt x="27" y="0"/>
                        <a:pt x="27" y="0"/>
                        <a:pt x="27" y="0"/>
                      </a:cubicBezTo>
                      <a:cubicBezTo>
                        <a:pt x="12" y="0"/>
                        <a:pt x="0" y="12"/>
                        <a:pt x="0" y="27"/>
                      </a:cubicBezTo>
                      <a:cubicBezTo>
                        <a:pt x="0" y="324"/>
                        <a:pt x="0" y="324"/>
                        <a:pt x="0" y="324"/>
                      </a:cubicBezTo>
                      <a:cubicBezTo>
                        <a:pt x="363" y="0"/>
                        <a:pt x="363" y="0"/>
                        <a:pt x="363" y="0"/>
                      </a:cubicBezTo>
                    </a:path>
                  </a:pathLst>
                </a:custGeom>
                <a:solidFill>
                  <a:srgbClr val="F9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97" name="Oval 316"/>
                <p:cNvSpPr>
                  <a:spLocks noChangeArrowheads="1"/>
                </p:cNvSpPr>
                <p:nvPr/>
              </p:nvSpPr>
              <p:spPr bwMode="auto">
                <a:xfrm>
                  <a:off x="2923" y="986"/>
                  <a:ext cx="28" cy="28"/>
                </a:xfrm>
                <a:prstGeom prst="ellipse">
                  <a:avLst/>
                </a:prstGeom>
                <a:solidFill>
                  <a:srgbClr val="2C4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98" name="Oval 317"/>
                <p:cNvSpPr>
                  <a:spLocks noChangeArrowheads="1"/>
                </p:cNvSpPr>
                <p:nvPr/>
              </p:nvSpPr>
              <p:spPr bwMode="auto">
                <a:xfrm>
                  <a:off x="2317" y="992"/>
                  <a:ext cx="16" cy="15"/>
                </a:xfrm>
                <a:prstGeom prst="ellipse">
                  <a:avLst/>
                </a:prstGeom>
                <a:solidFill>
                  <a:srgbClr val="2C4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99" name="Rectangle 318"/>
                <p:cNvSpPr>
                  <a:spLocks noChangeArrowheads="1"/>
                </p:cNvSpPr>
                <p:nvPr/>
              </p:nvSpPr>
              <p:spPr bwMode="auto">
                <a:xfrm>
                  <a:off x="2350" y="793"/>
                  <a:ext cx="551" cy="414"/>
                </a:xfrm>
                <a:prstGeom prst="rect">
                  <a:avLst/>
                </a:prstGeom>
                <a:solidFill>
                  <a:srgbClr val="003E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00" name="Freeform 319"/>
                <p:cNvSpPr>
                  <a:spLocks/>
                </p:cNvSpPr>
                <p:nvPr/>
              </p:nvSpPr>
              <p:spPr bwMode="auto">
                <a:xfrm>
                  <a:off x="1305" y="1613"/>
                  <a:ext cx="1344" cy="707"/>
                </a:xfrm>
                <a:custGeom>
                  <a:avLst/>
                  <a:gdLst>
                    <a:gd name="T0" fmla="*/ 14 w 1063"/>
                    <a:gd name="T1" fmla="*/ 221 h 559"/>
                    <a:gd name="T2" fmla="*/ 0 w 1063"/>
                    <a:gd name="T3" fmla="*/ 324 h 559"/>
                    <a:gd name="T4" fmla="*/ 15 w 1063"/>
                    <a:gd name="T5" fmla="*/ 408 h 559"/>
                    <a:gd name="T6" fmla="*/ 77 w 1063"/>
                    <a:gd name="T7" fmla="*/ 466 h 559"/>
                    <a:gd name="T8" fmla="*/ 219 w 1063"/>
                    <a:gd name="T9" fmla="*/ 511 h 559"/>
                    <a:gd name="T10" fmla="*/ 323 w 1063"/>
                    <a:gd name="T11" fmla="*/ 551 h 559"/>
                    <a:gd name="T12" fmla="*/ 356 w 1063"/>
                    <a:gd name="T13" fmla="*/ 559 h 559"/>
                    <a:gd name="T14" fmla="*/ 397 w 1063"/>
                    <a:gd name="T15" fmla="*/ 546 h 559"/>
                    <a:gd name="T16" fmla="*/ 450 w 1063"/>
                    <a:gd name="T17" fmla="*/ 489 h 559"/>
                    <a:gd name="T18" fmla="*/ 497 w 1063"/>
                    <a:gd name="T19" fmla="*/ 405 h 559"/>
                    <a:gd name="T20" fmla="*/ 593 w 1063"/>
                    <a:gd name="T21" fmla="*/ 240 h 559"/>
                    <a:gd name="T22" fmla="*/ 654 w 1063"/>
                    <a:gd name="T23" fmla="*/ 172 h 559"/>
                    <a:gd name="T24" fmla="*/ 718 w 1063"/>
                    <a:gd name="T25" fmla="*/ 143 h 559"/>
                    <a:gd name="T26" fmla="*/ 772 w 1063"/>
                    <a:gd name="T27" fmla="*/ 120 h 559"/>
                    <a:gd name="T28" fmla="*/ 847 w 1063"/>
                    <a:gd name="T29" fmla="*/ 47 h 559"/>
                    <a:gd name="T30" fmla="*/ 886 w 1063"/>
                    <a:gd name="T31" fmla="*/ 17 h 559"/>
                    <a:gd name="T32" fmla="*/ 930 w 1063"/>
                    <a:gd name="T33" fmla="*/ 4 h 559"/>
                    <a:gd name="T34" fmla="*/ 968 w 1063"/>
                    <a:gd name="T35" fmla="*/ 13 h 559"/>
                    <a:gd name="T36" fmla="*/ 1039 w 1063"/>
                    <a:gd name="T37" fmla="*/ 67 h 559"/>
                    <a:gd name="T38" fmla="*/ 1059 w 1063"/>
                    <a:gd name="T39" fmla="*/ 127 h 559"/>
                    <a:gd name="T40" fmla="*/ 1037 w 1063"/>
                    <a:gd name="T41" fmla="*/ 199 h 559"/>
                    <a:gd name="T42" fmla="*/ 1040 w 1063"/>
                    <a:gd name="T43" fmla="*/ 201 h 559"/>
                    <a:gd name="T44" fmla="*/ 1063 w 1063"/>
                    <a:gd name="T45" fmla="*/ 127 h 559"/>
                    <a:gd name="T46" fmla="*/ 1042 w 1063"/>
                    <a:gd name="T47" fmla="*/ 64 h 559"/>
                    <a:gd name="T48" fmla="*/ 969 w 1063"/>
                    <a:gd name="T49" fmla="*/ 9 h 559"/>
                    <a:gd name="T50" fmla="*/ 930 w 1063"/>
                    <a:gd name="T51" fmla="*/ 0 h 559"/>
                    <a:gd name="T52" fmla="*/ 870 w 1063"/>
                    <a:gd name="T53" fmla="*/ 22 h 559"/>
                    <a:gd name="T54" fmla="*/ 794 w 1063"/>
                    <a:gd name="T55" fmla="*/ 95 h 559"/>
                    <a:gd name="T56" fmla="*/ 757 w 1063"/>
                    <a:gd name="T57" fmla="*/ 126 h 559"/>
                    <a:gd name="T58" fmla="*/ 717 w 1063"/>
                    <a:gd name="T59" fmla="*/ 139 h 559"/>
                    <a:gd name="T60" fmla="*/ 652 w 1063"/>
                    <a:gd name="T61" fmla="*/ 169 h 559"/>
                    <a:gd name="T62" fmla="*/ 562 w 1063"/>
                    <a:gd name="T63" fmla="*/ 280 h 559"/>
                    <a:gd name="T64" fmla="*/ 494 w 1063"/>
                    <a:gd name="T65" fmla="*/ 404 h 559"/>
                    <a:gd name="T66" fmla="*/ 430 w 1063"/>
                    <a:gd name="T67" fmla="*/ 509 h 559"/>
                    <a:gd name="T68" fmla="*/ 394 w 1063"/>
                    <a:gd name="T69" fmla="*/ 543 h 559"/>
                    <a:gd name="T70" fmla="*/ 356 w 1063"/>
                    <a:gd name="T71" fmla="*/ 555 h 559"/>
                    <a:gd name="T72" fmla="*/ 325 w 1063"/>
                    <a:gd name="T73" fmla="*/ 547 h 559"/>
                    <a:gd name="T74" fmla="*/ 220 w 1063"/>
                    <a:gd name="T75" fmla="*/ 507 h 559"/>
                    <a:gd name="T76" fmla="*/ 79 w 1063"/>
                    <a:gd name="T77" fmla="*/ 462 h 559"/>
                    <a:gd name="T78" fmla="*/ 19 w 1063"/>
                    <a:gd name="T79" fmla="*/ 406 h 559"/>
                    <a:gd name="T80" fmla="*/ 4 w 1063"/>
                    <a:gd name="T81" fmla="*/ 324 h 559"/>
                    <a:gd name="T82" fmla="*/ 11 w 1063"/>
                    <a:gd name="T83" fmla="*/ 253 h 559"/>
                    <a:gd name="T84" fmla="*/ 16 w 1063"/>
                    <a:gd name="T85" fmla="*/ 230 h 559"/>
                    <a:gd name="T86" fmla="*/ 17 w 1063"/>
                    <a:gd name="T87" fmla="*/ 224 h 559"/>
                    <a:gd name="T88" fmla="*/ 18 w 1063"/>
                    <a:gd name="T89" fmla="*/ 222 h 559"/>
                    <a:gd name="T90" fmla="*/ 14 w 1063"/>
                    <a:gd name="T91" fmla="*/ 221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3" h="559">
                      <a:moveTo>
                        <a:pt x="14" y="221"/>
                      </a:moveTo>
                      <a:cubicBezTo>
                        <a:pt x="14" y="221"/>
                        <a:pt x="0" y="270"/>
                        <a:pt x="0" y="324"/>
                      </a:cubicBezTo>
                      <a:cubicBezTo>
                        <a:pt x="0" y="353"/>
                        <a:pt x="3" y="382"/>
                        <a:pt x="15" y="408"/>
                      </a:cubicBezTo>
                      <a:cubicBezTo>
                        <a:pt x="27" y="434"/>
                        <a:pt x="46" y="455"/>
                        <a:pt x="77" y="466"/>
                      </a:cubicBezTo>
                      <a:cubicBezTo>
                        <a:pt x="138" y="487"/>
                        <a:pt x="181" y="499"/>
                        <a:pt x="219" y="511"/>
                      </a:cubicBezTo>
                      <a:cubicBezTo>
                        <a:pt x="256" y="523"/>
                        <a:pt x="287" y="533"/>
                        <a:pt x="323" y="551"/>
                      </a:cubicBezTo>
                      <a:cubicBezTo>
                        <a:pt x="334" y="557"/>
                        <a:pt x="345" y="559"/>
                        <a:pt x="356" y="559"/>
                      </a:cubicBezTo>
                      <a:cubicBezTo>
                        <a:pt x="370" y="559"/>
                        <a:pt x="384" y="554"/>
                        <a:pt x="397" y="546"/>
                      </a:cubicBezTo>
                      <a:cubicBezTo>
                        <a:pt x="416" y="534"/>
                        <a:pt x="433" y="513"/>
                        <a:pt x="450" y="489"/>
                      </a:cubicBezTo>
                      <a:cubicBezTo>
                        <a:pt x="467" y="464"/>
                        <a:pt x="482" y="435"/>
                        <a:pt x="497" y="405"/>
                      </a:cubicBezTo>
                      <a:cubicBezTo>
                        <a:pt x="521" y="359"/>
                        <a:pt x="555" y="294"/>
                        <a:pt x="593" y="240"/>
                      </a:cubicBezTo>
                      <a:cubicBezTo>
                        <a:pt x="613" y="213"/>
                        <a:pt x="633" y="190"/>
                        <a:pt x="654" y="172"/>
                      </a:cubicBezTo>
                      <a:cubicBezTo>
                        <a:pt x="675" y="155"/>
                        <a:pt x="697" y="144"/>
                        <a:pt x="718" y="143"/>
                      </a:cubicBezTo>
                      <a:cubicBezTo>
                        <a:pt x="737" y="143"/>
                        <a:pt x="755" y="133"/>
                        <a:pt x="772" y="120"/>
                      </a:cubicBezTo>
                      <a:cubicBezTo>
                        <a:pt x="797" y="100"/>
                        <a:pt x="821" y="71"/>
                        <a:pt x="847" y="47"/>
                      </a:cubicBezTo>
                      <a:cubicBezTo>
                        <a:pt x="860" y="35"/>
                        <a:pt x="873" y="24"/>
                        <a:pt x="886" y="17"/>
                      </a:cubicBezTo>
                      <a:cubicBezTo>
                        <a:pt x="900" y="9"/>
                        <a:pt x="915" y="4"/>
                        <a:pt x="930" y="4"/>
                      </a:cubicBezTo>
                      <a:cubicBezTo>
                        <a:pt x="942" y="4"/>
                        <a:pt x="954" y="7"/>
                        <a:pt x="968" y="13"/>
                      </a:cubicBezTo>
                      <a:cubicBezTo>
                        <a:pt x="1001" y="29"/>
                        <a:pt x="1024" y="47"/>
                        <a:pt x="1039" y="67"/>
                      </a:cubicBezTo>
                      <a:cubicBezTo>
                        <a:pt x="1053" y="86"/>
                        <a:pt x="1059" y="107"/>
                        <a:pt x="1059" y="127"/>
                      </a:cubicBezTo>
                      <a:cubicBezTo>
                        <a:pt x="1059" y="152"/>
                        <a:pt x="1051" y="176"/>
                        <a:pt x="1037" y="199"/>
                      </a:cubicBezTo>
                      <a:cubicBezTo>
                        <a:pt x="1040" y="201"/>
                        <a:pt x="1040" y="201"/>
                        <a:pt x="1040" y="201"/>
                      </a:cubicBezTo>
                      <a:cubicBezTo>
                        <a:pt x="1054" y="178"/>
                        <a:pt x="1063" y="153"/>
                        <a:pt x="1063" y="127"/>
                      </a:cubicBezTo>
                      <a:cubicBezTo>
                        <a:pt x="1063" y="106"/>
                        <a:pt x="1057" y="84"/>
                        <a:pt x="1042" y="64"/>
                      </a:cubicBezTo>
                      <a:cubicBezTo>
                        <a:pt x="1027" y="44"/>
                        <a:pt x="1004" y="25"/>
                        <a:pt x="969" y="9"/>
                      </a:cubicBezTo>
                      <a:cubicBezTo>
                        <a:pt x="955" y="3"/>
                        <a:pt x="942" y="0"/>
                        <a:pt x="930" y="0"/>
                      </a:cubicBezTo>
                      <a:cubicBezTo>
                        <a:pt x="908" y="0"/>
                        <a:pt x="889" y="9"/>
                        <a:pt x="870" y="22"/>
                      </a:cubicBezTo>
                      <a:cubicBezTo>
                        <a:pt x="843" y="41"/>
                        <a:pt x="819" y="70"/>
                        <a:pt x="794" y="95"/>
                      </a:cubicBezTo>
                      <a:cubicBezTo>
                        <a:pt x="782" y="107"/>
                        <a:pt x="769" y="118"/>
                        <a:pt x="757" y="126"/>
                      </a:cubicBezTo>
                      <a:cubicBezTo>
                        <a:pt x="744" y="134"/>
                        <a:pt x="731" y="139"/>
                        <a:pt x="717" y="139"/>
                      </a:cubicBezTo>
                      <a:cubicBezTo>
                        <a:pt x="695" y="140"/>
                        <a:pt x="673" y="151"/>
                        <a:pt x="652" y="169"/>
                      </a:cubicBezTo>
                      <a:cubicBezTo>
                        <a:pt x="620" y="196"/>
                        <a:pt x="589" y="237"/>
                        <a:pt x="562" y="280"/>
                      </a:cubicBezTo>
                      <a:cubicBezTo>
                        <a:pt x="535" y="323"/>
                        <a:pt x="511" y="368"/>
                        <a:pt x="494" y="404"/>
                      </a:cubicBezTo>
                      <a:cubicBezTo>
                        <a:pt x="474" y="443"/>
                        <a:pt x="453" y="481"/>
                        <a:pt x="430" y="509"/>
                      </a:cubicBezTo>
                      <a:cubicBezTo>
                        <a:pt x="418" y="523"/>
                        <a:pt x="407" y="535"/>
                        <a:pt x="394" y="543"/>
                      </a:cubicBezTo>
                      <a:cubicBezTo>
                        <a:pt x="382" y="551"/>
                        <a:pt x="369" y="555"/>
                        <a:pt x="356" y="555"/>
                      </a:cubicBezTo>
                      <a:cubicBezTo>
                        <a:pt x="346" y="555"/>
                        <a:pt x="335" y="553"/>
                        <a:pt x="325" y="547"/>
                      </a:cubicBezTo>
                      <a:cubicBezTo>
                        <a:pt x="289" y="529"/>
                        <a:pt x="258" y="519"/>
                        <a:pt x="220" y="507"/>
                      </a:cubicBezTo>
                      <a:cubicBezTo>
                        <a:pt x="182" y="495"/>
                        <a:pt x="139" y="483"/>
                        <a:pt x="79" y="462"/>
                      </a:cubicBezTo>
                      <a:cubicBezTo>
                        <a:pt x="49" y="452"/>
                        <a:pt x="30" y="431"/>
                        <a:pt x="19" y="406"/>
                      </a:cubicBezTo>
                      <a:cubicBezTo>
                        <a:pt x="8" y="382"/>
                        <a:pt x="4" y="352"/>
                        <a:pt x="4" y="324"/>
                      </a:cubicBezTo>
                      <a:cubicBezTo>
                        <a:pt x="4" y="297"/>
                        <a:pt x="7" y="272"/>
                        <a:pt x="11" y="253"/>
                      </a:cubicBezTo>
                      <a:cubicBezTo>
                        <a:pt x="13" y="243"/>
                        <a:pt x="14" y="236"/>
                        <a:pt x="16" y="230"/>
                      </a:cubicBezTo>
                      <a:cubicBezTo>
                        <a:pt x="16" y="228"/>
                        <a:pt x="17" y="225"/>
                        <a:pt x="17" y="224"/>
                      </a:cubicBezTo>
                      <a:cubicBezTo>
                        <a:pt x="18" y="223"/>
                        <a:pt x="18" y="222"/>
                        <a:pt x="18" y="222"/>
                      </a:cubicBezTo>
                      <a:lnTo>
                        <a:pt x="14" y="221"/>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01" name="Freeform 320"/>
                <p:cNvSpPr>
                  <a:spLocks/>
                </p:cNvSpPr>
                <p:nvPr/>
              </p:nvSpPr>
              <p:spPr bwMode="auto">
                <a:xfrm>
                  <a:off x="1876" y="2562"/>
                  <a:ext cx="140" cy="92"/>
                </a:xfrm>
                <a:custGeom>
                  <a:avLst/>
                  <a:gdLst>
                    <a:gd name="T0" fmla="*/ 140 w 140"/>
                    <a:gd name="T1" fmla="*/ 47 h 92"/>
                    <a:gd name="T2" fmla="*/ 18 w 140"/>
                    <a:gd name="T3" fmla="*/ 92 h 92"/>
                    <a:gd name="T4" fmla="*/ 0 w 140"/>
                    <a:gd name="T5" fmla="*/ 44 h 92"/>
                    <a:gd name="T6" fmla="*/ 123 w 140"/>
                    <a:gd name="T7" fmla="*/ 0 h 92"/>
                    <a:gd name="T8" fmla="*/ 140 w 140"/>
                    <a:gd name="T9" fmla="*/ 47 h 92"/>
                  </a:gdLst>
                  <a:ahLst/>
                  <a:cxnLst>
                    <a:cxn ang="0">
                      <a:pos x="T0" y="T1"/>
                    </a:cxn>
                    <a:cxn ang="0">
                      <a:pos x="T2" y="T3"/>
                    </a:cxn>
                    <a:cxn ang="0">
                      <a:pos x="T4" y="T5"/>
                    </a:cxn>
                    <a:cxn ang="0">
                      <a:pos x="T6" y="T7"/>
                    </a:cxn>
                    <a:cxn ang="0">
                      <a:pos x="T8" y="T9"/>
                    </a:cxn>
                  </a:cxnLst>
                  <a:rect l="0" t="0" r="r" b="b"/>
                  <a:pathLst>
                    <a:path w="140" h="92">
                      <a:moveTo>
                        <a:pt x="140" y="47"/>
                      </a:moveTo>
                      <a:lnTo>
                        <a:pt x="18" y="92"/>
                      </a:lnTo>
                      <a:lnTo>
                        <a:pt x="0" y="44"/>
                      </a:lnTo>
                      <a:lnTo>
                        <a:pt x="123" y="0"/>
                      </a:lnTo>
                      <a:lnTo>
                        <a:pt x="140" y="47"/>
                      </a:lnTo>
                      <a:close/>
                    </a:path>
                  </a:pathLst>
                </a:custGeom>
                <a:solidFill>
                  <a:srgbClr val="F9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02" name="Freeform 321"/>
                <p:cNvSpPr>
                  <a:spLocks/>
                </p:cNvSpPr>
                <p:nvPr/>
              </p:nvSpPr>
              <p:spPr bwMode="auto">
                <a:xfrm>
                  <a:off x="1885" y="2601"/>
                  <a:ext cx="1056" cy="684"/>
                </a:xfrm>
                <a:custGeom>
                  <a:avLst/>
                  <a:gdLst>
                    <a:gd name="T0" fmla="*/ 581 w 835"/>
                    <a:gd name="T1" fmla="*/ 148 h 541"/>
                    <a:gd name="T2" fmla="*/ 433 w 835"/>
                    <a:gd name="T3" fmla="*/ 321 h 541"/>
                    <a:gd name="T4" fmla="*/ 108 w 835"/>
                    <a:gd name="T5" fmla="*/ 0 h 541"/>
                    <a:gd name="T6" fmla="*/ 0 w 835"/>
                    <a:gd name="T7" fmla="*/ 43 h 541"/>
                    <a:gd name="T8" fmla="*/ 212 w 835"/>
                    <a:gd name="T9" fmla="*/ 414 h 541"/>
                    <a:gd name="T10" fmla="*/ 496 w 835"/>
                    <a:gd name="T11" fmla="*/ 541 h 541"/>
                    <a:gd name="T12" fmla="*/ 766 w 835"/>
                    <a:gd name="T13" fmla="*/ 401 h 541"/>
                    <a:gd name="T14" fmla="*/ 581 w 835"/>
                    <a:gd name="T15" fmla="*/ 148 h 5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5" h="541">
                      <a:moveTo>
                        <a:pt x="581" y="148"/>
                      </a:moveTo>
                      <a:cubicBezTo>
                        <a:pt x="581" y="148"/>
                        <a:pt x="516" y="279"/>
                        <a:pt x="433" y="321"/>
                      </a:cubicBezTo>
                      <a:cubicBezTo>
                        <a:pt x="351" y="363"/>
                        <a:pt x="170" y="185"/>
                        <a:pt x="108" y="0"/>
                      </a:cubicBezTo>
                      <a:cubicBezTo>
                        <a:pt x="44" y="23"/>
                        <a:pt x="0" y="43"/>
                        <a:pt x="0" y="43"/>
                      </a:cubicBezTo>
                      <a:cubicBezTo>
                        <a:pt x="0" y="43"/>
                        <a:pt x="102" y="339"/>
                        <a:pt x="212" y="414"/>
                      </a:cubicBezTo>
                      <a:cubicBezTo>
                        <a:pt x="322" y="489"/>
                        <a:pt x="496" y="541"/>
                        <a:pt x="496" y="541"/>
                      </a:cubicBezTo>
                      <a:cubicBezTo>
                        <a:pt x="496" y="541"/>
                        <a:pt x="697" y="453"/>
                        <a:pt x="766" y="401"/>
                      </a:cubicBezTo>
                      <a:cubicBezTo>
                        <a:pt x="835" y="350"/>
                        <a:pt x="581" y="148"/>
                        <a:pt x="581" y="148"/>
                      </a:cubicBezTo>
                      <a:close/>
                    </a:path>
                  </a:pathLst>
                </a:custGeom>
                <a:solidFill>
                  <a:srgbClr val="C68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03" name="Freeform 322"/>
                <p:cNvSpPr>
                  <a:spLocks/>
                </p:cNvSpPr>
                <p:nvPr/>
              </p:nvSpPr>
              <p:spPr bwMode="auto">
                <a:xfrm>
                  <a:off x="1885" y="2641"/>
                  <a:ext cx="994" cy="644"/>
                </a:xfrm>
                <a:custGeom>
                  <a:avLst/>
                  <a:gdLst>
                    <a:gd name="T0" fmla="*/ 499 w 786"/>
                    <a:gd name="T1" fmla="*/ 431 h 510"/>
                    <a:gd name="T2" fmla="*/ 216 w 786"/>
                    <a:gd name="T3" fmla="*/ 304 h 510"/>
                    <a:gd name="T4" fmla="*/ 29 w 786"/>
                    <a:gd name="T5" fmla="*/ 0 h 510"/>
                    <a:gd name="T6" fmla="*/ 0 w 786"/>
                    <a:gd name="T7" fmla="*/ 12 h 510"/>
                    <a:gd name="T8" fmla="*/ 212 w 786"/>
                    <a:gd name="T9" fmla="*/ 383 h 510"/>
                    <a:gd name="T10" fmla="*/ 496 w 786"/>
                    <a:gd name="T11" fmla="*/ 510 h 510"/>
                    <a:gd name="T12" fmla="*/ 766 w 786"/>
                    <a:gd name="T13" fmla="*/ 370 h 510"/>
                    <a:gd name="T14" fmla="*/ 760 w 786"/>
                    <a:gd name="T15" fmla="*/ 298 h 510"/>
                    <a:gd name="T16" fmla="*/ 499 w 786"/>
                    <a:gd name="T17" fmla="*/ 431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6" h="510">
                      <a:moveTo>
                        <a:pt x="499" y="431"/>
                      </a:moveTo>
                      <a:cubicBezTo>
                        <a:pt x="499" y="431"/>
                        <a:pt x="326" y="379"/>
                        <a:pt x="216" y="304"/>
                      </a:cubicBezTo>
                      <a:cubicBezTo>
                        <a:pt x="139" y="252"/>
                        <a:pt x="66" y="92"/>
                        <a:pt x="29" y="0"/>
                      </a:cubicBezTo>
                      <a:cubicBezTo>
                        <a:pt x="11" y="7"/>
                        <a:pt x="0" y="12"/>
                        <a:pt x="0" y="12"/>
                      </a:cubicBezTo>
                      <a:cubicBezTo>
                        <a:pt x="0" y="12"/>
                        <a:pt x="102" y="308"/>
                        <a:pt x="212" y="383"/>
                      </a:cubicBezTo>
                      <a:cubicBezTo>
                        <a:pt x="322" y="458"/>
                        <a:pt x="496" y="510"/>
                        <a:pt x="496" y="510"/>
                      </a:cubicBezTo>
                      <a:cubicBezTo>
                        <a:pt x="496" y="510"/>
                        <a:pt x="697" y="422"/>
                        <a:pt x="766" y="370"/>
                      </a:cubicBezTo>
                      <a:cubicBezTo>
                        <a:pt x="786" y="356"/>
                        <a:pt x="779" y="329"/>
                        <a:pt x="760" y="298"/>
                      </a:cubicBezTo>
                      <a:cubicBezTo>
                        <a:pt x="684" y="350"/>
                        <a:pt x="499" y="431"/>
                        <a:pt x="499" y="431"/>
                      </a:cubicBezTo>
                      <a:close/>
                    </a:path>
                  </a:pathLst>
                </a:custGeom>
                <a:solidFill>
                  <a:srgbClr val="914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04" name="Freeform 323"/>
                <p:cNvSpPr>
                  <a:spLocks/>
                </p:cNvSpPr>
                <p:nvPr/>
              </p:nvSpPr>
              <p:spPr bwMode="auto">
                <a:xfrm>
                  <a:off x="2592" y="1736"/>
                  <a:ext cx="333" cy="299"/>
                </a:xfrm>
                <a:custGeom>
                  <a:avLst/>
                  <a:gdLst>
                    <a:gd name="T0" fmla="*/ 264 w 264"/>
                    <a:gd name="T1" fmla="*/ 185 h 237"/>
                    <a:gd name="T2" fmla="*/ 204 w 264"/>
                    <a:gd name="T3" fmla="*/ 124 h 237"/>
                    <a:gd name="T4" fmla="*/ 153 w 264"/>
                    <a:gd name="T5" fmla="*/ 30 h 237"/>
                    <a:gd name="T6" fmla="*/ 71 w 264"/>
                    <a:gd name="T7" fmla="*/ 4 h 237"/>
                    <a:gd name="T8" fmla="*/ 49 w 264"/>
                    <a:gd name="T9" fmla="*/ 11 h 237"/>
                    <a:gd name="T10" fmla="*/ 7 w 264"/>
                    <a:gd name="T11" fmla="*/ 58 h 237"/>
                    <a:gd name="T12" fmla="*/ 2 w 264"/>
                    <a:gd name="T13" fmla="*/ 72 h 237"/>
                    <a:gd name="T14" fmla="*/ 9 w 264"/>
                    <a:gd name="T15" fmla="*/ 92 h 237"/>
                    <a:gd name="T16" fmla="*/ 22 w 264"/>
                    <a:gd name="T17" fmla="*/ 87 h 237"/>
                    <a:gd name="T18" fmla="*/ 22 w 264"/>
                    <a:gd name="T19" fmla="*/ 73 h 237"/>
                    <a:gd name="T20" fmla="*/ 58 w 264"/>
                    <a:gd name="T21" fmla="*/ 41 h 237"/>
                    <a:gd name="T22" fmla="*/ 105 w 264"/>
                    <a:gd name="T23" fmla="*/ 75 h 237"/>
                    <a:gd name="T24" fmla="*/ 117 w 264"/>
                    <a:gd name="T25" fmla="*/ 109 h 237"/>
                    <a:gd name="T26" fmla="*/ 135 w 264"/>
                    <a:gd name="T27" fmla="*/ 196 h 237"/>
                    <a:gd name="T28" fmla="*/ 213 w 264"/>
                    <a:gd name="T29" fmla="*/ 237 h 237"/>
                    <a:gd name="T30" fmla="*/ 264 w 264"/>
                    <a:gd name="T31" fmla="*/ 18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4" h="237">
                      <a:moveTo>
                        <a:pt x="264" y="185"/>
                      </a:moveTo>
                      <a:cubicBezTo>
                        <a:pt x="204" y="124"/>
                        <a:pt x="204" y="124"/>
                        <a:pt x="204" y="124"/>
                      </a:cubicBezTo>
                      <a:cubicBezTo>
                        <a:pt x="153" y="30"/>
                        <a:pt x="153" y="30"/>
                        <a:pt x="153" y="30"/>
                      </a:cubicBezTo>
                      <a:cubicBezTo>
                        <a:pt x="153" y="30"/>
                        <a:pt x="84" y="7"/>
                        <a:pt x="71" y="4"/>
                      </a:cubicBezTo>
                      <a:cubicBezTo>
                        <a:pt x="57" y="0"/>
                        <a:pt x="54" y="5"/>
                        <a:pt x="49" y="11"/>
                      </a:cubicBezTo>
                      <a:cubicBezTo>
                        <a:pt x="43" y="17"/>
                        <a:pt x="12" y="53"/>
                        <a:pt x="7" y="58"/>
                      </a:cubicBezTo>
                      <a:cubicBezTo>
                        <a:pt x="3" y="63"/>
                        <a:pt x="0" y="67"/>
                        <a:pt x="2" y="72"/>
                      </a:cubicBezTo>
                      <a:cubicBezTo>
                        <a:pt x="4" y="78"/>
                        <a:pt x="8" y="89"/>
                        <a:pt x="9" y="92"/>
                      </a:cubicBezTo>
                      <a:cubicBezTo>
                        <a:pt x="10" y="94"/>
                        <a:pt x="22" y="100"/>
                        <a:pt x="22" y="87"/>
                      </a:cubicBezTo>
                      <a:cubicBezTo>
                        <a:pt x="22" y="73"/>
                        <a:pt x="22" y="73"/>
                        <a:pt x="22" y="73"/>
                      </a:cubicBezTo>
                      <a:cubicBezTo>
                        <a:pt x="58" y="41"/>
                        <a:pt x="58" y="41"/>
                        <a:pt x="58" y="41"/>
                      </a:cubicBezTo>
                      <a:cubicBezTo>
                        <a:pt x="105" y="75"/>
                        <a:pt x="105" y="75"/>
                        <a:pt x="105" y="75"/>
                      </a:cubicBezTo>
                      <a:cubicBezTo>
                        <a:pt x="117" y="109"/>
                        <a:pt x="117" y="109"/>
                        <a:pt x="117" y="109"/>
                      </a:cubicBezTo>
                      <a:cubicBezTo>
                        <a:pt x="135" y="196"/>
                        <a:pt x="135" y="196"/>
                        <a:pt x="135" y="196"/>
                      </a:cubicBezTo>
                      <a:cubicBezTo>
                        <a:pt x="213" y="237"/>
                        <a:pt x="213" y="237"/>
                        <a:pt x="213" y="237"/>
                      </a:cubicBezTo>
                      <a:lnTo>
                        <a:pt x="264" y="185"/>
                      </a:lnTo>
                      <a:close/>
                    </a:path>
                  </a:pathLst>
                </a:custGeom>
                <a:solidFill>
                  <a:srgbClr val="E7B2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05" name="Freeform 324"/>
                <p:cNvSpPr>
                  <a:spLocks/>
                </p:cNvSpPr>
                <p:nvPr/>
              </p:nvSpPr>
              <p:spPr bwMode="auto">
                <a:xfrm>
                  <a:off x="2625" y="1755"/>
                  <a:ext cx="158" cy="126"/>
                </a:xfrm>
                <a:custGeom>
                  <a:avLst/>
                  <a:gdLst>
                    <a:gd name="T0" fmla="*/ 125 w 125"/>
                    <a:gd name="T1" fmla="*/ 34 h 100"/>
                    <a:gd name="T2" fmla="*/ 70 w 125"/>
                    <a:gd name="T3" fmla="*/ 4 h 100"/>
                    <a:gd name="T4" fmla="*/ 48 w 125"/>
                    <a:gd name="T5" fmla="*/ 11 h 100"/>
                    <a:gd name="T6" fmla="*/ 7 w 125"/>
                    <a:gd name="T7" fmla="*/ 58 h 100"/>
                    <a:gd name="T8" fmla="*/ 2 w 125"/>
                    <a:gd name="T9" fmla="*/ 73 h 100"/>
                    <a:gd name="T10" fmla="*/ 8 w 125"/>
                    <a:gd name="T11" fmla="*/ 92 h 100"/>
                    <a:gd name="T12" fmla="*/ 22 w 125"/>
                    <a:gd name="T13" fmla="*/ 87 h 100"/>
                    <a:gd name="T14" fmla="*/ 21 w 125"/>
                    <a:gd name="T15" fmla="*/ 73 h 100"/>
                    <a:gd name="T16" fmla="*/ 58 w 125"/>
                    <a:gd name="T17" fmla="*/ 42 h 100"/>
                    <a:gd name="T18" fmla="*/ 105 w 125"/>
                    <a:gd name="T19" fmla="*/ 7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00">
                      <a:moveTo>
                        <a:pt x="125" y="34"/>
                      </a:moveTo>
                      <a:cubicBezTo>
                        <a:pt x="125" y="34"/>
                        <a:pt x="83" y="8"/>
                        <a:pt x="70" y="4"/>
                      </a:cubicBezTo>
                      <a:cubicBezTo>
                        <a:pt x="57" y="0"/>
                        <a:pt x="54" y="5"/>
                        <a:pt x="48" y="11"/>
                      </a:cubicBezTo>
                      <a:cubicBezTo>
                        <a:pt x="43" y="17"/>
                        <a:pt x="11" y="54"/>
                        <a:pt x="7" y="58"/>
                      </a:cubicBezTo>
                      <a:cubicBezTo>
                        <a:pt x="2" y="63"/>
                        <a:pt x="0" y="67"/>
                        <a:pt x="2" y="73"/>
                      </a:cubicBezTo>
                      <a:cubicBezTo>
                        <a:pt x="4" y="78"/>
                        <a:pt x="7" y="89"/>
                        <a:pt x="8" y="92"/>
                      </a:cubicBezTo>
                      <a:cubicBezTo>
                        <a:pt x="9" y="95"/>
                        <a:pt x="22" y="100"/>
                        <a:pt x="22" y="87"/>
                      </a:cubicBezTo>
                      <a:cubicBezTo>
                        <a:pt x="21" y="74"/>
                        <a:pt x="21" y="73"/>
                        <a:pt x="21" y="73"/>
                      </a:cubicBezTo>
                      <a:cubicBezTo>
                        <a:pt x="58" y="42"/>
                        <a:pt x="58" y="42"/>
                        <a:pt x="58" y="42"/>
                      </a:cubicBezTo>
                      <a:cubicBezTo>
                        <a:pt x="105" y="75"/>
                        <a:pt x="105" y="75"/>
                        <a:pt x="105" y="75"/>
                      </a:cubicBezTo>
                    </a:path>
                  </a:pathLst>
                </a:custGeom>
                <a:solidFill>
                  <a:srgbClr val="E7B2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06" name="Freeform 325"/>
                <p:cNvSpPr>
                  <a:spLocks noEditPoints="1"/>
                </p:cNvSpPr>
                <p:nvPr/>
              </p:nvSpPr>
              <p:spPr bwMode="auto">
                <a:xfrm>
                  <a:off x="2580" y="1648"/>
                  <a:ext cx="161" cy="296"/>
                </a:xfrm>
                <a:custGeom>
                  <a:avLst/>
                  <a:gdLst>
                    <a:gd name="T0" fmla="*/ 121 w 127"/>
                    <a:gd name="T1" fmla="*/ 10 h 234"/>
                    <a:gd name="T2" fmla="*/ 107 w 127"/>
                    <a:gd name="T3" fmla="*/ 3 h 234"/>
                    <a:gd name="T4" fmla="*/ 101 w 127"/>
                    <a:gd name="T5" fmla="*/ 0 h 234"/>
                    <a:gd name="T6" fmla="*/ 0 w 127"/>
                    <a:gd name="T7" fmla="*/ 203 h 234"/>
                    <a:gd name="T8" fmla="*/ 0 w 127"/>
                    <a:gd name="T9" fmla="*/ 203 h 234"/>
                    <a:gd name="T10" fmla="*/ 1 w 127"/>
                    <a:gd name="T11" fmla="*/ 219 h 234"/>
                    <a:gd name="T12" fmla="*/ 1 w 127"/>
                    <a:gd name="T13" fmla="*/ 234 h 234"/>
                    <a:gd name="T14" fmla="*/ 13 w 127"/>
                    <a:gd name="T15" fmla="*/ 225 h 234"/>
                    <a:gd name="T16" fmla="*/ 13 w 127"/>
                    <a:gd name="T17" fmla="*/ 225 h 234"/>
                    <a:gd name="T18" fmla="*/ 26 w 127"/>
                    <a:gd name="T19" fmla="*/ 216 h 234"/>
                    <a:gd name="T20" fmla="*/ 26 w 127"/>
                    <a:gd name="T21" fmla="*/ 216 h 234"/>
                    <a:gd name="T22" fmla="*/ 127 w 127"/>
                    <a:gd name="T23" fmla="*/ 13 h 234"/>
                    <a:gd name="T24" fmla="*/ 121 w 127"/>
                    <a:gd name="T25" fmla="*/ 10 h 234"/>
                    <a:gd name="T26" fmla="*/ 25 w 127"/>
                    <a:gd name="T27" fmla="*/ 204 h 234"/>
                    <a:gd name="T28" fmla="*/ 24 w 127"/>
                    <a:gd name="T29" fmla="*/ 213 h 234"/>
                    <a:gd name="T30" fmla="*/ 25 w 127"/>
                    <a:gd name="T31" fmla="*/ 204 h 234"/>
                    <a:gd name="T32" fmla="*/ 24 w 127"/>
                    <a:gd name="T33" fmla="*/ 214 h 234"/>
                    <a:gd name="T34" fmla="*/ 24 w 127"/>
                    <a:gd name="T35" fmla="*/ 21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7" h="234">
                      <a:moveTo>
                        <a:pt x="121" y="10"/>
                      </a:moveTo>
                      <a:cubicBezTo>
                        <a:pt x="107" y="3"/>
                        <a:pt x="107" y="3"/>
                        <a:pt x="107" y="3"/>
                      </a:cubicBezTo>
                      <a:cubicBezTo>
                        <a:pt x="101" y="0"/>
                        <a:pt x="101" y="0"/>
                        <a:pt x="101" y="0"/>
                      </a:cubicBezTo>
                      <a:cubicBezTo>
                        <a:pt x="0" y="203"/>
                        <a:pt x="0" y="203"/>
                        <a:pt x="0" y="203"/>
                      </a:cubicBezTo>
                      <a:cubicBezTo>
                        <a:pt x="0" y="203"/>
                        <a:pt x="0" y="203"/>
                        <a:pt x="0" y="203"/>
                      </a:cubicBezTo>
                      <a:cubicBezTo>
                        <a:pt x="1" y="219"/>
                        <a:pt x="1" y="219"/>
                        <a:pt x="1" y="219"/>
                      </a:cubicBezTo>
                      <a:cubicBezTo>
                        <a:pt x="1" y="234"/>
                        <a:pt x="1" y="234"/>
                        <a:pt x="1" y="234"/>
                      </a:cubicBezTo>
                      <a:cubicBezTo>
                        <a:pt x="13" y="225"/>
                        <a:pt x="13" y="225"/>
                        <a:pt x="13" y="225"/>
                      </a:cubicBezTo>
                      <a:cubicBezTo>
                        <a:pt x="13" y="225"/>
                        <a:pt x="13" y="225"/>
                        <a:pt x="13" y="225"/>
                      </a:cubicBezTo>
                      <a:cubicBezTo>
                        <a:pt x="26" y="216"/>
                        <a:pt x="26" y="216"/>
                        <a:pt x="26" y="216"/>
                      </a:cubicBezTo>
                      <a:cubicBezTo>
                        <a:pt x="26" y="216"/>
                        <a:pt x="26" y="216"/>
                        <a:pt x="26" y="216"/>
                      </a:cubicBezTo>
                      <a:cubicBezTo>
                        <a:pt x="127" y="13"/>
                        <a:pt x="127" y="13"/>
                        <a:pt x="127" y="13"/>
                      </a:cubicBezTo>
                      <a:lnTo>
                        <a:pt x="121" y="10"/>
                      </a:lnTo>
                      <a:close/>
                      <a:moveTo>
                        <a:pt x="25" y="204"/>
                      </a:moveTo>
                      <a:cubicBezTo>
                        <a:pt x="23" y="207"/>
                        <a:pt x="23" y="210"/>
                        <a:pt x="24" y="213"/>
                      </a:cubicBezTo>
                      <a:cubicBezTo>
                        <a:pt x="23" y="210"/>
                        <a:pt x="23" y="207"/>
                        <a:pt x="25" y="204"/>
                      </a:cubicBezTo>
                      <a:close/>
                      <a:moveTo>
                        <a:pt x="24" y="214"/>
                      </a:moveTo>
                      <a:cubicBezTo>
                        <a:pt x="24" y="214"/>
                        <a:pt x="24" y="214"/>
                        <a:pt x="24" y="214"/>
                      </a:cubicBezTo>
                    </a:path>
                  </a:pathLst>
                </a:custGeom>
                <a:solidFill>
                  <a:srgbClr val="1223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07" name="Freeform 326"/>
                <p:cNvSpPr>
                  <a:spLocks/>
                </p:cNvSpPr>
                <p:nvPr/>
              </p:nvSpPr>
              <p:spPr bwMode="auto">
                <a:xfrm>
                  <a:off x="2708" y="1633"/>
                  <a:ext cx="40" cy="32"/>
                </a:xfrm>
                <a:custGeom>
                  <a:avLst/>
                  <a:gdLst>
                    <a:gd name="T0" fmla="*/ 33 w 40"/>
                    <a:gd name="T1" fmla="*/ 13 h 32"/>
                    <a:gd name="T2" fmla="*/ 15 w 40"/>
                    <a:gd name="T3" fmla="*/ 4 h 32"/>
                    <a:gd name="T4" fmla="*/ 8 w 40"/>
                    <a:gd name="T5" fmla="*/ 0 h 32"/>
                    <a:gd name="T6" fmla="*/ 0 w 40"/>
                    <a:gd name="T7" fmla="*/ 15 h 32"/>
                    <a:gd name="T8" fmla="*/ 8 w 40"/>
                    <a:gd name="T9" fmla="*/ 19 h 32"/>
                    <a:gd name="T10" fmla="*/ 25 w 40"/>
                    <a:gd name="T11" fmla="*/ 28 h 32"/>
                    <a:gd name="T12" fmla="*/ 33 w 40"/>
                    <a:gd name="T13" fmla="*/ 32 h 32"/>
                    <a:gd name="T14" fmla="*/ 40 w 40"/>
                    <a:gd name="T15" fmla="*/ 17 h 32"/>
                    <a:gd name="T16" fmla="*/ 33 w 40"/>
                    <a:gd name="T17"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2">
                      <a:moveTo>
                        <a:pt x="33" y="13"/>
                      </a:moveTo>
                      <a:lnTo>
                        <a:pt x="15" y="4"/>
                      </a:lnTo>
                      <a:lnTo>
                        <a:pt x="8" y="0"/>
                      </a:lnTo>
                      <a:lnTo>
                        <a:pt x="0" y="15"/>
                      </a:lnTo>
                      <a:lnTo>
                        <a:pt x="8" y="19"/>
                      </a:lnTo>
                      <a:lnTo>
                        <a:pt x="25" y="28"/>
                      </a:lnTo>
                      <a:lnTo>
                        <a:pt x="33" y="32"/>
                      </a:lnTo>
                      <a:lnTo>
                        <a:pt x="40" y="17"/>
                      </a:lnTo>
                      <a:lnTo>
                        <a:pt x="33" y="13"/>
                      </a:lnTo>
                      <a:close/>
                    </a:path>
                  </a:pathLst>
                </a:custGeom>
                <a:solidFill>
                  <a:srgbClr val="1223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08" name="Freeform 327"/>
                <p:cNvSpPr>
                  <a:spLocks/>
                </p:cNvSpPr>
                <p:nvPr/>
              </p:nvSpPr>
              <p:spPr bwMode="auto">
                <a:xfrm>
                  <a:off x="2607" y="1800"/>
                  <a:ext cx="163" cy="183"/>
                </a:xfrm>
                <a:custGeom>
                  <a:avLst/>
                  <a:gdLst>
                    <a:gd name="T0" fmla="*/ 123 w 129"/>
                    <a:gd name="T1" fmla="*/ 145 h 145"/>
                    <a:gd name="T2" fmla="*/ 67 w 129"/>
                    <a:gd name="T3" fmla="*/ 104 h 145"/>
                    <a:gd name="T4" fmla="*/ 10 w 129"/>
                    <a:gd name="T5" fmla="*/ 31 h 145"/>
                    <a:gd name="T6" fmla="*/ 10 w 129"/>
                    <a:gd name="T7" fmla="*/ 7 h 145"/>
                    <a:gd name="T8" fmla="*/ 40 w 129"/>
                    <a:gd name="T9" fmla="*/ 21 h 145"/>
                    <a:gd name="T10" fmla="*/ 111 w 129"/>
                    <a:gd name="T11" fmla="*/ 62 h 145"/>
                    <a:gd name="T12" fmla="*/ 123 w 129"/>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129" h="145">
                      <a:moveTo>
                        <a:pt x="123" y="145"/>
                      </a:moveTo>
                      <a:cubicBezTo>
                        <a:pt x="123" y="145"/>
                        <a:pt x="85" y="128"/>
                        <a:pt x="67" y="104"/>
                      </a:cubicBezTo>
                      <a:cubicBezTo>
                        <a:pt x="48" y="81"/>
                        <a:pt x="10" y="31"/>
                        <a:pt x="10" y="31"/>
                      </a:cubicBezTo>
                      <a:cubicBezTo>
                        <a:pt x="10" y="31"/>
                        <a:pt x="0" y="14"/>
                        <a:pt x="10" y="7"/>
                      </a:cubicBezTo>
                      <a:cubicBezTo>
                        <a:pt x="20" y="0"/>
                        <a:pt x="40" y="21"/>
                        <a:pt x="40" y="21"/>
                      </a:cubicBezTo>
                      <a:cubicBezTo>
                        <a:pt x="40" y="21"/>
                        <a:pt x="72" y="70"/>
                        <a:pt x="111" y="62"/>
                      </a:cubicBezTo>
                      <a:cubicBezTo>
                        <a:pt x="129" y="71"/>
                        <a:pt x="123" y="145"/>
                        <a:pt x="123" y="145"/>
                      </a:cubicBezTo>
                      <a:close/>
                    </a:path>
                  </a:pathLst>
                </a:custGeom>
                <a:solidFill>
                  <a:srgbClr val="E7B2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09" name="Freeform 328"/>
                <p:cNvSpPr>
                  <a:spLocks/>
                </p:cNvSpPr>
                <p:nvPr/>
              </p:nvSpPr>
              <p:spPr bwMode="auto">
                <a:xfrm>
                  <a:off x="2794" y="1907"/>
                  <a:ext cx="124" cy="133"/>
                </a:xfrm>
                <a:custGeom>
                  <a:avLst/>
                  <a:gdLst>
                    <a:gd name="T0" fmla="*/ 39 w 124"/>
                    <a:gd name="T1" fmla="*/ 133 h 133"/>
                    <a:gd name="T2" fmla="*/ 124 w 124"/>
                    <a:gd name="T3" fmla="*/ 35 h 133"/>
                    <a:gd name="T4" fmla="*/ 86 w 124"/>
                    <a:gd name="T5" fmla="*/ 0 h 133"/>
                    <a:gd name="T6" fmla="*/ 0 w 124"/>
                    <a:gd name="T7" fmla="*/ 100 h 133"/>
                    <a:gd name="T8" fmla="*/ 39 w 124"/>
                    <a:gd name="T9" fmla="*/ 133 h 133"/>
                  </a:gdLst>
                  <a:ahLst/>
                  <a:cxnLst>
                    <a:cxn ang="0">
                      <a:pos x="T0" y="T1"/>
                    </a:cxn>
                    <a:cxn ang="0">
                      <a:pos x="T2" y="T3"/>
                    </a:cxn>
                    <a:cxn ang="0">
                      <a:pos x="T4" y="T5"/>
                    </a:cxn>
                    <a:cxn ang="0">
                      <a:pos x="T6" y="T7"/>
                    </a:cxn>
                    <a:cxn ang="0">
                      <a:pos x="T8" y="T9"/>
                    </a:cxn>
                  </a:cxnLst>
                  <a:rect l="0" t="0" r="r" b="b"/>
                  <a:pathLst>
                    <a:path w="124" h="133">
                      <a:moveTo>
                        <a:pt x="39" y="133"/>
                      </a:moveTo>
                      <a:lnTo>
                        <a:pt x="124" y="35"/>
                      </a:lnTo>
                      <a:lnTo>
                        <a:pt x="86" y="0"/>
                      </a:lnTo>
                      <a:lnTo>
                        <a:pt x="0" y="100"/>
                      </a:lnTo>
                      <a:lnTo>
                        <a:pt x="39" y="133"/>
                      </a:lnTo>
                      <a:close/>
                    </a:path>
                  </a:pathLst>
                </a:custGeom>
                <a:solidFill>
                  <a:srgbClr val="F9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10" name="Freeform 329"/>
                <p:cNvSpPr>
                  <a:spLocks/>
                </p:cNvSpPr>
                <p:nvPr/>
              </p:nvSpPr>
              <p:spPr bwMode="auto">
                <a:xfrm>
                  <a:off x="2786" y="1929"/>
                  <a:ext cx="519" cy="1125"/>
                </a:xfrm>
                <a:custGeom>
                  <a:avLst/>
                  <a:gdLst>
                    <a:gd name="T0" fmla="*/ 0 w 410"/>
                    <a:gd name="T1" fmla="*/ 581 h 890"/>
                    <a:gd name="T2" fmla="*/ 214 w 410"/>
                    <a:gd name="T3" fmla="*/ 504 h 890"/>
                    <a:gd name="T4" fmla="*/ 28 w 410"/>
                    <a:gd name="T5" fmla="*/ 86 h 890"/>
                    <a:gd name="T6" fmla="*/ 107 w 410"/>
                    <a:gd name="T7" fmla="*/ 0 h 890"/>
                    <a:gd name="T8" fmla="*/ 379 w 410"/>
                    <a:gd name="T9" fmla="*/ 330 h 890"/>
                    <a:gd name="T10" fmla="*/ 397 w 410"/>
                    <a:gd name="T11" fmla="*/ 640 h 890"/>
                    <a:gd name="T12" fmla="*/ 171 w 410"/>
                    <a:gd name="T13" fmla="*/ 844 h 890"/>
                    <a:gd name="T14" fmla="*/ 0 w 410"/>
                    <a:gd name="T15" fmla="*/ 581 h 8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 h="890">
                      <a:moveTo>
                        <a:pt x="0" y="581"/>
                      </a:moveTo>
                      <a:cubicBezTo>
                        <a:pt x="0" y="581"/>
                        <a:pt x="145" y="566"/>
                        <a:pt x="214" y="504"/>
                      </a:cubicBezTo>
                      <a:cubicBezTo>
                        <a:pt x="282" y="442"/>
                        <a:pt x="179" y="209"/>
                        <a:pt x="28" y="86"/>
                      </a:cubicBezTo>
                      <a:cubicBezTo>
                        <a:pt x="72" y="34"/>
                        <a:pt x="107" y="0"/>
                        <a:pt x="107" y="0"/>
                      </a:cubicBezTo>
                      <a:cubicBezTo>
                        <a:pt x="107" y="0"/>
                        <a:pt x="348" y="200"/>
                        <a:pt x="379" y="330"/>
                      </a:cubicBezTo>
                      <a:cubicBezTo>
                        <a:pt x="410" y="459"/>
                        <a:pt x="397" y="640"/>
                        <a:pt x="397" y="640"/>
                      </a:cubicBezTo>
                      <a:cubicBezTo>
                        <a:pt x="397" y="640"/>
                        <a:pt x="243" y="797"/>
                        <a:pt x="171" y="844"/>
                      </a:cubicBezTo>
                      <a:cubicBezTo>
                        <a:pt x="98" y="890"/>
                        <a:pt x="0" y="581"/>
                        <a:pt x="0" y="581"/>
                      </a:cubicBezTo>
                      <a:close/>
                    </a:path>
                  </a:pathLst>
                </a:custGeom>
                <a:solidFill>
                  <a:srgbClr val="C68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11" name="Freeform 330"/>
                <p:cNvSpPr>
                  <a:spLocks/>
                </p:cNvSpPr>
                <p:nvPr/>
              </p:nvSpPr>
              <p:spPr bwMode="auto">
                <a:xfrm>
                  <a:off x="2894" y="1929"/>
                  <a:ext cx="411" cy="1083"/>
                </a:xfrm>
                <a:custGeom>
                  <a:avLst/>
                  <a:gdLst>
                    <a:gd name="T0" fmla="*/ 237 w 325"/>
                    <a:gd name="T1" fmla="*/ 615 h 857"/>
                    <a:gd name="T2" fmla="*/ 218 w 325"/>
                    <a:gd name="T3" fmla="*/ 305 h 857"/>
                    <a:gd name="T4" fmla="*/ 0 w 325"/>
                    <a:gd name="T5" fmla="*/ 23 h 857"/>
                    <a:gd name="T6" fmla="*/ 22 w 325"/>
                    <a:gd name="T7" fmla="*/ 0 h 857"/>
                    <a:gd name="T8" fmla="*/ 294 w 325"/>
                    <a:gd name="T9" fmla="*/ 330 h 857"/>
                    <a:gd name="T10" fmla="*/ 312 w 325"/>
                    <a:gd name="T11" fmla="*/ 640 h 857"/>
                    <a:gd name="T12" fmla="*/ 86 w 325"/>
                    <a:gd name="T13" fmla="*/ 844 h 857"/>
                    <a:gd name="T14" fmla="*/ 20 w 325"/>
                    <a:gd name="T15" fmla="*/ 812 h 857"/>
                    <a:gd name="T16" fmla="*/ 237 w 325"/>
                    <a:gd name="T17" fmla="*/ 615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5" h="857">
                      <a:moveTo>
                        <a:pt x="237" y="615"/>
                      </a:moveTo>
                      <a:cubicBezTo>
                        <a:pt x="237" y="615"/>
                        <a:pt x="249" y="435"/>
                        <a:pt x="218" y="305"/>
                      </a:cubicBezTo>
                      <a:cubicBezTo>
                        <a:pt x="197" y="215"/>
                        <a:pt x="73" y="90"/>
                        <a:pt x="0" y="23"/>
                      </a:cubicBezTo>
                      <a:cubicBezTo>
                        <a:pt x="13" y="8"/>
                        <a:pt x="22" y="0"/>
                        <a:pt x="22" y="0"/>
                      </a:cubicBezTo>
                      <a:cubicBezTo>
                        <a:pt x="22" y="0"/>
                        <a:pt x="263" y="200"/>
                        <a:pt x="294" y="330"/>
                      </a:cubicBezTo>
                      <a:cubicBezTo>
                        <a:pt x="325" y="459"/>
                        <a:pt x="312" y="640"/>
                        <a:pt x="312" y="640"/>
                      </a:cubicBezTo>
                      <a:cubicBezTo>
                        <a:pt x="312" y="640"/>
                        <a:pt x="158" y="797"/>
                        <a:pt x="86" y="844"/>
                      </a:cubicBezTo>
                      <a:cubicBezTo>
                        <a:pt x="65" y="857"/>
                        <a:pt x="42" y="841"/>
                        <a:pt x="20" y="812"/>
                      </a:cubicBezTo>
                      <a:cubicBezTo>
                        <a:pt x="96" y="759"/>
                        <a:pt x="237" y="615"/>
                        <a:pt x="237" y="615"/>
                      </a:cubicBezTo>
                      <a:close/>
                    </a:path>
                  </a:pathLst>
                </a:custGeom>
                <a:solidFill>
                  <a:srgbClr val="914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12" name="Freeform 331"/>
                <p:cNvSpPr>
                  <a:spLocks/>
                </p:cNvSpPr>
                <p:nvPr/>
              </p:nvSpPr>
              <p:spPr bwMode="auto">
                <a:xfrm>
                  <a:off x="1762" y="2231"/>
                  <a:ext cx="232" cy="370"/>
                </a:xfrm>
                <a:custGeom>
                  <a:avLst/>
                  <a:gdLst>
                    <a:gd name="T0" fmla="*/ 107 w 183"/>
                    <a:gd name="T1" fmla="*/ 293 h 293"/>
                    <a:gd name="T2" fmla="*/ 21 w 183"/>
                    <a:gd name="T3" fmla="*/ 181 h 293"/>
                    <a:gd name="T4" fmla="*/ 17 w 183"/>
                    <a:gd name="T5" fmla="*/ 107 h 293"/>
                    <a:gd name="T6" fmla="*/ 33 w 183"/>
                    <a:gd name="T7" fmla="*/ 31 h 293"/>
                    <a:gd name="T8" fmla="*/ 36 w 183"/>
                    <a:gd name="T9" fmla="*/ 35 h 293"/>
                    <a:gd name="T10" fmla="*/ 45 w 183"/>
                    <a:gd name="T11" fmla="*/ 11 h 293"/>
                    <a:gd name="T12" fmla="*/ 59 w 183"/>
                    <a:gd name="T13" fmla="*/ 30 h 293"/>
                    <a:gd name="T14" fmla="*/ 73 w 183"/>
                    <a:gd name="T15" fmla="*/ 1 h 293"/>
                    <a:gd name="T16" fmla="*/ 91 w 183"/>
                    <a:gd name="T17" fmla="*/ 30 h 293"/>
                    <a:gd name="T18" fmla="*/ 107 w 183"/>
                    <a:gd name="T19" fmla="*/ 3 h 293"/>
                    <a:gd name="T20" fmla="*/ 125 w 183"/>
                    <a:gd name="T21" fmla="*/ 35 h 293"/>
                    <a:gd name="T22" fmla="*/ 133 w 183"/>
                    <a:gd name="T23" fmla="*/ 130 h 293"/>
                    <a:gd name="T24" fmla="*/ 138 w 183"/>
                    <a:gd name="T25" fmla="*/ 53 h 293"/>
                    <a:gd name="T26" fmla="*/ 161 w 183"/>
                    <a:gd name="T27" fmla="*/ 75 h 293"/>
                    <a:gd name="T28" fmla="*/ 179 w 183"/>
                    <a:gd name="T29" fmla="*/ 176 h 293"/>
                    <a:gd name="T30" fmla="*/ 169 w 183"/>
                    <a:gd name="T31" fmla="*/ 270 h 293"/>
                    <a:gd name="T32" fmla="*/ 107 w 183"/>
                    <a:gd name="T33"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 h="293">
                      <a:moveTo>
                        <a:pt x="107" y="293"/>
                      </a:moveTo>
                      <a:cubicBezTo>
                        <a:pt x="107" y="293"/>
                        <a:pt x="43" y="214"/>
                        <a:pt x="21" y="181"/>
                      </a:cubicBezTo>
                      <a:cubicBezTo>
                        <a:pt x="0" y="148"/>
                        <a:pt x="14" y="142"/>
                        <a:pt x="17" y="107"/>
                      </a:cubicBezTo>
                      <a:cubicBezTo>
                        <a:pt x="21" y="72"/>
                        <a:pt x="20" y="39"/>
                        <a:pt x="33" y="31"/>
                      </a:cubicBezTo>
                      <a:cubicBezTo>
                        <a:pt x="36" y="35"/>
                        <a:pt x="36" y="35"/>
                        <a:pt x="36" y="35"/>
                      </a:cubicBezTo>
                      <a:cubicBezTo>
                        <a:pt x="36" y="35"/>
                        <a:pt x="35" y="17"/>
                        <a:pt x="45" y="11"/>
                      </a:cubicBezTo>
                      <a:cubicBezTo>
                        <a:pt x="56" y="6"/>
                        <a:pt x="58" y="21"/>
                        <a:pt x="59" y="30"/>
                      </a:cubicBezTo>
                      <a:cubicBezTo>
                        <a:pt x="58" y="10"/>
                        <a:pt x="63" y="2"/>
                        <a:pt x="73" y="1"/>
                      </a:cubicBezTo>
                      <a:cubicBezTo>
                        <a:pt x="83" y="0"/>
                        <a:pt x="89" y="15"/>
                        <a:pt x="91" y="30"/>
                      </a:cubicBezTo>
                      <a:cubicBezTo>
                        <a:pt x="90" y="13"/>
                        <a:pt x="99" y="5"/>
                        <a:pt x="107" y="3"/>
                      </a:cubicBezTo>
                      <a:cubicBezTo>
                        <a:pt x="114" y="1"/>
                        <a:pt x="127" y="9"/>
                        <a:pt x="125" y="35"/>
                      </a:cubicBezTo>
                      <a:cubicBezTo>
                        <a:pt x="123" y="60"/>
                        <a:pt x="133" y="130"/>
                        <a:pt x="133" y="130"/>
                      </a:cubicBezTo>
                      <a:cubicBezTo>
                        <a:pt x="133" y="130"/>
                        <a:pt x="138" y="58"/>
                        <a:pt x="138" y="53"/>
                      </a:cubicBezTo>
                      <a:cubicBezTo>
                        <a:pt x="137" y="48"/>
                        <a:pt x="160" y="42"/>
                        <a:pt x="161" y="75"/>
                      </a:cubicBezTo>
                      <a:cubicBezTo>
                        <a:pt x="161" y="108"/>
                        <a:pt x="174" y="145"/>
                        <a:pt x="179" y="176"/>
                      </a:cubicBezTo>
                      <a:cubicBezTo>
                        <a:pt x="183" y="208"/>
                        <a:pt x="183" y="256"/>
                        <a:pt x="169" y="270"/>
                      </a:cubicBezTo>
                      <a:cubicBezTo>
                        <a:pt x="119" y="288"/>
                        <a:pt x="107" y="293"/>
                        <a:pt x="107" y="293"/>
                      </a:cubicBezTo>
                      <a:close/>
                    </a:path>
                  </a:pathLst>
                </a:custGeom>
                <a:solidFill>
                  <a:srgbClr val="E7B2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13" name="Freeform 332"/>
                <p:cNvSpPr>
                  <a:spLocks/>
                </p:cNvSpPr>
                <p:nvPr/>
              </p:nvSpPr>
              <p:spPr bwMode="auto">
                <a:xfrm>
                  <a:off x="2412" y="2490"/>
                  <a:ext cx="572" cy="526"/>
                </a:xfrm>
                <a:custGeom>
                  <a:avLst/>
                  <a:gdLst>
                    <a:gd name="T0" fmla="*/ 301 w 452"/>
                    <a:gd name="T1" fmla="*/ 9 h 416"/>
                    <a:gd name="T2" fmla="*/ 230 w 452"/>
                    <a:gd name="T3" fmla="*/ 25 h 416"/>
                    <a:gd name="T4" fmla="*/ 27 w 452"/>
                    <a:gd name="T5" fmla="*/ 211 h 416"/>
                    <a:gd name="T6" fmla="*/ 9 w 452"/>
                    <a:gd name="T7" fmla="*/ 278 h 416"/>
                    <a:gd name="T8" fmla="*/ 69 w 452"/>
                    <a:gd name="T9" fmla="*/ 394 h 416"/>
                    <a:gd name="T10" fmla="*/ 126 w 452"/>
                    <a:gd name="T11" fmla="*/ 402 h 416"/>
                    <a:gd name="T12" fmla="*/ 248 w 452"/>
                    <a:gd name="T13" fmla="*/ 317 h 416"/>
                    <a:gd name="T14" fmla="*/ 319 w 452"/>
                    <a:gd name="T15" fmla="*/ 254 h 416"/>
                    <a:gd name="T16" fmla="*/ 435 w 452"/>
                    <a:gd name="T17" fmla="*/ 119 h 416"/>
                    <a:gd name="T18" fmla="*/ 430 w 452"/>
                    <a:gd name="T19" fmla="*/ 67 h 416"/>
                    <a:gd name="T20" fmla="*/ 301 w 452"/>
                    <a:gd name="T21" fmla="*/ 9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2" h="416">
                      <a:moveTo>
                        <a:pt x="301" y="9"/>
                      </a:moveTo>
                      <a:cubicBezTo>
                        <a:pt x="282" y="0"/>
                        <a:pt x="250" y="8"/>
                        <a:pt x="230" y="25"/>
                      </a:cubicBezTo>
                      <a:cubicBezTo>
                        <a:pt x="27" y="211"/>
                        <a:pt x="27" y="211"/>
                        <a:pt x="27" y="211"/>
                      </a:cubicBezTo>
                      <a:cubicBezTo>
                        <a:pt x="8" y="229"/>
                        <a:pt x="0" y="259"/>
                        <a:pt x="9" y="278"/>
                      </a:cubicBezTo>
                      <a:cubicBezTo>
                        <a:pt x="69" y="394"/>
                        <a:pt x="69" y="394"/>
                        <a:pt x="69" y="394"/>
                      </a:cubicBezTo>
                      <a:cubicBezTo>
                        <a:pt x="79" y="413"/>
                        <a:pt x="104" y="416"/>
                        <a:pt x="126" y="402"/>
                      </a:cubicBezTo>
                      <a:cubicBezTo>
                        <a:pt x="248" y="317"/>
                        <a:pt x="248" y="317"/>
                        <a:pt x="248" y="317"/>
                      </a:cubicBezTo>
                      <a:cubicBezTo>
                        <a:pt x="270" y="302"/>
                        <a:pt x="302" y="273"/>
                        <a:pt x="319" y="254"/>
                      </a:cubicBezTo>
                      <a:cubicBezTo>
                        <a:pt x="435" y="119"/>
                        <a:pt x="435" y="119"/>
                        <a:pt x="435" y="119"/>
                      </a:cubicBezTo>
                      <a:cubicBezTo>
                        <a:pt x="452" y="100"/>
                        <a:pt x="450" y="76"/>
                        <a:pt x="430" y="67"/>
                      </a:cubicBezTo>
                      <a:lnTo>
                        <a:pt x="301" y="9"/>
                      </a:lnTo>
                      <a:close/>
                    </a:path>
                  </a:pathLst>
                </a:custGeom>
                <a:solidFill>
                  <a:srgbClr val="C68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14" name="Freeform 333"/>
                <p:cNvSpPr>
                  <a:spLocks/>
                </p:cNvSpPr>
                <p:nvPr/>
              </p:nvSpPr>
              <p:spPr bwMode="auto">
                <a:xfrm>
                  <a:off x="2515" y="2596"/>
                  <a:ext cx="601" cy="618"/>
                </a:xfrm>
                <a:custGeom>
                  <a:avLst/>
                  <a:gdLst>
                    <a:gd name="T0" fmla="*/ 391 w 476"/>
                    <a:gd name="T1" fmla="*/ 104 h 489"/>
                    <a:gd name="T2" fmla="*/ 85 w 476"/>
                    <a:gd name="T3" fmla="*/ 77 h 489"/>
                    <a:gd name="T4" fmla="*/ 84 w 476"/>
                    <a:gd name="T5" fmla="*/ 385 h 489"/>
                    <a:gd name="T6" fmla="*/ 390 w 476"/>
                    <a:gd name="T7" fmla="*/ 411 h 489"/>
                    <a:gd name="T8" fmla="*/ 391 w 476"/>
                    <a:gd name="T9" fmla="*/ 104 h 489"/>
                  </a:gdLst>
                  <a:ahLst/>
                  <a:cxnLst>
                    <a:cxn ang="0">
                      <a:pos x="T0" y="T1"/>
                    </a:cxn>
                    <a:cxn ang="0">
                      <a:pos x="T2" y="T3"/>
                    </a:cxn>
                    <a:cxn ang="0">
                      <a:pos x="T4" y="T5"/>
                    </a:cxn>
                    <a:cxn ang="0">
                      <a:pos x="T6" y="T7"/>
                    </a:cxn>
                    <a:cxn ang="0">
                      <a:pos x="T8" y="T9"/>
                    </a:cxn>
                  </a:cxnLst>
                  <a:rect l="0" t="0" r="r" b="b"/>
                  <a:pathLst>
                    <a:path w="476" h="489">
                      <a:moveTo>
                        <a:pt x="391" y="104"/>
                      </a:moveTo>
                      <a:cubicBezTo>
                        <a:pt x="307" y="11"/>
                        <a:pt x="170" y="0"/>
                        <a:pt x="85" y="77"/>
                      </a:cubicBezTo>
                      <a:cubicBezTo>
                        <a:pt x="0" y="155"/>
                        <a:pt x="0" y="292"/>
                        <a:pt x="84" y="385"/>
                      </a:cubicBezTo>
                      <a:cubicBezTo>
                        <a:pt x="169" y="477"/>
                        <a:pt x="306" y="489"/>
                        <a:pt x="390" y="411"/>
                      </a:cubicBezTo>
                      <a:cubicBezTo>
                        <a:pt x="475" y="334"/>
                        <a:pt x="476" y="196"/>
                        <a:pt x="391" y="104"/>
                      </a:cubicBezTo>
                      <a:close/>
                    </a:path>
                  </a:pathLst>
                </a:custGeom>
                <a:solidFill>
                  <a:srgbClr val="264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15" name="Freeform 334"/>
                <p:cNvSpPr>
                  <a:spLocks/>
                </p:cNvSpPr>
                <p:nvPr/>
              </p:nvSpPr>
              <p:spPr bwMode="auto">
                <a:xfrm>
                  <a:off x="2515" y="2637"/>
                  <a:ext cx="508" cy="577"/>
                </a:xfrm>
                <a:custGeom>
                  <a:avLst/>
                  <a:gdLst>
                    <a:gd name="T0" fmla="*/ 179 w 402"/>
                    <a:gd name="T1" fmla="*/ 296 h 457"/>
                    <a:gd name="T2" fmla="*/ 168 w 402"/>
                    <a:gd name="T3" fmla="*/ 0 h 457"/>
                    <a:gd name="T4" fmla="*/ 85 w 402"/>
                    <a:gd name="T5" fmla="*/ 45 h 457"/>
                    <a:gd name="T6" fmla="*/ 84 w 402"/>
                    <a:gd name="T7" fmla="*/ 353 h 457"/>
                    <a:gd name="T8" fmla="*/ 390 w 402"/>
                    <a:gd name="T9" fmla="*/ 379 h 457"/>
                    <a:gd name="T10" fmla="*/ 402 w 402"/>
                    <a:gd name="T11" fmla="*/ 368 h 457"/>
                    <a:gd name="T12" fmla="*/ 179 w 402"/>
                    <a:gd name="T13" fmla="*/ 296 h 457"/>
                  </a:gdLst>
                  <a:ahLst/>
                  <a:cxnLst>
                    <a:cxn ang="0">
                      <a:pos x="T0" y="T1"/>
                    </a:cxn>
                    <a:cxn ang="0">
                      <a:pos x="T2" y="T3"/>
                    </a:cxn>
                    <a:cxn ang="0">
                      <a:pos x="T4" y="T5"/>
                    </a:cxn>
                    <a:cxn ang="0">
                      <a:pos x="T6" y="T7"/>
                    </a:cxn>
                    <a:cxn ang="0">
                      <a:pos x="T8" y="T9"/>
                    </a:cxn>
                    <a:cxn ang="0">
                      <a:pos x="T10" y="T11"/>
                    </a:cxn>
                    <a:cxn ang="0">
                      <a:pos x="T12" y="T13"/>
                    </a:cxn>
                  </a:cxnLst>
                  <a:rect l="0" t="0" r="r" b="b"/>
                  <a:pathLst>
                    <a:path w="402" h="457">
                      <a:moveTo>
                        <a:pt x="179" y="296"/>
                      </a:moveTo>
                      <a:cubicBezTo>
                        <a:pt x="99" y="209"/>
                        <a:pt x="95" y="79"/>
                        <a:pt x="168" y="0"/>
                      </a:cubicBezTo>
                      <a:cubicBezTo>
                        <a:pt x="138" y="8"/>
                        <a:pt x="109" y="23"/>
                        <a:pt x="85" y="45"/>
                      </a:cubicBezTo>
                      <a:cubicBezTo>
                        <a:pt x="0" y="123"/>
                        <a:pt x="0" y="260"/>
                        <a:pt x="84" y="353"/>
                      </a:cubicBezTo>
                      <a:cubicBezTo>
                        <a:pt x="169" y="445"/>
                        <a:pt x="306" y="457"/>
                        <a:pt x="390" y="379"/>
                      </a:cubicBezTo>
                      <a:cubicBezTo>
                        <a:pt x="395" y="376"/>
                        <a:pt x="398" y="372"/>
                        <a:pt x="402" y="368"/>
                      </a:cubicBezTo>
                      <a:cubicBezTo>
                        <a:pt x="326" y="387"/>
                        <a:pt x="239" y="362"/>
                        <a:pt x="179" y="296"/>
                      </a:cubicBezTo>
                      <a:close/>
                    </a:path>
                  </a:pathLst>
                </a:custGeom>
                <a:solidFill>
                  <a:srgbClr val="0725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16" name="Freeform 335"/>
                <p:cNvSpPr>
                  <a:spLocks/>
                </p:cNvSpPr>
                <p:nvPr/>
              </p:nvSpPr>
              <p:spPr bwMode="auto">
                <a:xfrm>
                  <a:off x="2660" y="1432"/>
                  <a:ext cx="97" cy="140"/>
                </a:xfrm>
                <a:custGeom>
                  <a:avLst/>
                  <a:gdLst>
                    <a:gd name="T0" fmla="*/ 97 w 97"/>
                    <a:gd name="T1" fmla="*/ 19 h 140"/>
                    <a:gd name="T2" fmla="*/ 47 w 97"/>
                    <a:gd name="T3" fmla="*/ 140 h 140"/>
                    <a:gd name="T4" fmla="*/ 0 w 97"/>
                    <a:gd name="T5" fmla="*/ 122 h 140"/>
                    <a:gd name="T6" fmla="*/ 51 w 97"/>
                    <a:gd name="T7" fmla="*/ 0 h 140"/>
                    <a:gd name="T8" fmla="*/ 97 w 97"/>
                    <a:gd name="T9" fmla="*/ 19 h 140"/>
                  </a:gdLst>
                  <a:ahLst/>
                  <a:cxnLst>
                    <a:cxn ang="0">
                      <a:pos x="T0" y="T1"/>
                    </a:cxn>
                    <a:cxn ang="0">
                      <a:pos x="T2" y="T3"/>
                    </a:cxn>
                    <a:cxn ang="0">
                      <a:pos x="T4" y="T5"/>
                    </a:cxn>
                    <a:cxn ang="0">
                      <a:pos x="T6" y="T7"/>
                    </a:cxn>
                    <a:cxn ang="0">
                      <a:pos x="T8" y="T9"/>
                    </a:cxn>
                  </a:cxnLst>
                  <a:rect l="0" t="0" r="r" b="b"/>
                  <a:pathLst>
                    <a:path w="97" h="140">
                      <a:moveTo>
                        <a:pt x="97" y="19"/>
                      </a:moveTo>
                      <a:lnTo>
                        <a:pt x="47" y="140"/>
                      </a:lnTo>
                      <a:lnTo>
                        <a:pt x="0" y="122"/>
                      </a:lnTo>
                      <a:lnTo>
                        <a:pt x="51" y="0"/>
                      </a:lnTo>
                      <a:lnTo>
                        <a:pt x="97" y="19"/>
                      </a:lnTo>
                      <a:close/>
                    </a:path>
                  </a:pathLst>
                </a:custGeom>
                <a:solidFill>
                  <a:srgbClr val="F9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17" name="Freeform 336"/>
                <p:cNvSpPr>
                  <a:spLocks/>
                </p:cNvSpPr>
                <p:nvPr/>
              </p:nvSpPr>
              <p:spPr bwMode="auto">
                <a:xfrm>
                  <a:off x="2703" y="1063"/>
                  <a:ext cx="999" cy="675"/>
                </a:xfrm>
                <a:custGeom>
                  <a:avLst/>
                  <a:gdLst>
                    <a:gd name="T0" fmla="*/ 469 w 790"/>
                    <a:gd name="T1" fmla="*/ 51 h 534"/>
                    <a:gd name="T2" fmla="*/ 497 w 790"/>
                    <a:gd name="T3" fmla="*/ 277 h 534"/>
                    <a:gd name="T4" fmla="*/ 41 w 790"/>
                    <a:gd name="T5" fmla="*/ 300 h 534"/>
                    <a:gd name="T6" fmla="*/ 0 w 790"/>
                    <a:gd name="T7" fmla="*/ 409 h 534"/>
                    <a:gd name="T8" fmla="*/ 417 w 790"/>
                    <a:gd name="T9" fmla="*/ 503 h 534"/>
                    <a:gd name="T10" fmla="*/ 702 w 790"/>
                    <a:gd name="T11" fmla="*/ 379 h 534"/>
                    <a:gd name="T12" fmla="*/ 781 w 790"/>
                    <a:gd name="T13" fmla="*/ 85 h 534"/>
                    <a:gd name="T14" fmla="*/ 469 w 790"/>
                    <a:gd name="T15" fmla="*/ 51 h 5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0" h="534">
                      <a:moveTo>
                        <a:pt x="469" y="51"/>
                      </a:moveTo>
                      <a:cubicBezTo>
                        <a:pt x="469" y="51"/>
                        <a:pt x="522" y="188"/>
                        <a:pt x="497" y="277"/>
                      </a:cubicBezTo>
                      <a:cubicBezTo>
                        <a:pt x="473" y="366"/>
                        <a:pt x="219" y="379"/>
                        <a:pt x="41" y="300"/>
                      </a:cubicBezTo>
                      <a:cubicBezTo>
                        <a:pt x="15" y="363"/>
                        <a:pt x="0" y="409"/>
                        <a:pt x="0" y="409"/>
                      </a:cubicBezTo>
                      <a:cubicBezTo>
                        <a:pt x="0" y="409"/>
                        <a:pt x="287" y="534"/>
                        <a:pt x="417" y="503"/>
                      </a:cubicBezTo>
                      <a:cubicBezTo>
                        <a:pt x="546" y="472"/>
                        <a:pt x="702" y="379"/>
                        <a:pt x="702" y="379"/>
                      </a:cubicBezTo>
                      <a:cubicBezTo>
                        <a:pt x="702" y="379"/>
                        <a:pt x="773" y="171"/>
                        <a:pt x="781" y="85"/>
                      </a:cubicBezTo>
                      <a:cubicBezTo>
                        <a:pt x="790" y="0"/>
                        <a:pt x="469" y="51"/>
                        <a:pt x="469" y="51"/>
                      </a:cubicBezTo>
                      <a:close/>
                    </a:path>
                  </a:pathLst>
                </a:custGeom>
                <a:solidFill>
                  <a:srgbClr val="FC5B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18" name="Freeform 337"/>
                <p:cNvSpPr>
                  <a:spLocks/>
                </p:cNvSpPr>
                <p:nvPr/>
              </p:nvSpPr>
              <p:spPr bwMode="auto">
                <a:xfrm>
                  <a:off x="2703" y="1115"/>
                  <a:ext cx="991" cy="623"/>
                </a:xfrm>
                <a:custGeom>
                  <a:avLst/>
                  <a:gdLst>
                    <a:gd name="T0" fmla="*/ 646 w 784"/>
                    <a:gd name="T1" fmla="*/ 282 h 493"/>
                    <a:gd name="T2" fmla="*/ 361 w 784"/>
                    <a:gd name="T3" fmla="*/ 406 h 493"/>
                    <a:gd name="T4" fmla="*/ 10 w 784"/>
                    <a:gd name="T5" fmla="*/ 338 h 493"/>
                    <a:gd name="T6" fmla="*/ 0 w 784"/>
                    <a:gd name="T7" fmla="*/ 368 h 493"/>
                    <a:gd name="T8" fmla="*/ 417 w 784"/>
                    <a:gd name="T9" fmla="*/ 462 h 493"/>
                    <a:gd name="T10" fmla="*/ 702 w 784"/>
                    <a:gd name="T11" fmla="*/ 338 h 493"/>
                    <a:gd name="T12" fmla="*/ 781 w 784"/>
                    <a:gd name="T13" fmla="*/ 44 h 493"/>
                    <a:gd name="T14" fmla="*/ 724 w 784"/>
                    <a:gd name="T15" fmla="*/ 0 h 493"/>
                    <a:gd name="T16" fmla="*/ 646 w 784"/>
                    <a:gd name="T17" fmla="*/ 28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4" h="493">
                      <a:moveTo>
                        <a:pt x="646" y="282"/>
                      </a:moveTo>
                      <a:cubicBezTo>
                        <a:pt x="646" y="282"/>
                        <a:pt x="490" y="375"/>
                        <a:pt x="361" y="406"/>
                      </a:cubicBezTo>
                      <a:cubicBezTo>
                        <a:pt x="270" y="427"/>
                        <a:pt x="103" y="373"/>
                        <a:pt x="10" y="338"/>
                      </a:cubicBezTo>
                      <a:cubicBezTo>
                        <a:pt x="3" y="357"/>
                        <a:pt x="0" y="368"/>
                        <a:pt x="0" y="368"/>
                      </a:cubicBezTo>
                      <a:cubicBezTo>
                        <a:pt x="0" y="368"/>
                        <a:pt x="287" y="493"/>
                        <a:pt x="417" y="462"/>
                      </a:cubicBezTo>
                      <a:cubicBezTo>
                        <a:pt x="546" y="431"/>
                        <a:pt x="702" y="338"/>
                        <a:pt x="702" y="338"/>
                      </a:cubicBezTo>
                      <a:cubicBezTo>
                        <a:pt x="702" y="338"/>
                        <a:pt x="773" y="130"/>
                        <a:pt x="781" y="44"/>
                      </a:cubicBezTo>
                      <a:cubicBezTo>
                        <a:pt x="784" y="20"/>
                        <a:pt x="760" y="7"/>
                        <a:pt x="724" y="0"/>
                      </a:cubicBezTo>
                      <a:cubicBezTo>
                        <a:pt x="711" y="92"/>
                        <a:pt x="646" y="282"/>
                        <a:pt x="646" y="282"/>
                      </a:cubicBezTo>
                      <a:close/>
                    </a:path>
                  </a:pathLst>
                </a:custGeom>
                <a:solidFill>
                  <a:srgbClr val="BD2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19" name="Freeform 338"/>
                <p:cNvSpPr>
                  <a:spLocks/>
                </p:cNvSpPr>
                <p:nvPr/>
              </p:nvSpPr>
              <p:spPr bwMode="auto">
                <a:xfrm>
                  <a:off x="2822" y="336"/>
                  <a:ext cx="65" cy="136"/>
                </a:xfrm>
                <a:custGeom>
                  <a:avLst/>
                  <a:gdLst>
                    <a:gd name="T0" fmla="*/ 65 w 65"/>
                    <a:gd name="T1" fmla="*/ 129 h 136"/>
                    <a:gd name="T2" fmla="*/ 50 w 65"/>
                    <a:gd name="T3" fmla="*/ 0 h 136"/>
                    <a:gd name="T4" fmla="*/ 0 w 65"/>
                    <a:gd name="T5" fmla="*/ 5 h 136"/>
                    <a:gd name="T6" fmla="*/ 15 w 65"/>
                    <a:gd name="T7" fmla="*/ 136 h 136"/>
                    <a:gd name="T8" fmla="*/ 65 w 65"/>
                    <a:gd name="T9" fmla="*/ 129 h 136"/>
                  </a:gdLst>
                  <a:ahLst/>
                  <a:cxnLst>
                    <a:cxn ang="0">
                      <a:pos x="T0" y="T1"/>
                    </a:cxn>
                    <a:cxn ang="0">
                      <a:pos x="T2" y="T3"/>
                    </a:cxn>
                    <a:cxn ang="0">
                      <a:pos x="T4" y="T5"/>
                    </a:cxn>
                    <a:cxn ang="0">
                      <a:pos x="T6" y="T7"/>
                    </a:cxn>
                    <a:cxn ang="0">
                      <a:pos x="T8" y="T9"/>
                    </a:cxn>
                  </a:cxnLst>
                  <a:rect l="0" t="0" r="r" b="b"/>
                  <a:pathLst>
                    <a:path w="65" h="136">
                      <a:moveTo>
                        <a:pt x="65" y="129"/>
                      </a:moveTo>
                      <a:lnTo>
                        <a:pt x="50" y="0"/>
                      </a:lnTo>
                      <a:lnTo>
                        <a:pt x="0" y="5"/>
                      </a:lnTo>
                      <a:lnTo>
                        <a:pt x="15" y="136"/>
                      </a:lnTo>
                      <a:lnTo>
                        <a:pt x="65" y="129"/>
                      </a:lnTo>
                      <a:close/>
                    </a:path>
                  </a:pathLst>
                </a:custGeom>
                <a:solidFill>
                  <a:srgbClr val="F9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20" name="Freeform 339"/>
                <p:cNvSpPr>
                  <a:spLocks/>
                </p:cNvSpPr>
                <p:nvPr/>
              </p:nvSpPr>
              <p:spPr bwMode="auto">
                <a:xfrm>
                  <a:off x="2866" y="272"/>
                  <a:ext cx="860" cy="820"/>
                </a:xfrm>
                <a:custGeom>
                  <a:avLst/>
                  <a:gdLst>
                    <a:gd name="T0" fmla="*/ 356 w 680"/>
                    <a:gd name="T1" fmla="*/ 513 h 649"/>
                    <a:gd name="T2" fmla="*/ 444 w 680"/>
                    <a:gd name="T3" fmla="*/ 303 h 649"/>
                    <a:gd name="T4" fmla="*/ 10 w 680"/>
                    <a:gd name="T5" fmla="*/ 158 h 649"/>
                    <a:gd name="T6" fmla="*/ 0 w 680"/>
                    <a:gd name="T7" fmla="*/ 42 h 649"/>
                    <a:gd name="T8" fmla="*/ 427 w 680"/>
                    <a:gd name="T9" fmla="*/ 64 h 649"/>
                    <a:gd name="T10" fmla="*/ 668 w 680"/>
                    <a:gd name="T11" fmla="*/ 260 h 649"/>
                    <a:gd name="T12" fmla="*/ 665 w 680"/>
                    <a:gd name="T13" fmla="*/ 564 h 649"/>
                    <a:gd name="T14" fmla="*/ 356 w 680"/>
                    <a:gd name="T15" fmla="*/ 513 h 6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0" h="649">
                      <a:moveTo>
                        <a:pt x="356" y="513"/>
                      </a:moveTo>
                      <a:cubicBezTo>
                        <a:pt x="356" y="513"/>
                        <a:pt x="443" y="395"/>
                        <a:pt x="444" y="303"/>
                      </a:cubicBezTo>
                      <a:cubicBezTo>
                        <a:pt x="444" y="211"/>
                        <a:pt x="203" y="130"/>
                        <a:pt x="10" y="158"/>
                      </a:cubicBezTo>
                      <a:cubicBezTo>
                        <a:pt x="2" y="91"/>
                        <a:pt x="0" y="42"/>
                        <a:pt x="0" y="42"/>
                      </a:cubicBezTo>
                      <a:cubicBezTo>
                        <a:pt x="0" y="42"/>
                        <a:pt x="310" y="0"/>
                        <a:pt x="427" y="64"/>
                      </a:cubicBezTo>
                      <a:cubicBezTo>
                        <a:pt x="543" y="129"/>
                        <a:pt x="668" y="260"/>
                        <a:pt x="668" y="260"/>
                      </a:cubicBezTo>
                      <a:cubicBezTo>
                        <a:pt x="668" y="260"/>
                        <a:pt x="680" y="479"/>
                        <a:pt x="665" y="564"/>
                      </a:cubicBezTo>
                      <a:cubicBezTo>
                        <a:pt x="651" y="649"/>
                        <a:pt x="356" y="513"/>
                        <a:pt x="356" y="513"/>
                      </a:cubicBezTo>
                      <a:close/>
                    </a:path>
                  </a:pathLst>
                </a:custGeom>
                <a:solidFill>
                  <a:srgbClr val="FC5B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21" name="Freeform 340"/>
                <p:cNvSpPr>
                  <a:spLocks/>
                </p:cNvSpPr>
                <p:nvPr/>
              </p:nvSpPr>
              <p:spPr bwMode="auto">
                <a:xfrm>
                  <a:off x="2866" y="272"/>
                  <a:ext cx="860" cy="752"/>
                </a:xfrm>
                <a:custGeom>
                  <a:avLst/>
                  <a:gdLst>
                    <a:gd name="T0" fmla="*/ 599 w 680"/>
                    <a:gd name="T1" fmla="*/ 299 h 595"/>
                    <a:gd name="T2" fmla="*/ 358 w 680"/>
                    <a:gd name="T3" fmla="*/ 103 h 595"/>
                    <a:gd name="T4" fmla="*/ 2 w 680"/>
                    <a:gd name="T5" fmla="*/ 74 h 595"/>
                    <a:gd name="T6" fmla="*/ 0 w 680"/>
                    <a:gd name="T7" fmla="*/ 42 h 595"/>
                    <a:gd name="T8" fmla="*/ 427 w 680"/>
                    <a:gd name="T9" fmla="*/ 64 h 595"/>
                    <a:gd name="T10" fmla="*/ 668 w 680"/>
                    <a:gd name="T11" fmla="*/ 260 h 595"/>
                    <a:gd name="T12" fmla="*/ 665 w 680"/>
                    <a:gd name="T13" fmla="*/ 564 h 595"/>
                    <a:gd name="T14" fmla="*/ 598 w 680"/>
                    <a:gd name="T15" fmla="*/ 591 h 595"/>
                    <a:gd name="T16" fmla="*/ 599 w 680"/>
                    <a:gd name="T17" fmla="*/ 29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0" h="595">
                      <a:moveTo>
                        <a:pt x="599" y="299"/>
                      </a:moveTo>
                      <a:cubicBezTo>
                        <a:pt x="599" y="299"/>
                        <a:pt x="474" y="167"/>
                        <a:pt x="358" y="103"/>
                      </a:cubicBezTo>
                      <a:cubicBezTo>
                        <a:pt x="276" y="58"/>
                        <a:pt x="100" y="65"/>
                        <a:pt x="2" y="74"/>
                      </a:cubicBezTo>
                      <a:cubicBezTo>
                        <a:pt x="0" y="54"/>
                        <a:pt x="0" y="42"/>
                        <a:pt x="0" y="42"/>
                      </a:cubicBezTo>
                      <a:cubicBezTo>
                        <a:pt x="0" y="42"/>
                        <a:pt x="310" y="0"/>
                        <a:pt x="427" y="64"/>
                      </a:cubicBezTo>
                      <a:cubicBezTo>
                        <a:pt x="543" y="129"/>
                        <a:pt x="668" y="260"/>
                        <a:pt x="668" y="260"/>
                      </a:cubicBezTo>
                      <a:cubicBezTo>
                        <a:pt x="668" y="260"/>
                        <a:pt x="680" y="479"/>
                        <a:pt x="665" y="564"/>
                      </a:cubicBezTo>
                      <a:cubicBezTo>
                        <a:pt x="661" y="588"/>
                        <a:pt x="634" y="595"/>
                        <a:pt x="598" y="591"/>
                      </a:cubicBezTo>
                      <a:cubicBezTo>
                        <a:pt x="610" y="499"/>
                        <a:pt x="599" y="299"/>
                        <a:pt x="599" y="299"/>
                      </a:cubicBezTo>
                      <a:close/>
                    </a:path>
                  </a:pathLst>
                </a:custGeom>
                <a:solidFill>
                  <a:srgbClr val="BD2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22" name="Freeform 341"/>
                <p:cNvSpPr>
                  <a:spLocks/>
                </p:cNvSpPr>
                <p:nvPr/>
              </p:nvSpPr>
              <p:spPr bwMode="auto">
                <a:xfrm>
                  <a:off x="2473" y="338"/>
                  <a:ext cx="363" cy="242"/>
                </a:xfrm>
                <a:custGeom>
                  <a:avLst/>
                  <a:gdLst>
                    <a:gd name="T0" fmla="*/ 280 w 287"/>
                    <a:gd name="T1" fmla="*/ 31 h 192"/>
                    <a:gd name="T2" fmla="*/ 141 w 287"/>
                    <a:gd name="T3" fmla="*/ 5 h 192"/>
                    <a:gd name="T4" fmla="*/ 74 w 287"/>
                    <a:gd name="T5" fmla="*/ 34 h 192"/>
                    <a:gd name="T6" fmla="*/ 12 w 287"/>
                    <a:gd name="T7" fmla="*/ 83 h 192"/>
                    <a:gd name="T8" fmla="*/ 17 w 287"/>
                    <a:gd name="T9" fmla="*/ 84 h 192"/>
                    <a:gd name="T10" fmla="*/ 1 w 287"/>
                    <a:gd name="T11" fmla="*/ 103 h 192"/>
                    <a:gd name="T12" fmla="*/ 23 w 287"/>
                    <a:gd name="T13" fmla="*/ 107 h 192"/>
                    <a:gd name="T14" fmla="*/ 4 w 287"/>
                    <a:gd name="T15" fmla="*/ 132 h 192"/>
                    <a:gd name="T16" fmla="*/ 37 w 287"/>
                    <a:gd name="T17" fmla="*/ 135 h 192"/>
                    <a:gd name="T18" fmla="*/ 21 w 287"/>
                    <a:gd name="T19" fmla="*/ 161 h 192"/>
                    <a:gd name="T20" fmla="*/ 57 w 287"/>
                    <a:gd name="T21" fmla="*/ 163 h 192"/>
                    <a:gd name="T22" fmla="*/ 146 w 287"/>
                    <a:gd name="T23" fmla="*/ 127 h 192"/>
                    <a:gd name="T24" fmla="*/ 79 w 287"/>
                    <a:gd name="T25" fmla="*/ 166 h 192"/>
                    <a:gd name="T26" fmla="*/ 109 w 287"/>
                    <a:gd name="T27" fmla="*/ 177 h 192"/>
                    <a:gd name="T28" fmla="*/ 208 w 287"/>
                    <a:gd name="T29" fmla="*/ 147 h 192"/>
                    <a:gd name="T30" fmla="*/ 287 w 287"/>
                    <a:gd name="T31" fmla="*/ 96 h 192"/>
                    <a:gd name="T32" fmla="*/ 280 w 287"/>
                    <a:gd name="T33" fmla="*/ 3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7" h="192">
                      <a:moveTo>
                        <a:pt x="280" y="31"/>
                      </a:moveTo>
                      <a:cubicBezTo>
                        <a:pt x="280" y="31"/>
                        <a:pt x="180" y="9"/>
                        <a:pt x="141" y="5"/>
                      </a:cubicBezTo>
                      <a:cubicBezTo>
                        <a:pt x="101" y="0"/>
                        <a:pt x="103" y="15"/>
                        <a:pt x="74" y="34"/>
                      </a:cubicBezTo>
                      <a:cubicBezTo>
                        <a:pt x="44" y="53"/>
                        <a:pt x="14" y="67"/>
                        <a:pt x="12" y="83"/>
                      </a:cubicBezTo>
                      <a:cubicBezTo>
                        <a:pt x="17" y="84"/>
                        <a:pt x="17" y="84"/>
                        <a:pt x="17" y="84"/>
                      </a:cubicBezTo>
                      <a:cubicBezTo>
                        <a:pt x="17" y="84"/>
                        <a:pt x="1" y="90"/>
                        <a:pt x="1" y="103"/>
                      </a:cubicBezTo>
                      <a:cubicBezTo>
                        <a:pt x="0" y="115"/>
                        <a:pt x="14" y="109"/>
                        <a:pt x="23" y="107"/>
                      </a:cubicBezTo>
                      <a:cubicBezTo>
                        <a:pt x="5" y="114"/>
                        <a:pt x="1" y="123"/>
                        <a:pt x="4" y="132"/>
                      </a:cubicBezTo>
                      <a:cubicBezTo>
                        <a:pt x="7" y="141"/>
                        <a:pt x="23" y="140"/>
                        <a:pt x="37" y="135"/>
                      </a:cubicBezTo>
                      <a:cubicBezTo>
                        <a:pt x="22" y="141"/>
                        <a:pt x="19" y="153"/>
                        <a:pt x="21" y="161"/>
                      </a:cubicBezTo>
                      <a:cubicBezTo>
                        <a:pt x="22" y="169"/>
                        <a:pt x="35" y="177"/>
                        <a:pt x="57" y="163"/>
                      </a:cubicBezTo>
                      <a:cubicBezTo>
                        <a:pt x="79" y="150"/>
                        <a:pt x="146" y="127"/>
                        <a:pt x="146" y="127"/>
                      </a:cubicBezTo>
                      <a:cubicBezTo>
                        <a:pt x="146" y="127"/>
                        <a:pt x="84" y="164"/>
                        <a:pt x="79" y="166"/>
                      </a:cubicBezTo>
                      <a:cubicBezTo>
                        <a:pt x="75" y="168"/>
                        <a:pt x="79" y="192"/>
                        <a:pt x="109" y="177"/>
                      </a:cubicBezTo>
                      <a:cubicBezTo>
                        <a:pt x="139" y="162"/>
                        <a:pt x="178" y="158"/>
                        <a:pt x="208" y="147"/>
                      </a:cubicBezTo>
                      <a:cubicBezTo>
                        <a:pt x="238" y="137"/>
                        <a:pt x="281" y="115"/>
                        <a:pt x="287" y="96"/>
                      </a:cubicBezTo>
                      <a:cubicBezTo>
                        <a:pt x="281" y="43"/>
                        <a:pt x="280" y="31"/>
                        <a:pt x="280" y="31"/>
                      </a:cubicBezTo>
                      <a:close/>
                    </a:path>
                  </a:pathLst>
                </a:custGeom>
                <a:solidFill>
                  <a:srgbClr val="E7B2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23" name="Freeform 342"/>
                <p:cNvSpPr>
                  <a:spLocks/>
                </p:cNvSpPr>
                <p:nvPr/>
              </p:nvSpPr>
              <p:spPr bwMode="auto">
                <a:xfrm>
                  <a:off x="2351" y="1270"/>
                  <a:ext cx="352" cy="263"/>
                </a:xfrm>
                <a:custGeom>
                  <a:avLst/>
                  <a:gdLst>
                    <a:gd name="T0" fmla="*/ 253 w 278"/>
                    <a:gd name="T1" fmla="*/ 208 h 208"/>
                    <a:gd name="T2" fmla="*/ 112 w 278"/>
                    <a:gd name="T3" fmla="*/ 196 h 208"/>
                    <a:gd name="T4" fmla="*/ 55 w 278"/>
                    <a:gd name="T5" fmla="*/ 149 h 208"/>
                    <a:gd name="T6" fmla="*/ 9 w 278"/>
                    <a:gd name="T7" fmla="*/ 86 h 208"/>
                    <a:gd name="T8" fmla="*/ 14 w 278"/>
                    <a:gd name="T9" fmla="*/ 86 h 208"/>
                    <a:gd name="T10" fmla="*/ 3 w 278"/>
                    <a:gd name="T11" fmla="*/ 64 h 208"/>
                    <a:gd name="T12" fmla="*/ 26 w 278"/>
                    <a:gd name="T13" fmla="*/ 66 h 208"/>
                    <a:gd name="T14" fmla="*/ 14 w 278"/>
                    <a:gd name="T15" fmla="*/ 37 h 208"/>
                    <a:gd name="T16" fmla="*/ 47 w 278"/>
                    <a:gd name="T17" fmla="*/ 43 h 208"/>
                    <a:gd name="T18" fmla="*/ 39 w 278"/>
                    <a:gd name="T19" fmla="*/ 13 h 208"/>
                    <a:gd name="T20" fmla="*/ 74 w 278"/>
                    <a:gd name="T21" fmla="*/ 21 h 208"/>
                    <a:gd name="T22" fmla="*/ 150 w 278"/>
                    <a:gd name="T23" fmla="*/ 79 h 208"/>
                    <a:gd name="T24" fmla="*/ 96 w 278"/>
                    <a:gd name="T25" fmla="*/ 24 h 208"/>
                    <a:gd name="T26" fmla="*/ 128 w 278"/>
                    <a:gd name="T27" fmla="*/ 22 h 208"/>
                    <a:gd name="T28" fmla="*/ 215 w 278"/>
                    <a:gd name="T29" fmla="*/ 77 h 208"/>
                    <a:gd name="T30" fmla="*/ 278 w 278"/>
                    <a:gd name="T31" fmla="*/ 147 h 208"/>
                    <a:gd name="T32" fmla="*/ 253 w 278"/>
                    <a:gd name="T33"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8" h="208">
                      <a:moveTo>
                        <a:pt x="253" y="208"/>
                      </a:moveTo>
                      <a:cubicBezTo>
                        <a:pt x="253" y="208"/>
                        <a:pt x="151" y="202"/>
                        <a:pt x="112" y="196"/>
                      </a:cubicBezTo>
                      <a:cubicBezTo>
                        <a:pt x="73" y="190"/>
                        <a:pt x="79" y="176"/>
                        <a:pt x="55" y="149"/>
                      </a:cubicBezTo>
                      <a:cubicBezTo>
                        <a:pt x="32" y="123"/>
                        <a:pt x="7" y="102"/>
                        <a:pt x="9" y="86"/>
                      </a:cubicBezTo>
                      <a:cubicBezTo>
                        <a:pt x="14" y="86"/>
                        <a:pt x="14" y="86"/>
                        <a:pt x="14" y="86"/>
                      </a:cubicBezTo>
                      <a:cubicBezTo>
                        <a:pt x="14" y="86"/>
                        <a:pt x="0" y="76"/>
                        <a:pt x="3" y="64"/>
                      </a:cubicBezTo>
                      <a:cubicBezTo>
                        <a:pt x="6" y="52"/>
                        <a:pt x="19" y="61"/>
                        <a:pt x="26" y="66"/>
                      </a:cubicBezTo>
                      <a:cubicBezTo>
                        <a:pt x="11" y="54"/>
                        <a:pt x="9" y="45"/>
                        <a:pt x="14" y="37"/>
                      </a:cubicBezTo>
                      <a:cubicBezTo>
                        <a:pt x="20" y="29"/>
                        <a:pt x="35" y="35"/>
                        <a:pt x="47" y="43"/>
                      </a:cubicBezTo>
                      <a:cubicBezTo>
                        <a:pt x="34" y="33"/>
                        <a:pt x="35" y="20"/>
                        <a:pt x="39" y="13"/>
                      </a:cubicBezTo>
                      <a:cubicBezTo>
                        <a:pt x="42" y="6"/>
                        <a:pt x="57" y="2"/>
                        <a:pt x="74" y="21"/>
                      </a:cubicBezTo>
                      <a:cubicBezTo>
                        <a:pt x="92" y="40"/>
                        <a:pt x="150" y="79"/>
                        <a:pt x="150" y="79"/>
                      </a:cubicBezTo>
                      <a:cubicBezTo>
                        <a:pt x="150" y="79"/>
                        <a:pt x="101" y="28"/>
                        <a:pt x="96" y="24"/>
                      </a:cubicBezTo>
                      <a:cubicBezTo>
                        <a:pt x="92" y="21"/>
                        <a:pt x="103" y="0"/>
                        <a:pt x="128" y="22"/>
                      </a:cubicBezTo>
                      <a:cubicBezTo>
                        <a:pt x="152" y="44"/>
                        <a:pt x="189" y="59"/>
                        <a:pt x="215" y="77"/>
                      </a:cubicBezTo>
                      <a:cubicBezTo>
                        <a:pt x="241" y="95"/>
                        <a:pt x="276" y="128"/>
                        <a:pt x="278" y="147"/>
                      </a:cubicBezTo>
                      <a:cubicBezTo>
                        <a:pt x="258" y="197"/>
                        <a:pt x="253" y="208"/>
                        <a:pt x="253" y="208"/>
                      </a:cubicBezTo>
                      <a:close/>
                    </a:path>
                  </a:pathLst>
                </a:custGeom>
                <a:solidFill>
                  <a:srgbClr val="E7B2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24" name="Freeform 343"/>
                <p:cNvSpPr>
                  <a:spLocks/>
                </p:cNvSpPr>
                <p:nvPr/>
              </p:nvSpPr>
              <p:spPr bwMode="auto">
                <a:xfrm>
                  <a:off x="3156" y="724"/>
                  <a:ext cx="293" cy="635"/>
                </a:xfrm>
                <a:custGeom>
                  <a:avLst/>
                  <a:gdLst>
                    <a:gd name="T0" fmla="*/ 36 w 232"/>
                    <a:gd name="T1" fmla="*/ 65 h 502"/>
                    <a:gd name="T2" fmla="*/ 0 w 232"/>
                    <a:gd name="T3" fmla="*/ 128 h 502"/>
                    <a:gd name="T4" fmla="*/ 0 w 232"/>
                    <a:gd name="T5" fmla="*/ 403 h 502"/>
                    <a:gd name="T6" fmla="*/ 37 w 232"/>
                    <a:gd name="T7" fmla="*/ 461 h 502"/>
                    <a:gd name="T8" fmla="*/ 164 w 232"/>
                    <a:gd name="T9" fmla="*/ 496 h 502"/>
                    <a:gd name="T10" fmla="*/ 207 w 232"/>
                    <a:gd name="T11" fmla="*/ 459 h 502"/>
                    <a:gd name="T12" fmla="*/ 228 w 232"/>
                    <a:gd name="T13" fmla="*/ 311 h 502"/>
                    <a:gd name="T14" fmla="*/ 229 w 232"/>
                    <a:gd name="T15" fmla="*/ 217 h 502"/>
                    <a:gd name="T16" fmla="*/ 208 w 232"/>
                    <a:gd name="T17" fmla="*/ 41 h 502"/>
                    <a:gd name="T18" fmla="*/ 166 w 232"/>
                    <a:gd name="T19" fmla="*/ 9 h 502"/>
                    <a:gd name="T20" fmla="*/ 36 w 232"/>
                    <a:gd name="T21" fmla="*/ 6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502">
                      <a:moveTo>
                        <a:pt x="36" y="65"/>
                      </a:moveTo>
                      <a:cubicBezTo>
                        <a:pt x="16" y="73"/>
                        <a:pt x="0" y="102"/>
                        <a:pt x="0" y="128"/>
                      </a:cubicBezTo>
                      <a:cubicBezTo>
                        <a:pt x="0" y="403"/>
                        <a:pt x="0" y="403"/>
                        <a:pt x="0" y="403"/>
                      </a:cubicBezTo>
                      <a:cubicBezTo>
                        <a:pt x="0" y="430"/>
                        <a:pt x="16" y="456"/>
                        <a:pt x="37" y="461"/>
                      </a:cubicBezTo>
                      <a:cubicBezTo>
                        <a:pt x="164" y="496"/>
                        <a:pt x="164" y="496"/>
                        <a:pt x="164" y="496"/>
                      </a:cubicBezTo>
                      <a:cubicBezTo>
                        <a:pt x="184" y="502"/>
                        <a:pt x="204" y="485"/>
                        <a:pt x="207" y="459"/>
                      </a:cubicBezTo>
                      <a:cubicBezTo>
                        <a:pt x="228" y="311"/>
                        <a:pt x="228" y="311"/>
                        <a:pt x="228" y="311"/>
                      </a:cubicBezTo>
                      <a:cubicBezTo>
                        <a:pt x="231" y="285"/>
                        <a:pt x="232" y="243"/>
                        <a:pt x="229" y="217"/>
                      </a:cubicBezTo>
                      <a:cubicBezTo>
                        <a:pt x="208" y="41"/>
                        <a:pt x="208" y="41"/>
                        <a:pt x="208" y="41"/>
                      </a:cubicBezTo>
                      <a:cubicBezTo>
                        <a:pt x="205" y="15"/>
                        <a:pt x="186" y="0"/>
                        <a:pt x="166" y="9"/>
                      </a:cubicBezTo>
                      <a:lnTo>
                        <a:pt x="36" y="65"/>
                      </a:lnTo>
                      <a:close/>
                    </a:path>
                  </a:pathLst>
                </a:custGeom>
                <a:solidFill>
                  <a:srgbClr val="FC5B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25" name="Oval 344"/>
                <p:cNvSpPr>
                  <a:spLocks noChangeArrowheads="1"/>
                </p:cNvSpPr>
                <p:nvPr/>
              </p:nvSpPr>
              <p:spPr bwMode="auto">
                <a:xfrm>
                  <a:off x="3228" y="799"/>
                  <a:ext cx="572" cy="526"/>
                </a:xfrm>
                <a:prstGeom prst="ellipse">
                  <a:avLst/>
                </a:prstGeom>
                <a:solidFill>
                  <a:srgbClr val="A080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26" name="Freeform 345"/>
                <p:cNvSpPr>
                  <a:spLocks/>
                </p:cNvSpPr>
                <p:nvPr/>
              </p:nvSpPr>
              <p:spPr bwMode="auto">
                <a:xfrm>
                  <a:off x="3228" y="946"/>
                  <a:ext cx="572" cy="379"/>
                </a:xfrm>
                <a:custGeom>
                  <a:avLst/>
                  <a:gdLst>
                    <a:gd name="T0" fmla="*/ 249 w 453"/>
                    <a:gd name="T1" fmla="*/ 192 h 300"/>
                    <a:gd name="T2" fmla="*/ 24 w 453"/>
                    <a:gd name="T3" fmla="*/ 0 h 300"/>
                    <a:gd name="T4" fmla="*/ 0 w 453"/>
                    <a:gd name="T5" fmla="*/ 92 h 300"/>
                    <a:gd name="T6" fmla="*/ 227 w 453"/>
                    <a:gd name="T7" fmla="*/ 300 h 300"/>
                    <a:gd name="T8" fmla="*/ 453 w 453"/>
                    <a:gd name="T9" fmla="*/ 92 h 300"/>
                    <a:gd name="T10" fmla="*/ 452 w 453"/>
                    <a:gd name="T11" fmla="*/ 76 h 300"/>
                    <a:gd name="T12" fmla="*/ 249 w 453"/>
                    <a:gd name="T13" fmla="*/ 192 h 300"/>
                  </a:gdLst>
                  <a:ahLst/>
                  <a:cxnLst>
                    <a:cxn ang="0">
                      <a:pos x="T0" y="T1"/>
                    </a:cxn>
                    <a:cxn ang="0">
                      <a:pos x="T2" y="T3"/>
                    </a:cxn>
                    <a:cxn ang="0">
                      <a:pos x="T4" y="T5"/>
                    </a:cxn>
                    <a:cxn ang="0">
                      <a:pos x="T6" y="T7"/>
                    </a:cxn>
                    <a:cxn ang="0">
                      <a:pos x="T8" y="T9"/>
                    </a:cxn>
                    <a:cxn ang="0">
                      <a:pos x="T10" y="T11"/>
                    </a:cxn>
                    <a:cxn ang="0">
                      <a:pos x="T12" y="T13"/>
                    </a:cxn>
                  </a:cxnLst>
                  <a:rect l="0" t="0" r="r" b="b"/>
                  <a:pathLst>
                    <a:path w="453" h="300">
                      <a:moveTo>
                        <a:pt x="249" y="192"/>
                      </a:moveTo>
                      <a:cubicBezTo>
                        <a:pt x="130" y="192"/>
                        <a:pt x="33" y="108"/>
                        <a:pt x="24" y="0"/>
                      </a:cubicBezTo>
                      <a:cubicBezTo>
                        <a:pt x="9" y="28"/>
                        <a:pt x="0" y="59"/>
                        <a:pt x="0" y="92"/>
                      </a:cubicBezTo>
                      <a:cubicBezTo>
                        <a:pt x="0" y="207"/>
                        <a:pt x="102" y="300"/>
                        <a:pt x="227" y="300"/>
                      </a:cubicBezTo>
                      <a:cubicBezTo>
                        <a:pt x="352" y="300"/>
                        <a:pt x="453" y="207"/>
                        <a:pt x="453" y="92"/>
                      </a:cubicBezTo>
                      <a:cubicBezTo>
                        <a:pt x="453" y="87"/>
                        <a:pt x="453" y="81"/>
                        <a:pt x="452" y="76"/>
                      </a:cubicBezTo>
                      <a:cubicBezTo>
                        <a:pt x="416" y="145"/>
                        <a:pt x="338" y="192"/>
                        <a:pt x="249" y="192"/>
                      </a:cubicBezTo>
                      <a:close/>
                    </a:path>
                  </a:pathLst>
                </a:custGeom>
                <a:solidFill>
                  <a:srgbClr val="9070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27" name="Freeform 346"/>
                <p:cNvSpPr>
                  <a:spLocks/>
                </p:cNvSpPr>
                <p:nvPr/>
              </p:nvSpPr>
              <p:spPr bwMode="auto">
                <a:xfrm>
                  <a:off x="1411" y="421"/>
                  <a:ext cx="275" cy="234"/>
                </a:xfrm>
                <a:custGeom>
                  <a:avLst/>
                  <a:gdLst>
                    <a:gd name="T0" fmla="*/ 0 w 218"/>
                    <a:gd name="T1" fmla="*/ 5 h 185"/>
                    <a:gd name="T2" fmla="*/ 216 w 218"/>
                    <a:gd name="T3" fmla="*/ 185 h 185"/>
                    <a:gd name="T4" fmla="*/ 213 w 218"/>
                    <a:gd name="T5" fmla="*/ 174 h 185"/>
                    <a:gd name="T6" fmla="*/ 4 w 218"/>
                    <a:gd name="T7" fmla="*/ 0 h 185"/>
                    <a:gd name="T8" fmla="*/ 0 w 218"/>
                    <a:gd name="T9" fmla="*/ 5 h 185"/>
                  </a:gdLst>
                  <a:ahLst/>
                  <a:cxnLst>
                    <a:cxn ang="0">
                      <a:pos x="T0" y="T1"/>
                    </a:cxn>
                    <a:cxn ang="0">
                      <a:pos x="T2" y="T3"/>
                    </a:cxn>
                    <a:cxn ang="0">
                      <a:pos x="T4" y="T5"/>
                    </a:cxn>
                    <a:cxn ang="0">
                      <a:pos x="T6" y="T7"/>
                    </a:cxn>
                    <a:cxn ang="0">
                      <a:pos x="T8" y="T9"/>
                    </a:cxn>
                  </a:cxnLst>
                  <a:rect l="0" t="0" r="r" b="b"/>
                  <a:pathLst>
                    <a:path w="218" h="185">
                      <a:moveTo>
                        <a:pt x="0" y="5"/>
                      </a:moveTo>
                      <a:cubicBezTo>
                        <a:pt x="216" y="185"/>
                        <a:pt x="216" y="185"/>
                        <a:pt x="216" y="185"/>
                      </a:cubicBezTo>
                      <a:cubicBezTo>
                        <a:pt x="218" y="182"/>
                        <a:pt x="216" y="178"/>
                        <a:pt x="213" y="174"/>
                      </a:cubicBezTo>
                      <a:cubicBezTo>
                        <a:pt x="4" y="0"/>
                        <a:pt x="4" y="0"/>
                        <a:pt x="4" y="0"/>
                      </a:cubicBezTo>
                      <a:lnTo>
                        <a:pt x="0" y="5"/>
                      </a:lnTo>
                      <a:close/>
                    </a:path>
                  </a:pathLst>
                </a:custGeom>
                <a:solidFill>
                  <a:srgbClr val="F9A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28" name="Freeform 347"/>
                <p:cNvSpPr>
                  <a:spLocks/>
                </p:cNvSpPr>
                <p:nvPr/>
              </p:nvSpPr>
              <p:spPr bwMode="auto">
                <a:xfrm>
                  <a:off x="1416" y="406"/>
                  <a:ext cx="283" cy="240"/>
                </a:xfrm>
                <a:custGeom>
                  <a:avLst/>
                  <a:gdLst>
                    <a:gd name="T0" fmla="*/ 10 w 224"/>
                    <a:gd name="T1" fmla="*/ 0 h 190"/>
                    <a:gd name="T2" fmla="*/ 0 w 224"/>
                    <a:gd name="T3" fmla="*/ 12 h 190"/>
                    <a:gd name="T4" fmla="*/ 209 w 224"/>
                    <a:gd name="T5" fmla="*/ 186 h 190"/>
                    <a:gd name="T6" fmla="*/ 209 w 224"/>
                    <a:gd name="T7" fmla="*/ 186 h 190"/>
                    <a:gd name="T8" fmla="*/ 209 w 224"/>
                    <a:gd name="T9" fmla="*/ 186 h 190"/>
                    <a:gd name="T10" fmla="*/ 222 w 224"/>
                    <a:gd name="T11" fmla="*/ 187 h 190"/>
                    <a:gd name="T12" fmla="*/ 219 w 224"/>
                    <a:gd name="T13" fmla="*/ 174 h 190"/>
                    <a:gd name="T14" fmla="*/ 219 w 224"/>
                    <a:gd name="T15" fmla="*/ 175 h 190"/>
                    <a:gd name="T16" fmla="*/ 219 w 224"/>
                    <a:gd name="T17" fmla="*/ 174 h 190"/>
                    <a:gd name="T18" fmla="*/ 219 w 224"/>
                    <a:gd name="T19" fmla="*/ 174 h 190"/>
                    <a:gd name="T20" fmla="*/ 10 w 224"/>
                    <a:gd name="T21"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190">
                      <a:moveTo>
                        <a:pt x="10" y="0"/>
                      </a:moveTo>
                      <a:cubicBezTo>
                        <a:pt x="0" y="12"/>
                        <a:pt x="0" y="12"/>
                        <a:pt x="0" y="12"/>
                      </a:cubicBezTo>
                      <a:cubicBezTo>
                        <a:pt x="209" y="186"/>
                        <a:pt x="209" y="186"/>
                        <a:pt x="209" y="186"/>
                      </a:cubicBezTo>
                      <a:cubicBezTo>
                        <a:pt x="209" y="186"/>
                        <a:pt x="209" y="186"/>
                        <a:pt x="209" y="186"/>
                      </a:cubicBezTo>
                      <a:cubicBezTo>
                        <a:pt x="209" y="186"/>
                        <a:pt x="209" y="186"/>
                        <a:pt x="209" y="186"/>
                      </a:cubicBezTo>
                      <a:cubicBezTo>
                        <a:pt x="213" y="189"/>
                        <a:pt x="219" y="190"/>
                        <a:pt x="222" y="187"/>
                      </a:cubicBezTo>
                      <a:cubicBezTo>
                        <a:pt x="224" y="184"/>
                        <a:pt x="223" y="179"/>
                        <a:pt x="219" y="174"/>
                      </a:cubicBezTo>
                      <a:cubicBezTo>
                        <a:pt x="219" y="175"/>
                        <a:pt x="219" y="175"/>
                        <a:pt x="219" y="175"/>
                      </a:cubicBezTo>
                      <a:cubicBezTo>
                        <a:pt x="219" y="174"/>
                        <a:pt x="219" y="174"/>
                        <a:pt x="219" y="174"/>
                      </a:cubicBezTo>
                      <a:cubicBezTo>
                        <a:pt x="219" y="174"/>
                        <a:pt x="219" y="174"/>
                        <a:pt x="219" y="174"/>
                      </a:cubicBezTo>
                      <a:lnTo>
                        <a:pt x="10" y="0"/>
                      </a:lnTo>
                      <a:close/>
                    </a:path>
                  </a:pathLst>
                </a:custGeom>
                <a:solidFill>
                  <a:srgbClr val="F5E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29" name="Freeform 348"/>
                <p:cNvSpPr>
                  <a:spLocks/>
                </p:cNvSpPr>
                <p:nvPr/>
              </p:nvSpPr>
              <p:spPr bwMode="auto">
                <a:xfrm>
                  <a:off x="1429" y="399"/>
                  <a:ext cx="279" cy="232"/>
                </a:xfrm>
                <a:custGeom>
                  <a:avLst/>
                  <a:gdLst>
                    <a:gd name="T0" fmla="*/ 209 w 221"/>
                    <a:gd name="T1" fmla="*/ 179 h 183"/>
                    <a:gd name="T2" fmla="*/ 221 w 221"/>
                    <a:gd name="T3" fmla="*/ 181 h 183"/>
                    <a:gd name="T4" fmla="*/ 4 w 221"/>
                    <a:gd name="T5" fmla="*/ 0 h 183"/>
                    <a:gd name="T6" fmla="*/ 0 w 221"/>
                    <a:gd name="T7" fmla="*/ 5 h 183"/>
                    <a:gd name="T8" fmla="*/ 209 w 221"/>
                    <a:gd name="T9" fmla="*/ 179 h 183"/>
                  </a:gdLst>
                  <a:ahLst/>
                  <a:cxnLst>
                    <a:cxn ang="0">
                      <a:pos x="T0" y="T1"/>
                    </a:cxn>
                    <a:cxn ang="0">
                      <a:pos x="T2" y="T3"/>
                    </a:cxn>
                    <a:cxn ang="0">
                      <a:pos x="T4" y="T5"/>
                    </a:cxn>
                    <a:cxn ang="0">
                      <a:pos x="T6" y="T7"/>
                    </a:cxn>
                    <a:cxn ang="0">
                      <a:pos x="T8" y="T9"/>
                    </a:cxn>
                  </a:cxnLst>
                  <a:rect l="0" t="0" r="r" b="b"/>
                  <a:pathLst>
                    <a:path w="221" h="183">
                      <a:moveTo>
                        <a:pt x="209" y="179"/>
                      </a:moveTo>
                      <a:cubicBezTo>
                        <a:pt x="213" y="182"/>
                        <a:pt x="218" y="183"/>
                        <a:pt x="221" y="181"/>
                      </a:cubicBezTo>
                      <a:cubicBezTo>
                        <a:pt x="4" y="0"/>
                        <a:pt x="4" y="0"/>
                        <a:pt x="4" y="0"/>
                      </a:cubicBezTo>
                      <a:cubicBezTo>
                        <a:pt x="0" y="5"/>
                        <a:pt x="0" y="5"/>
                        <a:pt x="0" y="5"/>
                      </a:cubicBezTo>
                      <a:lnTo>
                        <a:pt x="209" y="179"/>
                      </a:lnTo>
                      <a:close/>
                    </a:path>
                  </a:pathLst>
                </a:custGeom>
                <a:solidFill>
                  <a:srgbClr val="F9A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30" name="Freeform 349"/>
                <p:cNvSpPr>
                  <a:spLocks/>
                </p:cNvSpPr>
                <p:nvPr/>
              </p:nvSpPr>
              <p:spPr bwMode="auto">
                <a:xfrm>
                  <a:off x="1680" y="626"/>
                  <a:ext cx="42" cy="38"/>
                </a:xfrm>
                <a:custGeom>
                  <a:avLst/>
                  <a:gdLst>
                    <a:gd name="T0" fmla="*/ 22 w 33"/>
                    <a:gd name="T1" fmla="*/ 2 h 30"/>
                    <a:gd name="T2" fmla="*/ 10 w 33"/>
                    <a:gd name="T3" fmla="*/ 0 h 30"/>
                    <a:gd name="T4" fmla="*/ 10 w 33"/>
                    <a:gd name="T5" fmla="*/ 0 h 30"/>
                    <a:gd name="T6" fmla="*/ 10 w 33"/>
                    <a:gd name="T7" fmla="*/ 1 h 30"/>
                    <a:gd name="T8" fmla="*/ 10 w 33"/>
                    <a:gd name="T9" fmla="*/ 0 h 30"/>
                    <a:gd name="T10" fmla="*/ 13 w 33"/>
                    <a:gd name="T11" fmla="*/ 13 h 30"/>
                    <a:gd name="T12" fmla="*/ 0 w 33"/>
                    <a:gd name="T13" fmla="*/ 12 h 30"/>
                    <a:gd name="T14" fmla="*/ 0 w 33"/>
                    <a:gd name="T15" fmla="*/ 12 h 30"/>
                    <a:gd name="T16" fmla="*/ 0 w 33"/>
                    <a:gd name="T17" fmla="*/ 12 h 30"/>
                    <a:gd name="T18" fmla="*/ 3 w 33"/>
                    <a:gd name="T19" fmla="*/ 24 h 30"/>
                    <a:gd name="T20" fmla="*/ 33 w 33"/>
                    <a:gd name="T21" fmla="*/ 30 h 30"/>
                    <a:gd name="T22" fmla="*/ 22 w 33"/>
                    <a:gd name="T23"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0">
                      <a:moveTo>
                        <a:pt x="22" y="2"/>
                      </a:moveTo>
                      <a:cubicBezTo>
                        <a:pt x="19" y="4"/>
                        <a:pt x="14" y="3"/>
                        <a:pt x="10" y="0"/>
                      </a:cubicBezTo>
                      <a:cubicBezTo>
                        <a:pt x="10" y="0"/>
                        <a:pt x="10" y="0"/>
                        <a:pt x="10" y="0"/>
                      </a:cubicBezTo>
                      <a:cubicBezTo>
                        <a:pt x="10" y="1"/>
                        <a:pt x="10" y="1"/>
                        <a:pt x="10" y="1"/>
                      </a:cubicBezTo>
                      <a:cubicBezTo>
                        <a:pt x="10" y="0"/>
                        <a:pt x="10" y="0"/>
                        <a:pt x="10" y="0"/>
                      </a:cubicBezTo>
                      <a:cubicBezTo>
                        <a:pt x="14" y="5"/>
                        <a:pt x="15" y="10"/>
                        <a:pt x="13" y="13"/>
                      </a:cubicBezTo>
                      <a:cubicBezTo>
                        <a:pt x="10" y="16"/>
                        <a:pt x="4" y="15"/>
                        <a:pt x="0" y="12"/>
                      </a:cubicBezTo>
                      <a:cubicBezTo>
                        <a:pt x="0" y="12"/>
                        <a:pt x="0" y="12"/>
                        <a:pt x="0" y="12"/>
                      </a:cubicBezTo>
                      <a:cubicBezTo>
                        <a:pt x="0" y="12"/>
                        <a:pt x="0" y="12"/>
                        <a:pt x="0" y="12"/>
                      </a:cubicBezTo>
                      <a:cubicBezTo>
                        <a:pt x="3" y="16"/>
                        <a:pt x="5" y="20"/>
                        <a:pt x="3" y="24"/>
                      </a:cubicBezTo>
                      <a:cubicBezTo>
                        <a:pt x="33" y="30"/>
                        <a:pt x="33" y="30"/>
                        <a:pt x="33" y="30"/>
                      </a:cubicBezTo>
                      <a:lnTo>
                        <a:pt x="22" y="2"/>
                      </a:lnTo>
                      <a:close/>
                    </a:path>
                  </a:pathLst>
                </a:custGeom>
                <a:solidFill>
                  <a:srgbClr val="F0B1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31" name="Freeform 350"/>
                <p:cNvSpPr>
                  <a:spLocks/>
                </p:cNvSpPr>
                <p:nvPr/>
              </p:nvSpPr>
              <p:spPr bwMode="auto">
                <a:xfrm>
                  <a:off x="1703" y="646"/>
                  <a:ext cx="19" cy="18"/>
                </a:xfrm>
                <a:custGeom>
                  <a:avLst/>
                  <a:gdLst>
                    <a:gd name="T0" fmla="*/ 0 w 15"/>
                    <a:gd name="T1" fmla="*/ 11 h 14"/>
                    <a:gd name="T2" fmla="*/ 15 w 15"/>
                    <a:gd name="T3" fmla="*/ 14 h 14"/>
                    <a:gd name="T4" fmla="*/ 9 w 15"/>
                    <a:gd name="T5" fmla="*/ 0 h 14"/>
                    <a:gd name="T6" fmla="*/ 4 w 15"/>
                    <a:gd name="T7" fmla="*/ 5 h 14"/>
                    <a:gd name="T8" fmla="*/ 0 w 15"/>
                    <a:gd name="T9" fmla="*/ 11 h 14"/>
                  </a:gdLst>
                  <a:ahLst/>
                  <a:cxnLst>
                    <a:cxn ang="0">
                      <a:pos x="T0" y="T1"/>
                    </a:cxn>
                    <a:cxn ang="0">
                      <a:pos x="T2" y="T3"/>
                    </a:cxn>
                    <a:cxn ang="0">
                      <a:pos x="T4" y="T5"/>
                    </a:cxn>
                    <a:cxn ang="0">
                      <a:pos x="T6" y="T7"/>
                    </a:cxn>
                    <a:cxn ang="0">
                      <a:pos x="T8" y="T9"/>
                    </a:cxn>
                  </a:cxnLst>
                  <a:rect l="0" t="0" r="r" b="b"/>
                  <a:pathLst>
                    <a:path w="15" h="14">
                      <a:moveTo>
                        <a:pt x="0" y="11"/>
                      </a:moveTo>
                      <a:cubicBezTo>
                        <a:pt x="15" y="14"/>
                        <a:pt x="15" y="14"/>
                        <a:pt x="15" y="14"/>
                      </a:cubicBezTo>
                      <a:cubicBezTo>
                        <a:pt x="9" y="0"/>
                        <a:pt x="9" y="0"/>
                        <a:pt x="9" y="0"/>
                      </a:cubicBezTo>
                      <a:cubicBezTo>
                        <a:pt x="7" y="2"/>
                        <a:pt x="5" y="3"/>
                        <a:pt x="4" y="5"/>
                      </a:cubicBezTo>
                      <a:cubicBezTo>
                        <a:pt x="2" y="7"/>
                        <a:pt x="1" y="9"/>
                        <a:pt x="0" y="11"/>
                      </a:cubicBezTo>
                      <a:close/>
                    </a:path>
                  </a:pathLst>
                </a:custGeom>
                <a:solidFill>
                  <a:srgbClr val="103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32" name="Freeform 351"/>
                <p:cNvSpPr>
                  <a:spLocks/>
                </p:cNvSpPr>
                <p:nvPr/>
              </p:nvSpPr>
              <p:spPr bwMode="auto">
                <a:xfrm>
                  <a:off x="1398" y="410"/>
                  <a:ext cx="18" cy="16"/>
                </a:xfrm>
                <a:custGeom>
                  <a:avLst/>
                  <a:gdLst>
                    <a:gd name="T0" fmla="*/ 13 w 18"/>
                    <a:gd name="T1" fmla="*/ 16 h 16"/>
                    <a:gd name="T2" fmla="*/ 18 w 18"/>
                    <a:gd name="T3" fmla="*/ 11 h 16"/>
                    <a:gd name="T4" fmla="*/ 5 w 18"/>
                    <a:gd name="T5" fmla="*/ 0 h 16"/>
                    <a:gd name="T6" fmla="*/ 0 w 18"/>
                    <a:gd name="T7" fmla="*/ 6 h 16"/>
                    <a:gd name="T8" fmla="*/ 13 w 18"/>
                    <a:gd name="T9" fmla="*/ 16 h 16"/>
                  </a:gdLst>
                  <a:ahLst/>
                  <a:cxnLst>
                    <a:cxn ang="0">
                      <a:pos x="T0" y="T1"/>
                    </a:cxn>
                    <a:cxn ang="0">
                      <a:pos x="T2" y="T3"/>
                    </a:cxn>
                    <a:cxn ang="0">
                      <a:pos x="T4" y="T5"/>
                    </a:cxn>
                    <a:cxn ang="0">
                      <a:pos x="T6" y="T7"/>
                    </a:cxn>
                    <a:cxn ang="0">
                      <a:pos x="T8" y="T9"/>
                    </a:cxn>
                  </a:cxnLst>
                  <a:rect l="0" t="0" r="r" b="b"/>
                  <a:pathLst>
                    <a:path w="18" h="16">
                      <a:moveTo>
                        <a:pt x="13" y="16"/>
                      </a:moveTo>
                      <a:lnTo>
                        <a:pt x="18" y="11"/>
                      </a:lnTo>
                      <a:lnTo>
                        <a:pt x="5" y="0"/>
                      </a:lnTo>
                      <a:lnTo>
                        <a:pt x="0" y="6"/>
                      </a:lnTo>
                      <a:lnTo>
                        <a:pt x="13" y="16"/>
                      </a:lnTo>
                      <a:close/>
                    </a:path>
                  </a:pathLst>
                </a:custGeom>
                <a:solidFill>
                  <a:srgbClr val="C62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33" name="Freeform 352"/>
                <p:cNvSpPr>
                  <a:spLocks/>
                </p:cNvSpPr>
                <p:nvPr/>
              </p:nvSpPr>
              <p:spPr bwMode="auto">
                <a:xfrm>
                  <a:off x="1403" y="396"/>
                  <a:ext cx="26" cy="25"/>
                </a:xfrm>
                <a:custGeom>
                  <a:avLst/>
                  <a:gdLst>
                    <a:gd name="T0" fmla="*/ 13 w 26"/>
                    <a:gd name="T1" fmla="*/ 25 h 25"/>
                    <a:gd name="T2" fmla="*/ 26 w 26"/>
                    <a:gd name="T3" fmla="*/ 10 h 25"/>
                    <a:gd name="T4" fmla="*/ 13 w 26"/>
                    <a:gd name="T5" fmla="*/ 0 h 25"/>
                    <a:gd name="T6" fmla="*/ 0 w 26"/>
                    <a:gd name="T7" fmla="*/ 14 h 25"/>
                    <a:gd name="T8" fmla="*/ 13 w 26"/>
                    <a:gd name="T9" fmla="*/ 25 h 25"/>
                  </a:gdLst>
                  <a:ahLst/>
                  <a:cxnLst>
                    <a:cxn ang="0">
                      <a:pos x="T0" y="T1"/>
                    </a:cxn>
                    <a:cxn ang="0">
                      <a:pos x="T2" y="T3"/>
                    </a:cxn>
                    <a:cxn ang="0">
                      <a:pos x="T4" y="T5"/>
                    </a:cxn>
                    <a:cxn ang="0">
                      <a:pos x="T6" y="T7"/>
                    </a:cxn>
                    <a:cxn ang="0">
                      <a:pos x="T8" y="T9"/>
                    </a:cxn>
                  </a:cxnLst>
                  <a:rect l="0" t="0" r="r" b="b"/>
                  <a:pathLst>
                    <a:path w="26" h="25">
                      <a:moveTo>
                        <a:pt x="13" y="25"/>
                      </a:moveTo>
                      <a:lnTo>
                        <a:pt x="26" y="10"/>
                      </a:lnTo>
                      <a:lnTo>
                        <a:pt x="13" y="0"/>
                      </a:lnTo>
                      <a:lnTo>
                        <a:pt x="0" y="14"/>
                      </a:lnTo>
                      <a:lnTo>
                        <a:pt x="13" y="25"/>
                      </a:lnTo>
                      <a:close/>
                    </a:path>
                  </a:pathLst>
                </a:custGeom>
                <a:solidFill>
                  <a:srgbClr val="F85A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34" name="Freeform 353"/>
                <p:cNvSpPr>
                  <a:spLocks/>
                </p:cNvSpPr>
                <p:nvPr/>
              </p:nvSpPr>
              <p:spPr bwMode="auto">
                <a:xfrm>
                  <a:off x="1416" y="389"/>
                  <a:ext cx="18" cy="17"/>
                </a:xfrm>
                <a:custGeom>
                  <a:avLst/>
                  <a:gdLst>
                    <a:gd name="T0" fmla="*/ 13 w 18"/>
                    <a:gd name="T1" fmla="*/ 17 h 17"/>
                    <a:gd name="T2" fmla="*/ 18 w 18"/>
                    <a:gd name="T3" fmla="*/ 10 h 17"/>
                    <a:gd name="T4" fmla="*/ 5 w 18"/>
                    <a:gd name="T5" fmla="*/ 0 h 17"/>
                    <a:gd name="T6" fmla="*/ 0 w 18"/>
                    <a:gd name="T7" fmla="*/ 7 h 17"/>
                    <a:gd name="T8" fmla="*/ 13 w 18"/>
                    <a:gd name="T9" fmla="*/ 17 h 17"/>
                  </a:gdLst>
                  <a:ahLst/>
                  <a:cxnLst>
                    <a:cxn ang="0">
                      <a:pos x="T0" y="T1"/>
                    </a:cxn>
                    <a:cxn ang="0">
                      <a:pos x="T2" y="T3"/>
                    </a:cxn>
                    <a:cxn ang="0">
                      <a:pos x="T4" y="T5"/>
                    </a:cxn>
                    <a:cxn ang="0">
                      <a:pos x="T6" y="T7"/>
                    </a:cxn>
                    <a:cxn ang="0">
                      <a:pos x="T8" y="T9"/>
                    </a:cxn>
                  </a:cxnLst>
                  <a:rect l="0" t="0" r="r" b="b"/>
                  <a:pathLst>
                    <a:path w="18" h="17">
                      <a:moveTo>
                        <a:pt x="13" y="17"/>
                      </a:moveTo>
                      <a:lnTo>
                        <a:pt x="18" y="10"/>
                      </a:lnTo>
                      <a:lnTo>
                        <a:pt x="5" y="0"/>
                      </a:lnTo>
                      <a:lnTo>
                        <a:pt x="0" y="7"/>
                      </a:lnTo>
                      <a:lnTo>
                        <a:pt x="13" y="17"/>
                      </a:lnTo>
                      <a:close/>
                    </a:path>
                  </a:pathLst>
                </a:custGeom>
                <a:solidFill>
                  <a:srgbClr val="C62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35" name="Freeform 354"/>
                <p:cNvSpPr>
                  <a:spLocks noEditPoints="1"/>
                </p:cNvSpPr>
                <p:nvPr/>
              </p:nvSpPr>
              <p:spPr bwMode="auto">
                <a:xfrm>
                  <a:off x="1722" y="740"/>
                  <a:ext cx="430" cy="49"/>
                </a:xfrm>
                <a:custGeom>
                  <a:avLst/>
                  <a:gdLst>
                    <a:gd name="T0" fmla="*/ 0 w 340"/>
                    <a:gd name="T1" fmla="*/ 0 h 39"/>
                    <a:gd name="T2" fmla="*/ 0 w 340"/>
                    <a:gd name="T3" fmla="*/ 39 h 39"/>
                    <a:gd name="T4" fmla="*/ 340 w 340"/>
                    <a:gd name="T5" fmla="*/ 39 h 39"/>
                    <a:gd name="T6" fmla="*/ 340 w 340"/>
                    <a:gd name="T7" fmla="*/ 0 h 39"/>
                    <a:gd name="T8" fmla="*/ 0 w 340"/>
                    <a:gd name="T9" fmla="*/ 0 h 39"/>
                    <a:gd name="T10" fmla="*/ 9 w 340"/>
                    <a:gd name="T11" fmla="*/ 26 h 39"/>
                    <a:gd name="T12" fmla="*/ 5 w 340"/>
                    <a:gd name="T13" fmla="*/ 22 h 39"/>
                    <a:gd name="T14" fmla="*/ 9 w 340"/>
                    <a:gd name="T15" fmla="*/ 18 h 39"/>
                    <a:gd name="T16" fmla="*/ 13 w 340"/>
                    <a:gd name="T17" fmla="*/ 22 h 39"/>
                    <a:gd name="T18" fmla="*/ 9 w 340"/>
                    <a:gd name="T19"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9">
                      <a:moveTo>
                        <a:pt x="0" y="0"/>
                      </a:moveTo>
                      <a:cubicBezTo>
                        <a:pt x="0" y="39"/>
                        <a:pt x="0" y="39"/>
                        <a:pt x="0" y="39"/>
                      </a:cubicBezTo>
                      <a:cubicBezTo>
                        <a:pt x="340" y="39"/>
                        <a:pt x="340" y="39"/>
                        <a:pt x="340" y="39"/>
                      </a:cubicBezTo>
                      <a:cubicBezTo>
                        <a:pt x="340" y="0"/>
                        <a:pt x="340" y="0"/>
                        <a:pt x="340" y="0"/>
                      </a:cubicBezTo>
                      <a:lnTo>
                        <a:pt x="0" y="0"/>
                      </a:lnTo>
                      <a:close/>
                      <a:moveTo>
                        <a:pt x="9" y="26"/>
                      </a:moveTo>
                      <a:cubicBezTo>
                        <a:pt x="7" y="26"/>
                        <a:pt x="5" y="24"/>
                        <a:pt x="5" y="22"/>
                      </a:cubicBezTo>
                      <a:cubicBezTo>
                        <a:pt x="5" y="20"/>
                        <a:pt x="7" y="18"/>
                        <a:pt x="9" y="18"/>
                      </a:cubicBezTo>
                      <a:cubicBezTo>
                        <a:pt x="11" y="18"/>
                        <a:pt x="13" y="20"/>
                        <a:pt x="13" y="22"/>
                      </a:cubicBezTo>
                      <a:cubicBezTo>
                        <a:pt x="13" y="24"/>
                        <a:pt x="11" y="26"/>
                        <a:pt x="9" y="26"/>
                      </a:cubicBezTo>
                      <a:close/>
                    </a:path>
                  </a:pathLst>
                </a:custGeom>
                <a:solidFill>
                  <a:srgbClr val="F5E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36" name="Rectangle 355"/>
                <p:cNvSpPr>
                  <a:spLocks noChangeArrowheads="1"/>
                </p:cNvSpPr>
                <p:nvPr/>
              </p:nvSpPr>
              <p:spPr bwMode="auto">
                <a:xfrm>
                  <a:off x="1722" y="740"/>
                  <a:ext cx="430" cy="13"/>
                </a:xfrm>
                <a:prstGeom prst="rect">
                  <a:avLst/>
                </a:prstGeom>
                <a:solidFill>
                  <a:srgbClr val="FFD4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37" name="Rectangle 356"/>
                <p:cNvSpPr>
                  <a:spLocks noChangeArrowheads="1"/>
                </p:cNvSpPr>
                <p:nvPr/>
              </p:nvSpPr>
              <p:spPr bwMode="auto">
                <a:xfrm>
                  <a:off x="1722" y="781"/>
                  <a:ext cx="430" cy="8"/>
                </a:xfrm>
                <a:prstGeom prst="rect">
                  <a:avLst/>
                </a:prstGeom>
                <a:solidFill>
                  <a:srgbClr val="FFD4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38" name="Rectangle 357"/>
                <p:cNvSpPr>
                  <a:spLocks noChangeArrowheads="1"/>
                </p:cNvSpPr>
                <p:nvPr/>
              </p:nvSpPr>
              <p:spPr bwMode="auto">
                <a:xfrm>
                  <a:off x="1728"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39" name="Rectangle 358"/>
                <p:cNvSpPr>
                  <a:spLocks noChangeArrowheads="1"/>
                </p:cNvSpPr>
                <p:nvPr/>
              </p:nvSpPr>
              <p:spPr bwMode="auto">
                <a:xfrm>
                  <a:off x="1742"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40" name="Rectangle 359"/>
                <p:cNvSpPr>
                  <a:spLocks noChangeArrowheads="1"/>
                </p:cNvSpPr>
                <p:nvPr/>
              </p:nvSpPr>
              <p:spPr bwMode="auto">
                <a:xfrm>
                  <a:off x="1756"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41" name="Rectangle 360"/>
                <p:cNvSpPr>
                  <a:spLocks noChangeArrowheads="1"/>
                </p:cNvSpPr>
                <p:nvPr/>
              </p:nvSpPr>
              <p:spPr bwMode="auto">
                <a:xfrm>
                  <a:off x="1770"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42" name="Rectangle 361"/>
                <p:cNvSpPr>
                  <a:spLocks noChangeArrowheads="1"/>
                </p:cNvSpPr>
                <p:nvPr/>
              </p:nvSpPr>
              <p:spPr bwMode="auto">
                <a:xfrm>
                  <a:off x="1784"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43" name="Rectangle 362"/>
                <p:cNvSpPr>
                  <a:spLocks noChangeArrowheads="1"/>
                </p:cNvSpPr>
                <p:nvPr/>
              </p:nvSpPr>
              <p:spPr bwMode="auto">
                <a:xfrm>
                  <a:off x="1798"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44" name="Rectangle 363"/>
                <p:cNvSpPr>
                  <a:spLocks noChangeArrowheads="1"/>
                </p:cNvSpPr>
                <p:nvPr/>
              </p:nvSpPr>
              <p:spPr bwMode="auto">
                <a:xfrm>
                  <a:off x="1812"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45" name="Rectangle 364"/>
                <p:cNvSpPr>
                  <a:spLocks noChangeArrowheads="1"/>
                </p:cNvSpPr>
                <p:nvPr/>
              </p:nvSpPr>
              <p:spPr bwMode="auto">
                <a:xfrm>
                  <a:off x="1826"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46" name="Rectangle 365"/>
                <p:cNvSpPr>
                  <a:spLocks noChangeArrowheads="1"/>
                </p:cNvSpPr>
                <p:nvPr/>
              </p:nvSpPr>
              <p:spPr bwMode="auto">
                <a:xfrm>
                  <a:off x="1839" y="740"/>
                  <a:ext cx="2"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47" name="Rectangle 366"/>
                <p:cNvSpPr>
                  <a:spLocks noChangeArrowheads="1"/>
                </p:cNvSpPr>
                <p:nvPr/>
              </p:nvSpPr>
              <p:spPr bwMode="auto">
                <a:xfrm>
                  <a:off x="1853"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48" name="Rectangle 367"/>
                <p:cNvSpPr>
                  <a:spLocks noChangeArrowheads="1"/>
                </p:cNvSpPr>
                <p:nvPr/>
              </p:nvSpPr>
              <p:spPr bwMode="auto">
                <a:xfrm>
                  <a:off x="1867"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49" name="Rectangle 368"/>
                <p:cNvSpPr>
                  <a:spLocks noChangeArrowheads="1"/>
                </p:cNvSpPr>
                <p:nvPr/>
              </p:nvSpPr>
              <p:spPr bwMode="auto">
                <a:xfrm>
                  <a:off x="1881"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50" name="Rectangle 369"/>
                <p:cNvSpPr>
                  <a:spLocks noChangeArrowheads="1"/>
                </p:cNvSpPr>
                <p:nvPr/>
              </p:nvSpPr>
              <p:spPr bwMode="auto">
                <a:xfrm>
                  <a:off x="1895"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51" name="Rectangle 370"/>
                <p:cNvSpPr>
                  <a:spLocks noChangeArrowheads="1"/>
                </p:cNvSpPr>
                <p:nvPr/>
              </p:nvSpPr>
              <p:spPr bwMode="auto">
                <a:xfrm>
                  <a:off x="1909"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52" name="Rectangle 371"/>
                <p:cNvSpPr>
                  <a:spLocks noChangeArrowheads="1"/>
                </p:cNvSpPr>
                <p:nvPr/>
              </p:nvSpPr>
              <p:spPr bwMode="auto">
                <a:xfrm>
                  <a:off x="1923"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53" name="Rectangle 372"/>
                <p:cNvSpPr>
                  <a:spLocks noChangeArrowheads="1"/>
                </p:cNvSpPr>
                <p:nvPr/>
              </p:nvSpPr>
              <p:spPr bwMode="auto">
                <a:xfrm>
                  <a:off x="1936"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54" name="Rectangle 373"/>
                <p:cNvSpPr>
                  <a:spLocks noChangeArrowheads="1"/>
                </p:cNvSpPr>
                <p:nvPr/>
              </p:nvSpPr>
              <p:spPr bwMode="auto">
                <a:xfrm>
                  <a:off x="1949" y="740"/>
                  <a:ext cx="2"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55" name="Rectangle 374"/>
                <p:cNvSpPr>
                  <a:spLocks noChangeArrowheads="1"/>
                </p:cNvSpPr>
                <p:nvPr/>
              </p:nvSpPr>
              <p:spPr bwMode="auto">
                <a:xfrm>
                  <a:off x="1963" y="740"/>
                  <a:ext cx="2"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56" name="Rectangle 375"/>
                <p:cNvSpPr>
                  <a:spLocks noChangeArrowheads="1"/>
                </p:cNvSpPr>
                <p:nvPr/>
              </p:nvSpPr>
              <p:spPr bwMode="auto">
                <a:xfrm>
                  <a:off x="1977" y="740"/>
                  <a:ext cx="2"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57" name="Rectangle 376"/>
                <p:cNvSpPr>
                  <a:spLocks noChangeArrowheads="1"/>
                </p:cNvSpPr>
                <p:nvPr/>
              </p:nvSpPr>
              <p:spPr bwMode="auto">
                <a:xfrm>
                  <a:off x="1991"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58" name="Rectangle 377"/>
                <p:cNvSpPr>
                  <a:spLocks noChangeArrowheads="1"/>
                </p:cNvSpPr>
                <p:nvPr/>
              </p:nvSpPr>
              <p:spPr bwMode="auto">
                <a:xfrm>
                  <a:off x="2005"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59" name="Rectangle 378"/>
                <p:cNvSpPr>
                  <a:spLocks noChangeArrowheads="1"/>
                </p:cNvSpPr>
                <p:nvPr/>
              </p:nvSpPr>
              <p:spPr bwMode="auto">
                <a:xfrm>
                  <a:off x="2019"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60" name="Rectangle 379"/>
                <p:cNvSpPr>
                  <a:spLocks noChangeArrowheads="1"/>
                </p:cNvSpPr>
                <p:nvPr/>
              </p:nvSpPr>
              <p:spPr bwMode="auto">
                <a:xfrm>
                  <a:off x="2033"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61" name="Rectangle 380"/>
                <p:cNvSpPr>
                  <a:spLocks noChangeArrowheads="1"/>
                </p:cNvSpPr>
                <p:nvPr/>
              </p:nvSpPr>
              <p:spPr bwMode="auto">
                <a:xfrm>
                  <a:off x="2047"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62" name="Rectangle 381"/>
                <p:cNvSpPr>
                  <a:spLocks noChangeArrowheads="1"/>
                </p:cNvSpPr>
                <p:nvPr/>
              </p:nvSpPr>
              <p:spPr bwMode="auto">
                <a:xfrm>
                  <a:off x="2061"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63" name="Rectangle 382"/>
                <p:cNvSpPr>
                  <a:spLocks noChangeArrowheads="1"/>
                </p:cNvSpPr>
                <p:nvPr/>
              </p:nvSpPr>
              <p:spPr bwMode="auto">
                <a:xfrm>
                  <a:off x="2075"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64" name="Rectangle 383"/>
                <p:cNvSpPr>
                  <a:spLocks noChangeArrowheads="1"/>
                </p:cNvSpPr>
                <p:nvPr/>
              </p:nvSpPr>
              <p:spPr bwMode="auto">
                <a:xfrm>
                  <a:off x="2089"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65" name="Rectangle 384"/>
                <p:cNvSpPr>
                  <a:spLocks noChangeArrowheads="1"/>
                </p:cNvSpPr>
                <p:nvPr/>
              </p:nvSpPr>
              <p:spPr bwMode="auto">
                <a:xfrm>
                  <a:off x="2102" y="740"/>
                  <a:ext cx="2"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66" name="Rectangle 385"/>
                <p:cNvSpPr>
                  <a:spLocks noChangeArrowheads="1"/>
                </p:cNvSpPr>
                <p:nvPr/>
              </p:nvSpPr>
              <p:spPr bwMode="auto">
                <a:xfrm>
                  <a:off x="2116" y="740"/>
                  <a:ext cx="2"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67" name="Rectangle 386"/>
                <p:cNvSpPr>
                  <a:spLocks noChangeArrowheads="1"/>
                </p:cNvSpPr>
                <p:nvPr/>
              </p:nvSpPr>
              <p:spPr bwMode="auto">
                <a:xfrm>
                  <a:off x="2130"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68" name="Rectangle 387"/>
                <p:cNvSpPr>
                  <a:spLocks noChangeArrowheads="1"/>
                </p:cNvSpPr>
                <p:nvPr/>
              </p:nvSpPr>
              <p:spPr bwMode="auto">
                <a:xfrm>
                  <a:off x="2144"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69" name="Rectangle 388"/>
                <p:cNvSpPr>
                  <a:spLocks noChangeArrowheads="1"/>
                </p:cNvSpPr>
                <p:nvPr/>
              </p:nvSpPr>
              <p:spPr bwMode="auto">
                <a:xfrm>
                  <a:off x="1736"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70" name="Rectangle 389"/>
                <p:cNvSpPr>
                  <a:spLocks noChangeArrowheads="1"/>
                </p:cNvSpPr>
                <p:nvPr/>
              </p:nvSpPr>
              <p:spPr bwMode="auto">
                <a:xfrm>
                  <a:off x="1750"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71" name="Rectangle 390"/>
                <p:cNvSpPr>
                  <a:spLocks noChangeArrowheads="1"/>
                </p:cNvSpPr>
                <p:nvPr/>
              </p:nvSpPr>
              <p:spPr bwMode="auto">
                <a:xfrm>
                  <a:off x="1764" y="740"/>
                  <a:ext cx="1" cy="3"/>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72" name="Rectangle 391"/>
                <p:cNvSpPr>
                  <a:spLocks noChangeArrowheads="1"/>
                </p:cNvSpPr>
                <p:nvPr/>
              </p:nvSpPr>
              <p:spPr bwMode="auto">
                <a:xfrm>
                  <a:off x="1778"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73" name="Rectangle 392"/>
                <p:cNvSpPr>
                  <a:spLocks noChangeArrowheads="1"/>
                </p:cNvSpPr>
                <p:nvPr/>
              </p:nvSpPr>
              <p:spPr bwMode="auto">
                <a:xfrm>
                  <a:off x="1791"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74" name="Rectangle 393"/>
                <p:cNvSpPr>
                  <a:spLocks noChangeArrowheads="1"/>
                </p:cNvSpPr>
                <p:nvPr/>
              </p:nvSpPr>
              <p:spPr bwMode="auto">
                <a:xfrm>
                  <a:off x="1804"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75" name="Rectangle 394"/>
                <p:cNvSpPr>
                  <a:spLocks noChangeArrowheads="1"/>
                </p:cNvSpPr>
                <p:nvPr/>
              </p:nvSpPr>
              <p:spPr bwMode="auto">
                <a:xfrm>
                  <a:off x="1818"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76" name="Rectangle 395"/>
                <p:cNvSpPr>
                  <a:spLocks noChangeArrowheads="1"/>
                </p:cNvSpPr>
                <p:nvPr/>
              </p:nvSpPr>
              <p:spPr bwMode="auto">
                <a:xfrm>
                  <a:off x="1832"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77" name="Rectangle 396"/>
                <p:cNvSpPr>
                  <a:spLocks noChangeArrowheads="1"/>
                </p:cNvSpPr>
                <p:nvPr/>
              </p:nvSpPr>
              <p:spPr bwMode="auto">
                <a:xfrm>
                  <a:off x="1846"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78" name="Rectangle 397"/>
                <p:cNvSpPr>
                  <a:spLocks noChangeArrowheads="1"/>
                </p:cNvSpPr>
                <p:nvPr/>
              </p:nvSpPr>
              <p:spPr bwMode="auto">
                <a:xfrm>
                  <a:off x="1860"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79" name="Rectangle 398"/>
                <p:cNvSpPr>
                  <a:spLocks noChangeArrowheads="1"/>
                </p:cNvSpPr>
                <p:nvPr/>
              </p:nvSpPr>
              <p:spPr bwMode="auto">
                <a:xfrm>
                  <a:off x="1874"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80" name="Rectangle 399"/>
                <p:cNvSpPr>
                  <a:spLocks noChangeArrowheads="1"/>
                </p:cNvSpPr>
                <p:nvPr/>
              </p:nvSpPr>
              <p:spPr bwMode="auto">
                <a:xfrm>
                  <a:off x="1887" y="740"/>
                  <a:ext cx="2"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81" name="Rectangle 400"/>
                <p:cNvSpPr>
                  <a:spLocks noChangeArrowheads="1"/>
                </p:cNvSpPr>
                <p:nvPr/>
              </p:nvSpPr>
              <p:spPr bwMode="auto">
                <a:xfrm>
                  <a:off x="1901" y="740"/>
                  <a:ext cx="2"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82" name="Rectangle 401"/>
                <p:cNvSpPr>
                  <a:spLocks noChangeArrowheads="1"/>
                </p:cNvSpPr>
                <p:nvPr/>
              </p:nvSpPr>
              <p:spPr bwMode="auto">
                <a:xfrm>
                  <a:off x="1915" y="740"/>
                  <a:ext cx="2"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83" name="Rectangle 402"/>
                <p:cNvSpPr>
                  <a:spLocks noChangeArrowheads="1"/>
                </p:cNvSpPr>
                <p:nvPr/>
              </p:nvSpPr>
              <p:spPr bwMode="auto">
                <a:xfrm>
                  <a:off x="1929"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84" name="Rectangle 403"/>
                <p:cNvSpPr>
                  <a:spLocks noChangeArrowheads="1"/>
                </p:cNvSpPr>
                <p:nvPr/>
              </p:nvSpPr>
              <p:spPr bwMode="auto">
                <a:xfrm>
                  <a:off x="1943"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85" name="Rectangle 404"/>
                <p:cNvSpPr>
                  <a:spLocks noChangeArrowheads="1"/>
                </p:cNvSpPr>
                <p:nvPr/>
              </p:nvSpPr>
              <p:spPr bwMode="auto">
                <a:xfrm>
                  <a:off x="1957"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86" name="Rectangle 405"/>
                <p:cNvSpPr>
                  <a:spLocks noChangeArrowheads="1"/>
                </p:cNvSpPr>
                <p:nvPr/>
              </p:nvSpPr>
              <p:spPr bwMode="auto">
                <a:xfrm>
                  <a:off x="1971"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sp>
            <p:nvSpPr>
              <p:cNvPr id="456" name="Rectangle 407"/>
              <p:cNvSpPr>
                <a:spLocks noChangeArrowheads="1"/>
              </p:cNvSpPr>
              <p:nvPr/>
            </p:nvSpPr>
            <p:spPr bwMode="auto">
              <a:xfrm>
                <a:off x="1985"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57" name="Rectangle 408"/>
              <p:cNvSpPr>
                <a:spLocks noChangeArrowheads="1"/>
              </p:cNvSpPr>
              <p:nvPr/>
            </p:nvSpPr>
            <p:spPr bwMode="auto">
              <a:xfrm>
                <a:off x="1999"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58" name="Rectangle 409"/>
              <p:cNvSpPr>
                <a:spLocks noChangeArrowheads="1"/>
              </p:cNvSpPr>
              <p:nvPr/>
            </p:nvSpPr>
            <p:spPr bwMode="auto">
              <a:xfrm>
                <a:off x="2013"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59" name="Rectangle 410"/>
              <p:cNvSpPr>
                <a:spLocks noChangeArrowheads="1"/>
              </p:cNvSpPr>
              <p:nvPr/>
            </p:nvSpPr>
            <p:spPr bwMode="auto">
              <a:xfrm>
                <a:off x="2027"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60" name="Rectangle 411"/>
              <p:cNvSpPr>
                <a:spLocks noChangeArrowheads="1"/>
              </p:cNvSpPr>
              <p:nvPr/>
            </p:nvSpPr>
            <p:spPr bwMode="auto">
              <a:xfrm>
                <a:off x="2040"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61" name="Rectangle 412"/>
              <p:cNvSpPr>
                <a:spLocks noChangeArrowheads="1"/>
              </p:cNvSpPr>
              <p:nvPr/>
            </p:nvSpPr>
            <p:spPr bwMode="auto">
              <a:xfrm>
                <a:off x="2054"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62" name="Rectangle 413"/>
              <p:cNvSpPr>
                <a:spLocks noChangeArrowheads="1"/>
              </p:cNvSpPr>
              <p:nvPr/>
            </p:nvSpPr>
            <p:spPr bwMode="auto">
              <a:xfrm>
                <a:off x="2068"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63" name="Rectangle 414"/>
              <p:cNvSpPr>
                <a:spLocks noChangeArrowheads="1"/>
              </p:cNvSpPr>
              <p:nvPr/>
            </p:nvSpPr>
            <p:spPr bwMode="auto">
              <a:xfrm>
                <a:off x="2082"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64" name="Rectangle 415"/>
              <p:cNvSpPr>
                <a:spLocks noChangeArrowheads="1"/>
              </p:cNvSpPr>
              <p:nvPr/>
            </p:nvSpPr>
            <p:spPr bwMode="auto">
              <a:xfrm>
                <a:off x="2096"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65" name="Rectangle 416"/>
              <p:cNvSpPr>
                <a:spLocks noChangeArrowheads="1"/>
              </p:cNvSpPr>
              <p:nvPr/>
            </p:nvSpPr>
            <p:spPr bwMode="auto">
              <a:xfrm>
                <a:off x="2110"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66" name="Rectangle 417"/>
              <p:cNvSpPr>
                <a:spLocks noChangeArrowheads="1"/>
              </p:cNvSpPr>
              <p:nvPr/>
            </p:nvSpPr>
            <p:spPr bwMode="auto">
              <a:xfrm>
                <a:off x="2124"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67" name="Rectangle 418"/>
              <p:cNvSpPr>
                <a:spLocks noChangeArrowheads="1"/>
              </p:cNvSpPr>
              <p:nvPr/>
            </p:nvSpPr>
            <p:spPr bwMode="auto">
              <a:xfrm>
                <a:off x="2138"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68" name="Freeform 419"/>
              <p:cNvSpPr>
                <a:spLocks/>
              </p:cNvSpPr>
              <p:nvPr/>
            </p:nvSpPr>
            <p:spPr bwMode="auto">
              <a:xfrm>
                <a:off x="410" y="1604"/>
                <a:ext cx="461" cy="202"/>
              </a:xfrm>
              <a:custGeom>
                <a:avLst/>
                <a:gdLst>
                  <a:gd name="T0" fmla="*/ 356 w 365"/>
                  <a:gd name="T1" fmla="*/ 159 h 160"/>
                  <a:gd name="T2" fmla="*/ 353 w 365"/>
                  <a:gd name="T3" fmla="*/ 158 h 160"/>
                  <a:gd name="T4" fmla="*/ 306 w 365"/>
                  <a:gd name="T5" fmla="*/ 114 h 160"/>
                  <a:gd name="T6" fmla="*/ 276 w 365"/>
                  <a:gd name="T7" fmla="*/ 92 h 160"/>
                  <a:gd name="T8" fmla="*/ 241 w 365"/>
                  <a:gd name="T9" fmla="*/ 78 h 160"/>
                  <a:gd name="T10" fmla="*/ 0 w 365"/>
                  <a:gd name="T11" fmla="*/ 13 h 160"/>
                  <a:gd name="T12" fmla="*/ 3 w 365"/>
                  <a:gd name="T13" fmla="*/ 0 h 160"/>
                  <a:gd name="T14" fmla="*/ 245 w 365"/>
                  <a:gd name="T15" fmla="*/ 65 h 160"/>
                  <a:gd name="T16" fmla="*/ 282 w 365"/>
                  <a:gd name="T17" fmla="*/ 80 h 160"/>
                  <a:gd name="T18" fmla="*/ 315 w 365"/>
                  <a:gd name="T19" fmla="*/ 104 h 160"/>
                  <a:gd name="T20" fmla="*/ 362 w 365"/>
                  <a:gd name="T21" fmla="*/ 148 h 160"/>
                  <a:gd name="T22" fmla="*/ 362 w 365"/>
                  <a:gd name="T23" fmla="*/ 158 h 160"/>
                  <a:gd name="T24" fmla="*/ 356 w 365"/>
                  <a:gd name="T25" fmla="*/ 15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5" h="160">
                    <a:moveTo>
                      <a:pt x="356" y="159"/>
                    </a:moveTo>
                    <a:cubicBezTo>
                      <a:pt x="355" y="159"/>
                      <a:pt x="354" y="159"/>
                      <a:pt x="353" y="158"/>
                    </a:cubicBezTo>
                    <a:cubicBezTo>
                      <a:pt x="306" y="114"/>
                      <a:pt x="306" y="114"/>
                      <a:pt x="306" y="114"/>
                    </a:cubicBezTo>
                    <a:cubicBezTo>
                      <a:pt x="297" y="105"/>
                      <a:pt x="287" y="98"/>
                      <a:pt x="276" y="92"/>
                    </a:cubicBezTo>
                    <a:cubicBezTo>
                      <a:pt x="265" y="86"/>
                      <a:pt x="253" y="81"/>
                      <a:pt x="241" y="78"/>
                    </a:cubicBezTo>
                    <a:cubicBezTo>
                      <a:pt x="0" y="13"/>
                      <a:pt x="0" y="13"/>
                      <a:pt x="0" y="13"/>
                    </a:cubicBezTo>
                    <a:cubicBezTo>
                      <a:pt x="3" y="0"/>
                      <a:pt x="3" y="0"/>
                      <a:pt x="3" y="0"/>
                    </a:cubicBezTo>
                    <a:cubicBezTo>
                      <a:pt x="245" y="65"/>
                      <a:pt x="245" y="65"/>
                      <a:pt x="245" y="65"/>
                    </a:cubicBezTo>
                    <a:cubicBezTo>
                      <a:pt x="258" y="68"/>
                      <a:pt x="271" y="73"/>
                      <a:pt x="282" y="80"/>
                    </a:cubicBezTo>
                    <a:cubicBezTo>
                      <a:pt x="294" y="86"/>
                      <a:pt x="305" y="94"/>
                      <a:pt x="315" y="104"/>
                    </a:cubicBezTo>
                    <a:cubicBezTo>
                      <a:pt x="362" y="148"/>
                      <a:pt x="362" y="148"/>
                      <a:pt x="362" y="148"/>
                    </a:cubicBezTo>
                    <a:cubicBezTo>
                      <a:pt x="365" y="151"/>
                      <a:pt x="365" y="155"/>
                      <a:pt x="362" y="158"/>
                    </a:cubicBezTo>
                    <a:cubicBezTo>
                      <a:pt x="361" y="159"/>
                      <a:pt x="358" y="160"/>
                      <a:pt x="356" y="159"/>
                    </a:cubicBezTo>
                    <a:close/>
                  </a:path>
                </a:pathLst>
              </a:custGeom>
              <a:solidFill>
                <a:srgbClr val="5066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69" name="Freeform 420"/>
              <p:cNvSpPr>
                <a:spLocks/>
              </p:cNvSpPr>
              <p:nvPr/>
            </p:nvSpPr>
            <p:spPr bwMode="auto">
              <a:xfrm>
                <a:off x="377" y="1638"/>
                <a:ext cx="494" cy="105"/>
              </a:xfrm>
              <a:custGeom>
                <a:avLst/>
                <a:gdLst>
                  <a:gd name="T0" fmla="*/ 6 w 391"/>
                  <a:gd name="T1" fmla="*/ 32 h 83"/>
                  <a:gd name="T2" fmla="*/ 9 w 391"/>
                  <a:gd name="T3" fmla="*/ 32 h 83"/>
                  <a:gd name="T4" fmla="*/ 72 w 391"/>
                  <a:gd name="T5" fmla="*/ 17 h 83"/>
                  <a:gd name="T6" fmla="*/ 109 w 391"/>
                  <a:gd name="T7" fmla="*/ 13 h 83"/>
                  <a:gd name="T8" fmla="*/ 146 w 391"/>
                  <a:gd name="T9" fmla="*/ 18 h 83"/>
                  <a:gd name="T10" fmla="*/ 388 w 391"/>
                  <a:gd name="T11" fmla="*/ 83 h 83"/>
                  <a:gd name="T12" fmla="*/ 391 w 391"/>
                  <a:gd name="T13" fmla="*/ 70 h 83"/>
                  <a:gd name="T14" fmla="*/ 149 w 391"/>
                  <a:gd name="T15" fmla="*/ 5 h 83"/>
                  <a:gd name="T16" fmla="*/ 109 w 391"/>
                  <a:gd name="T17" fmla="*/ 0 h 83"/>
                  <a:gd name="T18" fmla="*/ 69 w 391"/>
                  <a:gd name="T19" fmla="*/ 4 h 83"/>
                  <a:gd name="T20" fmla="*/ 6 w 391"/>
                  <a:gd name="T21" fmla="*/ 19 h 83"/>
                  <a:gd name="T22" fmla="*/ 1 w 391"/>
                  <a:gd name="T23" fmla="*/ 27 h 83"/>
                  <a:gd name="T24" fmla="*/ 6 w 391"/>
                  <a:gd name="T25" fmla="*/ 3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83">
                    <a:moveTo>
                      <a:pt x="6" y="32"/>
                    </a:moveTo>
                    <a:cubicBezTo>
                      <a:pt x="7" y="32"/>
                      <a:pt x="8" y="32"/>
                      <a:pt x="9" y="32"/>
                    </a:cubicBezTo>
                    <a:cubicBezTo>
                      <a:pt x="72" y="17"/>
                      <a:pt x="72" y="17"/>
                      <a:pt x="72" y="17"/>
                    </a:cubicBezTo>
                    <a:cubicBezTo>
                      <a:pt x="84" y="14"/>
                      <a:pt x="97" y="13"/>
                      <a:pt x="109" y="13"/>
                    </a:cubicBezTo>
                    <a:cubicBezTo>
                      <a:pt x="122" y="13"/>
                      <a:pt x="134" y="15"/>
                      <a:pt x="146" y="18"/>
                    </a:cubicBezTo>
                    <a:cubicBezTo>
                      <a:pt x="388" y="83"/>
                      <a:pt x="388" y="83"/>
                      <a:pt x="388" y="83"/>
                    </a:cubicBezTo>
                    <a:cubicBezTo>
                      <a:pt x="391" y="70"/>
                      <a:pt x="391" y="70"/>
                      <a:pt x="391" y="70"/>
                    </a:cubicBezTo>
                    <a:cubicBezTo>
                      <a:pt x="149" y="5"/>
                      <a:pt x="149" y="5"/>
                      <a:pt x="149" y="5"/>
                    </a:cubicBezTo>
                    <a:cubicBezTo>
                      <a:pt x="136" y="2"/>
                      <a:pt x="123" y="0"/>
                      <a:pt x="109" y="0"/>
                    </a:cubicBezTo>
                    <a:cubicBezTo>
                      <a:pt x="96" y="0"/>
                      <a:pt x="82" y="1"/>
                      <a:pt x="69" y="4"/>
                    </a:cubicBezTo>
                    <a:cubicBezTo>
                      <a:pt x="6" y="19"/>
                      <a:pt x="6" y="19"/>
                      <a:pt x="6" y="19"/>
                    </a:cubicBezTo>
                    <a:cubicBezTo>
                      <a:pt x="3" y="20"/>
                      <a:pt x="0" y="24"/>
                      <a:pt x="1" y="27"/>
                    </a:cubicBezTo>
                    <a:cubicBezTo>
                      <a:pt x="2" y="30"/>
                      <a:pt x="4" y="32"/>
                      <a:pt x="6" y="32"/>
                    </a:cubicBezTo>
                    <a:close/>
                  </a:path>
                </a:pathLst>
              </a:custGeom>
              <a:solidFill>
                <a:srgbClr val="5066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70" name="Freeform 421"/>
              <p:cNvSpPr>
                <a:spLocks/>
              </p:cNvSpPr>
              <p:nvPr/>
            </p:nvSpPr>
            <p:spPr bwMode="auto">
              <a:xfrm>
                <a:off x="601" y="1634"/>
                <a:ext cx="82" cy="55"/>
              </a:xfrm>
              <a:custGeom>
                <a:avLst/>
                <a:gdLst>
                  <a:gd name="T0" fmla="*/ 13 w 65"/>
                  <a:gd name="T1" fmla="*/ 30 h 43"/>
                  <a:gd name="T2" fmla="*/ 13 w 65"/>
                  <a:gd name="T3" fmla="*/ 30 h 43"/>
                  <a:gd name="T4" fmla="*/ 35 w 65"/>
                  <a:gd name="T5" fmla="*/ 18 h 43"/>
                  <a:gd name="T6" fmla="*/ 48 w 65"/>
                  <a:gd name="T7" fmla="*/ 40 h 43"/>
                  <a:gd name="T8" fmla="*/ 61 w 65"/>
                  <a:gd name="T9" fmla="*/ 43 h 43"/>
                  <a:gd name="T10" fmla="*/ 38 w 65"/>
                  <a:gd name="T11" fmla="*/ 5 h 43"/>
                  <a:gd name="T12" fmla="*/ 0 w 65"/>
                  <a:gd name="T13" fmla="*/ 27 h 43"/>
                  <a:gd name="T14" fmla="*/ 13 w 65"/>
                  <a:gd name="T15" fmla="*/ 3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43">
                    <a:moveTo>
                      <a:pt x="13" y="30"/>
                    </a:moveTo>
                    <a:cubicBezTo>
                      <a:pt x="13" y="30"/>
                      <a:pt x="13" y="30"/>
                      <a:pt x="13" y="30"/>
                    </a:cubicBezTo>
                    <a:cubicBezTo>
                      <a:pt x="16" y="21"/>
                      <a:pt x="25" y="15"/>
                      <a:pt x="35" y="18"/>
                    </a:cubicBezTo>
                    <a:cubicBezTo>
                      <a:pt x="44" y="20"/>
                      <a:pt x="50" y="30"/>
                      <a:pt x="48" y="40"/>
                    </a:cubicBezTo>
                    <a:cubicBezTo>
                      <a:pt x="61" y="43"/>
                      <a:pt x="61" y="43"/>
                      <a:pt x="61" y="43"/>
                    </a:cubicBezTo>
                    <a:cubicBezTo>
                      <a:pt x="65" y="26"/>
                      <a:pt x="55" y="9"/>
                      <a:pt x="38" y="5"/>
                    </a:cubicBezTo>
                    <a:cubicBezTo>
                      <a:pt x="22" y="0"/>
                      <a:pt x="5" y="10"/>
                      <a:pt x="0" y="27"/>
                    </a:cubicBezTo>
                    <a:lnTo>
                      <a:pt x="13" y="30"/>
                    </a:lnTo>
                    <a:close/>
                  </a:path>
                </a:pathLst>
              </a:custGeom>
              <a:solidFill>
                <a:srgbClr val="2036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71" name="Freeform 422"/>
              <p:cNvSpPr>
                <a:spLocks/>
              </p:cNvSpPr>
              <p:nvPr/>
            </p:nvSpPr>
            <p:spPr bwMode="auto">
              <a:xfrm>
                <a:off x="415" y="1560"/>
                <a:ext cx="199" cy="162"/>
              </a:xfrm>
              <a:custGeom>
                <a:avLst/>
                <a:gdLst>
                  <a:gd name="T0" fmla="*/ 142 w 158"/>
                  <a:gd name="T1" fmla="*/ 106 h 128"/>
                  <a:gd name="T2" fmla="*/ 110 w 158"/>
                  <a:gd name="T3" fmla="*/ 125 h 128"/>
                  <a:gd name="T4" fmla="*/ 22 w 158"/>
                  <a:gd name="T5" fmla="*/ 101 h 128"/>
                  <a:gd name="T6" fmla="*/ 4 w 158"/>
                  <a:gd name="T7" fmla="*/ 70 h 128"/>
                  <a:gd name="T8" fmla="*/ 17 w 158"/>
                  <a:gd name="T9" fmla="*/ 23 h 128"/>
                  <a:gd name="T10" fmla="*/ 48 w 158"/>
                  <a:gd name="T11" fmla="*/ 4 h 128"/>
                  <a:gd name="T12" fmla="*/ 136 w 158"/>
                  <a:gd name="T13" fmla="*/ 27 h 128"/>
                  <a:gd name="T14" fmla="*/ 154 w 158"/>
                  <a:gd name="T15" fmla="*/ 59 h 128"/>
                  <a:gd name="T16" fmla="*/ 142 w 158"/>
                  <a:gd name="T17" fmla="*/ 10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128">
                    <a:moveTo>
                      <a:pt x="142" y="106"/>
                    </a:moveTo>
                    <a:cubicBezTo>
                      <a:pt x="138" y="120"/>
                      <a:pt x="124" y="128"/>
                      <a:pt x="110" y="125"/>
                    </a:cubicBezTo>
                    <a:cubicBezTo>
                      <a:pt x="22" y="101"/>
                      <a:pt x="22" y="101"/>
                      <a:pt x="22" y="101"/>
                    </a:cubicBezTo>
                    <a:cubicBezTo>
                      <a:pt x="9" y="98"/>
                      <a:pt x="0" y="83"/>
                      <a:pt x="4" y="70"/>
                    </a:cubicBezTo>
                    <a:cubicBezTo>
                      <a:pt x="17" y="23"/>
                      <a:pt x="17" y="23"/>
                      <a:pt x="17" y="23"/>
                    </a:cubicBezTo>
                    <a:cubicBezTo>
                      <a:pt x="20" y="9"/>
                      <a:pt x="35" y="0"/>
                      <a:pt x="48" y="4"/>
                    </a:cubicBezTo>
                    <a:cubicBezTo>
                      <a:pt x="136" y="27"/>
                      <a:pt x="136" y="27"/>
                      <a:pt x="136" y="27"/>
                    </a:cubicBezTo>
                    <a:cubicBezTo>
                      <a:pt x="150" y="31"/>
                      <a:pt x="158" y="45"/>
                      <a:pt x="154" y="59"/>
                    </a:cubicBezTo>
                    <a:lnTo>
                      <a:pt x="142" y="106"/>
                    </a:lnTo>
                    <a:close/>
                  </a:path>
                </a:pathLst>
              </a:custGeom>
              <a:solidFill>
                <a:srgbClr val="E1EF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72" name="Freeform 423"/>
              <p:cNvSpPr>
                <a:spLocks/>
              </p:cNvSpPr>
              <p:nvPr/>
            </p:nvSpPr>
            <p:spPr bwMode="auto">
              <a:xfrm>
                <a:off x="493" y="1579"/>
                <a:ext cx="121" cy="143"/>
              </a:xfrm>
              <a:custGeom>
                <a:avLst/>
                <a:gdLst>
                  <a:gd name="T0" fmla="*/ 74 w 96"/>
                  <a:gd name="T1" fmla="*/ 12 h 113"/>
                  <a:gd name="T2" fmla="*/ 26 w 96"/>
                  <a:gd name="T3" fmla="*/ 0 h 113"/>
                  <a:gd name="T4" fmla="*/ 0 w 96"/>
                  <a:gd name="T5" fmla="*/ 97 h 113"/>
                  <a:gd name="T6" fmla="*/ 48 w 96"/>
                  <a:gd name="T7" fmla="*/ 110 h 113"/>
                  <a:gd name="T8" fmla="*/ 80 w 96"/>
                  <a:gd name="T9" fmla="*/ 91 h 113"/>
                  <a:gd name="T10" fmla="*/ 92 w 96"/>
                  <a:gd name="T11" fmla="*/ 44 h 113"/>
                  <a:gd name="T12" fmla="*/ 74 w 96"/>
                  <a:gd name="T13" fmla="*/ 12 h 113"/>
                </a:gdLst>
                <a:ahLst/>
                <a:cxnLst>
                  <a:cxn ang="0">
                    <a:pos x="T0" y="T1"/>
                  </a:cxn>
                  <a:cxn ang="0">
                    <a:pos x="T2" y="T3"/>
                  </a:cxn>
                  <a:cxn ang="0">
                    <a:pos x="T4" y="T5"/>
                  </a:cxn>
                  <a:cxn ang="0">
                    <a:pos x="T6" y="T7"/>
                  </a:cxn>
                  <a:cxn ang="0">
                    <a:pos x="T8" y="T9"/>
                  </a:cxn>
                  <a:cxn ang="0">
                    <a:pos x="T10" y="T11"/>
                  </a:cxn>
                  <a:cxn ang="0">
                    <a:pos x="T12" y="T13"/>
                  </a:cxn>
                </a:cxnLst>
                <a:rect l="0" t="0" r="r" b="b"/>
                <a:pathLst>
                  <a:path w="96" h="113">
                    <a:moveTo>
                      <a:pt x="74" y="12"/>
                    </a:moveTo>
                    <a:cubicBezTo>
                      <a:pt x="26" y="0"/>
                      <a:pt x="26" y="0"/>
                      <a:pt x="26" y="0"/>
                    </a:cubicBezTo>
                    <a:cubicBezTo>
                      <a:pt x="0" y="97"/>
                      <a:pt x="0" y="97"/>
                      <a:pt x="0" y="97"/>
                    </a:cubicBezTo>
                    <a:cubicBezTo>
                      <a:pt x="48" y="110"/>
                      <a:pt x="48" y="110"/>
                      <a:pt x="48" y="110"/>
                    </a:cubicBezTo>
                    <a:cubicBezTo>
                      <a:pt x="62" y="113"/>
                      <a:pt x="76" y="105"/>
                      <a:pt x="80" y="91"/>
                    </a:cubicBezTo>
                    <a:cubicBezTo>
                      <a:pt x="92" y="44"/>
                      <a:pt x="92" y="44"/>
                      <a:pt x="92" y="44"/>
                    </a:cubicBezTo>
                    <a:cubicBezTo>
                      <a:pt x="96" y="30"/>
                      <a:pt x="88" y="16"/>
                      <a:pt x="74" y="12"/>
                    </a:cubicBezTo>
                    <a:close/>
                  </a:path>
                </a:pathLst>
              </a:custGeom>
              <a:solidFill>
                <a:srgbClr val="CEE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73" name="Freeform 424"/>
              <p:cNvSpPr>
                <a:spLocks/>
              </p:cNvSpPr>
              <p:nvPr/>
            </p:nvSpPr>
            <p:spPr bwMode="auto">
              <a:xfrm>
                <a:off x="665" y="1627"/>
                <a:ext cx="200" cy="162"/>
              </a:xfrm>
              <a:custGeom>
                <a:avLst/>
                <a:gdLst>
                  <a:gd name="T0" fmla="*/ 141 w 158"/>
                  <a:gd name="T1" fmla="*/ 106 h 128"/>
                  <a:gd name="T2" fmla="*/ 110 w 158"/>
                  <a:gd name="T3" fmla="*/ 124 h 128"/>
                  <a:gd name="T4" fmla="*/ 22 w 158"/>
                  <a:gd name="T5" fmla="*/ 101 h 128"/>
                  <a:gd name="T6" fmla="*/ 4 w 158"/>
                  <a:gd name="T7" fmla="*/ 69 h 128"/>
                  <a:gd name="T8" fmla="*/ 16 w 158"/>
                  <a:gd name="T9" fmla="*/ 22 h 128"/>
                  <a:gd name="T10" fmla="*/ 48 w 158"/>
                  <a:gd name="T11" fmla="*/ 4 h 128"/>
                  <a:gd name="T12" fmla="*/ 136 w 158"/>
                  <a:gd name="T13" fmla="*/ 27 h 128"/>
                  <a:gd name="T14" fmla="*/ 154 w 158"/>
                  <a:gd name="T15" fmla="*/ 59 h 128"/>
                  <a:gd name="T16" fmla="*/ 141 w 158"/>
                  <a:gd name="T17" fmla="*/ 10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128">
                    <a:moveTo>
                      <a:pt x="141" y="106"/>
                    </a:moveTo>
                    <a:cubicBezTo>
                      <a:pt x="138" y="120"/>
                      <a:pt x="123" y="128"/>
                      <a:pt x="110" y="124"/>
                    </a:cubicBezTo>
                    <a:cubicBezTo>
                      <a:pt x="22" y="101"/>
                      <a:pt x="22" y="101"/>
                      <a:pt x="22" y="101"/>
                    </a:cubicBezTo>
                    <a:cubicBezTo>
                      <a:pt x="8" y="97"/>
                      <a:pt x="0" y="83"/>
                      <a:pt x="4" y="69"/>
                    </a:cubicBezTo>
                    <a:cubicBezTo>
                      <a:pt x="16" y="22"/>
                      <a:pt x="16" y="22"/>
                      <a:pt x="16" y="22"/>
                    </a:cubicBezTo>
                    <a:cubicBezTo>
                      <a:pt x="20" y="9"/>
                      <a:pt x="34" y="0"/>
                      <a:pt x="48" y="4"/>
                    </a:cubicBezTo>
                    <a:cubicBezTo>
                      <a:pt x="136" y="27"/>
                      <a:pt x="136" y="27"/>
                      <a:pt x="136" y="27"/>
                    </a:cubicBezTo>
                    <a:cubicBezTo>
                      <a:pt x="149" y="31"/>
                      <a:pt x="158" y="45"/>
                      <a:pt x="154" y="59"/>
                    </a:cubicBezTo>
                    <a:lnTo>
                      <a:pt x="141" y="106"/>
                    </a:lnTo>
                    <a:close/>
                  </a:path>
                </a:pathLst>
              </a:custGeom>
              <a:solidFill>
                <a:srgbClr val="E1EF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74" name="Freeform 425"/>
              <p:cNvSpPr>
                <a:spLocks/>
              </p:cNvSpPr>
              <p:nvPr/>
            </p:nvSpPr>
            <p:spPr bwMode="auto">
              <a:xfrm>
                <a:off x="742" y="1645"/>
                <a:ext cx="123" cy="144"/>
              </a:xfrm>
              <a:custGeom>
                <a:avLst/>
                <a:gdLst>
                  <a:gd name="T0" fmla="*/ 75 w 97"/>
                  <a:gd name="T1" fmla="*/ 13 h 114"/>
                  <a:gd name="T2" fmla="*/ 26 w 97"/>
                  <a:gd name="T3" fmla="*/ 0 h 114"/>
                  <a:gd name="T4" fmla="*/ 0 w 97"/>
                  <a:gd name="T5" fmla="*/ 98 h 114"/>
                  <a:gd name="T6" fmla="*/ 49 w 97"/>
                  <a:gd name="T7" fmla="*/ 110 h 114"/>
                  <a:gd name="T8" fmla="*/ 80 w 97"/>
                  <a:gd name="T9" fmla="*/ 92 h 114"/>
                  <a:gd name="T10" fmla="*/ 93 w 97"/>
                  <a:gd name="T11" fmla="*/ 45 h 114"/>
                  <a:gd name="T12" fmla="*/ 75 w 97"/>
                  <a:gd name="T13" fmla="*/ 13 h 114"/>
                </a:gdLst>
                <a:ahLst/>
                <a:cxnLst>
                  <a:cxn ang="0">
                    <a:pos x="T0" y="T1"/>
                  </a:cxn>
                  <a:cxn ang="0">
                    <a:pos x="T2" y="T3"/>
                  </a:cxn>
                  <a:cxn ang="0">
                    <a:pos x="T4" y="T5"/>
                  </a:cxn>
                  <a:cxn ang="0">
                    <a:pos x="T6" y="T7"/>
                  </a:cxn>
                  <a:cxn ang="0">
                    <a:pos x="T8" y="T9"/>
                  </a:cxn>
                  <a:cxn ang="0">
                    <a:pos x="T10" y="T11"/>
                  </a:cxn>
                  <a:cxn ang="0">
                    <a:pos x="T12" y="T13"/>
                  </a:cxn>
                </a:cxnLst>
                <a:rect l="0" t="0" r="r" b="b"/>
                <a:pathLst>
                  <a:path w="97" h="114">
                    <a:moveTo>
                      <a:pt x="75" y="13"/>
                    </a:moveTo>
                    <a:cubicBezTo>
                      <a:pt x="26" y="0"/>
                      <a:pt x="26" y="0"/>
                      <a:pt x="26" y="0"/>
                    </a:cubicBezTo>
                    <a:cubicBezTo>
                      <a:pt x="0" y="98"/>
                      <a:pt x="0" y="98"/>
                      <a:pt x="0" y="98"/>
                    </a:cubicBezTo>
                    <a:cubicBezTo>
                      <a:pt x="49" y="110"/>
                      <a:pt x="49" y="110"/>
                      <a:pt x="49" y="110"/>
                    </a:cubicBezTo>
                    <a:cubicBezTo>
                      <a:pt x="62" y="114"/>
                      <a:pt x="77" y="106"/>
                      <a:pt x="80" y="92"/>
                    </a:cubicBezTo>
                    <a:cubicBezTo>
                      <a:pt x="93" y="45"/>
                      <a:pt x="93" y="45"/>
                      <a:pt x="93" y="45"/>
                    </a:cubicBezTo>
                    <a:cubicBezTo>
                      <a:pt x="97" y="31"/>
                      <a:pt x="88" y="17"/>
                      <a:pt x="75" y="13"/>
                    </a:cubicBezTo>
                    <a:close/>
                  </a:path>
                </a:pathLst>
              </a:custGeom>
              <a:solidFill>
                <a:srgbClr val="CEE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75" name="Freeform 426"/>
              <p:cNvSpPr>
                <a:spLocks noEditPoints="1"/>
              </p:cNvSpPr>
              <p:nvPr/>
            </p:nvSpPr>
            <p:spPr bwMode="auto">
              <a:xfrm>
                <a:off x="396" y="1541"/>
                <a:ext cx="239" cy="201"/>
              </a:xfrm>
              <a:custGeom>
                <a:avLst/>
                <a:gdLst>
                  <a:gd name="T0" fmla="*/ 161 w 189"/>
                  <a:gd name="T1" fmla="*/ 31 h 159"/>
                  <a:gd name="T2" fmla="*/ 60 w 189"/>
                  <a:gd name="T3" fmla="*/ 5 h 159"/>
                  <a:gd name="T4" fmla="*/ 20 w 189"/>
                  <a:gd name="T5" fmla="*/ 28 h 159"/>
                  <a:gd name="T6" fmla="*/ 4 w 189"/>
                  <a:gd name="T7" fmla="*/ 87 h 159"/>
                  <a:gd name="T8" fmla="*/ 28 w 189"/>
                  <a:gd name="T9" fmla="*/ 128 h 159"/>
                  <a:gd name="T10" fmla="*/ 128 w 189"/>
                  <a:gd name="T11" fmla="*/ 154 h 159"/>
                  <a:gd name="T12" fmla="*/ 168 w 189"/>
                  <a:gd name="T13" fmla="*/ 131 h 159"/>
                  <a:gd name="T14" fmla="*/ 184 w 189"/>
                  <a:gd name="T15" fmla="*/ 72 h 159"/>
                  <a:gd name="T16" fmla="*/ 161 w 189"/>
                  <a:gd name="T17" fmla="*/ 31 h 159"/>
                  <a:gd name="T18" fmla="*/ 157 w 189"/>
                  <a:gd name="T19" fmla="*/ 121 h 159"/>
                  <a:gd name="T20" fmla="*/ 125 w 189"/>
                  <a:gd name="T21" fmla="*/ 140 h 159"/>
                  <a:gd name="T22" fmla="*/ 37 w 189"/>
                  <a:gd name="T23" fmla="*/ 116 h 159"/>
                  <a:gd name="T24" fmla="*/ 19 w 189"/>
                  <a:gd name="T25" fmla="*/ 85 h 159"/>
                  <a:gd name="T26" fmla="*/ 32 w 189"/>
                  <a:gd name="T27" fmla="*/ 38 h 159"/>
                  <a:gd name="T28" fmla="*/ 63 w 189"/>
                  <a:gd name="T29" fmla="*/ 19 h 159"/>
                  <a:gd name="T30" fmla="*/ 151 w 189"/>
                  <a:gd name="T31" fmla="*/ 42 h 159"/>
                  <a:gd name="T32" fmla="*/ 169 w 189"/>
                  <a:gd name="T33" fmla="*/ 74 h 159"/>
                  <a:gd name="T34" fmla="*/ 157 w 189"/>
                  <a:gd name="T35" fmla="*/ 12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 h="159">
                    <a:moveTo>
                      <a:pt x="161" y="31"/>
                    </a:moveTo>
                    <a:cubicBezTo>
                      <a:pt x="60" y="5"/>
                      <a:pt x="60" y="5"/>
                      <a:pt x="60" y="5"/>
                    </a:cubicBezTo>
                    <a:cubicBezTo>
                      <a:pt x="43" y="0"/>
                      <a:pt x="25" y="10"/>
                      <a:pt x="20" y="28"/>
                    </a:cubicBezTo>
                    <a:cubicBezTo>
                      <a:pt x="4" y="87"/>
                      <a:pt x="4" y="87"/>
                      <a:pt x="4" y="87"/>
                    </a:cubicBezTo>
                    <a:cubicBezTo>
                      <a:pt x="0" y="105"/>
                      <a:pt x="10" y="123"/>
                      <a:pt x="28" y="128"/>
                    </a:cubicBezTo>
                    <a:cubicBezTo>
                      <a:pt x="128" y="154"/>
                      <a:pt x="128" y="154"/>
                      <a:pt x="128" y="154"/>
                    </a:cubicBezTo>
                    <a:cubicBezTo>
                      <a:pt x="145" y="159"/>
                      <a:pt x="163" y="148"/>
                      <a:pt x="168" y="131"/>
                    </a:cubicBezTo>
                    <a:cubicBezTo>
                      <a:pt x="184" y="72"/>
                      <a:pt x="184" y="72"/>
                      <a:pt x="184" y="72"/>
                    </a:cubicBezTo>
                    <a:cubicBezTo>
                      <a:pt x="189" y="54"/>
                      <a:pt x="178" y="36"/>
                      <a:pt x="161" y="31"/>
                    </a:cubicBezTo>
                    <a:close/>
                    <a:moveTo>
                      <a:pt x="157" y="121"/>
                    </a:moveTo>
                    <a:cubicBezTo>
                      <a:pt x="153" y="135"/>
                      <a:pt x="139" y="143"/>
                      <a:pt x="125" y="140"/>
                    </a:cubicBezTo>
                    <a:cubicBezTo>
                      <a:pt x="37" y="116"/>
                      <a:pt x="37" y="116"/>
                      <a:pt x="37" y="116"/>
                    </a:cubicBezTo>
                    <a:cubicBezTo>
                      <a:pt x="24" y="113"/>
                      <a:pt x="15" y="98"/>
                      <a:pt x="19" y="85"/>
                    </a:cubicBezTo>
                    <a:cubicBezTo>
                      <a:pt x="32" y="38"/>
                      <a:pt x="32" y="38"/>
                      <a:pt x="32" y="38"/>
                    </a:cubicBezTo>
                    <a:cubicBezTo>
                      <a:pt x="35" y="24"/>
                      <a:pt x="50" y="15"/>
                      <a:pt x="63" y="19"/>
                    </a:cubicBezTo>
                    <a:cubicBezTo>
                      <a:pt x="151" y="42"/>
                      <a:pt x="151" y="42"/>
                      <a:pt x="151" y="42"/>
                    </a:cubicBezTo>
                    <a:cubicBezTo>
                      <a:pt x="165" y="46"/>
                      <a:pt x="173" y="60"/>
                      <a:pt x="169" y="74"/>
                    </a:cubicBezTo>
                    <a:lnTo>
                      <a:pt x="157" y="121"/>
                    </a:lnTo>
                    <a:close/>
                  </a:path>
                </a:pathLst>
              </a:custGeom>
              <a:solidFill>
                <a:srgbClr val="2A44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76" name="Freeform 427"/>
              <p:cNvSpPr>
                <a:spLocks noEditPoints="1"/>
              </p:cNvSpPr>
              <p:nvPr/>
            </p:nvSpPr>
            <p:spPr bwMode="auto">
              <a:xfrm>
                <a:off x="645" y="1608"/>
                <a:ext cx="239" cy="201"/>
              </a:xfrm>
              <a:custGeom>
                <a:avLst/>
                <a:gdLst>
                  <a:gd name="T0" fmla="*/ 161 w 189"/>
                  <a:gd name="T1" fmla="*/ 31 h 159"/>
                  <a:gd name="T2" fmla="*/ 61 w 189"/>
                  <a:gd name="T3" fmla="*/ 4 h 159"/>
                  <a:gd name="T4" fmla="*/ 21 w 189"/>
                  <a:gd name="T5" fmla="*/ 28 h 159"/>
                  <a:gd name="T6" fmla="*/ 5 w 189"/>
                  <a:gd name="T7" fmla="*/ 87 h 159"/>
                  <a:gd name="T8" fmla="*/ 28 w 189"/>
                  <a:gd name="T9" fmla="*/ 127 h 159"/>
                  <a:gd name="T10" fmla="*/ 129 w 189"/>
                  <a:gd name="T11" fmla="*/ 154 h 159"/>
                  <a:gd name="T12" fmla="*/ 169 w 189"/>
                  <a:gd name="T13" fmla="*/ 131 h 159"/>
                  <a:gd name="T14" fmla="*/ 185 w 189"/>
                  <a:gd name="T15" fmla="*/ 71 h 159"/>
                  <a:gd name="T16" fmla="*/ 161 w 189"/>
                  <a:gd name="T17" fmla="*/ 31 h 159"/>
                  <a:gd name="T18" fmla="*/ 157 w 189"/>
                  <a:gd name="T19" fmla="*/ 121 h 159"/>
                  <a:gd name="T20" fmla="*/ 126 w 189"/>
                  <a:gd name="T21" fmla="*/ 139 h 159"/>
                  <a:gd name="T22" fmla="*/ 38 w 189"/>
                  <a:gd name="T23" fmla="*/ 116 h 159"/>
                  <a:gd name="T24" fmla="*/ 20 w 189"/>
                  <a:gd name="T25" fmla="*/ 84 h 159"/>
                  <a:gd name="T26" fmla="*/ 32 w 189"/>
                  <a:gd name="T27" fmla="*/ 37 h 159"/>
                  <a:gd name="T28" fmla="*/ 64 w 189"/>
                  <a:gd name="T29" fmla="*/ 19 h 159"/>
                  <a:gd name="T30" fmla="*/ 152 w 189"/>
                  <a:gd name="T31" fmla="*/ 42 h 159"/>
                  <a:gd name="T32" fmla="*/ 170 w 189"/>
                  <a:gd name="T33" fmla="*/ 74 h 159"/>
                  <a:gd name="T34" fmla="*/ 157 w 189"/>
                  <a:gd name="T35" fmla="*/ 12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 h="159">
                    <a:moveTo>
                      <a:pt x="161" y="31"/>
                    </a:moveTo>
                    <a:cubicBezTo>
                      <a:pt x="61" y="4"/>
                      <a:pt x="61" y="4"/>
                      <a:pt x="61" y="4"/>
                    </a:cubicBezTo>
                    <a:cubicBezTo>
                      <a:pt x="44" y="0"/>
                      <a:pt x="26" y="10"/>
                      <a:pt x="21" y="28"/>
                    </a:cubicBezTo>
                    <a:cubicBezTo>
                      <a:pt x="5" y="87"/>
                      <a:pt x="5" y="87"/>
                      <a:pt x="5" y="87"/>
                    </a:cubicBezTo>
                    <a:cubicBezTo>
                      <a:pt x="0" y="104"/>
                      <a:pt x="11" y="123"/>
                      <a:pt x="28" y="127"/>
                    </a:cubicBezTo>
                    <a:cubicBezTo>
                      <a:pt x="129" y="154"/>
                      <a:pt x="129" y="154"/>
                      <a:pt x="129" y="154"/>
                    </a:cubicBezTo>
                    <a:cubicBezTo>
                      <a:pt x="146" y="159"/>
                      <a:pt x="164" y="148"/>
                      <a:pt x="169" y="131"/>
                    </a:cubicBezTo>
                    <a:cubicBezTo>
                      <a:pt x="185" y="71"/>
                      <a:pt x="185" y="71"/>
                      <a:pt x="185" y="71"/>
                    </a:cubicBezTo>
                    <a:cubicBezTo>
                      <a:pt x="189" y="54"/>
                      <a:pt x="179" y="36"/>
                      <a:pt x="161" y="31"/>
                    </a:cubicBezTo>
                    <a:close/>
                    <a:moveTo>
                      <a:pt x="157" y="121"/>
                    </a:moveTo>
                    <a:cubicBezTo>
                      <a:pt x="154" y="135"/>
                      <a:pt x="139" y="143"/>
                      <a:pt x="126" y="139"/>
                    </a:cubicBezTo>
                    <a:cubicBezTo>
                      <a:pt x="38" y="116"/>
                      <a:pt x="38" y="116"/>
                      <a:pt x="38" y="116"/>
                    </a:cubicBezTo>
                    <a:cubicBezTo>
                      <a:pt x="24" y="112"/>
                      <a:pt x="16" y="98"/>
                      <a:pt x="20" y="84"/>
                    </a:cubicBezTo>
                    <a:cubicBezTo>
                      <a:pt x="32" y="37"/>
                      <a:pt x="32" y="37"/>
                      <a:pt x="32" y="37"/>
                    </a:cubicBezTo>
                    <a:cubicBezTo>
                      <a:pt x="36" y="24"/>
                      <a:pt x="50" y="15"/>
                      <a:pt x="64" y="19"/>
                    </a:cubicBezTo>
                    <a:cubicBezTo>
                      <a:pt x="152" y="42"/>
                      <a:pt x="152" y="42"/>
                      <a:pt x="152" y="42"/>
                    </a:cubicBezTo>
                    <a:cubicBezTo>
                      <a:pt x="165" y="46"/>
                      <a:pt x="174" y="60"/>
                      <a:pt x="170" y="74"/>
                    </a:cubicBezTo>
                    <a:lnTo>
                      <a:pt x="157" y="121"/>
                    </a:lnTo>
                    <a:close/>
                  </a:path>
                </a:pathLst>
              </a:custGeom>
              <a:solidFill>
                <a:srgbClr val="2A44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77" name="Freeform 428"/>
              <p:cNvSpPr>
                <a:spLocks/>
              </p:cNvSpPr>
              <p:nvPr/>
            </p:nvSpPr>
            <p:spPr bwMode="auto">
              <a:xfrm>
                <a:off x="207" y="569"/>
                <a:ext cx="663" cy="594"/>
              </a:xfrm>
              <a:custGeom>
                <a:avLst/>
                <a:gdLst>
                  <a:gd name="T0" fmla="*/ 0 w 663"/>
                  <a:gd name="T1" fmla="*/ 341 h 594"/>
                  <a:gd name="T2" fmla="*/ 180 w 663"/>
                  <a:gd name="T3" fmla="*/ 0 h 594"/>
                  <a:gd name="T4" fmla="*/ 663 w 663"/>
                  <a:gd name="T5" fmla="*/ 253 h 594"/>
                  <a:gd name="T6" fmla="*/ 483 w 663"/>
                  <a:gd name="T7" fmla="*/ 594 h 594"/>
                  <a:gd name="T8" fmla="*/ 0 w 663"/>
                  <a:gd name="T9" fmla="*/ 341 h 594"/>
                </a:gdLst>
                <a:ahLst/>
                <a:cxnLst>
                  <a:cxn ang="0">
                    <a:pos x="T0" y="T1"/>
                  </a:cxn>
                  <a:cxn ang="0">
                    <a:pos x="T2" y="T3"/>
                  </a:cxn>
                  <a:cxn ang="0">
                    <a:pos x="T4" y="T5"/>
                  </a:cxn>
                  <a:cxn ang="0">
                    <a:pos x="T6" y="T7"/>
                  </a:cxn>
                  <a:cxn ang="0">
                    <a:pos x="T8" y="T9"/>
                  </a:cxn>
                </a:cxnLst>
                <a:rect l="0" t="0" r="r" b="b"/>
                <a:pathLst>
                  <a:path w="663" h="594">
                    <a:moveTo>
                      <a:pt x="0" y="341"/>
                    </a:moveTo>
                    <a:lnTo>
                      <a:pt x="180" y="0"/>
                    </a:lnTo>
                    <a:lnTo>
                      <a:pt x="663" y="253"/>
                    </a:lnTo>
                    <a:lnTo>
                      <a:pt x="483" y="594"/>
                    </a:lnTo>
                    <a:lnTo>
                      <a:pt x="0" y="341"/>
                    </a:lnTo>
                    <a:close/>
                  </a:path>
                </a:pathLst>
              </a:custGeom>
              <a:solidFill>
                <a:srgbClr val="E073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78" name="Freeform 429"/>
              <p:cNvSpPr>
                <a:spLocks/>
              </p:cNvSpPr>
              <p:nvPr/>
            </p:nvSpPr>
            <p:spPr bwMode="auto">
              <a:xfrm>
                <a:off x="199" y="910"/>
                <a:ext cx="491" cy="271"/>
              </a:xfrm>
              <a:custGeom>
                <a:avLst/>
                <a:gdLst>
                  <a:gd name="T0" fmla="*/ 8 w 491"/>
                  <a:gd name="T1" fmla="*/ 0 h 271"/>
                  <a:gd name="T2" fmla="*/ 0 w 491"/>
                  <a:gd name="T3" fmla="*/ 19 h 271"/>
                  <a:gd name="T4" fmla="*/ 482 w 491"/>
                  <a:gd name="T5" fmla="*/ 271 h 271"/>
                  <a:gd name="T6" fmla="*/ 491 w 491"/>
                  <a:gd name="T7" fmla="*/ 253 h 271"/>
                  <a:gd name="T8" fmla="*/ 8 w 491"/>
                  <a:gd name="T9" fmla="*/ 0 h 271"/>
                </a:gdLst>
                <a:ahLst/>
                <a:cxnLst>
                  <a:cxn ang="0">
                    <a:pos x="T0" y="T1"/>
                  </a:cxn>
                  <a:cxn ang="0">
                    <a:pos x="T2" y="T3"/>
                  </a:cxn>
                  <a:cxn ang="0">
                    <a:pos x="T4" y="T5"/>
                  </a:cxn>
                  <a:cxn ang="0">
                    <a:pos x="T6" y="T7"/>
                  </a:cxn>
                  <a:cxn ang="0">
                    <a:pos x="T8" y="T9"/>
                  </a:cxn>
                </a:cxnLst>
                <a:rect l="0" t="0" r="r" b="b"/>
                <a:pathLst>
                  <a:path w="491" h="271">
                    <a:moveTo>
                      <a:pt x="8" y="0"/>
                    </a:moveTo>
                    <a:lnTo>
                      <a:pt x="0" y="19"/>
                    </a:lnTo>
                    <a:lnTo>
                      <a:pt x="482" y="271"/>
                    </a:lnTo>
                    <a:lnTo>
                      <a:pt x="491" y="253"/>
                    </a:lnTo>
                    <a:lnTo>
                      <a:pt x="8" y="0"/>
                    </a:lnTo>
                    <a:close/>
                  </a:path>
                </a:pathLst>
              </a:custGeom>
              <a:solidFill>
                <a:srgbClr val="C556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79" name="Freeform 430"/>
              <p:cNvSpPr>
                <a:spLocks/>
              </p:cNvSpPr>
              <p:nvPr/>
            </p:nvSpPr>
            <p:spPr bwMode="auto">
              <a:xfrm>
                <a:off x="238" y="595"/>
                <a:ext cx="601" cy="541"/>
              </a:xfrm>
              <a:custGeom>
                <a:avLst/>
                <a:gdLst>
                  <a:gd name="T0" fmla="*/ 3 w 601"/>
                  <a:gd name="T1" fmla="*/ 311 h 541"/>
                  <a:gd name="T2" fmla="*/ 6 w 601"/>
                  <a:gd name="T3" fmla="*/ 313 h 541"/>
                  <a:gd name="T4" fmla="*/ 165 w 601"/>
                  <a:gd name="T5" fmla="*/ 9 h 541"/>
                  <a:gd name="T6" fmla="*/ 594 w 601"/>
                  <a:gd name="T7" fmla="*/ 232 h 541"/>
                  <a:gd name="T8" fmla="*/ 436 w 601"/>
                  <a:gd name="T9" fmla="*/ 534 h 541"/>
                  <a:gd name="T10" fmla="*/ 5 w 601"/>
                  <a:gd name="T11" fmla="*/ 309 h 541"/>
                  <a:gd name="T12" fmla="*/ 3 w 601"/>
                  <a:gd name="T13" fmla="*/ 311 h 541"/>
                  <a:gd name="T14" fmla="*/ 6 w 601"/>
                  <a:gd name="T15" fmla="*/ 313 h 541"/>
                  <a:gd name="T16" fmla="*/ 3 w 601"/>
                  <a:gd name="T17" fmla="*/ 311 h 541"/>
                  <a:gd name="T18" fmla="*/ 2 w 601"/>
                  <a:gd name="T19" fmla="*/ 314 h 541"/>
                  <a:gd name="T20" fmla="*/ 438 w 601"/>
                  <a:gd name="T21" fmla="*/ 541 h 541"/>
                  <a:gd name="T22" fmla="*/ 601 w 601"/>
                  <a:gd name="T23" fmla="*/ 229 h 541"/>
                  <a:gd name="T24" fmla="*/ 163 w 601"/>
                  <a:gd name="T25" fmla="*/ 0 h 541"/>
                  <a:gd name="T26" fmla="*/ 0 w 601"/>
                  <a:gd name="T27" fmla="*/ 313 h 541"/>
                  <a:gd name="T28" fmla="*/ 2 w 601"/>
                  <a:gd name="T29" fmla="*/ 314 h 541"/>
                  <a:gd name="T30" fmla="*/ 3 w 601"/>
                  <a:gd name="T31" fmla="*/ 31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1" h="541">
                    <a:moveTo>
                      <a:pt x="3" y="311"/>
                    </a:moveTo>
                    <a:lnTo>
                      <a:pt x="6" y="313"/>
                    </a:lnTo>
                    <a:lnTo>
                      <a:pt x="165" y="9"/>
                    </a:lnTo>
                    <a:lnTo>
                      <a:pt x="594" y="232"/>
                    </a:lnTo>
                    <a:lnTo>
                      <a:pt x="436" y="534"/>
                    </a:lnTo>
                    <a:lnTo>
                      <a:pt x="5" y="309"/>
                    </a:lnTo>
                    <a:lnTo>
                      <a:pt x="3" y="311"/>
                    </a:lnTo>
                    <a:lnTo>
                      <a:pt x="6" y="313"/>
                    </a:lnTo>
                    <a:lnTo>
                      <a:pt x="3" y="311"/>
                    </a:lnTo>
                    <a:lnTo>
                      <a:pt x="2" y="314"/>
                    </a:lnTo>
                    <a:lnTo>
                      <a:pt x="438" y="541"/>
                    </a:lnTo>
                    <a:lnTo>
                      <a:pt x="601" y="229"/>
                    </a:lnTo>
                    <a:lnTo>
                      <a:pt x="163" y="0"/>
                    </a:lnTo>
                    <a:lnTo>
                      <a:pt x="0" y="313"/>
                    </a:lnTo>
                    <a:lnTo>
                      <a:pt x="2" y="314"/>
                    </a:lnTo>
                    <a:lnTo>
                      <a:pt x="3" y="3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80" name="Freeform 431"/>
              <p:cNvSpPr>
                <a:spLocks/>
              </p:cNvSpPr>
              <p:nvPr/>
            </p:nvSpPr>
            <p:spPr bwMode="auto">
              <a:xfrm>
                <a:off x="580" y="823"/>
                <a:ext cx="119" cy="191"/>
              </a:xfrm>
              <a:custGeom>
                <a:avLst/>
                <a:gdLst>
                  <a:gd name="T0" fmla="*/ 119 w 119"/>
                  <a:gd name="T1" fmla="*/ 14 h 191"/>
                  <a:gd name="T2" fmla="*/ 27 w 119"/>
                  <a:gd name="T3" fmla="*/ 191 h 191"/>
                  <a:gd name="T4" fmla="*/ 0 w 119"/>
                  <a:gd name="T5" fmla="*/ 177 h 191"/>
                  <a:gd name="T6" fmla="*/ 94 w 119"/>
                  <a:gd name="T7" fmla="*/ 0 h 191"/>
                  <a:gd name="T8" fmla="*/ 119 w 119"/>
                  <a:gd name="T9" fmla="*/ 14 h 191"/>
                </a:gdLst>
                <a:ahLst/>
                <a:cxnLst>
                  <a:cxn ang="0">
                    <a:pos x="T0" y="T1"/>
                  </a:cxn>
                  <a:cxn ang="0">
                    <a:pos x="T2" y="T3"/>
                  </a:cxn>
                  <a:cxn ang="0">
                    <a:pos x="T4" y="T5"/>
                  </a:cxn>
                  <a:cxn ang="0">
                    <a:pos x="T6" y="T7"/>
                  </a:cxn>
                  <a:cxn ang="0">
                    <a:pos x="T8" y="T9"/>
                  </a:cxn>
                </a:cxnLst>
                <a:rect l="0" t="0" r="r" b="b"/>
                <a:pathLst>
                  <a:path w="119" h="191">
                    <a:moveTo>
                      <a:pt x="119" y="14"/>
                    </a:moveTo>
                    <a:lnTo>
                      <a:pt x="27" y="191"/>
                    </a:lnTo>
                    <a:lnTo>
                      <a:pt x="0" y="177"/>
                    </a:lnTo>
                    <a:lnTo>
                      <a:pt x="94" y="0"/>
                    </a:lnTo>
                    <a:lnTo>
                      <a:pt x="119" y="14"/>
                    </a:ln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81" name="Freeform 432"/>
              <p:cNvSpPr>
                <a:spLocks/>
              </p:cNvSpPr>
              <p:nvPr/>
            </p:nvSpPr>
            <p:spPr bwMode="auto">
              <a:xfrm>
                <a:off x="623" y="844"/>
                <a:ext cx="119" cy="193"/>
              </a:xfrm>
              <a:custGeom>
                <a:avLst/>
                <a:gdLst>
                  <a:gd name="T0" fmla="*/ 119 w 119"/>
                  <a:gd name="T1" fmla="*/ 14 h 193"/>
                  <a:gd name="T2" fmla="*/ 26 w 119"/>
                  <a:gd name="T3" fmla="*/ 193 h 193"/>
                  <a:gd name="T4" fmla="*/ 0 w 119"/>
                  <a:gd name="T5" fmla="*/ 179 h 193"/>
                  <a:gd name="T6" fmla="*/ 93 w 119"/>
                  <a:gd name="T7" fmla="*/ 0 h 193"/>
                  <a:gd name="T8" fmla="*/ 119 w 119"/>
                  <a:gd name="T9" fmla="*/ 14 h 193"/>
                </a:gdLst>
                <a:ahLst/>
                <a:cxnLst>
                  <a:cxn ang="0">
                    <a:pos x="T0" y="T1"/>
                  </a:cxn>
                  <a:cxn ang="0">
                    <a:pos x="T2" y="T3"/>
                  </a:cxn>
                  <a:cxn ang="0">
                    <a:pos x="T4" y="T5"/>
                  </a:cxn>
                  <a:cxn ang="0">
                    <a:pos x="T6" y="T7"/>
                  </a:cxn>
                  <a:cxn ang="0">
                    <a:pos x="T8" y="T9"/>
                  </a:cxn>
                </a:cxnLst>
                <a:rect l="0" t="0" r="r" b="b"/>
                <a:pathLst>
                  <a:path w="119" h="193">
                    <a:moveTo>
                      <a:pt x="119" y="14"/>
                    </a:moveTo>
                    <a:lnTo>
                      <a:pt x="26" y="193"/>
                    </a:lnTo>
                    <a:lnTo>
                      <a:pt x="0" y="179"/>
                    </a:lnTo>
                    <a:lnTo>
                      <a:pt x="93" y="0"/>
                    </a:lnTo>
                    <a:lnTo>
                      <a:pt x="119" y="14"/>
                    </a:ln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82" name="Freeform 433"/>
              <p:cNvSpPr>
                <a:spLocks/>
              </p:cNvSpPr>
              <p:nvPr/>
            </p:nvSpPr>
            <p:spPr bwMode="auto">
              <a:xfrm>
                <a:off x="595" y="552"/>
                <a:ext cx="540" cy="640"/>
              </a:xfrm>
              <a:custGeom>
                <a:avLst/>
                <a:gdLst>
                  <a:gd name="T0" fmla="*/ 0 w 540"/>
                  <a:gd name="T1" fmla="*/ 123 h 640"/>
                  <a:gd name="T2" fmla="*/ 366 w 540"/>
                  <a:gd name="T3" fmla="*/ 0 h 640"/>
                  <a:gd name="T4" fmla="*/ 540 w 540"/>
                  <a:gd name="T5" fmla="*/ 516 h 640"/>
                  <a:gd name="T6" fmla="*/ 175 w 540"/>
                  <a:gd name="T7" fmla="*/ 640 h 640"/>
                  <a:gd name="T8" fmla="*/ 0 w 540"/>
                  <a:gd name="T9" fmla="*/ 123 h 640"/>
                </a:gdLst>
                <a:ahLst/>
                <a:cxnLst>
                  <a:cxn ang="0">
                    <a:pos x="T0" y="T1"/>
                  </a:cxn>
                  <a:cxn ang="0">
                    <a:pos x="T2" y="T3"/>
                  </a:cxn>
                  <a:cxn ang="0">
                    <a:pos x="T4" y="T5"/>
                  </a:cxn>
                  <a:cxn ang="0">
                    <a:pos x="T6" y="T7"/>
                  </a:cxn>
                  <a:cxn ang="0">
                    <a:pos x="T8" y="T9"/>
                  </a:cxn>
                </a:cxnLst>
                <a:rect l="0" t="0" r="r" b="b"/>
                <a:pathLst>
                  <a:path w="540" h="640">
                    <a:moveTo>
                      <a:pt x="0" y="123"/>
                    </a:moveTo>
                    <a:lnTo>
                      <a:pt x="366" y="0"/>
                    </a:lnTo>
                    <a:lnTo>
                      <a:pt x="540" y="516"/>
                    </a:lnTo>
                    <a:lnTo>
                      <a:pt x="175" y="640"/>
                    </a:lnTo>
                    <a:lnTo>
                      <a:pt x="0" y="123"/>
                    </a:lnTo>
                    <a:close/>
                  </a:path>
                </a:pathLst>
              </a:custGeom>
              <a:solidFill>
                <a:srgbClr val="60AA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83" name="Freeform 434"/>
              <p:cNvSpPr>
                <a:spLocks/>
              </p:cNvSpPr>
              <p:nvPr/>
            </p:nvSpPr>
            <p:spPr bwMode="auto">
              <a:xfrm>
                <a:off x="577" y="675"/>
                <a:ext cx="193" cy="523"/>
              </a:xfrm>
              <a:custGeom>
                <a:avLst/>
                <a:gdLst>
                  <a:gd name="T0" fmla="*/ 18 w 193"/>
                  <a:gd name="T1" fmla="*/ 0 h 523"/>
                  <a:gd name="T2" fmla="*/ 0 w 193"/>
                  <a:gd name="T3" fmla="*/ 8 h 523"/>
                  <a:gd name="T4" fmla="*/ 174 w 193"/>
                  <a:gd name="T5" fmla="*/ 523 h 523"/>
                  <a:gd name="T6" fmla="*/ 193 w 193"/>
                  <a:gd name="T7" fmla="*/ 517 h 523"/>
                  <a:gd name="T8" fmla="*/ 18 w 193"/>
                  <a:gd name="T9" fmla="*/ 0 h 523"/>
                </a:gdLst>
                <a:ahLst/>
                <a:cxnLst>
                  <a:cxn ang="0">
                    <a:pos x="T0" y="T1"/>
                  </a:cxn>
                  <a:cxn ang="0">
                    <a:pos x="T2" y="T3"/>
                  </a:cxn>
                  <a:cxn ang="0">
                    <a:pos x="T4" y="T5"/>
                  </a:cxn>
                  <a:cxn ang="0">
                    <a:pos x="T6" y="T7"/>
                  </a:cxn>
                  <a:cxn ang="0">
                    <a:pos x="T8" y="T9"/>
                  </a:cxn>
                </a:cxnLst>
                <a:rect l="0" t="0" r="r" b="b"/>
                <a:pathLst>
                  <a:path w="193" h="523">
                    <a:moveTo>
                      <a:pt x="18" y="0"/>
                    </a:moveTo>
                    <a:lnTo>
                      <a:pt x="0" y="8"/>
                    </a:lnTo>
                    <a:lnTo>
                      <a:pt x="174" y="523"/>
                    </a:lnTo>
                    <a:lnTo>
                      <a:pt x="193" y="517"/>
                    </a:lnTo>
                    <a:lnTo>
                      <a:pt x="18" y="0"/>
                    </a:lnTo>
                    <a:close/>
                  </a:path>
                </a:pathLst>
              </a:custGeom>
              <a:solidFill>
                <a:srgbClr val="4483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84" name="Freeform 435"/>
              <p:cNvSpPr>
                <a:spLocks/>
              </p:cNvSpPr>
              <p:nvPr/>
            </p:nvSpPr>
            <p:spPr bwMode="auto">
              <a:xfrm>
                <a:off x="618" y="580"/>
                <a:ext cx="493" cy="583"/>
              </a:xfrm>
              <a:custGeom>
                <a:avLst/>
                <a:gdLst>
                  <a:gd name="T0" fmla="*/ 4 w 493"/>
                  <a:gd name="T1" fmla="*/ 117 h 583"/>
                  <a:gd name="T2" fmla="*/ 5 w 493"/>
                  <a:gd name="T3" fmla="*/ 119 h 583"/>
                  <a:gd name="T4" fmla="*/ 330 w 493"/>
                  <a:gd name="T5" fmla="*/ 8 h 583"/>
                  <a:gd name="T6" fmla="*/ 486 w 493"/>
                  <a:gd name="T7" fmla="*/ 465 h 583"/>
                  <a:gd name="T8" fmla="*/ 165 w 493"/>
                  <a:gd name="T9" fmla="*/ 575 h 583"/>
                  <a:gd name="T10" fmla="*/ 8 w 493"/>
                  <a:gd name="T11" fmla="*/ 115 h 583"/>
                  <a:gd name="T12" fmla="*/ 4 w 493"/>
                  <a:gd name="T13" fmla="*/ 117 h 583"/>
                  <a:gd name="T14" fmla="*/ 5 w 493"/>
                  <a:gd name="T15" fmla="*/ 119 h 583"/>
                  <a:gd name="T16" fmla="*/ 4 w 493"/>
                  <a:gd name="T17" fmla="*/ 117 h 583"/>
                  <a:gd name="T18" fmla="*/ 1 w 493"/>
                  <a:gd name="T19" fmla="*/ 117 h 583"/>
                  <a:gd name="T20" fmla="*/ 161 w 493"/>
                  <a:gd name="T21" fmla="*/ 583 h 583"/>
                  <a:gd name="T22" fmla="*/ 493 w 493"/>
                  <a:gd name="T23" fmla="*/ 469 h 583"/>
                  <a:gd name="T24" fmla="*/ 334 w 493"/>
                  <a:gd name="T25" fmla="*/ 0 h 583"/>
                  <a:gd name="T26" fmla="*/ 0 w 493"/>
                  <a:gd name="T27" fmla="*/ 114 h 583"/>
                  <a:gd name="T28" fmla="*/ 1 w 493"/>
                  <a:gd name="T29" fmla="*/ 117 h 583"/>
                  <a:gd name="T30" fmla="*/ 4 w 493"/>
                  <a:gd name="T31" fmla="*/ 117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3" h="583">
                    <a:moveTo>
                      <a:pt x="4" y="117"/>
                    </a:moveTo>
                    <a:lnTo>
                      <a:pt x="5" y="119"/>
                    </a:lnTo>
                    <a:lnTo>
                      <a:pt x="330" y="8"/>
                    </a:lnTo>
                    <a:lnTo>
                      <a:pt x="486" y="465"/>
                    </a:lnTo>
                    <a:lnTo>
                      <a:pt x="165" y="575"/>
                    </a:lnTo>
                    <a:lnTo>
                      <a:pt x="8" y="115"/>
                    </a:lnTo>
                    <a:lnTo>
                      <a:pt x="4" y="117"/>
                    </a:lnTo>
                    <a:lnTo>
                      <a:pt x="5" y="119"/>
                    </a:lnTo>
                    <a:lnTo>
                      <a:pt x="4" y="117"/>
                    </a:lnTo>
                    <a:lnTo>
                      <a:pt x="1" y="117"/>
                    </a:lnTo>
                    <a:lnTo>
                      <a:pt x="161" y="583"/>
                    </a:lnTo>
                    <a:lnTo>
                      <a:pt x="493" y="469"/>
                    </a:lnTo>
                    <a:lnTo>
                      <a:pt x="334" y="0"/>
                    </a:lnTo>
                    <a:lnTo>
                      <a:pt x="0" y="114"/>
                    </a:lnTo>
                    <a:lnTo>
                      <a:pt x="1" y="117"/>
                    </a:lnTo>
                    <a:lnTo>
                      <a:pt x="4"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85" name="Freeform 436"/>
              <p:cNvSpPr>
                <a:spLocks/>
              </p:cNvSpPr>
              <p:nvPr/>
            </p:nvSpPr>
            <p:spPr bwMode="auto">
              <a:xfrm>
                <a:off x="803" y="934"/>
                <a:ext cx="200" cy="92"/>
              </a:xfrm>
              <a:custGeom>
                <a:avLst/>
                <a:gdLst>
                  <a:gd name="T0" fmla="*/ 200 w 200"/>
                  <a:gd name="T1" fmla="*/ 28 h 92"/>
                  <a:gd name="T2" fmla="*/ 10 w 200"/>
                  <a:gd name="T3" fmla="*/ 92 h 92"/>
                  <a:gd name="T4" fmla="*/ 0 w 200"/>
                  <a:gd name="T5" fmla="*/ 63 h 92"/>
                  <a:gd name="T6" fmla="*/ 189 w 200"/>
                  <a:gd name="T7" fmla="*/ 0 h 92"/>
                  <a:gd name="T8" fmla="*/ 200 w 200"/>
                  <a:gd name="T9" fmla="*/ 28 h 92"/>
                </a:gdLst>
                <a:ahLst/>
                <a:cxnLst>
                  <a:cxn ang="0">
                    <a:pos x="T0" y="T1"/>
                  </a:cxn>
                  <a:cxn ang="0">
                    <a:pos x="T2" y="T3"/>
                  </a:cxn>
                  <a:cxn ang="0">
                    <a:pos x="T4" y="T5"/>
                  </a:cxn>
                  <a:cxn ang="0">
                    <a:pos x="T6" y="T7"/>
                  </a:cxn>
                  <a:cxn ang="0">
                    <a:pos x="T8" y="T9"/>
                  </a:cxn>
                </a:cxnLst>
                <a:rect l="0" t="0" r="r" b="b"/>
                <a:pathLst>
                  <a:path w="200" h="92">
                    <a:moveTo>
                      <a:pt x="200" y="28"/>
                    </a:moveTo>
                    <a:lnTo>
                      <a:pt x="10" y="92"/>
                    </a:lnTo>
                    <a:lnTo>
                      <a:pt x="0" y="63"/>
                    </a:lnTo>
                    <a:lnTo>
                      <a:pt x="189" y="0"/>
                    </a:lnTo>
                    <a:lnTo>
                      <a:pt x="200" y="28"/>
                    </a:lnTo>
                    <a:close/>
                  </a:path>
                </a:pathLst>
              </a:custGeom>
              <a:solidFill>
                <a:srgbClr val="70C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86" name="Freeform 437"/>
              <p:cNvSpPr>
                <a:spLocks/>
              </p:cNvSpPr>
              <p:nvPr/>
            </p:nvSpPr>
            <p:spPr bwMode="auto">
              <a:xfrm>
                <a:off x="818" y="978"/>
                <a:ext cx="200" cy="93"/>
              </a:xfrm>
              <a:custGeom>
                <a:avLst/>
                <a:gdLst>
                  <a:gd name="T0" fmla="*/ 200 w 200"/>
                  <a:gd name="T1" fmla="*/ 29 h 93"/>
                  <a:gd name="T2" fmla="*/ 10 w 200"/>
                  <a:gd name="T3" fmla="*/ 93 h 93"/>
                  <a:gd name="T4" fmla="*/ 0 w 200"/>
                  <a:gd name="T5" fmla="*/ 65 h 93"/>
                  <a:gd name="T6" fmla="*/ 190 w 200"/>
                  <a:gd name="T7" fmla="*/ 0 h 93"/>
                  <a:gd name="T8" fmla="*/ 200 w 200"/>
                  <a:gd name="T9" fmla="*/ 29 h 93"/>
                </a:gdLst>
                <a:ahLst/>
                <a:cxnLst>
                  <a:cxn ang="0">
                    <a:pos x="T0" y="T1"/>
                  </a:cxn>
                  <a:cxn ang="0">
                    <a:pos x="T2" y="T3"/>
                  </a:cxn>
                  <a:cxn ang="0">
                    <a:pos x="T4" y="T5"/>
                  </a:cxn>
                  <a:cxn ang="0">
                    <a:pos x="T6" y="T7"/>
                  </a:cxn>
                  <a:cxn ang="0">
                    <a:pos x="T8" y="T9"/>
                  </a:cxn>
                </a:cxnLst>
                <a:rect l="0" t="0" r="r" b="b"/>
                <a:pathLst>
                  <a:path w="200" h="93">
                    <a:moveTo>
                      <a:pt x="200" y="29"/>
                    </a:moveTo>
                    <a:lnTo>
                      <a:pt x="10" y="93"/>
                    </a:lnTo>
                    <a:lnTo>
                      <a:pt x="0" y="65"/>
                    </a:lnTo>
                    <a:lnTo>
                      <a:pt x="190" y="0"/>
                    </a:lnTo>
                    <a:lnTo>
                      <a:pt x="200" y="29"/>
                    </a:lnTo>
                    <a:close/>
                  </a:path>
                </a:pathLst>
              </a:custGeom>
              <a:solidFill>
                <a:srgbClr val="70C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grpSp>
      <p:sp>
        <p:nvSpPr>
          <p:cNvPr id="446" name="标题 1">
            <a:extLst>
              <a:ext uri="{FF2B5EF4-FFF2-40B4-BE49-F238E27FC236}">
                <a16:creationId xmlns:a16="http://schemas.microsoft.com/office/drawing/2014/main" id="{1C4B8EAC-FEC7-4D12-B1DB-D5ED128D3ADF}"/>
              </a:ext>
            </a:extLst>
          </p:cNvPr>
          <p:cNvSpPr>
            <a:spLocks noGrp="1"/>
          </p:cNvSpPr>
          <p:nvPr>
            <p:ph type="title"/>
          </p:nvPr>
        </p:nvSpPr>
        <p:spPr>
          <a:xfrm>
            <a:off x="506774" y="2657929"/>
            <a:ext cx="4064389" cy="895350"/>
          </a:xfrm>
          <a:prstGeom prst="rect">
            <a:avLst/>
          </a:prstGeom>
        </p:spPr>
        <p:txBody>
          <a:bodyPr anchor="b">
            <a:normAutofit/>
          </a:bodyPr>
          <a:lstStyle>
            <a:lvl1pPr algn="l">
              <a:defRPr sz="1800" b="1">
                <a:solidFill>
                  <a:schemeClr val="tx1"/>
                </a:solidFill>
              </a:defRPr>
            </a:lvl1pPr>
          </a:lstStyle>
          <a:p>
            <a:r>
              <a:rPr lang="en-US" dirty="0"/>
              <a:t>Click to edit Master title style</a:t>
            </a:r>
            <a:endParaRPr lang="zh-CN" altLang="en-US" dirty="0"/>
          </a:p>
        </p:txBody>
      </p:sp>
      <p:sp>
        <p:nvSpPr>
          <p:cNvPr id="447" name="文本占位符 2">
            <a:extLst>
              <a:ext uri="{FF2B5EF4-FFF2-40B4-BE49-F238E27FC236}">
                <a16:creationId xmlns:a16="http://schemas.microsoft.com/office/drawing/2014/main" id="{2021FB49-9D98-4CB8-9B3F-677EB746A736}"/>
              </a:ext>
            </a:extLst>
          </p:cNvPr>
          <p:cNvSpPr>
            <a:spLocks noGrp="1"/>
          </p:cNvSpPr>
          <p:nvPr>
            <p:ph type="body" idx="1"/>
          </p:nvPr>
        </p:nvSpPr>
        <p:spPr>
          <a:xfrm>
            <a:off x="507611" y="3553280"/>
            <a:ext cx="4064389" cy="1015623"/>
          </a:xfrm>
          <a:prstGeom prst="rect">
            <a:avLst/>
          </a:prstGeom>
        </p:spPr>
        <p:txBody>
          <a:bodyPr anchor="t">
            <a:normAutofit/>
          </a:bodyPr>
          <a:lstStyle>
            <a:lvl1pPr marL="0" indent="0" algn="l">
              <a:lnSpc>
                <a:spcPct val="100000"/>
              </a:lnSpc>
              <a:buNone/>
              <a:defRPr sz="825">
                <a:solidFill>
                  <a:schemeClr val="tx1"/>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8533342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DBA9825E-1876-42AD-ABCF-E0E100F351CA}"/>
              </a:ext>
            </a:extLst>
          </p:cNvPr>
          <p:cNvSpPr>
            <a:spLocks noGrp="1"/>
          </p:cNvSpPr>
          <p:nvPr>
            <p:ph type="sldNum" sz="quarter" idx="12"/>
          </p:nvPr>
        </p:nvSpPr>
        <p:spPr>
          <a:xfrm>
            <a:off x="6457949" y="6240464"/>
            <a:ext cx="2182416" cy="206381"/>
          </a:xfrm>
          <a:prstGeom prst="rect">
            <a:avLst/>
          </a:prstGeom>
        </p:spPr>
        <p:txBody>
          <a:bodyPr/>
          <a:lstStyle/>
          <a:p>
            <a:fld id="{5DD3DB80-B894-403A-B48E-6FDC1A72010E}" type="slidenum">
              <a:rPr lang="zh-CN" altLang="en-US" smtClean="0"/>
              <a:pPr/>
              <a:t>‹#›</a:t>
            </a:fld>
            <a:endParaRPr lang="zh-CN" altLang="en-US"/>
          </a:p>
        </p:txBody>
      </p:sp>
      <p:sp>
        <p:nvSpPr>
          <p:cNvPr id="6" name="标题 5">
            <a:extLst>
              <a:ext uri="{FF2B5EF4-FFF2-40B4-BE49-F238E27FC236}">
                <a16:creationId xmlns:a16="http://schemas.microsoft.com/office/drawing/2014/main" id="{D124F9DB-C87A-423F-9657-38C7A2901430}"/>
              </a:ext>
            </a:extLst>
          </p:cNvPr>
          <p:cNvSpPr>
            <a:spLocks noGrp="1"/>
          </p:cNvSpPr>
          <p:nvPr>
            <p:ph type="title" hasCustomPrompt="1"/>
          </p:nvPr>
        </p:nvSpPr>
        <p:spPr>
          <a:xfrm>
            <a:off x="502444" y="2"/>
            <a:ext cx="8137922" cy="1028699"/>
          </a:xfrm>
          <a:prstGeom prst="rect">
            <a:avLst/>
          </a:prstGeom>
        </p:spPr>
        <p:txBody>
          <a:bodyPr/>
          <a:lstStyle>
            <a:lvl1pPr>
              <a:defRPr/>
            </a:lvl1pPr>
          </a:lstStyle>
          <a:p>
            <a:r>
              <a:rPr lang="en-US" altLang="zh-CN" dirty="0"/>
              <a:t>Click to edit Master title style</a:t>
            </a:r>
            <a:endParaRPr lang="zh-CN" altLang="en-US" dirty="0"/>
          </a:p>
        </p:txBody>
      </p:sp>
      <p:sp>
        <p:nvSpPr>
          <p:cNvPr id="8" name="内容占位符 7">
            <a:extLst>
              <a:ext uri="{FF2B5EF4-FFF2-40B4-BE49-F238E27FC236}">
                <a16:creationId xmlns:a16="http://schemas.microsoft.com/office/drawing/2014/main" id="{2070191C-4093-409C-8FD5-7369A79637AD}"/>
              </a:ext>
            </a:extLst>
          </p:cNvPr>
          <p:cNvSpPr>
            <a:spLocks noGrp="1"/>
          </p:cNvSpPr>
          <p:nvPr>
            <p:ph sz="quarter" idx="13" hasCustomPrompt="1"/>
          </p:nvPr>
        </p:nvSpPr>
        <p:spPr>
          <a:xfrm>
            <a:off x="502444" y="1130300"/>
            <a:ext cx="8137922" cy="5006975"/>
          </a:xfrm>
          <a:prstGeom prst="rect">
            <a:avLst/>
          </a:prstGeom>
        </p:spPr>
        <p:txBody>
          <a:bodyPr/>
          <a:lstStyle>
            <a:lvl1pPr>
              <a:defRPr/>
            </a:lvl1pPr>
            <a:lvl2pPr>
              <a:defRPr/>
            </a:lvl2pPr>
            <a:lvl3pPr>
              <a:defRPr/>
            </a:lvl3pPr>
            <a:lvl4pPr>
              <a:defRPr/>
            </a:lvl4pPr>
            <a:lvl5pPr>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Tree>
    <p:extLst>
      <p:ext uri="{BB962C8B-B14F-4D97-AF65-F5344CB8AC3E}">
        <p14:creationId xmlns:p14="http://schemas.microsoft.com/office/powerpoint/2010/main" val="35361964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userDrawn="1">
  <p:cSld name="仅标题页">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7A1C-3684-4AAF-A408-C63B6CB64104}"/>
              </a:ext>
            </a:extLst>
          </p:cNvPr>
          <p:cNvSpPr>
            <a:spLocks noGrp="1"/>
          </p:cNvSpPr>
          <p:nvPr>
            <p:ph type="title" hasCustomPrompt="1"/>
          </p:nvPr>
        </p:nvSpPr>
        <p:spPr>
          <a:xfrm>
            <a:off x="502444" y="2"/>
            <a:ext cx="8137922" cy="1028699"/>
          </a:xfrm>
          <a:prstGeom prst="rect">
            <a:avLst/>
          </a:prstGeom>
        </p:spPr>
        <p:txBody>
          <a:bodyPr/>
          <a:lstStyle>
            <a:lvl1pPr>
              <a:defRPr/>
            </a:lvl1pPr>
          </a:lstStyle>
          <a:p>
            <a:r>
              <a:rPr lang="en-US" altLang="zh-CN" dirty="0"/>
              <a:t>Click to edit Master title style</a:t>
            </a:r>
            <a:endParaRPr lang="en-US" dirty="0"/>
          </a:p>
        </p:txBody>
      </p:sp>
      <p:sp>
        <p:nvSpPr>
          <p:cNvPr id="3" name="Date Placeholder 2">
            <a:extLst>
              <a:ext uri="{FF2B5EF4-FFF2-40B4-BE49-F238E27FC236}">
                <a16:creationId xmlns:a16="http://schemas.microsoft.com/office/drawing/2014/main" id="{8986EA5F-D77D-4318-90E9-C04AA8ADC0D1}"/>
              </a:ext>
            </a:extLst>
          </p:cNvPr>
          <p:cNvSpPr>
            <a:spLocks noGrp="1"/>
          </p:cNvSpPr>
          <p:nvPr>
            <p:ph type="dt" sz="half" idx="10"/>
          </p:nvPr>
        </p:nvSpPr>
        <p:spPr>
          <a:xfrm>
            <a:off x="4051299" y="6240464"/>
            <a:ext cx="1041402" cy="206381"/>
          </a:xfrm>
          <a:prstGeom prst="rect">
            <a:avLst/>
          </a:prstGeom>
        </p:spPr>
        <p:txBody>
          <a:bodyPr/>
          <a:lstStyle/>
          <a:p>
            <a:fld id="{6489D9C7-5DC6-4263-87FF-7C99F6FB63C3}" type="datetime1">
              <a:rPr lang="zh-CN" altLang="en-US" smtClean="0"/>
              <a:pPr/>
              <a:t>2022/10/12</a:t>
            </a:fld>
            <a:endParaRPr lang="zh-CN" altLang="en-US" dirty="0"/>
          </a:p>
        </p:txBody>
      </p:sp>
      <p:sp>
        <p:nvSpPr>
          <p:cNvPr id="5" name="Slide Number Placeholder 4">
            <a:extLst>
              <a:ext uri="{FF2B5EF4-FFF2-40B4-BE49-F238E27FC236}">
                <a16:creationId xmlns:a16="http://schemas.microsoft.com/office/drawing/2014/main" id="{8371151B-F790-4A9F-962F-B8718A9560A9}"/>
              </a:ext>
            </a:extLst>
          </p:cNvPr>
          <p:cNvSpPr>
            <a:spLocks noGrp="1"/>
          </p:cNvSpPr>
          <p:nvPr>
            <p:ph type="sldNum" sz="quarter" idx="12"/>
          </p:nvPr>
        </p:nvSpPr>
        <p:spPr>
          <a:xfrm>
            <a:off x="6457949" y="6240464"/>
            <a:ext cx="2182416" cy="206381"/>
          </a:xfrm>
          <a:prstGeom prst="rect">
            <a:avLst/>
          </a:prstGeom>
        </p:spPr>
        <p:txBody>
          <a:bodyPr/>
          <a:lstStyle/>
          <a:p>
            <a:fld id="{5DD3DB80-B894-403A-B48E-6FDC1A72010E}" type="slidenum">
              <a:rPr lang="zh-CN" altLang="en-US" smtClean="0"/>
              <a:pPr/>
              <a:t>‹#›</a:t>
            </a:fld>
            <a:endParaRPr lang="zh-CN" altLang="en-US" dirty="0"/>
          </a:p>
        </p:txBody>
      </p:sp>
    </p:spTree>
    <p:extLst>
      <p:ext uri="{BB962C8B-B14F-4D97-AF65-F5344CB8AC3E}">
        <p14:creationId xmlns:p14="http://schemas.microsoft.com/office/powerpoint/2010/main" val="5085372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77286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末尾幻灯片">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1" y="0"/>
            <a:ext cx="9144001" cy="338783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6" name="组合 5"/>
          <p:cNvGrpSpPr/>
          <p:nvPr userDrawn="1"/>
        </p:nvGrpSpPr>
        <p:grpSpPr>
          <a:xfrm>
            <a:off x="-1" y="-6880"/>
            <a:ext cx="4170592" cy="4870980"/>
            <a:chOff x="-1961" y="-10190"/>
            <a:chExt cx="6579843" cy="5763621"/>
          </a:xfrm>
        </p:grpSpPr>
        <p:sp>
          <p:nvSpPr>
            <p:cNvPr id="7" name="任意多边形: 形状 463"/>
            <p:cNvSpPr/>
            <p:nvPr userDrawn="1"/>
          </p:nvSpPr>
          <p:spPr>
            <a:xfrm rot="16200000">
              <a:off x="535396" y="-289061"/>
              <a:ext cx="5753426" cy="6331547"/>
            </a:xfrm>
            <a:custGeom>
              <a:avLst/>
              <a:gdLst>
                <a:gd name="connsiteX0" fmla="*/ 5763621 w 5763621"/>
                <a:gd name="connsiteY0" fmla="*/ 0 h 5763621"/>
                <a:gd name="connsiteX1" fmla="*/ 5763621 w 5763621"/>
                <a:gd name="connsiteY1" fmla="*/ 5763621 h 5763621"/>
                <a:gd name="connsiteX2" fmla="*/ 0 w 5763621"/>
                <a:gd name="connsiteY2" fmla="*/ 0 h 5763621"/>
              </a:gdLst>
              <a:ahLst/>
              <a:cxnLst>
                <a:cxn ang="0">
                  <a:pos x="connsiteX0" y="connsiteY0"/>
                </a:cxn>
                <a:cxn ang="0">
                  <a:pos x="connsiteX1" y="connsiteY1"/>
                </a:cxn>
                <a:cxn ang="0">
                  <a:pos x="connsiteX2" y="connsiteY2"/>
                </a:cxn>
              </a:cxnLst>
              <a:rect l="l" t="t" r="r" b="b"/>
              <a:pathLst>
                <a:path w="5763621" h="5763621">
                  <a:moveTo>
                    <a:pt x="5763621" y="0"/>
                  </a:moveTo>
                  <a:lnTo>
                    <a:pt x="5763621" y="5763621"/>
                  </a:lnTo>
                  <a:cubicBezTo>
                    <a:pt x="2580461" y="5763621"/>
                    <a:pt x="0" y="3183160"/>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8" name="任意多边形: 形状 463"/>
            <p:cNvSpPr/>
            <p:nvPr userDrawn="1"/>
          </p:nvSpPr>
          <p:spPr>
            <a:xfrm rot="16200000">
              <a:off x="362885" y="-364844"/>
              <a:ext cx="5753427" cy="6483115"/>
            </a:xfrm>
            <a:custGeom>
              <a:avLst/>
              <a:gdLst>
                <a:gd name="connsiteX0" fmla="*/ 5763621 w 5763621"/>
                <a:gd name="connsiteY0" fmla="*/ 0 h 5763621"/>
                <a:gd name="connsiteX1" fmla="*/ 5763621 w 5763621"/>
                <a:gd name="connsiteY1" fmla="*/ 5763621 h 5763621"/>
                <a:gd name="connsiteX2" fmla="*/ 0 w 5763621"/>
                <a:gd name="connsiteY2" fmla="*/ 0 h 5763621"/>
              </a:gdLst>
              <a:ahLst/>
              <a:cxnLst>
                <a:cxn ang="0">
                  <a:pos x="connsiteX0" y="connsiteY0"/>
                </a:cxn>
                <a:cxn ang="0">
                  <a:pos x="connsiteX1" y="connsiteY1"/>
                </a:cxn>
                <a:cxn ang="0">
                  <a:pos x="connsiteX2" y="connsiteY2"/>
                </a:cxn>
              </a:cxnLst>
              <a:rect l="l" t="t" r="r" b="b"/>
              <a:pathLst>
                <a:path w="5763621" h="5763621">
                  <a:moveTo>
                    <a:pt x="5763621" y="0"/>
                  </a:moveTo>
                  <a:lnTo>
                    <a:pt x="5763621" y="5763621"/>
                  </a:lnTo>
                  <a:cubicBezTo>
                    <a:pt x="2580461" y="5763621"/>
                    <a:pt x="0" y="3183160"/>
                    <a:pt x="0" y="0"/>
                  </a:cubicBezTo>
                  <a:close/>
                </a:path>
              </a:pathLst>
            </a:custGeom>
            <a:solidFill>
              <a:srgbClr val="A8CA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 name="任意多边形: 形状 463"/>
            <p:cNvSpPr/>
            <p:nvPr/>
          </p:nvSpPr>
          <p:spPr>
            <a:xfrm rot="16200000">
              <a:off x="-1961" y="-10190"/>
              <a:ext cx="5763621" cy="5763621"/>
            </a:xfrm>
            <a:custGeom>
              <a:avLst/>
              <a:gdLst>
                <a:gd name="connsiteX0" fmla="*/ 5763621 w 5763621"/>
                <a:gd name="connsiteY0" fmla="*/ 0 h 5763621"/>
                <a:gd name="connsiteX1" fmla="*/ 5763621 w 5763621"/>
                <a:gd name="connsiteY1" fmla="*/ 5763621 h 5763621"/>
                <a:gd name="connsiteX2" fmla="*/ 0 w 5763621"/>
                <a:gd name="connsiteY2" fmla="*/ 0 h 5763621"/>
              </a:gdLst>
              <a:ahLst/>
              <a:cxnLst>
                <a:cxn ang="0">
                  <a:pos x="connsiteX0" y="connsiteY0"/>
                </a:cxn>
                <a:cxn ang="0">
                  <a:pos x="connsiteX1" y="connsiteY1"/>
                </a:cxn>
                <a:cxn ang="0">
                  <a:pos x="connsiteX2" y="connsiteY2"/>
                </a:cxn>
              </a:cxnLst>
              <a:rect l="l" t="t" r="r" b="b"/>
              <a:pathLst>
                <a:path w="5763621" h="5763621">
                  <a:moveTo>
                    <a:pt x="5763621" y="0"/>
                  </a:moveTo>
                  <a:lnTo>
                    <a:pt x="5763621" y="5763621"/>
                  </a:lnTo>
                  <a:cubicBezTo>
                    <a:pt x="2580461" y="5763621"/>
                    <a:pt x="0" y="3183160"/>
                    <a:pt x="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nvGrpSpPr>
            <p:cNvPr id="10" name="Group 4"/>
            <p:cNvGrpSpPr>
              <a:grpSpLocks noChangeAspect="1"/>
            </p:cNvGrpSpPr>
            <p:nvPr/>
          </p:nvGrpSpPr>
          <p:grpSpPr bwMode="auto">
            <a:xfrm>
              <a:off x="0" y="0"/>
              <a:ext cx="4695290" cy="4545453"/>
              <a:chOff x="0" y="-1"/>
              <a:chExt cx="3917" cy="3792"/>
            </a:xfrm>
          </p:grpSpPr>
          <p:grpSp>
            <p:nvGrpSpPr>
              <p:cNvPr id="11" name="Group 205"/>
              <p:cNvGrpSpPr>
                <a:grpSpLocks/>
              </p:cNvGrpSpPr>
              <p:nvPr/>
            </p:nvGrpSpPr>
            <p:grpSpPr bwMode="auto">
              <a:xfrm>
                <a:off x="0" y="-1"/>
                <a:ext cx="3917" cy="3792"/>
                <a:chOff x="0" y="-1"/>
                <a:chExt cx="3917" cy="3792"/>
              </a:xfrm>
            </p:grpSpPr>
            <p:sp>
              <p:nvSpPr>
                <p:cNvPr id="247" name="Freeform 5"/>
                <p:cNvSpPr>
                  <a:spLocks/>
                </p:cNvSpPr>
                <p:nvPr/>
              </p:nvSpPr>
              <p:spPr bwMode="auto">
                <a:xfrm>
                  <a:off x="0" y="-1"/>
                  <a:ext cx="3375" cy="3281"/>
                </a:xfrm>
                <a:custGeom>
                  <a:avLst/>
                  <a:gdLst>
                    <a:gd name="T0" fmla="*/ 0 w 2670"/>
                    <a:gd name="T1" fmla="*/ 2233 h 2596"/>
                    <a:gd name="T2" fmla="*/ 1030 w 2670"/>
                    <a:gd name="T3" fmla="*/ 2596 h 2596"/>
                    <a:gd name="T4" fmla="*/ 2670 w 2670"/>
                    <a:gd name="T5" fmla="*/ 956 h 2596"/>
                    <a:gd name="T6" fmla="*/ 2362 w 2670"/>
                    <a:gd name="T7" fmla="*/ 0 h 2596"/>
                    <a:gd name="T8" fmla="*/ 0 w 2670"/>
                    <a:gd name="T9" fmla="*/ 0 h 2596"/>
                    <a:gd name="T10" fmla="*/ 0 w 2670"/>
                    <a:gd name="T11" fmla="*/ 2233 h 2596"/>
                  </a:gdLst>
                  <a:ahLst/>
                  <a:cxnLst>
                    <a:cxn ang="0">
                      <a:pos x="T0" y="T1"/>
                    </a:cxn>
                    <a:cxn ang="0">
                      <a:pos x="T2" y="T3"/>
                    </a:cxn>
                    <a:cxn ang="0">
                      <a:pos x="T4" y="T5"/>
                    </a:cxn>
                    <a:cxn ang="0">
                      <a:pos x="T6" y="T7"/>
                    </a:cxn>
                    <a:cxn ang="0">
                      <a:pos x="T8" y="T9"/>
                    </a:cxn>
                    <a:cxn ang="0">
                      <a:pos x="T10" y="T11"/>
                    </a:cxn>
                  </a:cxnLst>
                  <a:rect l="0" t="0" r="r" b="b"/>
                  <a:pathLst>
                    <a:path w="2670" h="2596">
                      <a:moveTo>
                        <a:pt x="0" y="2233"/>
                      </a:moveTo>
                      <a:cubicBezTo>
                        <a:pt x="282" y="2460"/>
                        <a:pt x="640" y="2596"/>
                        <a:pt x="1030" y="2596"/>
                      </a:cubicBezTo>
                      <a:cubicBezTo>
                        <a:pt x="1936" y="2596"/>
                        <a:pt x="2670" y="1862"/>
                        <a:pt x="2670" y="956"/>
                      </a:cubicBezTo>
                      <a:cubicBezTo>
                        <a:pt x="2670" y="599"/>
                        <a:pt x="2556" y="269"/>
                        <a:pt x="2362" y="0"/>
                      </a:cubicBezTo>
                      <a:cubicBezTo>
                        <a:pt x="0" y="0"/>
                        <a:pt x="0" y="0"/>
                        <a:pt x="0" y="0"/>
                      </a:cubicBezTo>
                      <a:cubicBezTo>
                        <a:pt x="0" y="2233"/>
                        <a:pt x="0" y="2233"/>
                        <a:pt x="0" y="2233"/>
                      </a:cubicBezTo>
                    </a:path>
                  </a:pathLst>
                </a:custGeom>
                <a:solidFill>
                  <a:srgbClr val="A8CA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48" name="Freeform 6"/>
                <p:cNvSpPr>
                  <a:spLocks/>
                </p:cNvSpPr>
                <p:nvPr/>
              </p:nvSpPr>
              <p:spPr bwMode="auto">
                <a:xfrm>
                  <a:off x="2047" y="2079"/>
                  <a:ext cx="925" cy="907"/>
                </a:xfrm>
                <a:custGeom>
                  <a:avLst/>
                  <a:gdLst>
                    <a:gd name="T0" fmla="*/ 280 w 732"/>
                    <a:gd name="T1" fmla="*/ 692 h 717"/>
                    <a:gd name="T2" fmla="*/ 400 w 732"/>
                    <a:gd name="T3" fmla="*/ 685 h 717"/>
                    <a:gd name="T4" fmla="*/ 693 w 732"/>
                    <a:gd name="T5" fmla="*/ 417 h 717"/>
                    <a:gd name="T6" fmla="*/ 709 w 732"/>
                    <a:gd name="T7" fmla="*/ 299 h 717"/>
                    <a:gd name="T8" fmla="*/ 548 w 732"/>
                    <a:gd name="T9" fmla="*/ 42 h 717"/>
                    <a:gd name="T10" fmla="*/ 450 w 732"/>
                    <a:gd name="T11" fmla="*/ 29 h 717"/>
                    <a:gd name="T12" fmla="*/ 31 w 732"/>
                    <a:gd name="T13" fmla="*/ 412 h 717"/>
                    <a:gd name="T14" fmla="*/ 36 w 732"/>
                    <a:gd name="T15" fmla="*/ 511 h 717"/>
                    <a:gd name="T16" fmla="*/ 280 w 732"/>
                    <a:gd name="T17" fmla="*/ 692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2" h="717">
                      <a:moveTo>
                        <a:pt x="280" y="692"/>
                      </a:moveTo>
                      <a:cubicBezTo>
                        <a:pt x="314" y="717"/>
                        <a:pt x="368" y="714"/>
                        <a:pt x="400" y="685"/>
                      </a:cubicBezTo>
                      <a:cubicBezTo>
                        <a:pt x="693" y="417"/>
                        <a:pt x="693" y="417"/>
                        <a:pt x="693" y="417"/>
                      </a:cubicBezTo>
                      <a:cubicBezTo>
                        <a:pt x="725" y="388"/>
                        <a:pt x="732" y="335"/>
                        <a:pt x="709" y="299"/>
                      </a:cubicBezTo>
                      <a:cubicBezTo>
                        <a:pt x="548" y="42"/>
                        <a:pt x="548" y="42"/>
                        <a:pt x="548" y="42"/>
                      </a:cubicBezTo>
                      <a:cubicBezTo>
                        <a:pt x="526" y="6"/>
                        <a:pt x="481" y="0"/>
                        <a:pt x="450" y="29"/>
                      </a:cubicBezTo>
                      <a:cubicBezTo>
                        <a:pt x="31" y="412"/>
                        <a:pt x="31" y="412"/>
                        <a:pt x="31" y="412"/>
                      </a:cubicBezTo>
                      <a:cubicBezTo>
                        <a:pt x="0" y="441"/>
                        <a:pt x="2" y="485"/>
                        <a:pt x="36" y="511"/>
                      </a:cubicBezTo>
                      <a:lnTo>
                        <a:pt x="280" y="692"/>
                      </a:lnTo>
                      <a:close/>
                    </a:path>
                  </a:pathLst>
                </a:custGeom>
                <a:solidFill>
                  <a:srgbClr val="5F3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49" name="Freeform 7"/>
                <p:cNvSpPr>
                  <a:spLocks/>
                </p:cNvSpPr>
                <p:nvPr/>
              </p:nvSpPr>
              <p:spPr bwMode="auto">
                <a:xfrm>
                  <a:off x="2076" y="2119"/>
                  <a:ext cx="752" cy="750"/>
                </a:xfrm>
                <a:custGeom>
                  <a:avLst/>
                  <a:gdLst>
                    <a:gd name="T0" fmla="*/ 240 w 752"/>
                    <a:gd name="T1" fmla="*/ 144 h 750"/>
                    <a:gd name="T2" fmla="*/ 427 w 752"/>
                    <a:gd name="T3" fmla="*/ 429 h 750"/>
                    <a:gd name="T4" fmla="*/ 162 w 752"/>
                    <a:gd name="T5" fmla="*/ 216 h 750"/>
                    <a:gd name="T6" fmla="*/ 0 w 752"/>
                    <a:gd name="T7" fmla="*/ 362 h 750"/>
                    <a:gd name="T8" fmla="*/ 355 w 752"/>
                    <a:gd name="T9" fmla="*/ 750 h 750"/>
                    <a:gd name="T10" fmla="*/ 752 w 752"/>
                    <a:gd name="T11" fmla="*/ 386 h 750"/>
                    <a:gd name="T12" fmla="*/ 398 w 752"/>
                    <a:gd name="T13" fmla="*/ 0 h 750"/>
                    <a:gd name="T14" fmla="*/ 240 w 752"/>
                    <a:gd name="T15" fmla="*/ 144 h 7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2" h="750">
                      <a:moveTo>
                        <a:pt x="240" y="144"/>
                      </a:moveTo>
                      <a:lnTo>
                        <a:pt x="427" y="429"/>
                      </a:lnTo>
                      <a:lnTo>
                        <a:pt x="162" y="216"/>
                      </a:lnTo>
                      <a:lnTo>
                        <a:pt x="0" y="362"/>
                      </a:lnTo>
                      <a:lnTo>
                        <a:pt x="355" y="750"/>
                      </a:lnTo>
                      <a:lnTo>
                        <a:pt x="752" y="386"/>
                      </a:lnTo>
                      <a:lnTo>
                        <a:pt x="398" y="0"/>
                      </a:lnTo>
                      <a:lnTo>
                        <a:pt x="240" y="144"/>
                      </a:ln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50" name="Freeform 8"/>
                <p:cNvSpPr>
                  <a:spLocks/>
                </p:cNvSpPr>
                <p:nvPr/>
              </p:nvSpPr>
              <p:spPr bwMode="auto">
                <a:xfrm>
                  <a:off x="2798" y="587"/>
                  <a:ext cx="569" cy="897"/>
                </a:xfrm>
                <a:custGeom>
                  <a:avLst/>
                  <a:gdLst>
                    <a:gd name="T0" fmla="*/ 374 w 450"/>
                    <a:gd name="T1" fmla="*/ 644 h 710"/>
                    <a:gd name="T2" fmla="*/ 450 w 450"/>
                    <a:gd name="T3" fmla="*/ 552 h 710"/>
                    <a:gd name="T4" fmla="*/ 450 w 450"/>
                    <a:gd name="T5" fmla="*/ 154 h 710"/>
                    <a:gd name="T6" fmla="*/ 374 w 450"/>
                    <a:gd name="T7" fmla="*/ 62 h 710"/>
                    <a:gd name="T8" fmla="*/ 76 w 450"/>
                    <a:gd name="T9" fmla="*/ 8 h 710"/>
                    <a:gd name="T10" fmla="*/ 0 w 450"/>
                    <a:gd name="T11" fmla="*/ 72 h 710"/>
                    <a:gd name="T12" fmla="*/ 0 w 450"/>
                    <a:gd name="T13" fmla="*/ 639 h 710"/>
                    <a:gd name="T14" fmla="*/ 76 w 450"/>
                    <a:gd name="T15" fmla="*/ 702 h 710"/>
                    <a:gd name="T16" fmla="*/ 374 w 450"/>
                    <a:gd name="T17" fmla="*/ 644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0" h="710">
                      <a:moveTo>
                        <a:pt x="374" y="644"/>
                      </a:moveTo>
                      <a:cubicBezTo>
                        <a:pt x="416" y="636"/>
                        <a:pt x="450" y="594"/>
                        <a:pt x="450" y="552"/>
                      </a:cubicBezTo>
                      <a:cubicBezTo>
                        <a:pt x="450" y="154"/>
                        <a:pt x="450" y="154"/>
                        <a:pt x="450" y="154"/>
                      </a:cubicBezTo>
                      <a:cubicBezTo>
                        <a:pt x="450" y="111"/>
                        <a:pt x="416" y="70"/>
                        <a:pt x="374" y="62"/>
                      </a:cubicBezTo>
                      <a:cubicBezTo>
                        <a:pt x="76" y="8"/>
                        <a:pt x="76" y="8"/>
                        <a:pt x="76" y="8"/>
                      </a:cubicBezTo>
                      <a:cubicBezTo>
                        <a:pt x="34" y="0"/>
                        <a:pt x="0" y="29"/>
                        <a:pt x="0" y="72"/>
                      </a:cubicBezTo>
                      <a:cubicBezTo>
                        <a:pt x="0" y="639"/>
                        <a:pt x="0" y="639"/>
                        <a:pt x="0" y="639"/>
                      </a:cubicBezTo>
                      <a:cubicBezTo>
                        <a:pt x="0" y="681"/>
                        <a:pt x="34" y="710"/>
                        <a:pt x="76" y="702"/>
                      </a:cubicBezTo>
                      <a:lnTo>
                        <a:pt x="374" y="644"/>
                      </a:lnTo>
                      <a:close/>
                    </a:path>
                  </a:pathLst>
                </a:custGeom>
                <a:solidFill>
                  <a:srgbClr val="5F3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51" name="Freeform 9"/>
                <p:cNvSpPr>
                  <a:spLocks/>
                </p:cNvSpPr>
                <p:nvPr/>
              </p:nvSpPr>
              <p:spPr bwMode="auto">
                <a:xfrm>
                  <a:off x="2703" y="782"/>
                  <a:ext cx="525" cy="540"/>
                </a:xfrm>
                <a:custGeom>
                  <a:avLst/>
                  <a:gdLst>
                    <a:gd name="T0" fmla="*/ 0 w 525"/>
                    <a:gd name="T1" fmla="*/ 215 h 540"/>
                    <a:gd name="T2" fmla="*/ 337 w 525"/>
                    <a:gd name="T3" fmla="*/ 270 h 540"/>
                    <a:gd name="T4" fmla="*/ 0 w 525"/>
                    <a:gd name="T5" fmla="*/ 322 h 540"/>
                    <a:gd name="T6" fmla="*/ 0 w 525"/>
                    <a:gd name="T7" fmla="*/ 540 h 540"/>
                    <a:gd name="T8" fmla="*/ 525 w 525"/>
                    <a:gd name="T9" fmla="*/ 540 h 540"/>
                    <a:gd name="T10" fmla="*/ 525 w 525"/>
                    <a:gd name="T11" fmla="*/ 0 h 540"/>
                    <a:gd name="T12" fmla="*/ 0 w 525"/>
                    <a:gd name="T13" fmla="*/ 0 h 540"/>
                    <a:gd name="T14" fmla="*/ 0 w 525"/>
                    <a:gd name="T15" fmla="*/ 215 h 5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540">
                      <a:moveTo>
                        <a:pt x="0" y="215"/>
                      </a:moveTo>
                      <a:lnTo>
                        <a:pt x="337" y="270"/>
                      </a:lnTo>
                      <a:lnTo>
                        <a:pt x="0" y="322"/>
                      </a:lnTo>
                      <a:lnTo>
                        <a:pt x="0" y="540"/>
                      </a:lnTo>
                      <a:lnTo>
                        <a:pt x="525" y="540"/>
                      </a:lnTo>
                      <a:lnTo>
                        <a:pt x="525" y="0"/>
                      </a:lnTo>
                      <a:lnTo>
                        <a:pt x="0" y="0"/>
                      </a:lnTo>
                      <a:lnTo>
                        <a:pt x="0" y="215"/>
                      </a:lnTo>
                      <a:close/>
                    </a:path>
                  </a:pathLst>
                </a:custGeom>
                <a:solidFill>
                  <a:srgbClr val="3549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52" name="Freeform 10"/>
                <p:cNvSpPr>
                  <a:spLocks/>
                </p:cNvSpPr>
                <p:nvPr/>
              </p:nvSpPr>
              <p:spPr bwMode="auto">
                <a:xfrm>
                  <a:off x="344" y="2615"/>
                  <a:ext cx="887" cy="671"/>
                </a:xfrm>
                <a:custGeom>
                  <a:avLst/>
                  <a:gdLst>
                    <a:gd name="T0" fmla="*/ 14 w 702"/>
                    <a:gd name="T1" fmla="*/ 376 h 531"/>
                    <a:gd name="T2" fmla="*/ 94 w 702"/>
                    <a:gd name="T3" fmla="*/ 465 h 531"/>
                    <a:gd name="T4" fmla="*/ 487 w 702"/>
                    <a:gd name="T5" fmla="*/ 525 h 531"/>
                    <a:gd name="T6" fmla="*/ 589 w 702"/>
                    <a:gd name="T7" fmla="*/ 463 h 531"/>
                    <a:gd name="T8" fmla="*/ 688 w 702"/>
                    <a:gd name="T9" fmla="*/ 177 h 531"/>
                    <a:gd name="T10" fmla="*/ 636 w 702"/>
                    <a:gd name="T11" fmla="*/ 92 h 531"/>
                    <a:gd name="T12" fmla="*/ 76 w 702"/>
                    <a:gd name="T13" fmla="*/ 6 h 531"/>
                    <a:gd name="T14" fmla="*/ 2 w 702"/>
                    <a:gd name="T15" fmla="*/ 73 h 531"/>
                    <a:gd name="T16" fmla="*/ 14 w 702"/>
                    <a:gd name="T17" fmla="*/ 376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2" h="531">
                      <a:moveTo>
                        <a:pt x="14" y="376"/>
                      </a:moveTo>
                      <a:cubicBezTo>
                        <a:pt x="15" y="418"/>
                        <a:pt x="51" y="459"/>
                        <a:pt x="94" y="465"/>
                      </a:cubicBezTo>
                      <a:cubicBezTo>
                        <a:pt x="487" y="525"/>
                        <a:pt x="487" y="525"/>
                        <a:pt x="487" y="525"/>
                      </a:cubicBezTo>
                      <a:cubicBezTo>
                        <a:pt x="529" y="531"/>
                        <a:pt x="575" y="503"/>
                        <a:pt x="589" y="463"/>
                      </a:cubicBezTo>
                      <a:cubicBezTo>
                        <a:pt x="688" y="177"/>
                        <a:pt x="688" y="177"/>
                        <a:pt x="688" y="177"/>
                      </a:cubicBezTo>
                      <a:cubicBezTo>
                        <a:pt x="702" y="137"/>
                        <a:pt x="678" y="98"/>
                        <a:pt x="636" y="92"/>
                      </a:cubicBezTo>
                      <a:cubicBezTo>
                        <a:pt x="76" y="6"/>
                        <a:pt x="76" y="6"/>
                        <a:pt x="76" y="6"/>
                      </a:cubicBezTo>
                      <a:cubicBezTo>
                        <a:pt x="33" y="0"/>
                        <a:pt x="0" y="30"/>
                        <a:pt x="2" y="73"/>
                      </a:cubicBezTo>
                      <a:lnTo>
                        <a:pt x="14" y="376"/>
                      </a:lnTo>
                      <a:close/>
                    </a:path>
                  </a:pathLst>
                </a:custGeom>
                <a:solidFill>
                  <a:srgbClr val="5F3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53" name="Freeform 11"/>
                <p:cNvSpPr>
                  <a:spLocks/>
                </p:cNvSpPr>
                <p:nvPr/>
              </p:nvSpPr>
              <p:spPr bwMode="auto">
                <a:xfrm>
                  <a:off x="446" y="2609"/>
                  <a:ext cx="602" cy="532"/>
                </a:xfrm>
                <a:custGeom>
                  <a:avLst/>
                  <a:gdLst>
                    <a:gd name="T0" fmla="*/ 388 w 602"/>
                    <a:gd name="T1" fmla="*/ 49 h 532"/>
                    <a:gd name="T2" fmla="*/ 291 w 602"/>
                    <a:gd name="T3" fmla="*/ 330 h 532"/>
                    <a:gd name="T4" fmla="*/ 285 w 602"/>
                    <a:gd name="T5" fmla="*/ 33 h 532"/>
                    <a:gd name="T6" fmla="*/ 69 w 602"/>
                    <a:gd name="T7" fmla="*/ 0 h 532"/>
                    <a:gd name="T8" fmla="*/ 0 w 602"/>
                    <a:gd name="T9" fmla="*/ 451 h 532"/>
                    <a:gd name="T10" fmla="*/ 533 w 602"/>
                    <a:gd name="T11" fmla="*/ 532 h 532"/>
                    <a:gd name="T12" fmla="*/ 602 w 602"/>
                    <a:gd name="T13" fmla="*/ 81 h 532"/>
                    <a:gd name="T14" fmla="*/ 388 w 602"/>
                    <a:gd name="T15" fmla="*/ 49 h 5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2" h="532">
                      <a:moveTo>
                        <a:pt x="388" y="49"/>
                      </a:moveTo>
                      <a:lnTo>
                        <a:pt x="291" y="330"/>
                      </a:lnTo>
                      <a:lnTo>
                        <a:pt x="285" y="33"/>
                      </a:lnTo>
                      <a:lnTo>
                        <a:pt x="69" y="0"/>
                      </a:lnTo>
                      <a:lnTo>
                        <a:pt x="0" y="451"/>
                      </a:lnTo>
                      <a:lnTo>
                        <a:pt x="533" y="532"/>
                      </a:lnTo>
                      <a:lnTo>
                        <a:pt x="602" y="81"/>
                      </a:lnTo>
                      <a:lnTo>
                        <a:pt x="388" y="49"/>
                      </a:lnTo>
                      <a:close/>
                    </a:path>
                  </a:pathLst>
                </a:custGeom>
                <a:solidFill>
                  <a:srgbClr val="344A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54" name="Freeform 12"/>
                <p:cNvSpPr>
                  <a:spLocks/>
                </p:cNvSpPr>
                <p:nvPr/>
              </p:nvSpPr>
              <p:spPr bwMode="auto">
                <a:xfrm>
                  <a:off x="200" y="3193"/>
                  <a:ext cx="933" cy="598"/>
                </a:xfrm>
                <a:custGeom>
                  <a:avLst/>
                  <a:gdLst>
                    <a:gd name="T0" fmla="*/ 686 w 738"/>
                    <a:gd name="T1" fmla="*/ 149 h 473"/>
                    <a:gd name="T2" fmla="*/ 603 w 738"/>
                    <a:gd name="T3" fmla="*/ 68 h 473"/>
                    <a:gd name="T4" fmla="*/ 197 w 738"/>
                    <a:gd name="T5" fmla="*/ 6 h 473"/>
                    <a:gd name="T6" fmla="*/ 101 w 738"/>
                    <a:gd name="T7" fmla="*/ 62 h 473"/>
                    <a:gd name="T8" fmla="*/ 14 w 738"/>
                    <a:gd name="T9" fmla="*/ 289 h 473"/>
                    <a:gd name="T10" fmla="*/ 56 w 738"/>
                    <a:gd name="T11" fmla="*/ 378 h 473"/>
                    <a:gd name="T12" fmla="*/ 268 w 738"/>
                    <a:gd name="T13" fmla="*/ 449 h 473"/>
                    <a:gd name="T14" fmla="*/ 407 w 738"/>
                    <a:gd name="T15" fmla="*/ 472 h 473"/>
                    <a:gd name="T16" fmla="*/ 673 w 738"/>
                    <a:gd name="T17" fmla="*/ 473 h 473"/>
                    <a:gd name="T18" fmla="*/ 731 w 738"/>
                    <a:gd name="T19" fmla="*/ 403 h 473"/>
                    <a:gd name="T20" fmla="*/ 686 w 738"/>
                    <a:gd name="T21" fmla="*/ 14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8" h="473">
                      <a:moveTo>
                        <a:pt x="686" y="149"/>
                      </a:moveTo>
                      <a:cubicBezTo>
                        <a:pt x="679" y="110"/>
                        <a:pt x="641" y="74"/>
                        <a:pt x="603" y="68"/>
                      </a:cubicBezTo>
                      <a:cubicBezTo>
                        <a:pt x="197" y="6"/>
                        <a:pt x="197" y="6"/>
                        <a:pt x="197" y="6"/>
                      </a:cubicBezTo>
                      <a:cubicBezTo>
                        <a:pt x="158" y="0"/>
                        <a:pt x="115" y="26"/>
                        <a:pt x="101" y="62"/>
                      </a:cubicBezTo>
                      <a:cubicBezTo>
                        <a:pt x="14" y="289"/>
                        <a:pt x="14" y="289"/>
                        <a:pt x="14" y="289"/>
                      </a:cubicBezTo>
                      <a:cubicBezTo>
                        <a:pt x="0" y="326"/>
                        <a:pt x="19" y="366"/>
                        <a:pt x="56" y="378"/>
                      </a:cubicBezTo>
                      <a:cubicBezTo>
                        <a:pt x="268" y="449"/>
                        <a:pt x="268" y="449"/>
                        <a:pt x="268" y="449"/>
                      </a:cubicBezTo>
                      <a:cubicBezTo>
                        <a:pt x="305" y="462"/>
                        <a:pt x="368" y="472"/>
                        <a:pt x="407" y="472"/>
                      </a:cubicBezTo>
                      <a:cubicBezTo>
                        <a:pt x="673" y="473"/>
                        <a:pt x="673" y="473"/>
                        <a:pt x="673" y="473"/>
                      </a:cubicBezTo>
                      <a:cubicBezTo>
                        <a:pt x="712" y="473"/>
                        <a:pt x="738" y="442"/>
                        <a:pt x="731" y="403"/>
                      </a:cubicBezTo>
                      <a:lnTo>
                        <a:pt x="686" y="149"/>
                      </a:lnTo>
                      <a:close/>
                    </a:path>
                  </a:pathLst>
                </a:custGeom>
                <a:solidFill>
                  <a:srgbClr val="5F3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55" name="Freeform 13"/>
                <p:cNvSpPr>
                  <a:spLocks/>
                </p:cNvSpPr>
                <p:nvPr/>
              </p:nvSpPr>
              <p:spPr bwMode="auto">
                <a:xfrm>
                  <a:off x="200" y="3495"/>
                  <a:ext cx="933" cy="296"/>
                </a:xfrm>
                <a:custGeom>
                  <a:avLst/>
                  <a:gdLst>
                    <a:gd name="T0" fmla="*/ 723 w 738"/>
                    <a:gd name="T1" fmla="*/ 118 h 234"/>
                    <a:gd name="T2" fmla="*/ 689 w 738"/>
                    <a:gd name="T3" fmla="*/ 128 h 234"/>
                    <a:gd name="T4" fmla="*/ 423 w 738"/>
                    <a:gd name="T5" fmla="*/ 127 h 234"/>
                    <a:gd name="T6" fmla="*/ 284 w 738"/>
                    <a:gd name="T7" fmla="*/ 104 h 234"/>
                    <a:gd name="T8" fmla="*/ 72 w 738"/>
                    <a:gd name="T9" fmla="*/ 34 h 234"/>
                    <a:gd name="T10" fmla="*/ 33 w 738"/>
                    <a:gd name="T11" fmla="*/ 0 h 234"/>
                    <a:gd name="T12" fmla="*/ 14 w 738"/>
                    <a:gd name="T13" fmla="*/ 50 h 234"/>
                    <a:gd name="T14" fmla="*/ 56 w 738"/>
                    <a:gd name="T15" fmla="*/ 139 h 234"/>
                    <a:gd name="T16" fmla="*/ 268 w 738"/>
                    <a:gd name="T17" fmla="*/ 210 h 234"/>
                    <a:gd name="T18" fmla="*/ 407 w 738"/>
                    <a:gd name="T19" fmla="*/ 233 h 234"/>
                    <a:gd name="T20" fmla="*/ 673 w 738"/>
                    <a:gd name="T21" fmla="*/ 234 h 234"/>
                    <a:gd name="T22" fmla="*/ 731 w 738"/>
                    <a:gd name="T23" fmla="*/ 164 h 234"/>
                    <a:gd name="T24" fmla="*/ 723 w 738"/>
                    <a:gd name="T25" fmla="*/ 11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8" h="234">
                      <a:moveTo>
                        <a:pt x="723" y="118"/>
                      </a:moveTo>
                      <a:cubicBezTo>
                        <a:pt x="714" y="124"/>
                        <a:pt x="702" y="128"/>
                        <a:pt x="689" y="128"/>
                      </a:cubicBezTo>
                      <a:cubicBezTo>
                        <a:pt x="423" y="127"/>
                        <a:pt x="423" y="127"/>
                        <a:pt x="423" y="127"/>
                      </a:cubicBezTo>
                      <a:cubicBezTo>
                        <a:pt x="384" y="127"/>
                        <a:pt x="322" y="117"/>
                        <a:pt x="284" y="104"/>
                      </a:cubicBezTo>
                      <a:cubicBezTo>
                        <a:pt x="72" y="34"/>
                        <a:pt x="72" y="34"/>
                        <a:pt x="72" y="34"/>
                      </a:cubicBezTo>
                      <a:cubicBezTo>
                        <a:pt x="54" y="28"/>
                        <a:pt x="41" y="15"/>
                        <a:pt x="33" y="0"/>
                      </a:cubicBezTo>
                      <a:cubicBezTo>
                        <a:pt x="14" y="50"/>
                        <a:pt x="14" y="50"/>
                        <a:pt x="14" y="50"/>
                      </a:cubicBezTo>
                      <a:cubicBezTo>
                        <a:pt x="0" y="87"/>
                        <a:pt x="19" y="127"/>
                        <a:pt x="56" y="139"/>
                      </a:cubicBezTo>
                      <a:cubicBezTo>
                        <a:pt x="268" y="210"/>
                        <a:pt x="268" y="210"/>
                        <a:pt x="268" y="210"/>
                      </a:cubicBezTo>
                      <a:cubicBezTo>
                        <a:pt x="305" y="223"/>
                        <a:pt x="368" y="233"/>
                        <a:pt x="407" y="233"/>
                      </a:cubicBezTo>
                      <a:cubicBezTo>
                        <a:pt x="673" y="234"/>
                        <a:pt x="673" y="234"/>
                        <a:pt x="673" y="234"/>
                      </a:cubicBezTo>
                      <a:cubicBezTo>
                        <a:pt x="712" y="234"/>
                        <a:pt x="738" y="203"/>
                        <a:pt x="731" y="164"/>
                      </a:cubicBezTo>
                      <a:lnTo>
                        <a:pt x="723" y="118"/>
                      </a:lnTo>
                      <a:close/>
                    </a:path>
                  </a:pathLst>
                </a:custGeom>
                <a:solidFill>
                  <a:srgbClr val="7748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56" name="Freeform 14"/>
                <p:cNvSpPr>
                  <a:spLocks/>
                </p:cNvSpPr>
                <p:nvPr/>
              </p:nvSpPr>
              <p:spPr bwMode="auto">
                <a:xfrm>
                  <a:off x="0" y="-1"/>
                  <a:ext cx="3020" cy="2973"/>
                </a:xfrm>
                <a:custGeom>
                  <a:avLst/>
                  <a:gdLst>
                    <a:gd name="T0" fmla="*/ 0 w 2389"/>
                    <a:gd name="T1" fmla="*/ 0 h 2352"/>
                    <a:gd name="T2" fmla="*/ 0 w 2389"/>
                    <a:gd name="T3" fmla="*/ 1954 h 2352"/>
                    <a:gd name="T4" fmla="*/ 981 w 2389"/>
                    <a:gd name="T5" fmla="*/ 2352 h 2352"/>
                    <a:gd name="T6" fmla="*/ 2389 w 2389"/>
                    <a:gd name="T7" fmla="*/ 945 h 2352"/>
                    <a:gd name="T8" fmla="*/ 2024 w 2389"/>
                    <a:gd name="T9" fmla="*/ 0 h 2352"/>
                    <a:gd name="T10" fmla="*/ 0 w 2389"/>
                    <a:gd name="T11" fmla="*/ 0 h 2352"/>
                  </a:gdLst>
                  <a:ahLst/>
                  <a:cxnLst>
                    <a:cxn ang="0">
                      <a:pos x="T0" y="T1"/>
                    </a:cxn>
                    <a:cxn ang="0">
                      <a:pos x="T2" y="T3"/>
                    </a:cxn>
                    <a:cxn ang="0">
                      <a:pos x="T4" y="T5"/>
                    </a:cxn>
                    <a:cxn ang="0">
                      <a:pos x="T6" y="T7"/>
                    </a:cxn>
                    <a:cxn ang="0">
                      <a:pos x="T8" y="T9"/>
                    </a:cxn>
                    <a:cxn ang="0">
                      <a:pos x="T10" y="T11"/>
                    </a:cxn>
                  </a:cxnLst>
                  <a:rect l="0" t="0" r="r" b="b"/>
                  <a:pathLst>
                    <a:path w="2389" h="2352">
                      <a:moveTo>
                        <a:pt x="0" y="0"/>
                      </a:moveTo>
                      <a:cubicBezTo>
                        <a:pt x="0" y="1954"/>
                        <a:pt x="0" y="1954"/>
                        <a:pt x="0" y="1954"/>
                      </a:cubicBezTo>
                      <a:cubicBezTo>
                        <a:pt x="254" y="2201"/>
                        <a:pt x="600" y="2352"/>
                        <a:pt x="981" y="2352"/>
                      </a:cubicBezTo>
                      <a:cubicBezTo>
                        <a:pt x="1759" y="2352"/>
                        <a:pt x="2389" y="1722"/>
                        <a:pt x="2389" y="945"/>
                      </a:cubicBezTo>
                      <a:cubicBezTo>
                        <a:pt x="2389" y="581"/>
                        <a:pt x="2251" y="249"/>
                        <a:pt x="2024" y="0"/>
                      </a:cubicBezTo>
                      <a:cubicBezTo>
                        <a:pt x="0" y="0"/>
                        <a:pt x="0" y="0"/>
                        <a:pt x="0" y="0"/>
                      </a:cubicBezTo>
                    </a:path>
                  </a:pathLst>
                </a:custGeom>
                <a:solidFill>
                  <a:srgbClr val="99D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57" name="Freeform 15"/>
                <p:cNvSpPr>
                  <a:spLocks/>
                </p:cNvSpPr>
                <p:nvPr/>
              </p:nvSpPr>
              <p:spPr bwMode="auto">
                <a:xfrm>
                  <a:off x="0" y="-1"/>
                  <a:ext cx="2970" cy="2922"/>
                </a:xfrm>
                <a:custGeom>
                  <a:avLst/>
                  <a:gdLst>
                    <a:gd name="T0" fmla="*/ 2349 w 2349"/>
                    <a:gd name="T1" fmla="*/ 945 h 2312"/>
                    <a:gd name="T2" fmla="*/ 1970 w 2349"/>
                    <a:gd name="T3" fmla="*/ 0 h 2312"/>
                    <a:gd name="T4" fmla="*/ 0 w 2349"/>
                    <a:gd name="T5" fmla="*/ 0 h 2312"/>
                    <a:gd name="T6" fmla="*/ 0 w 2349"/>
                    <a:gd name="T7" fmla="*/ 1897 h 2312"/>
                    <a:gd name="T8" fmla="*/ 981 w 2349"/>
                    <a:gd name="T9" fmla="*/ 2312 h 2312"/>
                    <a:gd name="T10" fmla="*/ 2349 w 2349"/>
                    <a:gd name="T11" fmla="*/ 945 h 2312"/>
                  </a:gdLst>
                  <a:ahLst/>
                  <a:cxnLst>
                    <a:cxn ang="0">
                      <a:pos x="T0" y="T1"/>
                    </a:cxn>
                    <a:cxn ang="0">
                      <a:pos x="T2" y="T3"/>
                    </a:cxn>
                    <a:cxn ang="0">
                      <a:pos x="T4" y="T5"/>
                    </a:cxn>
                    <a:cxn ang="0">
                      <a:pos x="T6" y="T7"/>
                    </a:cxn>
                    <a:cxn ang="0">
                      <a:pos x="T8" y="T9"/>
                    </a:cxn>
                    <a:cxn ang="0">
                      <a:pos x="T10" y="T11"/>
                    </a:cxn>
                  </a:cxnLst>
                  <a:rect l="0" t="0" r="r" b="b"/>
                  <a:pathLst>
                    <a:path w="2349" h="2312">
                      <a:moveTo>
                        <a:pt x="2349" y="945"/>
                      </a:moveTo>
                      <a:cubicBezTo>
                        <a:pt x="2349" y="578"/>
                        <a:pt x="2204" y="245"/>
                        <a:pt x="1970" y="0"/>
                      </a:cubicBezTo>
                      <a:cubicBezTo>
                        <a:pt x="0" y="0"/>
                        <a:pt x="0" y="0"/>
                        <a:pt x="0" y="0"/>
                      </a:cubicBezTo>
                      <a:cubicBezTo>
                        <a:pt x="0" y="1897"/>
                        <a:pt x="0" y="1897"/>
                        <a:pt x="0" y="1897"/>
                      </a:cubicBezTo>
                      <a:cubicBezTo>
                        <a:pt x="249" y="2153"/>
                        <a:pt x="596" y="2312"/>
                        <a:pt x="981" y="2312"/>
                      </a:cubicBezTo>
                      <a:cubicBezTo>
                        <a:pt x="1736" y="2312"/>
                        <a:pt x="2349" y="1700"/>
                        <a:pt x="2349" y="945"/>
                      </a:cubicBezTo>
                    </a:path>
                  </a:pathLst>
                </a:custGeom>
                <a:solidFill>
                  <a:srgbClr val="45A0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58" name="Freeform 16"/>
                <p:cNvSpPr>
                  <a:spLocks/>
                </p:cNvSpPr>
                <p:nvPr/>
              </p:nvSpPr>
              <p:spPr bwMode="auto">
                <a:xfrm>
                  <a:off x="3367" y="539"/>
                  <a:ext cx="550" cy="944"/>
                </a:xfrm>
                <a:custGeom>
                  <a:avLst/>
                  <a:gdLst>
                    <a:gd name="T0" fmla="*/ 68 w 435"/>
                    <a:gd name="T1" fmla="*/ 96 h 747"/>
                    <a:gd name="T2" fmla="*/ 0 w 435"/>
                    <a:gd name="T3" fmla="*/ 190 h 747"/>
                    <a:gd name="T4" fmla="*/ 0 w 435"/>
                    <a:gd name="T5" fmla="*/ 600 h 747"/>
                    <a:gd name="T6" fmla="*/ 70 w 435"/>
                    <a:gd name="T7" fmla="*/ 687 h 747"/>
                    <a:gd name="T8" fmla="*/ 307 w 435"/>
                    <a:gd name="T9" fmla="*/ 739 h 747"/>
                    <a:gd name="T10" fmla="*/ 389 w 435"/>
                    <a:gd name="T11" fmla="*/ 684 h 747"/>
                    <a:gd name="T12" fmla="*/ 427 w 435"/>
                    <a:gd name="T13" fmla="*/ 463 h 747"/>
                    <a:gd name="T14" fmla="*/ 429 w 435"/>
                    <a:gd name="T15" fmla="*/ 322 h 747"/>
                    <a:gd name="T16" fmla="*/ 390 w 435"/>
                    <a:gd name="T17" fmla="*/ 60 h 747"/>
                    <a:gd name="T18" fmla="*/ 312 w 435"/>
                    <a:gd name="T19" fmla="*/ 12 h 747"/>
                    <a:gd name="T20" fmla="*/ 68 w 435"/>
                    <a:gd name="T21" fmla="*/ 96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5" h="747">
                      <a:moveTo>
                        <a:pt x="68" y="96"/>
                      </a:moveTo>
                      <a:cubicBezTo>
                        <a:pt x="31" y="108"/>
                        <a:pt x="0" y="151"/>
                        <a:pt x="0" y="190"/>
                      </a:cubicBezTo>
                      <a:cubicBezTo>
                        <a:pt x="0" y="600"/>
                        <a:pt x="0" y="600"/>
                        <a:pt x="0" y="600"/>
                      </a:cubicBezTo>
                      <a:cubicBezTo>
                        <a:pt x="0" y="640"/>
                        <a:pt x="32" y="679"/>
                        <a:pt x="70" y="687"/>
                      </a:cubicBezTo>
                      <a:cubicBezTo>
                        <a:pt x="307" y="739"/>
                        <a:pt x="307" y="739"/>
                        <a:pt x="307" y="739"/>
                      </a:cubicBezTo>
                      <a:cubicBezTo>
                        <a:pt x="346" y="747"/>
                        <a:pt x="383" y="723"/>
                        <a:pt x="389" y="684"/>
                      </a:cubicBezTo>
                      <a:cubicBezTo>
                        <a:pt x="427" y="463"/>
                        <a:pt x="427" y="463"/>
                        <a:pt x="427" y="463"/>
                      </a:cubicBezTo>
                      <a:cubicBezTo>
                        <a:pt x="434" y="425"/>
                        <a:pt x="435" y="361"/>
                        <a:pt x="429" y="322"/>
                      </a:cubicBezTo>
                      <a:cubicBezTo>
                        <a:pt x="390" y="60"/>
                        <a:pt x="390" y="60"/>
                        <a:pt x="390" y="60"/>
                      </a:cubicBezTo>
                      <a:cubicBezTo>
                        <a:pt x="384" y="21"/>
                        <a:pt x="349" y="0"/>
                        <a:pt x="312" y="12"/>
                      </a:cubicBezTo>
                      <a:lnTo>
                        <a:pt x="68" y="96"/>
                      </a:lnTo>
                      <a:close/>
                    </a:path>
                  </a:pathLst>
                </a:custGeom>
                <a:solidFill>
                  <a:srgbClr val="5F3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59" name="Freeform 17"/>
                <p:cNvSpPr>
                  <a:spLocks/>
                </p:cNvSpPr>
                <p:nvPr/>
              </p:nvSpPr>
              <p:spPr bwMode="auto">
                <a:xfrm>
                  <a:off x="3688" y="537"/>
                  <a:ext cx="227" cy="946"/>
                </a:xfrm>
                <a:custGeom>
                  <a:avLst/>
                  <a:gdLst>
                    <a:gd name="T0" fmla="*/ 13 w 180"/>
                    <a:gd name="T1" fmla="*/ 27 h 748"/>
                    <a:gd name="T2" fmla="*/ 28 w 180"/>
                    <a:gd name="T3" fmla="*/ 60 h 748"/>
                    <a:gd name="T4" fmla="*/ 67 w 180"/>
                    <a:gd name="T5" fmla="*/ 323 h 748"/>
                    <a:gd name="T6" fmla="*/ 65 w 180"/>
                    <a:gd name="T7" fmla="*/ 464 h 748"/>
                    <a:gd name="T8" fmla="*/ 27 w 180"/>
                    <a:gd name="T9" fmla="*/ 685 h 748"/>
                    <a:gd name="T10" fmla="*/ 0 w 180"/>
                    <a:gd name="T11" fmla="*/ 728 h 748"/>
                    <a:gd name="T12" fmla="*/ 52 w 180"/>
                    <a:gd name="T13" fmla="*/ 740 h 748"/>
                    <a:gd name="T14" fmla="*/ 134 w 180"/>
                    <a:gd name="T15" fmla="*/ 685 h 748"/>
                    <a:gd name="T16" fmla="*/ 172 w 180"/>
                    <a:gd name="T17" fmla="*/ 464 h 748"/>
                    <a:gd name="T18" fmla="*/ 174 w 180"/>
                    <a:gd name="T19" fmla="*/ 323 h 748"/>
                    <a:gd name="T20" fmla="*/ 135 w 180"/>
                    <a:gd name="T21" fmla="*/ 60 h 748"/>
                    <a:gd name="T22" fmla="*/ 57 w 180"/>
                    <a:gd name="T23" fmla="*/ 12 h 748"/>
                    <a:gd name="T24" fmla="*/ 13 w 180"/>
                    <a:gd name="T25" fmla="*/ 2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748">
                      <a:moveTo>
                        <a:pt x="13" y="27"/>
                      </a:moveTo>
                      <a:cubicBezTo>
                        <a:pt x="20" y="36"/>
                        <a:pt x="26" y="47"/>
                        <a:pt x="28" y="60"/>
                      </a:cubicBezTo>
                      <a:cubicBezTo>
                        <a:pt x="67" y="323"/>
                        <a:pt x="67" y="323"/>
                        <a:pt x="67" y="323"/>
                      </a:cubicBezTo>
                      <a:cubicBezTo>
                        <a:pt x="73" y="362"/>
                        <a:pt x="72" y="425"/>
                        <a:pt x="65" y="464"/>
                      </a:cubicBezTo>
                      <a:cubicBezTo>
                        <a:pt x="27" y="685"/>
                        <a:pt x="27" y="685"/>
                        <a:pt x="27" y="685"/>
                      </a:cubicBezTo>
                      <a:cubicBezTo>
                        <a:pt x="24" y="703"/>
                        <a:pt x="14" y="718"/>
                        <a:pt x="0" y="728"/>
                      </a:cubicBezTo>
                      <a:cubicBezTo>
                        <a:pt x="52" y="740"/>
                        <a:pt x="52" y="740"/>
                        <a:pt x="52" y="740"/>
                      </a:cubicBezTo>
                      <a:cubicBezTo>
                        <a:pt x="91" y="748"/>
                        <a:pt x="127" y="723"/>
                        <a:pt x="134" y="685"/>
                      </a:cubicBezTo>
                      <a:cubicBezTo>
                        <a:pt x="172" y="464"/>
                        <a:pt x="172" y="464"/>
                        <a:pt x="172" y="464"/>
                      </a:cubicBezTo>
                      <a:cubicBezTo>
                        <a:pt x="179" y="425"/>
                        <a:pt x="180" y="362"/>
                        <a:pt x="174" y="323"/>
                      </a:cubicBezTo>
                      <a:cubicBezTo>
                        <a:pt x="135" y="60"/>
                        <a:pt x="135" y="60"/>
                        <a:pt x="135" y="60"/>
                      </a:cubicBezTo>
                      <a:cubicBezTo>
                        <a:pt x="129" y="21"/>
                        <a:pt x="94" y="0"/>
                        <a:pt x="57" y="12"/>
                      </a:cubicBezTo>
                      <a:lnTo>
                        <a:pt x="13" y="27"/>
                      </a:lnTo>
                      <a:close/>
                    </a:path>
                  </a:pathLst>
                </a:custGeom>
                <a:solidFill>
                  <a:srgbClr val="7748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60" name="Freeform 18"/>
                <p:cNvSpPr>
                  <a:spLocks/>
                </p:cNvSpPr>
                <p:nvPr/>
              </p:nvSpPr>
              <p:spPr bwMode="auto">
                <a:xfrm>
                  <a:off x="2496" y="2563"/>
                  <a:ext cx="914" cy="852"/>
                </a:xfrm>
                <a:custGeom>
                  <a:avLst/>
                  <a:gdLst>
                    <a:gd name="T0" fmla="*/ 455 w 723"/>
                    <a:gd name="T1" fmla="*/ 19 h 674"/>
                    <a:gd name="T2" fmla="*/ 339 w 723"/>
                    <a:gd name="T3" fmla="*/ 33 h 674"/>
                    <a:gd name="T4" fmla="*/ 37 w 723"/>
                    <a:gd name="T5" fmla="*/ 310 h 674"/>
                    <a:gd name="T6" fmla="*/ 20 w 723"/>
                    <a:gd name="T7" fmla="*/ 420 h 674"/>
                    <a:gd name="T8" fmla="*/ 142 w 723"/>
                    <a:gd name="T9" fmla="*/ 630 h 674"/>
                    <a:gd name="T10" fmla="*/ 237 w 723"/>
                    <a:gd name="T11" fmla="*/ 653 h 674"/>
                    <a:gd name="T12" fmla="*/ 426 w 723"/>
                    <a:gd name="T13" fmla="*/ 533 h 674"/>
                    <a:gd name="T14" fmla="*/ 531 w 723"/>
                    <a:gd name="T15" fmla="*/ 439 h 674"/>
                    <a:gd name="T16" fmla="*/ 698 w 723"/>
                    <a:gd name="T17" fmla="*/ 233 h 674"/>
                    <a:gd name="T18" fmla="*/ 681 w 723"/>
                    <a:gd name="T19" fmla="*/ 143 h 674"/>
                    <a:gd name="T20" fmla="*/ 455 w 723"/>
                    <a:gd name="T21" fmla="*/ 19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3" h="674">
                      <a:moveTo>
                        <a:pt x="455" y="19"/>
                      </a:moveTo>
                      <a:cubicBezTo>
                        <a:pt x="420" y="0"/>
                        <a:pt x="368" y="6"/>
                        <a:pt x="339" y="33"/>
                      </a:cubicBezTo>
                      <a:cubicBezTo>
                        <a:pt x="37" y="310"/>
                        <a:pt x="37" y="310"/>
                        <a:pt x="37" y="310"/>
                      </a:cubicBezTo>
                      <a:cubicBezTo>
                        <a:pt x="8" y="336"/>
                        <a:pt x="0" y="386"/>
                        <a:pt x="20" y="420"/>
                      </a:cubicBezTo>
                      <a:cubicBezTo>
                        <a:pt x="142" y="630"/>
                        <a:pt x="142" y="630"/>
                        <a:pt x="142" y="630"/>
                      </a:cubicBezTo>
                      <a:cubicBezTo>
                        <a:pt x="161" y="664"/>
                        <a:pt x="204" y="674"/>
                        <a:pt x="237" y="653"/>
                      </a:cubicBezTo>
                      <a:cubicBezTo>
                        <a:pt x="426" y="533"/>
                        <a:pt x="426" y="533"/>
                        <a:pt x="426" y="533"/>
                      </a:cubicBezTo>
                      <a:cubicBezTo>
                        <a:pt x="459" y="511"/>
                        <a:pt x="506" y="469"/>
                        <a:pt x="531" y="439"/>
                      </a:cubicBezTo>
                      <a:cubicBezTo>
                        <a:pt x="698" y="233"/>
                        <a:pt x="698" y="233"/>
                        <a:pt x="698" y="233"/>
                      </a:cubicBezTo>
                      <a:cubicBezTo>
                        <a:pt x="723" y="202"/>
                        <a:pt x="715" y="162"/>
                        <a:pt x="681" y="143"/>
                      </a:cubicBezTo>
                      <a:lnTo>
                        <a:pt x="455" y="19"/>
                      </a:lnTo>
                      <a:close/>
                    </a:path>
                  </a:pathLst>
                </a:custGeom>
                <a:solidFill>
                  <a:srgbClr val="5F3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61" name="Freeform 19"/>
                <p:cNvSpPr>
                  <a:spLocks/>
                </p:cNvSpPr>
                <p:nvPr/>
              </p:nvSpPr>
              <p:spPr bwMode="auto">
                <a:xfrm>
                  <a:off x="2641" y="2716"/>
                  <a:ext cx="769" cy="699"/>
                </a:xfrm>
                <a:custGeom>
                  <a:avLst/>
                  <a:gdLst>
                    <a:gd name="T0" fmla="*/ 525 w 608"/>
                    <a:gd name="T1" fmla="*/ 0 h 553"/>
                    <a:gd name="T2" fmla="*/ 511 w 608"/>
                    <a:gd name="T3" fmla="*/ 33 h 553"/>
                    <a:gd name="T4" fmla="*/ 344 w 608"/>
                    <a:gd name="T5" fmla="*/ 239 h 553"/>
                    <a:gd name="T6" fmla="*/ 239 w 608"/>
                    <a:gd name="T7" fmla="*/ 333 h 553"/>
                    <a:gd name="T8" fmla="*/ 50 w 608"/>
                    <a:gd name="T9" fmla="*/ 453 h 553"/>
                    <a:gd name="T10" fmla="*/ 0 w 608"/>
                    <a:gd name="T11" fmla="*/ 463 h 553"/>
                    <a:gd name="T12" fmla="*/ 27 w 608"/>
                    <a:gd name="T13" fmla="*/ 509 h 553"/>
                    <a:gd name="T14" fmla="*/ 122 w 608"/>
                    <a:gd name="T15" fmla="*/ 532 h 553"/>
                    <a:gd name="T16" fmla="*/ 311 w 608"/>
                    <a:gd name="T17" fmla="*/ 412 h 553"/>
                    <a:gd name="T18" fmla="*/ 416 w 608"/>
                    <a:gd name="T19" fmla="*/ 318 h 553"/>
                    <a:gd name="T20" fmla="*/ 583 w 608"/>
                    <a:gd name="T21" fmla="*/ 112 h 553"/>
                    <a:gd name="T22" fmla="*/ 566 w 608"/>
                    <a:gd name="T23" fmla="*/ 22 h 553"/>
                    <a:gd name="T24" fmla="*/ 525 w 608"/>
                    <a:gd name="T25"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8" h="553">
                      <a:moveTo>
                        <a:pt x="525" y="0"/>
                      </a:moveTo>
                      <a:cubicBezTo>
                        <a:pt x="524" y="11"/>
                        <a:pt x="519" y="22"/>
                        <a:pt x="511" y="33"/>
                      </a:cubicBezTo>
                      <a:cubicBezTo>
                        <a:pt x="344" y="239"/>
                        <a:pt x="344" y="239"/>
                        <a:pt x="344" y="239"/>
                      </a:cubicBezTo>
                      <a:cubicBezTo>
                        <a:pt x="319" y="269"/>
                        <a:pt x="272" y="311"/>
                        <a:pt x="239" y="333"/>
                      </a:cubicBezTo>
                      <a:cubicBezTo>
                        <a:pt x="50" y="453"/>
                        <a:pt x="50" y="453"/>
                        <a:pt x="50" y="453"/>
                      </a:cubicBezTo>
                      <a:cubicBezTo>
                        <a:pt x="35" y="463"/>
                        <a:pt x="17" y="466"/>
                        <a:pt x="0" y="463"/>
                      </a:cubicBezTo>
                      <a:cubicBezTo>
                        <a:pt x="27" y="509"/>
                        <a:pt x="27" y="509"/>
                        <a:pt x="27" y="509"/>
                      </a:cubicBezTo>
                      <a:cubicBezTo>
                        <a:pt x="46" y="543"/>
                        <a:pt x="89" y="553"/>
                        <a:pt x="122" y="532"/>
                      </a:cubicBezTo>
                      <a:cubicBezTo>
                        <a:pt x="311" y="412"/>
                        <a:pt x="311" y="412"/>
                        <a:pt x="311" y="412"/>
                      </a:cubicBezTo>
                      <a:cubicBezTo>
                        <a:pt x="344" y="390"/>
                        <a:pt x="391" y="348"/>
                        <a:pt x="416" y="318"/>
                      </a:cubicBezTo>
                      <a:cubicBezTo>
                        <a:pt x="583" y="112"/>
                        <a:pt x="583" y="112"/>
                        <a:pt x="583" y="112"/>
                      </a:cubicBezTo>
                      <a:cubicBezTo>
                        <a:pt x="608" y="81"/>
                        <a:pt x="600" y="41"/>
                        <a:pt x="566" y="22"/>
                      </a:cubicBezTo>
                      <a:lnTo>
                        <a:pt x="525" y="0"/>
                      </a:lnTo>
                      <a:close/>
                    </a:path>
                  </a:pathLst>
                </a:custGeom>
                <a:solidFill>
                  <a:srgbClr val="7748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62" name="Freeform 20"/>
                <p:cNvSpPr>
                  <a:spLocks/>
                </p:cNvSpPr>
                <p:nvPr/>
              </p:nvSpPr>
              <p:spPr bwMode="auto">
                <a:xfrm>
                  <a:off x="71" y="1748"/>
                  <a:ext cx="1207" cy="915"/>
                </a:xfrm>
                <a:custGeom>
                  <a:avLst/>
                  <a:gdLst>
                    <a:gd name="T0" fmla="*/ 126 w 955"/>
                    <a:gd name="T1" fmla="*/ 2 h 724"/>
                    <a:gd name="T2" fmla="*/ 938 w 955"/>
                    <a:gd name="T3" fmla="*/ 158 h 724"/>
                    <a:gd name="T4" fmla="*/ 953 w 955"/>
                    <a:gd name="T5" fmla="*/ 180 h 724"/>
                    <a:gd name="T6" fmla="*/ 852 w 955"/>
                    <a:gd name="T7" fmla="*/ 707 h 724"/>
                    <a:gd name="T8" fmla="*/ 830 w 955"/>
                    <a:gd name="T9" fmla="*/ 722 h 724"/>
                    <a:gd name="T10" fmla="*/ 18 w 955"/>
                    <a:gd name="T11" fmla="*/ 566 h 724"/>
                    <a:gd name="T12" fmla="*/ 2 w 955"/>
                    <a:gd name="T13" fmla="*/ 544 h 724"/>
                    <a:gd name="T14" fmla="*/ 104 w 955"/>
                    <a:gd name="T15" fmla="*/ 17 h 724"/>
                    <a:gd name="T16" fmla="*/ 126 w 955"/>
                    <a:gd name="T17" fmla="*/ 2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5" h="724">
                      <a:moveTo>
                        <a:pt x="126" y="2"/>
                      </a:moveTo>
                      <a:cubicBezTo>
                        <a:pt x="938" y="158"/>
                        <a:pt x="938" y="158"/>
                        <a:pt x="938" y="158"/>
                      </a:cubicBezTo>
                      <a:cubicBezTo>
                        <a:pt x="949" y="160"/>
                        <a:pt x="955" y="170"/>
                        <a:pt x="953" y="180"/>
                      </a:cubicBezTo>
                      <a:cubicBezTo>
                        <a:pt x="852" y="707"/>
                        <a:pt x="852" y="707"/>
                        <a:pt x="852" y="707"/>
                      </a:cubicBezTo>
                      <a:cubicBezTo>
                        <a:pt x="850" y="717"/>
                        <a:pt x="840" y="724"/>
                        <a:pt x="830" y="722"/>
                      </a:cubicBezTo>
                      <a:cubicBezTo>
                        <a:pt x="18" y="566"/>
                        <a:pt x="18" y="566"/>
                        <a:pt x="18" y="566"/>
                      </a:cubicBezTo>
                      <a:cubicBezTo>
                        <a:pt x="7" y="564"/>
                        <a:pt x="0" y="554"/>
                        <a:pt x="2" y="544"/>
                      </a:cubicBezTo>
                      <a:cubicBezTo>
                        <a:pt x="104" y="17"/>
                        <a:pt x="104" y="17"/>
                        <a:pt x="104" y="17"/>
                      </a:cubicBezTo>
                      <a:cubicBezTo>
                        <a:pt x="106" y="7"/>
                        <a:pt x="116" y="0"/>
                        <a:pt x="126"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63" name="Freeform 21"/>
                <p:cNvSpPr>
                  <a:spLocks/>
                </p:cNvSpPr>
                <p:nvPr/>
              </p:nvSpPr>
              <p:spPr bwMode="auto">
                <a:xfrm>
                  <a:off x="1144" y="2026"/>
                  <a:ext cx="53" cy="47"/>
                </a:xfrm>
                <a:custGeom>
                  <a:avLst/>
                  <a:gdLst>
                    <a:gd name="T0" fmla="*/ 11 w 42"/>
                    <a:gd name="T1" fmla="*/ 1 h 37"/>
                    <a:gd name="T2" fmla="*/ 37 w 42"/>
                    <a:gd name="T3" fmla="*/ 6 h 37"/>
                    <a:gd name="T4" fmla="*/ 42 w 42"/>
                    <a:gd name="T5" fmla="*/ 12 h 37"/>
                    <a:gd name="T6" fmla="*/ 38 w 42"/>
                    <a:gd name="T7" fmla="*/ 32 h 37"/>
                    <a:gd name="T8" fmla="*/ 31 w 42"/>
                    <a:gd name="T9" fmla="*/ 36 h 37"/>
                    <a:gd name="T10" fmla="*/ 5 w 42"/>
                    <a:gd name="T11" fmla="*/ 31 h 37"/>
                    <a:gd name="T12" fmla="*/ 1 w 42"/>
                    <a:gd name="T13" fmla="*/ 25 h 37"/>
                    <a:gd name="T14" fmla="*/ 4 w 42"/>
                    <a:gd name="T15" fmla="*/ 5 h 37"/>
                    <a:gd name="T16" fmla="*/ 11 w 42"/>
                    <a:gd name="T1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7">
                      <a:moveTo>
                        <a:pt x="11" y="1"/>
                      </a:moveTo>
                      <a:cubicBezTo>
                        <a:pt x="37" y="6"/>
                        <a:pt x="37" y="6"/>
                        <a:pt x="37" y="6"/>
                      </a:cubicBezTo>
                      <a:cubicBezTo>
                        <a:pt x="40" y="6"/>
                        <a:pt x="42" y="9"/>
                        <a:pt x="42" y="12"/>
                      </a:cubicBezTo>
                      <a:cubicBezTo>
                        <a:pt x="38" y="32"/>
                        <a:pt x="38" y="32"/>
                        <a:pt x="38" y="32"/>
                      </a:cubicBezTo>
                      <a:cubicBezTo>
                        <a:pt x="37" y="35"/>
                        <a:pt x="34" y="37"/>
                        <a:pt x="31" y="36"/>
                      </a:cubicBezTo>
                      <a:cubicBezTo>
                        <a:pt x="5" y="31"/>
                        <a:pt x="5" y="31"/>
                        <a:pt x="5" y="31"/>
                      </a:cubicBezTo>
                      <a:cubicBezTo>
                        <a:pt x="2" y="31"/>
                        <a:pt x="0" y="28"/>
                        <a:pt x="1" y="25"/>
                      </a:cubicBezTo>
                      <a:cubicBezTo>
                        <a:pt x="4" y="5"/>
                        <a:pt x="4" y="5"/>
                        <a:pt x="4" y="5"/>
                      </a:cubicBezTo>
                      <a:cubicBezTo>
                        <a:pt x="5" y="2"/>
                        <a:pt x="8" y="0"/>
                        <a:pt x="11"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64" name="Freeform 22"/>
                <p:cNvSpPr>
                  <a:spLocks/>
                </p:cNvSpPr>
                <p:nvPr/>
              </p:nvSpPr>
              <p:spPr bwMode="auto">
                <a:xfrm>
                  <a:off x="1133" y="2074"/>
                  <a:ext cx="55" cy="57"/>
                </a:xfrm>
                <a:custGeom>
                  <a:avLst/>
                  <a:gdLst>
                    <a:gd name="T0" fmla="*/ 14 w 44"/>
                    <a:gd name="T1" fmla="*/ 0 h 45"/>
                    <a:gd name="T2" fmla="*/ 38 w 44"/>
                    <a:gd name="T3" fmla="*/ 5 h 45"/>
                    <a:gd name="T4" fmla="*/ 43 w 44"/>
                    <a:gd name="T5" fmla="*/ 13 h 45"/>
                    <a:gd name="T6" fmla="*/ 38 w 44"/>
                    <a:gd name="T7" fmla="*/ 39 h 45"/>
                    <a:gd name="T8" fmla="*/ 30 w 44"/>
                    <a:gd name="T9" fmla="*/ 44 h 45"/>
                    <a:gd name="T10" fmla="*/ 6 w 44"/>
                    <a:gd name="T11" fmla="*/ 40 h 45"/>
                    <a:gd name="T12" fmla="*/ 1 w 44"/>
                    <a:gd name="T13" fmla="*/ 32 h 45"/>
                    <a:gd name="T14" fmla="*/ 6 w 44"/>
                    <a:gd name="T15" fmla="*/ 6 h 45"/>
                    <a:gd name="T16" fmla="*/ 14 w 44"/>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5">
                      <a:moveTo>
                        <a:pt x="14" y="0"/>
                      </a:moveTo>
                      <a:cubicBezTo>
                        <a:pt x="38" y="5"/>
                        <a:pt x="38" y="5"/>
                        <a:pt x="38" y="5"/>
                      </a:cubicBezTo>
                      <a:cubicBezTo>
                        <a:pt x="41" y="5"/>
                        <a:pt x="44" y="9"/>
                        <a:pt x="43" y="13"/>
                      </a:cubicBezTo>
                      <a:cubicBezTo>
                        <a:pt x="38" y="39"/>
                        <a:pt x="38" y="39"/>
                        <a:pt x="38" y="39"/>
                      </a:cubicBezTo>
                      <a:cubicBezTo>
                        <a:pt x="37" y="43"/>
                        <a:pt x="34" y="45"/>
                        <a:pt x="30" y="44"/>
                      </a:cubicBezTo>
                      <a:cubicBezTo>
                        <a:pt x="6" y="40"/>
                        <a:pt x="6" y="40"/>
                        <a:pt x="6" y="40"/>
                      </a:cubicBezTo>
                      <a:cubicBezTo>
                        <a:pt x="3" y="39"/>
                        <a:pt x="0" y="36"/>
                        <a:pt x="1" y="32"/>
                      </a:cubicBezTo>
                      <a:cubicBezTo>
                        <a:pt x="6" y="6"/>
                        <a:pt x="6" y="6"/>
                        <a:pt x="6" y="6"/>
                      </a:cubicBezTo>
                      <a:cubicBezTo>
                        <a:pt x="7"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65" name="Freeform 23"/>
                <p:cNvSpPr>
                  <a:spLocks/>
                </p:cNvSpPr>
                <p:nvPr/>
              </p:nvSpPr>
              <p:spPr bwMode="auto">
                <a:xfrm>
                  <a:off x="1121" y="2132"/>
                  <a:ext cx="56" cy="59"/>
                </a:xfrm>
                <a:custGeom>
                  <a:avLst/>
                  <a:gdLst>
                    <a:gd name="T0" fmla="*/ 14 w 44"/>
                    <a:gd name="T1" fmla="*/ 1 h 46"/>
                    <a:gd name="T2" fmla="*/ 38 w 44"/>
                    <a:gd name="T3" fmla="*/ 5 h 46"/>
                    <a:gd name="T4" fmla="*/ 43 w 44"/>
                    <a:gd name="T5" fmla="*/ 13 h 46"/>
                    <a:gd name="T6" fmla="*/ 38 w 44"/>
                    <a:gd name="T7" fmla="*/ 40 h 46"/>
                    <a:gd name="T8" fmla="*/ 30 w 44"/>
                    <a:gd name="T9" fmla="*/ 45 h 46"/>
                    <a:gd name="T10" fmla="*/ 6 w 44"/>
                    <a:gd name="T11" fmla="*/ 40 h 46"/>
                    <a:gd name="T12" fmla="*/ 1 w 44"/>
                    <a:gd name="T13" fmla="*/ 32 h 46"/>
                    <a:gd name="T14" fmla="*/ 6 w 44"/>
                    <a:gd name="T15" fmla="*/ 6 h 46"/>
                    <a:gd name="T16" fmla="*/ 14 w 44"/>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6">
                      <a:moveTo>
                        <a:pt x="14" y="1"/>
                      </a:moveTo>
                      <a:cubicBezTo>
                        <a:pt x="38" y="5"/>
                        <a:pt x="38" y="5"/>
                        <a:pt x="38" y="5"/>
                      </a:cubicBezTo>
                      <a:cubicBezTo>
                        <a:pt x="42" y="6"/>
                        <a:pt x="44" y="10"/>
                        <a:pt x="43" y="13"/>
                      </a:cubicBezTo>
                      <a:cubicBezTo>
                        <a:pt x="38" y="40"/>
                        <a:pt x="38" y="40"/>
                        <a:pt x="38" y="40"/>
                      </a:cubicBezTo>
                      <a:cubicBezTo>
                        <a:pt x="38" y="43"/>
                        <a:pt x="34" y="46"/>
                        <a:pt x="30" y="45"/>
                      </a:cubicBezTo>
                      <a:cubicBezTo>
                        <a:pt x="6" y="40"/>
                        <a:pt x="6" y="40"/>
                        <a:pt x="6" y="40"/>
                      </a:cubicBezTo>
                      <a:cubicBezTo>
                        <a:pt x="3" y="40"/>
                        <a:pt x="0" y="36"/>
                        <a:pt x="1" y="32"/>
                      </a:cubicBezTo>
                      <a:cubicBezTo>
                        <a:pt x="6" y="6"/>
                        <a:pt x="6" y="6"/>
                        <a:pt x="6" y="6"/>
                      </a:cubicBezTo>
                      <a:cubicBezTo>
                        <a:pt x="7" y="2"/>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66" name="Freeform 24"/>
                <p:cNvSpPr>
                  <a:spLocks/>
                </p:cNvSpPr>
                <p:nvPr/>
              </p:nvSpPr>
              <p:spPr bwMode="auto">
                <a:xfrm>
                  <a:off x="1111" y="2192"/>
                  <a:ext cx="55" cy="57"/>
                </a:xfrm>
                <a:custGeom>
                  <a:avLst/>
                  <a:gdLst>
                    <a:gd name="T0" fmla="*/ 13 w 43"/>
                    <a:gd name="T1" fmla="*/ 0 h 45"/>
                    <a:gd name="T2" fmla="*/ 37 w 43"/>
                    <a:gd name="T3" fmla="*/ 5 h 45"/>
                    <a:gd name="T4" fmla="*/ 42 w 43"/>
                    <a:gd name="T5" fmla="*/ 13 h 45"/>
                    <a:gd name="T6" fmla="*/ 37 w 43"/>
                    <a:gd name="T7" fmla="*/ 39 h 45"/>
                    <a:gd name="T8" fmla="*/ 29 w 43"/>
                    <a:gd name="T9" fmla="*/ 44 h 45"/>
                    <a:gd name="T10" fmla="*/ 6 w 43"/>
                    <a:gd name="T11" fmla="*/ 40 h 45"/>
                    <a:gd name="T12" fmla="*/ 0 w 43"/>
                    <a:gd name="T13" fmla="*/ 32 h 45"/>
                    <a:gd name="T14" fmla="*/ 5 w 43"/>
                    <a:gd name="T15" fmla="*/ 6 h 45"/>
                    <a:gd name="T16" fmla="*/ 13 w 4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5">
                      <a:moveTo>
                        <a:pt x="13" y="0"/>
                      </a:moveTo>
                      <a:cubicBezTo>
                        <a:pt x="37" y="5"/>
                        <a:pt x="37" y="5"/>
                        <a:pt x="37" y="5"/>
                      </a:cubicBezTo>
                      <a:cubicBezTo>
                        <a:pt x="41" y="5"/>
                        <a:pt x="43" y="9"/>
                        <a:pt x="42" y="13"/>
                      </a:cubicBezTo>
                      <a:cubicBezTo>
                        <a:pt x="37" y="39"/>
                        <a:pt x="37" y="39"/>
                        <a:pt x="37" y="39"/>
                      </a:cubicBezTo>
                      <a:cubicBezTo>
                        <a:pt x="37" y="43"/>
                        <a:pt x="33" y="45"/>
                        <a:pt x="29" y="44"/>
                      </a:cubicBezTo>
                      <a:cubicBezTo>
                        <a:pt x="6" y="40"/>
                        <a:pt x="6" y="40"/>
                        <a:pt x="6" y="40"/>
                      </a:cubicBezTo>
                      <a:cubicBezTo>
                        <a:pt x="2" y="39"/>
                        <a:pt x="0" y="36"/>
                        <a:pt x="0" y="32"/>
                      </a:cubicBezTo>
                      <a:cubicBezTo>
                        <a:pt x="5" y="6"/>
                        <a:pt x="5" y="6"/>
                        <a:pt x="5" y="6"/>
                      </a:cubicBezTo>
                      <a:cubicBezTo>
                        <a:pt x="6" y="2"/>
                        <a:pt x="10" y="0"/>
                        <a:pt x="1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67" name="Freeform 25"/>
                <p:cNvSpPr>
                  <a:spLocks/>
                </p:cNvSpPr>
                <p:nvPr/>
              </p:nvSpPr>
              <p:spPr bwMode="auto">
                <a:xfrm>
                  <a:off x="1100" y="2250"/>
                  <a:ext cx="54" cy="58"/>
                </a:xfrm>
                <a:custGeom>
                  <a:avLst/>
                  <a:gdLst>
                    <a:gd name="T0" fmla="*/ 13 w 43"/>
                    <a:gd name="T1" fmla="*/ 1 h 46"/>
                    <a:gd name="T2" fmla="*/ 37 w 43"/>
                    <a:gd name="T3" fmla="*/ 5 h 46"/>
                    <a:gd name="T4" fmla="*/ 42 w 43"/>
                    <a:gd name="T5" fmla="*/ 13 h 46"/>
                    <a:gd name="T6" fmla="*/ 37 w 43"/>
                    <a:gd name="T7" fmla="*/ 40 h 46"/>
                    <a:gd name="T8" fmla="*/ 29 w 43"/>
                    <a:gd name="T9" fmla="*/ 45 h 46"/>
                    <a:gd name="T10" fmla="*/ 6 w 43"/>
                    <a:gd name="T11" fmla="*/ 40 h 46"/>
                    <a:gd name="T12" fmla="*/ 0 w 43"/>
                    <a:gd name="T13" fmla="*/ 32 h 46"/>
                    <a:gd name="T14" fmla="*/ 5 w 43"/>
                    <a:gd name="T15" fmla="*/ 6 h 46"/>
                    <a:gd name="T16" fmla="*/ 13 w 43"/>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6">
                      <a:moveTo>
                        <a:pt x="13" y="1"/>
                      </a:moveTo>
                      <a:cubicBezTo>
                        <a:pt x="37" y="5"/>
                        <a:pt x="37" y="5"/>
                        <a:pt x="37" y="5"/>
                      </a:cubicBezTo>
                      <a:cubicBezTo>
                        <a:pt x="41" y="6"/>
                        <a:pt x="43" y="10"/>
                        <a:pt x="42" y="13"/>
                      </a:cubicBezTo>
                      <a:cubicBezTo>
                        <a:pt x="37" y="40"/>
                        <a:pt x="37" y="40"/>
                        <a:pt x="37" y="40"/>
                      </a:cubicBezTo>
                      <a:cubicBezTo>
                        <a:pt x="37" y="43"/>
                        <a:pt x="33" y="46"/>
                        <a:pt x="29" y="45"/>
                      </a:cubicBezTo>
                      <a:cubicBezTo>
                        <a:pt x="6" y="40"/>
                        <a:pt x="6" y="40"/>
                        <a:pt x="6" y="40"/>
                      </a:cubicBezTo>
                      <a:cubicBezTo>
                        <a:pt x="2" y="40"/>
                        <a:pt x="0" y="36"/>
                        <a:pt x="0" y="32"/>
                      </a:cubicBezTo>
                      <a:cubicBezTo>
                        <a:pt x="5" y="6"/>
                        <a:pt x="5" y="6"/>
                        <a:pt x="5" y="6"/>
                      </a:cubicBezTo>
                      <a:cubicBezTo>
                        <a:pt x="6" y="2"/>
                        <a:pt x="10" y="0"/>
                        <a:pt x="13"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68" name="Freeform 26"/>
                <p:cNvSpPr>
                  <a:spLocks/>
                </p:cNvSpPr>
                <p:nvPr/>
              </p:nvSpPr>
              <p:spPr bwMode="auto">
                <a:xfrm>
                  <a:off x="1089" y="2309"/>
                  <a:ext cx="54" cy="57"/>
                </a:xfrm>
                <a:custGeom>
                  <a:avLst/>
                  <a:gdLst>
                    <a:gd name="T0" fmla="*/ 13 w 43"/>
                    <a:gd name="T1" fmla="*/ 0 h 45"/>
                    <a:gd name="T2" fmla="*/ 37 w 43"/>
                    <a:gd name="T3" fmla="*/ 5 h 45"/>
                    <a:gd name="T4" fmla="*/ 42 w 43"/>
                    <a:gd name="T5" fmla="*/ 13 h 45"/>
                    <a:gd name="T6" fmla="*/ 37 w 43"/>
                    <a:gd name="T7" fmla="*/ 39 h 45"/>
                    <a:gd name="T8" fmla="*/ 30 w 43"/>
                    <a:gd name="T9" fmla="*/ 44 h 45"/>
                    <a:gd name="T10" fmla="*/ 6 w 43"/>
                    <a:gd name="T11" fmla="*/ 40 h 45"/>
                    <a:gd name="T12" fmla="*/ 0 w 43"/>
                    <a:gd name="T13" fmla="*/ 32 h 45"/>
                    <a:gd name="T14" fmla="*/ 5 w 43"/>
                    <a:gd name="T15" fmla="*/ 6 h 45"/>
                    <a:gd name="T16" fmla="*/ 13 w 4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5">
                      <a:moveTo>
                        <a:pt x="13" y="0"/>
                      </a:moveTo>
                      <a:cubicBezTo>
                        <a:pt x="37" y="5"/>
                        <a:pt x="37" y="5"/>
                        <a:pt x="37" y="5"/>
                      </a:cubicBezTo>
                      <a:cubicBezTo>
                        <a:pt x="41" y="5"/>
                        <a:pt x="43" y="9"/>
                        <a:pt x="42" y="13"/>
                      </a:cubicBezTo>
                      <a:cubicBezTo>
                        <a:pt x="37" y="39"/>
                        <a:pt x="37" y="39"/>
                        <a:pt x="37" y="39"/>
                      </a:cubicBezTo>
                      <a:cubicBezTo>
                        <a:pt x="37" y="43"/>
                        <a:pt x="33" y="45"/>
                        <a:pt x="30" y="44"/>
                      </a:cubicBezTo>
                      <a:cubicBezTo>
                        <a:pt x="6" y="40"/>
                        <a:pt x="6" y="40"/>
                        <a:pt x="6" y="40"/>
                      </a:cubicBezTo>
                      <a:cubicBezTo>
                        <a:pt x="2" y="39"/>
                        <a:pt x="0" y="36"/>
                        <a:pt x="0" y="32"/>
                      </a:cubicBezTo>
                      <a:cubicBezTo>
                        <a:pt x="5" y="6"/>
                        <a:pt x="5" y="6"/>
                        <a:pt x="5" y="6"/>
                      </a:cubicBezTo>
                      <a:cubicBezTo>
                        <a:pt x="6" y="2"/>
                        <a:pt x="10" y="0"/>
                        <a:pt x="1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69" name="Freeform 27"/>
                <p:cNvSpPr>
                  <a:spLocks/>
                </p:cNvSpPr>
                <p:nvPr/>
              </p:nvSpPr>
              <p:spPr bwMode="auto">
                <a:xfrm>
                  <a:off x="1086" y="2015"/>
                  <a:ext cx="53" cy="47"/>
                </a:xfrm>
                <a:custGeom>
                  <a:avLst/>
                  <a:gdLst>
                    <a:gd name="T0" fmla="*/ 11 w 42"/>
                    <a:gd name="T1" fmla="*/ 1 h 37"/>
                    <a:gd name="T2" fmla="*/ 37 w 42"/>
                    <a:gd name="T3" fmla="*/ 6 h 37"/>
                    <a:gd name="T4" fmla="*/ 41 w 42"/>
                    <a:gd name="T5" fmla="*/ 12 h 37"/>
                    <a:gd name="T6" fmla="*/ 37 w 42"/>
                    <a:gd name="T7" fmla="*/ 32 h 37"/>
                    <a:gd name="T8" fmla="*/ 31 w 42"/>
                    <a:gd name="T9" fmla="*/ 36 h 37"/>
                    <a:gd name="T10" fmla="*/ 5 w 42"/>
                    <a:gd name="T11" fmla="*/ 31 h 37"/>
                    <a:gd name="T12" fmla="*/ 0 w 42"/>
                    <a:gd name="T13" fmla="*/ 25 h 37"/>
                    <a:gd name="T14" fmla="*/ 4 w 42"/>
                    <a:gd name="T15" fmla="*/ 5 h 37"/>
                    <a:gd name="T16" fmla="*/ 11 w 42"/>
                    <a:gd name="T1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7">
                      <a:moveTo>
                        <a:pt x="11" y="1"/>
                      </a:moveTo>
                      <a:cubicBezTo>
                        <a:pt x="37" y="6"/>
                        <a:pt x="37" y="6"/>
                        <a:pt x="37" y="6"/>
                      </a:cubicBezTo>
                      <a:cubicBezTo>
                        <a:pt x="40" y="7"/>
                        <a:pt x="42" y="9"/>
                        <a:pt x="41" y="12"/>
                      </a:cubicBezTo>
                      <a:cubicBezTo>
                        <a:pt x="37" y="32"/>
                        <a:pt x="37" y="32"/>
                        <a:pt x="37" y="32"/>
                      </a:cubicBezTo>
                      <a:cubicBezTo>
                        <a:pt x="37" y="35"/>
                        <a:pt x="34" y="37"/>
                        <a:pt x="31" y="36"/>
                      </a:cubicBezTo>
                      <a:cubicBezTo>
                        <a:pt x="5" y="31"/>
                        <a:pt x="5" y="31"/>
                        <a:pt x="5" y="31"/>
                      </a:cubicBezTo>
                      <a:cubicBezTo>
                        <a:pt x="2" y="31"/>
                        <a:pt x="0" y="28"/>
                        <a:pt x="0" y="25"/>
                      </a:cubicBezTo>
                      <a:cubicBezTo>
                        <a:pt x="4" y="5"/>
                        <a:pt x="4" y="5"/>
                        <a:pt x="4" y="5"/>
                      </a:cubicBezTo>
                      <a:cubicBezTo>
                        <a:pt x="5" y="2"/>
                        <a:pt x="8" y="0"/>
                        <a:pt x="11"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70" name="Freeform 28"/>
                <p:cNvSpPr>
                  <a:spLocks/>
                </p:cNvSpPr>
                <p:nvPr/>
              </p:nvSpPr>
              <p:spPr bwMode="auto">
                <a:xfrm>
                  <a:off x="1020" y="2052"/>
                  <a:ext cx="110" cy="68"/>
                </a:xfrm>
                <a:custGeom>
                  <a:avLst/>
                  <a:gdLst>
                    <a:gd name="T0" fmla="*/ 14 w 87"/>
                    <a:gd name="T1" fmla="*/ 1 h 54"/>
                    <a:gd name="T2" fmla="*/ 80 w 87"/>
                    <a:gd name="T3" fmla="*/ 14 h 54"/>
                    <a:gd name="T4" fmla="*/ 86 w 87"/>
                    <a:gd name="T5" fmla="*/ 22 h 54"/>
                    <a:gd name="T6" fmla="*/ 81 w 87"/>
                    <a:gd name="T7" fmla="*/ 48 h 54"/>
                    <a:gd name="T8" fmla="*/ 72 w 87"/>
                    <a:gd name="T9" fmla="*/ 53 h 54"/>
                    <a:gd name="T10" fmla="*/ 7 w 87"/>
                    <a:gd name="T11" fmla="*/ 41 h 54"/>
                    <a:gd name="T12" fmla="*/ 1 w 87"/>
                    <a:gd name="T13" fmla="*/ 32 h 54"/>
                    <a:gd name="T14" fmla="*/ 6 w 87"/>
                    <a:gd name="T15" fmla="*/ 7 h 54"/>
                    <a:gd name="T16" fmla="*/ 14 w 87"/>
                    <a:gd name="T17" fmla="*/ 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54">
                      <a:moveTo>
                        <a:pt x="14" y="1"/>
                      </a:moveTo>
                      <a:cubicBezTo>
                        <a:pt x="80" y="14"/>
                        <a:pt x="80" y="14"/>
                        <a:pt x="80" y="14"/>
                      </a:cubicBezTo>
                      <a:cubicBezTo>
                        <a:pt x="84" y="15"/>
                        <a:pt x="87" y="18"/>
                        <a:pt x="86" y="22"/>
                      </a:cubicBezTo>
                      <a:cubicBezTo>
                        <a:pt x="81" y="48"/>
                        <a:pt x="81" y="48"/>
                        <a:pt x="81" y="48"/>
                      </a:cubicBezTo>
                      <a:cubicBezTo>
                        <a:pt x="80" y="52"/>
                        <a:pt x="76" y="54"/>
                        <a:pt x="72" y="53"/>
                      </a:cubicBezTo>
                      <a:cubicBezTo>
                        <a:pt x="7" y="41"/>
                        <a:pt x="7" y="41"/>
                        <a:pt x="7" y="41"/>
                      </a:cubicBezTo>
                      <a:cubicBezTo>
                        <a:pt x="3" y="40"/>
                        <a:pt x="0" y="36"/>
                        <a:pt x="1" y="32"/>
                      </a:cubicBezTo>
                      <a:cubicBezTo>
                        <a:pt x="6" y="7"/>
                        <a:pt x="6" y="7"/>
                        <a:pt x="6" y="7"/>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71" name="Freeform 29"/>
                <p:cNvSpPr>
                  <a:spLocks/>
                </p:cNvSpPr>
                <p:nvPr/>
              </p:nvSpPr>
              <p:spPr bwMode="auto">
                <a:xfrm>
                  <a:off x="1047" y="2119"/>
                  <a:ext cx="72" cy="60"/>
                </a:xfrm>
                <a:custGeom>
                  <a:avLst/>
                  <a:gdLst>
                    <a:gd name="T0" fmla="*/ 15 w 57"/>
                    <a:gd name="T1" fmla="*/ 0 h 48"/>
                    <a:gd name="T2" fmla="*/ 50 w 57"/>
                    <a:gd name="T3" fmla="*/ 7 h 48"/>
                    <a:gd name="T4" fmla="*/ 56 w 57"/>
                    <a:gd name="T5" fmla="*/ 16 h 48"/>
                    <a:gd name="T6" fmla="*/ 51 w 57"/>
                    <a:gd name="T7" fmla="*/ 41 h 48"/>
                    <a:gd name="T8" fmla="*/ 43 w 57"/>
                    <a:gd name="T9" fmla="*/ 47 h 48"/>
                    <a:gd name="T10" fmla="*/ 7 w 57"/>
                    <a:gd name="T11" fmla="*/ 40 h 48"/>
                    <a:gd name="T12" fmla="*/ 1 w 57"/>
                    <a:gd name="T13" fmla="*/ 32 h 48"/>
                    <a:gd name="T14" fmla="*/ 6 w 57"/>
                    <a:gd name="T15" fmla="*/ 6 h 48"/>
                    <a:gd name="T16" fmla="*/ 15 w 57"/>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8">
                      <a:moveTo>
                        <a:pt x="15" y="0"/>
                      </a:moveTo>
                      <a:cubicBezTo>
                        <a:pt x="50" y="7"/>
                        <a:pt x="50" y="7"/>
                        <a:pt x="50" y="7"/>
                      </a:cubicBezTo>
                      <a:cubicBezTo>
                        <a:pt x="54" y="8"/>
                        <a:pt x="57" y="12"/>
                        <a:pt x="56" y="16"/>
                      </a:cubicBezTo>
                      <a:cubicBezTo>
                        <a:pt x="51" y="41"/>
                        <a:pt x="51" y="41"/>
                        <a:pt x="51" y="41"/>
                      </a:cubicBezTo>
                      <a:cubicBezTo>
                        <a:pt x="50" y="45"/>
                        <a:pt x="46" y="48"/>
                        <a:pt x="43" y="47"/>
                      </a:cubicBezTo>
                      <a:cubicBezTo>
                        <a:pt x="7" y="40"/>
                        <a:pt x="7" y="40"/>
                        <a:pt x="7" y="40"/>
                      </a:cubicBezTo>
                      <a:cubicBezTo>
                        <a:pt x="3" y="39"/>
                        <a:pt x="0" y="36"/>
                        <a:pt x="1" y="32"/>
                      </a:cubicBezTo>
                      <a:cubicBezTo>
                        <a:pt x="6" y="6"/>
                        <a:pt x="6" y="6"/>
                        <a:pt x="6" y="6"/>
                      </a:cubicBezTo>
                      <a:cubicBezTo>
                        <a:pt x="7" y="2"/>
                        <a:pt x="11" y="0"/>
                        <a:pt x="15"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72" name="Freeform 30"/>
                <p:cNvSpPr>
                  <a:spLocks/>
                </p:cNvSpPr>
                <p:nvPr/>
              </p:nvSpPr>
              <p:spPr bwMode="auto">
                <a:xfrm>
                  <a:off x="991" y="2168"/>
                  <a:ext cx="116" cy="69"/>
                </a:xfrm>
                <a:custGeom>
                  <a:avLst/>
                  <a:gdLst>
                    <a:gd name="T0" fmla="*/ 14 w 92"/>
                    <a:gd name="T1" fmla="*/ 1 h 55"/>
                    <a:gd name="T2" fmla="*/ 85 w 92"/>
                    <a:gd name="T3" fmla="*/ 15 h 55"/>
                    <a:gd name="T4" fmla="*/ 91 w 92"/>
                    <a:gd name="T5" fmla="*/ 23 h 55"/>
                    <a:gd name="T6" fmla="*/ 86 w 92"/>
                    <a:gd name="T7" fmla="*/ 49 h 55"/>
                    <a:gd name="T8" fmla="*/ 78 w 92"/>
                    <a:gd name="T9" fmla="*/ 54 h 55"/>
                    <a:gd name="T10" fmla="*/ 7 w 92"/>
                    <a:gd name="T11" fmla="*/ 41 h 55"/>
                    <a:gd name="T12" fmla="*/ 1 w 92"/>
                    <a:gd name="T13" fmla="*/ 32 h 55"/>
                    <a:gd name="T14" fmla="*/ 6 w 92"/>
                    <a:gd name="T15" fmla="*/ 7 h 55"/>
                    <a:gd name="T16" fmla="*/ 14 w 92"/>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5">
                      <a:moveTo>
                        <a:pt x="14" y="1"/>
                      </a:moveTo>
                      <a:cubicBezTo>
                        <a:pt x="85" y="15"/>
                        <a:pt x="85" y="15"/>
                        <a:pt x="85" y="15"/>
                      </a:cubicBezTo>
                      <a:cubicBezTo>
                        <a:pt x="89" y="16"/>
                        <a:pt x="92" y="19"/>
                        <a:pt x="91" y="23"/>
                      </a:cubicBezTo>
                      <a:cubicBezTo>
                        <a:pt x="86" y="49"/>
                        <a:pt x="86" y="49"/>
                        <a:pt x="86" y="49"/>
                      </a:cubicBezTo>
                      <a:cubicBezTo>
                        <a:pt x="85" y="53"/>
                        <a:pt x="81" y="55"/>
                        <a:pt x="78" y="54"/>
                      </a:cubicBezTo>
                      <a:cubicBezTo>
                        <a:pt x="7" y="41"/>
                        <a:pt x="7" y="41"/>
                        <a:pt x="7" y="41"/>
                      </a:cubicBezTo>
                      <a:cubicBezTo>
                        <a:pt x="3" y="40"/>
                        <a:pt x="0" y="36"/>
                        <a:pt x="1" y="32"/>
                      </a:cubicBezTo>
                      <a:cubicBezTo>
                        <a:pt x="6" y="7"/>
                        <a:pt x="6" y="7"/>
                        <a:pt x="6" y="7"/>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73" name="Freeform 31"/>
                <p:cNvSpPr>
                  <a:spLocks/>
                </p:cNvSpPr>
                <p:nvPr/>
              </p:nvSpPr>
              <p:spPr bwMode="auto">
                <a:xfrm>
                  <a:off x="1040" y="2239"/>
                  <a:ext cx="56" cy="58"/>
                </a:xfrm>
                <a:custGeom>
                  <a:avLst/>
                  <a:gdLst>
                    <a:gd name="T0" fmla="*/ 14 w 44"/>
                    <a:gd name="T1" fmla="*/ 1 h 46"/>
                    <a:gd name="T2" fmla="*/ 38 w 44"/>
                    <a:gd name="T3" fmla="*/ 5 h 46"/>
                    <a:gd name="T4" fmla="*/ 43 w 44"/>
                    <a:gd name="T5" fmla="*/ 13 h 46"/>
                    <a:gd name="T6" fmla="*/ 38 w 44"/>
                    <a:gd name="T7" fmla="*/ 40 h 46"/>
                    <a:gd name="T8" fmla="*/ 30 w 44"/>
                    <a:gd name="T9" fmla="*/ 45 h 46"/>
                    <a:gd name="T10" fmla="*/ 6 w 44"/>
                    <a:gd name="T11" fmla="*/ 40 h 46"/>
                    <a:gd name="T12" fmla="*/ 1 w 44"/>
                    <a:gd name="T13" fmla="*/ 33 h 46"/>
                    <a:gd name="T14" fmla="*/ 6 w 44"/>
                    <a:gd name="T15" fmla="*/ 6 h 46"/>
                    <a:gd name="T16" fmla="*/ 14 w 44"/>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6">
                      <a:moveTo>
                        <a:pt x="14" y="1"/>
                      </a:moveTo>
                      <a:cubicBezTo>
                        <a:pt x="38" y="5"/>
                        <a:pt x="38" y="5"/>
                        <a:pt x="38" y="5"/>
                      </a:cubicBezTo>
                      <a:cubicBezTo>
                        <a:pt x="41" y="6"/>
                        <a:pt x="44" y="10"/>
                        <a:pt x="43" y="13"/>
                      </a:cubicBezTo>
                      <a:cubicBezTo>
                        <a:pt x="38" y="40"/>
                        <a:pt x="38" y="40"/>
                        <a:pt x="38" y="40"/>
                      </a:cubicBezTo>
                      <a:cubicBezTo>
                        <a:pt x="37" y="43"/>
                        <a:pt x="34" y="46"/>
                        <a:pt x="30" y="45"/>
                      </a:cubicBezTo>
                      <a:cubicBezTo>
                        <a:pt x="6" y="40"/>
                        <a:pt x="6" y="40"/>
                        <a:pt x="6" y="40"/>
                      </a:cubicBezTo>
                      <a:cubicBezTo>
                        <a:pt x="3" y="40"/>
                        <a:pt x="0" y="36"/>
                        <a:pt x="1" y="33"/>
                      </a:cubicBezTo>
                      <a:cubicBezTo>
                        <a:pt x="6" y="6"/>
                        <a:pt x="6" y="6"/>
                        <a:pt x="6" y="6"/>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74" name="Freeform 32"/>
                <p:cNvSpPr>
                  <a:spLocks/>
                </p:cNvSpPr>
                <p:nvPr/>
              </p:nvSpPr>
              <p:spPr bwMode="auto">
                <a:xfrm>
                  <a:off x="1029" y="2298"/>
                  <a:ext cx="56" cy="57"/>
                </a:xfrm>
                <a:custGeom>
                  <a:avLst/>
                  <a:gdLst>
                    <a:gd name="T0" fmla="*/ 14 w 44"/>
                    <a:gd name="T1" fmla="*/ 0 h 45"/>
                    <a:gd name="T2" fmla="*/ 38 w 44"/>
                    <a:gd name="T3" fmla="*/ 5 h 45"/>
                    <a:gd name="T4" fmla="*/ 43 w 44"/>
                    <a:gd name="T5" fmla="*/ 13 h 45"/>
                    <a:gd name="T6" fmla="*/ 38 w 44"/>
                    <a:gd name="T7" fmla="*/ 39 h 45"/>
                    <a:gd name="T8" fmla="*/ 30 w 44"/>
                    <a:gd name="T9" fmla="*/ 45 h 45"/>
                    <a:gd name="T10" fmla="*/ 6 w 44"/>
                    <a:gd name="T11" fmla="*/ 40 h 45"/>
                    <a:gd name="T12" fmla="*/ 1 w 44"/>
                    <a:gd name="T13" fmla="*/ 32 h 45"/>
                    <a:gd name="T14" fmla="*/ 6 w 44"/>
                    <a:gd name="T15" fmla="*/ 6 h 45"/>
                    <a:gd name="T16" fmla="*/ 14 w 44"/>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5">
                      <a:moveTo>
                        <a:pt x="14" y="0"/>
                      </a:moveTo>
                      <a:cubicBezTo>
                        <a:pt x="38" y="5"/>
                        <a:pt x="38" y="5"/>
                        <a:pt x="38" y="5"/>
                      </a:cubicBezTo>
                      <a:cubicBezTo>
                        <a:pt x="41" y="6"/>
                        <a:pt x="44" y="9"/>
                        <a:pt x="43" y="13"/>
                      </a:cubicBezTo>
                      <a:cubicBezTo>
                        <a:pt x="38" y="39"/>
                        <a:pt x="38" y="39"/>
                        <a:pt x="38" y="39"/>
                      </a:cubicBezTo>
                      <a:cubicBezTo>
                        <a:pt x="37" y="43"/>
                        <a:pt x="34" y="45"/>
                        <a:pt x="30" y="45"/>
                      </a:cubicBezTo>
                      <a:cubicBezTo>
                        <a:pt x="6" y="40"/>
                        <a:pt x="6" y="40"/>
                        <a:pt x="6" y="40"/>
                      </a:cubicBezTo>
                      <a:cubicBezTo>
                        <a:pt x="3" y="39"/>
                        <a:pt x="0" y="36"/>
                        <a:pt x="1" y="32"/>
                      </a:cubicBezTo>
                      <a:cubicBezTo>
                        <a:pt x="6" y="6"/>
                        <a:pt x="6" y="6"/>
                        <a:pt x="6" y="6"/>
                      </a:cubicBezTo>
                      <a:cubicBezTo>
                        <a:pt x="7"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75" name="Freeform 33"/>
                <p:cNvSpPr>
                  <a:spLocks/>
                </p:cNvSpPr>
                <p:nvPr/>
              </p:nvSpPr>
              <p:spPr bwMode="auto">
                <a:xfrm>
                  <a:off x="1032" y="2005"/>
                  <a:ext cx="48" cy="45"/>
                </a:xfrm>
                <a:custGeom>
                  <a:avLst/>
                  <a:gdLst>
                    <a:gd name="T0" fmla="*/ 11 w 38"/>
                    <a:gd name="T1" fmla="*/ 1 h 36"/>
                    <a:gd name="T2" fmla="*/ 34 w 38"/>
                    <a:gd name="T3" fmla="*/ 5 h 36"/>
                    <a:gd name="T4" fmla="*/ 38 w 38"/>
                    <a:gd name="T5" fmla="*/ 11 h 36"/>
                    <a:gd name="T6" fmla="*/ 34 w 38"/>
                    <a:gd name="T7" fmla="*/ 31 h 36"/>
                    <a:gd name="T8" fmla="*/ 28 w 38"/>
                    <a:gd name="T9" fmla="*/ 35 h 36"/>
                    <a:gd name="T10" fmla="*/ 5 w 38"/>
                    <a:gd name="T11" fmla="*/ 31 h 36"/>
                    <a:gd name="T12" fmla="*/ 1 w 38"/>
                    <a:gd name="T13" fmla="*/ 25 h 36"/>
                    <a:gd name="T14" fmla="*/ 4 w 38"/>
                    <a:gd name="T15" fmla="*/ 5 h 36"/>
                    <a:gd name="T16" fmla="*/ 11 w 38"/>
                    <a:gd name="T1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6">
                      <a:moveTo>
                        <a:pt x="11" y="1"/>
                      </a:moveTo>
                      <a:cubicBezTo>
                        <a:pt x="34" y="5"/>
                        <a:pt x="34" y="5"/>
                        <a:pt x="34" y="5"/>
                      </a:cubicBezTo>
                      <a:cubicBezTo>
                        <a:pt x="37" y="6"/>
                        <a:pt x="38" y="9"/>
                        <a:pt x="38" y="11"/>
                      </a:cubicBezTo>
                      <a:cubicBezTo>
                        <a:pt x="34" y="31"/>
                        <a:pt x="34" y="31"/>
                        <a:pt x="34" y="31"/>
                      </a:cubicBezTo>
                      <a:cubicBezTo>
                        <a:pt x="34" y="34"/>
                        <a:pt x="31" y="36"/>
                        <a:pt x="28" y="35"/>
                      </a:cubicBezTo>
                      <a:cubicBezTo>
                        <a:pt x="5" y="31"/>
                        <a:pt x="5" y="31"/>
                        <a:pt x="5" y="31"/>
                      </a:cubicBezTo>
                      <a:cubicBezTo>
                        <a:pt x="2" y="30"/>
                        <a:pt x="0" y="28"/>
                        <a:pt x="1" y="25"/>
                      </a:cubicBezTo>
                      <a:cubicBezTo>
                        <a:pt x="4" y="5"/>
                        <a:pt x="4" y="5"/>
                        <a:pt x="4" y="5"/>
                      </a:cubicBezTo>
                      <a:cubicBezTo>
                        <a:pt x="5" y="2"/>
                        <a:pt x="8" y="0"/>
                        <a:pt x="11"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76" name="Freeform 34"/>
                <p:cNvSpPr>
                  <a:spLocks/>
                </p:cNvSpPr>
                <p:nvPr/>
              </p:nvSpPr>
              <p:spPr bwMode="auto">
                <a:xfrm>
                  <a:off x="977" y="1995"/>
                  <a:ext cx="48" cy="45"/>
                </a:xfrm>
                <a:custGeom>
                  <a:avLst/>
                  <a:gdLst>
                    <a:gd name="T0" fmla="*/ 10 w 38"/>
                    <a:gd name="T1" fmla="*/ 0 h 36"/>
                    <a:gd name="T2" fmla="*/ 33 w 38"/>
                    <a:gd name="T3" fmla="*/ 5 h 36"/>
                    <a:gd name="T4" fmla="*/ 37 w 38"/>
                    <a:gd name="T5" fmla="*/ 11 h 36"/>
                    <a:gd name="T6" fmla="*/ 34 w 38"/>
                    <a:gd name="T7" fmla="*/ 31 h 36"/>
                    <a:gd name="T8" fmla="*/ 27 w 38"/>
                    <a:gd name="T9" fmla="*/ 35 h 36"/>
                    <a:gd name="T10" fmla="*/ 5 w 38"/>
                    <a:gd name="T11" fmla="*/ 31 h 36"/>
                    <a:gd name="T12" fmla="*/ 0 w 38"/>
                    <a:gd name="T13" fmla="*/ 24 h 36"/>
                    <a:gd name="T14" fmla="*/ 4 w 38"/>
                    <a:gd name="T15" fmla="*/ 5 h 36"/>
                    <a:gd name="T16" fmla="*/ 10 w 38"/>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6">
                      <a:moveTo>
                        <a:pt x="10" y="0"/>
                      </a:moveTo>
                      <a:cubicBezTo>
                        <a:pt x="33" y="5"/>
                        <a:pt x="33" y="5"/>
                        <a:pt x="33" y="5"/>
                      </a:cubicBezTo>
                      <a:cubicBezTo>
                        <a:pt x="36" y="5"/>
                        <a:pt x="38" y="8"/>
                        <a:pt x="37" y="11"/>
                      </a:cubicBezTo>
                      <a:cubicBezTo>
                        <a:pt x="34" y="31"/>
                        <a:pt x="34" y="31"/>
                        <a:pt x="34" y="31"/>
                      </a:cubicBezTo>
                      <a:cubicBezTo>
                        <a:pt x="33" y="34"/>
                        <a:pt x="30" y="36"/>
                        <a:pt x="27" y="35"/>
                      </a:cubicBezTo>
                      <a:cubicBezTo>
                        <a:pt x="5" y="31"/>
                        <a:pt x="5" y="31"/>
                        <a:pt x="5" y="31"/>
                      </a:cubicBezTo>
                      <a:cubicBezTo>
                        <a:pt x="2" y="30"/>
                        <a:pt x="0" y="27"/>
                        <a:pt x="0" y="24"/>
                      </a:cubicBezTo>
                      <a:cubicBezTo>
                        <a:pt x="4" y="5"/>
                        <a:pt x="4" y="5"/>
                        <a:pt x="4" y="5"/>
                      </a:cubicBezTo>
                      <a:cubicBezTo>
                        <a:pt x="4" y="2"/>
                        <a:pt x="7" y="0"/>
                        <a:pt x="10"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77" name="Freeform 35"/>
                <p:cNvSpPr>
                  <a:spLocks/>
                </p:cNvSpPr>
                <p:nvPr/>
              </p:nvSpPr>
              <p:spPr bwMode="auto">
                <a:xfrm>
                  <a:off x="922" y="1983"/>
                  <a:ext cx="48" cy="46"/>
                </a:xfrm>
                <a:custGeom>
                  <a:avLst/>
                  <a:gdLst>
                    <a:gd name="T0" fmla="*/ 11 w 38"/>
                    <a:gd name="T1" fmla="*/ 1 h 36"/>
                    <a:gd name="T2" fmla="*/ 34 w 38"/>
                    <a:gd name="T3" fmla="*/ 5 h 36"/>
                    <a:gd name="T4" fmla="*/ 38 w 38"/>
                    <a:gd name="T5" fmla="*/ 12 h 36"/>
                    <a:gd name="T6" fmla="*/ 34 w 38"/>
                    <a:gd name="T7" fmla="*/ 31 h 36"/>
                    <a:gd name="T8" fmla="*/ 28 w 38"/>
                    <a:gd name="T9" fmla="*/ 36 h 36"/>
                    <a:gd name="T10" fmla="*/ 5 w 38"/>
                    <a:gd name="T11" fmla="*/ 31 h 36"/>
                    <a:gd name="T12" fmla="*/ 1 w 38"/>
                    <a:gd name="T13" fmla="*/ 25 h 36"/>
                    <a:gd name="T14" fmla="*/ 4 w 38"/>
                    <a:gd name="T15" fmla="*/ 5 h 36"/>
                    <a:gd name="T16" fmla="*/ 11 w 38"/>
                    <a:gd name="T1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6">
                      <a:moveTo>
                        <a:pt x="11" y="1"/>
                      </a:moveTo>
                      <a:cubicBezTo>
                        <a:pt x="34" y="5"/>
                        <a:pt x="34" y="5"/>
                        <a:pt x="34" y="5"/>
                      </a:cubicBezTo>
                      <a:cubicBezTo>
                        <a:pt x="37" y="6"/>
                        <a:pt x="38" y="9"/>
                        <a:pt x="38" y="12"/>
                      </a:cubicBezTo>
                      <a:cubicBezTo>
                        <a:pt x="34" y="31"/>
                        <a:pt x="34" y="31"/>
                        <a:pt x="34" y="31"/>
                      </a:cubicBezTo>
                      <a:cubicBezTo>
                        <a:pt x="34" y="34"/>
                        <a:pt x="31" y="36"/>
                        <a:pt x="28" y="36"/>
                      </a:cubicBezTo>
                      <a:cubicBezTo>
                        <a:pt x="5" y="31"/>
                        <a:pt x="5" y="31"/>
                        <a:pt x="5" y="31"/>
                      </a:cubicBezTo>
                      <a:cubicBezTo>
                        <a:pt x="2" y="31"/>
                        <a:pt x="0" y="28"/>
                        <a:pt x="1" y="25"/>
                      </a:cubicBezTo>
                      <a:cubicBezTo>
                        <a:pt x="4" y="5"/>
                        <a:pt x="4" y="5"/>
                        <a:pt x="4" y="5"/>
                      </a:cubicBezTo>
                      <a:cubicBezTo>
                        <a:pt x="5" y="2"/>
                        <a:pt x="8" y="0"/>
                        <a:pt x="11"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78" name="Freeform 36"/>
                <p:cNvSpPr>
                  <a:spLocks/>
                </p:cNvSpPr>
                <p:nvPr/>
              </p:nvSpPr>
              <p:spPr bwMode="auto">
                <a:xfrm>
                  <a:off x="867" y="1973"/>
                  <a:ext cx="48" cy="46"/>
                </a:xfrm>
                <a:custGeom>
                  <a:avLst/>
                  <a:gdLst>
                    <a:gd name="T0" fmla="*/ 10 w 38"/>
                    <a:gd name="T1" fmla="*/ 1 h 36"/>
                    <a:gd name="T2" fmla="*/ 33 w 38"/>
                    <a:gd name="T3" fmla="*/ 5 h 36"/>
                    <a:gd name="T4" fmla="*/ 37 w 38"/>
                    <a:gd name="T5" fmla="*/ 11 h 36"/>
                    <a:gd name="T6" fmla="*/ 34 w 38"/>
                    <a:gd name="T7" fmla="*/ 31 h 36"/>
                    <a:gd name="T8" fmla="*/ 27 w 38"/>
                    <a:gd name="T9" fmla="*/ 35 h 36"/>
                    <a:gd name="T10" fmla="*/ 5 w 38"/>
                    <a:gd name="T11" fmla="*/ 31 h 36"/>
                    <a:gd name="T12" fmla="*/ 0 w 38"/>
                    <a:gd name="T13" fmla="*/ 24 h 36"/>
                    <a:gd name="T14" fmla="*/ 4 w 38"/>
                    <a:gd name="T15" fmla="*/ 5 h 36"/>
                    <a:gd name="T16" fmla="*/ 10 w 38"/>
                    <a:gd name="T1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6">
                      <a:moveTo>
                        <a:pt x="10" y="1"/>
                      </a:moveTo>
                      <a:cubicBezTo>
                        <a:pt x="33" y="5"/>
                        <a:pt x="33" y="5"/>
                        <a:pt x="33" y="5"/>
                      </a:cubicBezTo>
                      <a:cubicBezTo>
                        <a:pt x="36" y="6"/>
                        <a:pt x="38" y="8"/>
                        <a:pt x="37" y="11"/>
                      </a:cubicBezTo>
                      <a:cubicBezTo>
                        <a:pt x="34" y="31"/>
                        <a:pt x="34" y="31"/>
                        <a:pt x="34" y="31"/>
                      </a:cubicBezTo>
                      <a:cubicBezTo>
                        <a:pt x="33" y="34"/>
                        <a:pt x="30" y="36"/>
                        <a:pt x="27" y="35"/>
                      </a:cubicBezTo>
                      <a:cubicBezTo>
                        <a:pt x="5" y="31"/>
                        <a:pt x="5" y="31"/>
                        <a:pt x="5" y="31"/>
                      </a:cubicBezTo>
                      <a:cubicBezTo>
                        <a:pt x="2" y="30"/>
                        <a:pt x="0" y="27"/>
                        <a:pt x="0" y="24"/>
                      </a:cubicBezTo>
                      <a:cubicBezTo>
                        <a:pt x="4" y="5"/>
                        <a:pt x="4" y="5"/>
                        <a:pt x="4" y="5"/>
                      </a:cubicBezTo>
                      <a:cubicBezTo>
                        <a:pt x="4" y="2"/>
                        <a:pt x="7" y="0"/>
                        <a:pt x="10"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79" name="Freeform 37"/>
                <p:cNvSpPr>
                  <a:spLocks/>
                </p:cNvSpPr>
                <p:nvPr/>
              </p:nvSpPr>
              <p:spPr bwMode="auto">
                <a:xfrm>
                  <a:off x="812" y="1963"/>
                  <a:ext cx="49" cy="46"/>
                </a:xfrm>
                <a:custGeom>
                  <a:avLst/>
                  <a:gdLst>
                    <a:gd name="T0" fmla="*/ 11 w 39"/>
                    <a:gd name="T1" fmla="*/ 0 h 36"/>
                    <a:gd name="T2" fmla="*/ 34 w 39"/>
                    <a:gd name="T3" fmla="*/ 5 h 36"/>
                    <a:gd name="T4" fmla="*/ 38 w 39"/>
                    <a:gd name="T5" fmla="*/ 11 h 36"/>
                    <a:gd name="T6" fmla="*/ 34 w 39"/>
                    <a:gd name="T7" fmla="*/ 31 h 36"/>
                    <a:gd name="T8" fmla="*/ 28 w 39"/>
                    <a:gd name="T9" fmla="*/ 35 h 36"/>
                    <a:gd name="T10" fmla="*/ 5 w 39"/>
                    <a:gd name="T11" fmla="*/ 31 h 36"/>
                    <a:gd name="T12" fmla="*/ 1 w 39"/>
                    <a:gd name="T13" fmla="*/ 24 h 36"/>
                    <a:gd name="T14" fmla="*/ 4 w 39"/>
                    <a:gd name="T15" fmla="*/ 5 h 36"/>
                    <a:gd name="T16" fmla="*/ 11 w 39"/>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6">
                      <a:moveTo>
                        <a:pt x="11" y="0"/>
                      </a:moveTo>
                      <a:cubicBezTo>
                        <a:pt x="34" y="5"/>
                        <a:pt x="34" y="5"/>
                        <a:pt x="34" y="5"/>
                      </a:cubicBezTo>
                      <a:cubicBezTo>
                        <a:pt x="37" y="5"/>
                        <a:pt x="39" y="8"/>
                        <a:pt x="38" y="11"/>
                      </a:cubicBezTo>
                      <a:cubicBezTo>
                        <a:pt x="34" y="31"/>
                        <a:pt x="34" y="31"/>
                        <a:pt x="34" y="31"/>
                      </a:cubicBezTo>
                      <a:cubicBezTo>
                        <a:pt x="34" y="34"/>
                        <a:pt x="31" y="36"/>
                        <a:pt x="28" y="35"/>
                      </a:cubicBezTo>
                      <a:cubicBezTo>
                        <a:pt x="5" y="31"/>
                        <a:pt x="5" y="31"/>
                        <a:pt x="5" y="31"/>
                      </a:cubicBezTo>
                      <a:cubicBezTo>
                        <a:pt x="2" y="30"/>
                        <a:pt x="0" y="27"/>
                        <a:pt x="1" y="24"/>
                      </a:cubicBezTo>
                      <a:cubicBezTo>
                        <a:pt x="4" y="5"/>
                        <a:pt x="4" y="5"/>
                        <a:pt x="4" y="5"/>
                      </a:cubicBezTo>
                      <a:cubicBezTo>
                        <a:pt x="5" y="2"/>
                        <a:pt x="8" y="0"/>
                        <a:pt x="11"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80" name="Freeform 38"/>
                <p:cNvSpPr>
                  <a:spLocks/>
                </p:cNvSpPr>
                <p:nvPr/>
              </p:nvSpPr>
              <p:spPr bwMode="auto">
                <a:xfrm>
                  <a:off x="757" y="1952"/>
                  <a:ext cx="48" cy="45"/>
                </a:xfrm>
                <a:custGeom>
                  <a:avLst/>
                  <a:gdLst>
                    <a:gd name="T0" fmla="*/ 10 w 38"/>
                    <a:gd name="T1" fmla="*/ 1 h 36"/>
                    <a:gd name="T2" fmla="*/ 33 w 38"/>
                    <a:gd name="T3" fmla="*/ 5 h 36"/>
                    <a:gd name="T4" fmla="*/ 37 w 38"/>
                    <a:gd name="T5" fmla="*/ 12 h 36"/>
                    <a:gd name="T6" fmla="*/ 34 w 38"/>
                    <a:gd name="T7" fmla="*/ 31 h 36"/>
                    <a:gd name="T8" fmla="*/ 27 w 38"/>
                    <a:gd name="T9" fmla="*/ 36 h 36"/>
                    <a:gd name="T10" fmla="*/ 5 w 38"/>
                    <a:gd name="T11" fmla="*/ 31 h 36"/>
                    <a:gd name="T12" fmla="*/ 0 w 38"/>
                    <a:gd name="T13" fmla="*/ 25 h 36"/>
                    <a:gd name="T14" fmla="*/ 4 w 38"/>
                    <a:gd name="T15" fmla="*/ 5 h 36"/>
                    <a:gd name="T16" fmla="*/ 10 w 38"/>
                    <a:gd name="T1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6">
                      <a:moveTo>
                        <a:pt x="10" y="1"/>
                      </a:moveTo>
                      <a:cubicBezTo>
                        <a:pt x="33" y="5"/>
                        <a:pt x="33" y="5"/>
                        <a:pt x="33" y="5"/>
                      </a:cubicBezTo>
                      <a:cubicBezTo>
                        <a:pt x="36" y="6"/>
                        <a:pt x="38" y="9"/>
                        <a:pt x="37" y="12"/>
                      </a:cubicBezTo>
                      <a:cubicBezTo>
                        <a:pt x="34" y="31"/>
                        <a:pt x="34" y="31"/>
                        <a:pt x="34" y="31"/>
                      </a:cubicBezTo>
                      <a:cubicBezTo>
                        <a:pt x="33" y="34"/>
                        <a:pt x="30" y="36"/>
                        <a:pt x="27" y="36"/>
                      </a:cubicBezTo>
                      <a:cubicBezTo>
                        <a:pt x="5" y="31"/>
                        <a:pt x="5" y="31"/>
                        <a:pt x="5" y="31"/>
                      </a:cubicBezTo>
                      <a:cubicBezTo>
                        <a:pt x="2" y="31"/>
                        <a:pt x="0" y="28"/>
                        <a:pt x="0" y="25"/>
                      </a:cubicBezTo>
                      <a:cubicBezTo>
                        <a:pt x="4" y="5"/>
                        <a:pt x="4" y="5"/>
                        <a:pt x="4" y="5"/>
                      </a:cubicBezTo>
                      <a:cubicBezTo>
                        <a:pt x="4" y="2"/>
                        <a:pt x="7" y="0"/>
                        <a:pt x="10"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81" name="Freeform 39"/>
                <p:cNvSpPr>
                  <a:spLocks/>
                </p:cNvSpPr>
                <p:nvPr/>
              </p:nvSpPr>
              <p:spPr bwMode="auto">
                <a:xfrm>
                  <a:off x="702" y="1942"/>
                  <a:ext cx="49" cy="45"/>
                </a:xfrm>
                <a:custGeom>
                  <a:avLst/>
                  <a:gdLst>
                    <a:gd name="T0" fmla="*/ 11 w 39"/>
                    <a:gd name="T1" fmla="*/ 1 h 36"/>
                    <a:gd name="T2" fmla="*/ 34 w 39"/>
                    <a:gd name="T3" fmla="*/ 5 h 36"/>
                    <a:gd name="T4" fmla="*/ 38 w 39"/>
                    <a:gd name="T5" fmla="*/ 11 h 36"/>
                    <a:gd name="T6" fmla="*/ 34 w 39"/>
                    <a:gd name="T7" fmla="*/ 31 h 36"/>
                    <a:gd name="T8" fmla="*/ 28 w 39"/>
                    <a:gd name="T9" fmla="*/ 35 h 36"/>
                    <a:gd name="T10" fmla="*/ 5 w 39"/>
                    <a:gd name="T11" fmla="*/ 31 h 36"/>
                    <a:gd name="T12" fmla="*/ 1 w 39"/>
                    <a:gd name="T13" fmla="*/ 24 h 36"/>
                    <a:gd name="T14" fmla="*/ 4 w 39"/>
                    <a:gd name="T15" fmla="*/ 5 h 36"/>
                    <a:gd name="T16" fmla="*/ 11 w 39"/>
                    <a:gd name="T1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6">
                      <a:moveTo>
                        <a:pt x="11" y="1"/>
                      </a:moveTo>
                      <a:cubicBezTo>
                        <a:pt x="34" y="5"/>
                        <a:pt x="34" y="5"/>
                        <a:pt x="34" y="5"/>
                      </a:cubicBezTo>
                      <a:cubicBezTo>
                        <a:pt x="37" y="5"/>
                        <a:pt x="39" y="8"/>
                        <a:pt x="38" y="11"/>
                      </a:cubicBezTo>
                      <a:cubicBezTo>
                        <a:pt x="34" y="31"/>
                        <a:pt x="34" y="31"/>
                        <a:pt x="34" y="31"/>
                      </a:cubicBezTo>
                      <a:cubicBezTo>
                        <a:pt x="34" y="34"/>
                        <a:pt x="31" y="36"/>
                        <a:pt x="28" y="35"/>
                      </a:cubicBezTo>
                      <a:cubicBezTo>
                        <a:pt x="5" y="31"/>
                        <a:pt x="5" y="31"/>
                        <a:pt x="5" y="31"/>
                      </a:cubicBezTo>
                      <a:cubicBezTo>
                        <a:pt x="2" y="30"/>
                        <a:pt x="0" y="27"/>
                        <a:pt x="1" y="24"/>
                      </a:cubicBezTo>
                      <a:cubicBezTo>
                        <a:pt x="4" y="5"/>
                        <a:pt x="4" y="5"/>
                        <a:pt x="4" y="5"/>
                      </a:cubicBezTo>
                      <a:cubicBezTo>
                        <a:pt x="5" y="2"/>
                        <a:pt x="8" y="0"/>
                        <a:pt x="11"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82" name="Freeform 40"/>
                <p:cNvSpPr>
                  <a:spLocks/>
                </p:cNvSpPr>
                <p:nvPr/>
              </p:nvSpPr>
              <p:spPr bwMode="auto">
                <a:xfrm>
                  <a:off x="647" y="1931"/>
                  <a:ext cx="48" cy="45"/>
                </a:xfrm>
                <a:custGeom>
                  <a:avLst/>
                  <a:gdLst>
                    <a:gd name="T0" fmla="*/ 10 w 38"/>
                    <a:gd name="T1" fmla="*/ 0 h 35"/>
                    <a:gd name="T2" fmla="*/ 33 w 38"/>
                    <a:gd name="T3" fmla="*/ 5 h 35"/>
                    <a:gd name="T4" fmla="*/ 37 w 38"/>
                    <a:gd name="T5" fmla="*/ 11 h 35"/>
                    <a:gd name="T6" fmla="*/ 34 w 38"/>
                    <a:gd name="T7" fmla="*/ 31 h 35"/>
                    <a:gd name="T8" fmla="*/ 27 w 38"/>
                    <a:gd name="T9" fmla="*/ 35 h 35"/>
                    <a:gd name="T10" fmla="*/ 5 w 38"/>
                    <a:gd name="T11" fmla="*/ 31 h 35"/>
                    <a:gd name="T12" fmla="*/ 0 w 38"/>
                    <a:gd name="T13" fmla="*/ 24 h 35"/>
                    <a:gd name="T14" fmla="*/ 4 w 38"/>
                    <a:gd name="T15" fmla="*/ 5 h 35"/>
                    <a:gd name="T16" fmla="*/ 10 w 38"/>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5">
                      <a:moveTo>
                        <a:pt x="10" y="0"/>
                      </a:moveTo>
                      <a:cubicBezTo>
                        <a:pt x="33" y="5"/>
                        <a:pt x="33" y="5"/>
                        <a:pt x="33" y="5"/>
                      </a:cubicBezTo>
                      <a:cubicBezTo>
                        <a:pt x="36" y="5"/>
                        <a:pt x="38" y="8"/>
                        <a:pt x="37" y="11"/>
                      </a:cubicBezTo>
                      <a:cubicBezTo>
                        <a:pt x="34" y="31"/>
                        <a:pt x="34" y="31"/>
                        <a:pt x="34" y="31"/>
                      </a:cubicBezTo>
                      <a:cubicBezTo>
                        <a:pt x="33" y="33"/>
                        <a:pt x="30" y="35"/>
                        <a:pt x="27" y="35"/>
                      </a:cubicBezTo>
                      <a:cubicBezTo>
                        <a:pt x="5" y="31"/>
                        <a:pt x="5" y="31"/>
                        <a:pt x="5" y="31"/>
                      </a:cubicBezTo>
                      <a:cubicBezTo>
                        <a:pt x="2" y="30"/>
                        <a:pt x="0" y="27"/>
                        <a:pt x="0" y="24"/>
                      </a:cubicBezTo>
                      <a:cubicBezTo>
                        <a:pt x="4" y="5"/>
                        <a:pt x="4" y="5"/>
                        <a:pt x="4" y="5"/>
                      </a:cubicBezTo>
                      <a:cubicBezTo>
                        <a:pt x="5" y="2"/>
                        <a:pt x="7" y="0"/>
                        <a:pt x="10"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83" name="Freeform 41"/>
                <p:cNvSpPr>
                  <a:spLocks/>
                </p:cNvSpPr>
                <p:nvPr/>
              </p:nvSpPr>
              <p:spPr bwMode="auto">
                <a:xfrm>
                  <a:off x="592" y="1920"/>
                  <a:ext cx="49" cy="46"/>
                </a:xfrm>
                <a:custGeom>
                  <a:avLst/>
                  <a:gdLst>
                    <a:gd name="T0" fmla="*/ 11 w 39"/>
                    <a:gd name="T1" fmla="*/ 1 h 36"/>
                    <a:gd name="T2" fmla="*/ 34 w 39"/>
                    <a:gd name="T3" fmla="*/ 5 h 36"/>
                    <a:gd name="T4" fmla="*/ 38 w 39"/>
                    <a:gd name="T5" fmla="*/ 12 h 36"/>
                    <a:gd name="T6" fmla="*/ 34 w 39"/>
                    <a:gd name="T7" fmla="*/ 31 h 36"/>
                    <a:gd name="T8" fmla="*/ 28 w 39"/>
                    <a:gd name="T9" fmla="*/ 36 h 36"/>
                    <a:gd name="T10" fmla="*/ 5 w 39"/>
                    <a:gd name="T11" fmla="*/ 31 h 36"/>
                    <a:gd name="T12" fmla="*/ 1 w 39"/>
                    <a:gd name="T13" fmla="*/ 25 h 36"/>
                    <a:gd name="T14" fmla="*/ 4 w 39"/>
                    <a:gd name="T15" fmla="*/ 5 h 36"/>
                    <a:gd name="T16" fmla="*/ 11 w 39"/>
                    <a:gd name="T1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6">
                      <a:moveTo>
                        <a:pt x="11" y="1"/>
                      </a:moveTo>
                      <a:cubicBezTo>
                        <a:pt x="34" y="5"/>
                        <a:pt x="34" y="5"/>
                        <a:pt x="34" y="5"/>
                      </a:cubicBezTo>
                      <a:cubicBezTo>
                        <a:pt x="37" y="6"/>
                        <a:pt x="39" y="9"/>
                        <a:pt x="38" y="12"/>
                      </a:cubicBezTo>
                      <a:cubicBezTo>
                        <a:pt x="34" y="31"/>
                        <a:pt x="34" y="31"/>
                        <a:pt x="34" y="31"/>
                      </a:cubicBezTo>
                      <a:cubicBezTo>
                        <a:pt x="34" y="34"/>
                        <a:pt x="31" y="36"/>
                        <a:pt x="28" y="36"/>
                      </a:cubicBezTo>
                      <a:cubicBezTo>
                        <a:pt x="5" y="31"/>
                        <a:pt x="5" y="31"/>
                        <a:pt x="5" y="31"/>
                      </a:cubicBezTo>
                      <a:cubicBezTo>
                        <a:pt x="2" y="31"/>
                        <a:pt x="0" y="28"/>
                        <a:pt x="1" y="25"/>
                      </a:cubicBezTo>
                      <a:cubicBezTo>
                        <a:pt x="4" y="5"/>
                        <a:pt x="4" y="5"/>
                        <a:pt x="4" y="5"/>
                      </a:cubicBezTo>
                      <a:cubicBezTo>
                        <a:pt x="5" y="2"/>
                        <a:pt x="8" y="0"/>
                        <a:pt x="11"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84" name="Freeform 42"/>
                <p:cNvSpPr>
                  <a:spLocks/>
                </p:cNvSpPr>
                <p:nvPr/>
              </p:nvSpPr>
              <p:spPr bwMode="auto">
                <a:xfrm>
                  <a:off x="537" y="1910"/>
                  <a:ext cx="48" cy="45"/>
                </a:xfrm>
                <a:custGeom>
                  <a:avLst/>
                  <a:gdLst>
                    <a:gd name="T0" fmla="*/ 10 w 38"/>
                    <a:gd name="T1" fmla="*/ 0 h 36"/>
                    <a:gd name="T2" fmla="*/ 33 w 38"/>
                    <a:gd name="T3" fmla="*/ 5 h 36"/>
                    <a:gd name="T4" fmla="*/ 37 w 38"/>
                    <a:gd name="T5" fmla="*/ 11 h 36"/>
                    <a:gd name="T6" fmla="*/ 34 w 38"/>
                    <a:gd name="T7" fmla="*/ 31 h 36"/>
                    <a:gd name="T8" fmla="*/ 27 w 38"/>
                    <a:gd name="T9" fmla="*/ 35 h 36"/>
                    <a:gd name="T10" fmla="*/ 5 w 38"/>
                    <a:gd name="T11" fmla="*/ 31 h 36"/>
                    <a:gd name="T12" fmla="*/ 0 w 38"/>
                    <a:gd name="T13" fmla="*/ 24 h 36"/>
                    <a:gd name="T14" fmla="*/ 4 w 38"/>
                    <a:gd name="T15" fmla="*/ 5 h 36"/>
                    <a:gd name="T16" fmla="*/ 10 w 38"/>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6">
                      <a:moveTo>
                        <a:pt x="10" y="0"/>
                      </a:moveTo>
                      <a:cubicBezTo>
                        <a:pt x="33" y="5"/>
                        <a:pt x="33" y="5"/>
                        <a:pt x="33" y="5"/>
                      </a:cubicBezTo>
                      <a:cubicBezTo>
                        <a:pt x="36" y="5"/>
                        <a:pt x="38" y="8"/>
                        <a:pt x="37" y="11"/>
                      </a:cubicBezTo>
                      <a:cubicBezTo>
                        <a:pt x="34" y="31"/>
                        <a:pt x="34" y="31"/>
                        <a:pt x="34" y="31"/>
                      </a:cubicBezTo>
                      <a:cubicBezTo>
                        <a:pt x="33" y="34"/>
                        <a:pt x="30" y="36"/>
                        <a:pt x="27" y="35"/>
                      </a:cubicBezTo>
                      <a:cubicBezTo>
                        <a:pt x="5" y="31"/>
                        <a:pt x="5" y="31"/>
                        <a:pt x="5" y="31"/>
                      </a:cubicBezTo>
                      <a:cubicBezTo>
                        <a:pt x="2" y="30"/>
                        <a:pt x="0" y="27"/>
                        <a:pt x="0" y="24"/>
                      </a:cubicBezTo>
                      <a:cubicBezTo>
                        <a:pt x="4" y="5"/>
                        <a:pt x="4" y="5"/>
                        <a:pt x="4" y="5"/>
                      </a:cubicBezTo>
                      <a:cubicBezTo>
                        <a:pt x="5" y="2"/>
                        <a:pt x="7" y="0"/>
                        <a:pt x="10"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85" name="Freeform 43"/>
                <p:cNvSpPr>
                  <a:spLocks/>
                </p:cNvSpPr>
                <p:nvPr/>
              </p:nvSpPr>
              <p:spPr bwMode="auto">
                <a:xfrm>
                  <a:off x="482" y="1900"/>
                  <a:ext cx="49" cy="44"/>
                </a:xfrm>
                <a:custGeom>
                  <a:avLst/>
                  <a:gdLst>
                    <a:gd name="T0" fmla="*/ 11 w 39"/>
                    <a:gd name="T1" fmla="*/ 0 h 35"/>
                    <a:gd name="T2" fmla="*/ 34 w 39"/>
                    <a:gd name="T3" fmla="*/ 5 h 35"/>
                    <a:gd name="T4" fmla="*/ 38 w 39"/>
                    <a:gd name="T5" fmla="*/ 11 h 35"/>
                    <a:gd name="T6" fmla="*/ 34 w 39"/>
                    <a:gd name="T7" fmla="*/ 30 h 35"/>
                    <a:gd name="T8" fmla="*/ 28 w 39"/>
                    <a:gd name="T9" fmla="*/ 35 h 35"/>
                    <a:gd name="T10" fmla="*/ 5 w 39"/>
                    <a:gd name="T11" fmla="*/ 30 h 35"/>
                    <a:gd name="T12" fmla="*/ 1 w 39"/>
                    <a:gd name="T13" fmla="*/ 24 h 35"/>
                    <a:gd name="T14" fmla="*/ 4 w 39"/>
                    <a:gd name="T15" fmla="*/ 5 h 35"/>
                    <a:gd name="T16" fmla="*/ 11 w 39"/>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5">
                      <a:moveTo>
                        <a:pt x="11" y="0"/>
                      </a:moveTo>
                      <a:cubicBezTo>
                        <a:pt x="34" y="5"/>
                        <a:pt x="34" y="5"/>
                        <a:pt x="34" y="5"/>
                      </a:cubicBezTo>
                      <a:cubicBezTo>
                        <a:pt x="37" y="5"/>
                        <a:pt x="39" y="8"/>
                        <a:pt x="38" y="11"/>
                      </a:cubicBezTo>
                      <a:cubicBezTo>
                        <a:pt x="34" y="30"/>
                        <a:pt x="34" y="30"/>
                        <a:pt x="34" y="30"/>
                      </a:cubicBezTo>
                      <a:cubicBezTo>
                        <a:pt x="34" y="33"/>
                        <a:pt x="31" y="35"/>
                        <a:pt x="28" y="35"/>
                      </a:cubicBezTo>
                      <a:cubicBezTo>
                        <a:pt x="5" y="30"/>
                        <a:pt x="5" y="30"/>
                        <a:pt x="5" y="30"/>
                      </a:cubicBezTo>
                      <a:cubicBezTo>
                        <a:pt x="2" y="30"/>
                        <a:pt x="0" y="27"/>
                        <a:pt x="1" y="24"/>
                      </a:cubicBezTo>
                      <a:cubicBezTo>
                        <a:pt x="4" y="5"/>
                        <a:pt x="4" y="5"/>
                        <a:pt x="4" y="5"/>
                      </a:cubicBezTo>
                      <a:cubicBezTo>
                        <a:pt x="5" y="2"/>
                        <a:pt x="8" y="0"/>
                        <a:pt x="11"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86" name="Freeform 44"/>
                <p:cNvSpPr>
                  <a:spLocks/>
                </p:cNvSpPr>
                <p:nvPr/>
              </p:nvSpPr>
              <p:spPr bwMode="auto">
                <a:xfrm>
                  <a:off x="427" y="1888"/>
                  <a:ext cx="48" cy="46"/>
                </a:xfrm>
                <a:custGeom>
                  <a:avLst/>
                  <a:gdLst>
                    <a:gd name="T0" fmla="*/ 10 w 38"/>
                    <a:gd name="T1" fmla="*/ 1 h 36"/>
                    <a:gd name="T2" fmla="*/ 33 w 38"/>
                    <a:gd name="T3" fmla="*/ 5 h 36"/>
                    <a:gd name="T4" fmla="*/ 37 w 38"/>
                    <a:gd name="T5" fmla="*/ 12 h 36"/>
                    <a:gd name="T6" fmla="*/ 34 w 38"/>
                    <a:gd name="T7" fmla="*/ 31 h 36"/>
                    <a:gd name="T8" fmla="*/ 27 w 38"/>
                    <a:gd name="T9" fmla="*/ 35 h 36"/>
                    <a:gd name="T10" fmla="*/ 5 w 38"/>
                    <a:gd name="T11" fmla="*/ 31 h 36"/>
                    <a:gd name="T12" fmla="*/ 0 w 38"/>
                    <a:gd name="T13" fmla="*/ 25 h 36"/>
                    <a:gd name="T14" fmla="*/ 4 w 38"/>
                    <a:gd name="T15" fmla="*/ 5 h 36"/>
                    <a:gd name="T16" fmla="*/ 10 w 38"/>
                    <a:gd name="T1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6">
                      <a:moveTo>
                        <a:pt x="10" y="1"/>
                      </a:moveTo>
                      <a:cubicBezTo>
                        <a:pt x="33" y="5"/>
                        <a:pt x="33" y="5"/>
                        <a:pt x="33" y="5"/>
                      </a:cubicBezTo>
                      <a:cubicBezTo>
                        <a:pt x="36" y="6"/>
                        <a:pt x="38" y="9"/>
                        <a:pt x="37" y="12"/>
                      </a:cubicBezTo>
                      <a:cubicBezTo>
                        <a:pt x="34" y="31"/>
                        <a:pt x="34" y="31"/>
                        <a:pt x="34" y="31"/>
                      </a:cubicBezTo>
                      <a:cubicBezTo>
                        <a:pt x="33" y="34"/>
                        <a:pt x="30" y="36"/>
                        <a:pt x="27" y="35"/>
                      </a:cubicBezTo>
                      <a:cubicBezTo>
                        <a:pt x="5" y="31"/>
                        <a:pt x="5" y="31"/>
                        <a:pt x="5" y="31"/>
                      </a:cubicBezTo>
                      <a:cubicBezTo>
                        <a:pt x="2" y="31"/>
                        <a:pt x="0" y="28"/>
                        <a:pt x="0" y="25"/>
                      </a:cubicBezTo>
                      <a:cubicBezTo>
                        <a:pt x="4" y="5"/>
                        <a:pt x="4" y="5"/>
                        <a:pt x="4" y="5"/>
                      </a:cubicBezTo>
                      <a:cubicBezTo>
                        <a:pt x="5" y="2"/>
                        <a:pt x="7" y="0"/>
                        <a:pt x="10"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87" name="Freeform 45"/>
                <p:cNvSpPr>
                  <a:spLocks/>
                </p:cNvSpPr>
                <p:nvPr/>
              </p:nvSpPr>
              <p:spPr bwMode="auto">
                <a:xfrm>
                  <a:off x="372" y="1878"/>
                  <a:ext cx="49" cy="46"/>
                </a:xfrm>
                <a:custGeom>
                  <a:avLst/>
                  <a:gdLst>
                    <a:gd name="T0" fmla="*/ 11 w 39"/>
                    <a:gd name="T1" fmla="*/ 0 h 36"/>
                    <a:gd name="T2" fmla="*/ 34 w 39"/>
                    <a:gd name="T3" fmla="*/ 5 h 36"/>
                    <a:gd name="T4" fmla="*/ 38 w 39"/>
                    <a:gd name="T5" fmla="*/ 11 h 36"/>
                    <a:gd name="T6" fmla="*/ 34 w 39"/>
                    <a:gd name="T7" fmla="*/ 31 h 36"/>
                    <a:gd name="T8" fmla="*/ 28 w 39"/>
                    <a:gd name="T9" fmla="*/ 35 h 36"/>
                    <a:gd name="T10" fmla="*/ 5 w 39"/>
                    <a:gd name="T11" fmla="*/ 31 h 36"/>
                    <a:gd name="T12" fmla="*/ 1 w 39"/>
                    <a:gd name="T13" fmla="*/ 24 h 36"/>
                    <a:gd name="T14" fmla="*/ 4 w 39"/>
                    <a:gd name="T15" fmla="*/ 5 h 36"/>
                    <a:gd name="T16" fmla="*/ 11 w 39"/>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6">
                      <a:moveTo>
                        <a:pt x="11" y="0"/>
                      </a:moveTo>
                      <a:cubicBezTo>
                        <a:pt x="34" y="5"/>
                        <a:pt x="34" y="5"/>
                        <a:pt x="34" y="5"/>
                      </a:cubicBezTo>
                      <a:cubicBezTo>
                        <a:pt x="37" y="5"/>
                        <a:pt x="39" y="8"/>
                        <a:pt x="38" y="11"/>
                      </a:cubicBezTo>
                      <a:cubicBezTo>
                        <a:pt x="34" y="31"/>
                        <a:pt x="34" y="31"/>
                        <a:pt x="34" y="31"/>
                      </a:cubicBezTo>
                      <a:cubicBezTo>
                        <a:pt x="34" y="34"/>
                        <a:pt x="31" y="36"/>
                        <a:pt x="28" y="35"/>
                      </a:cubicBezTo>
                      <a:cubicBezTo>
                        <a:pt x="5" y="31"/>
                        <a:pt x="5" y="31"/>
                        <a:pt x="5" y="31"/>
                      </a:cubicBezTo>
                      <a:cubicBezTo>
                        <a:pt x="2" y="30"/>
                        <a:pt x="0" y="27"/>
                        <a:pt x="1" y="24"/>
                      </a:cubicBezTo>
                      <a:cubicBezTo>
                        <a:pt x="4" y="5"/>
                        <a:pt x="4" y="5"/>
                        <a:pt x="4" y="5"/>
                      </a:cubicBezTo>
                      <a:cubicBezTo>
                        <a:pt x="5" y="2"/>
                        <a:pt x="8" y="0"/>
                        <a:pt x="11"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88" name="Freeform 46"/>
                <p:cNvSpPr>
                  <a:spLocks/>
                </p:cNvSpPr>
                <p:nvPr/>
              </p:nvSpPr>
              <p:spPr bwMode="auto">
                <a:xfrm>
                  <a:off x="317" y="1868"/>
                  <a:ext cx="48" cy="45"/>
                </a:xfrm>
                <a:custGeom>
                  <a:avLst/>
                  <a:gdLst>
                    <a:gd name="T0" fmla="*/ 10 w 38"/>
                    <a:gd name="T1" fmla="*/ 0 h 35"/>
                    <a:gd name="T2" fmla="*/ 33 w 38"/>
                    <a:gd name="T3" fmla="*/ 4 h 35"/>
                    <a:gd name="T4" fmla="*/ 37 w 38"/>
                    <a:gd name="T5" fmla="*/ 11 h 35"/>
                    <a:gd name="T6" fmla="*/ 34 w 38"/>
                    <a:gd name="T7" fmla="*/ 30 h 35"/>
                    <a:gd name="T8" fmla="*/ 27 w 38"/>
                    <a:gd name="T9" fmla="*/ 35 h 35"/>
                    <a:gd name="T10" fmla="*/ 5 w 38"/>
                    <a:gd name="T11" fmla="*/ 30 h 35"/>
                    <a:gd name="T12" fmla="*/ 0 w 38"/>
                    <a:gd name="T13" fmla="*/ 24 h 35"/>
                    <a:gd name="T14" fmla="*/ 4 w 38"/>
                    <a:gd name="T15" fmla="*/ 4 h 35"/>
                    <a:gd name="T16" fmla="*/ 10 w 38"/>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5">
                      <a:moveTo>
                        <a:pt x="10" y="0"/>
                      </a:moveTo>
                      <a:cubicBezTo>
                        <a:pt x="33" y="4"/>
                        <a:pt x="33" y="4"/>
                        <a:pt x="33" y="4"/>
                      </a:cubicBezTo>
                      <a:cubicBezTo>
                        <a:pt x="36" y="5"/>
                        <a:pt x="38" y="8"/>
                        <a:pt x="37" y="11"/>
                      </a:cubicBezTo>
                      <a:cubicBezTo>
                        <a:pt x="34" y="30"/>
                        <a:pt x="34" y="30"/>
                        <a:pt x="34" y="30"/>
                      </a:cubicBezTo>
                      <a:cubicBezTo>
                        <a:pt x="33" y="33"/>
                        <a:pt x="30" y="35"/>
                        <a:pt x="27" y="35"/>
                      </a:cubicBezTo>
                      <a:cubicBezTo>
                        <a:pt x="5" y="30"/>
                        <a:pt x="5" y="30"/>
                        <a:pt x="5" y="30"/>
                      </a:cubicBezTo>
                      <a:cubicBezTo>
                        <a:pt x="2" y="30"/>
                        <a:pt x="0" y="27"/>
                        <a:pt x="0" y="24"/>
                      </a:cubicBezTo>
                      <a:cubicBezTo>
                        <a:pt x="4" y="4"/>
                        <a:pt x="4" y="4"/>
                        <a:pt x="4" y="4"/>
                      </a:cubicBezTo>
                      <a:cubicBezTo>
                        <a:pt x="5" y="1"/>
                        <a:pt x="7" y="0"/>
                        <a:pt x="10"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89" name="Freeform 47"/>
                <p:cNvSpPr>
                  <a:spLocks/>
                </p:cNvSpPr>
                <p:nvPr/>
              </p:nvSpPr>
              <p:spPr bwMode="auto">
                <a:xfrm>
                  <a:off x="255" y="1856"/>
                  <a:ext cx="53" cy="46"/>
                </a:xfrm>
                <a:custGeom>
                  <a:avLst/>
                  <a:gdLst>
                    <a:gd name="T0" fmla="*/ 11 w 42"/>
                    <a:gd name="T1" fmla="*/ 1 h 37"/>
                    <a:gd name="T2" fmla="*/ 37 w 42"/>
                    <a:gd name="T3" fmla="*/ 6 h 37"/>
                    <a:gd name="T4" fmla="*/ 41 w 42"/>
                    <a:gd name="T5" fmla="*/ 12 h 37"/>
                    <a:gd name="T6" fmla="*/ 37 w 42"/>
                    <a:gd name="T7" fmla="*/ 32 h 37"/>
                    <a:gd name="T8" fmla="*/ 31 w 42"/>
                    <a:gd name="T9" fmla="*/ 36 h 37"/>
                    <a:gd name="T10" fmla="*/ 5 w 42"/>
                    <a:gd name="T11" fmla="*/ 31 h 37"/>
                    <a:gd name="T12" fmla="*/ 0 w 42"/>
                    <a:gd name="T13" fmla="*/ 25 h 37"/>
                    <a:gd name="T14" fmla="*/ 4 w 42"/>
                    <a:gd name="T15" fmla="*/ 5 h 37"/>
                    <a:gd name="T16" fmla="*/ 11 w 42"/>
                    <a:gd name="T1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7">
                      <a:moveTo>
                        <a:pt x="11" y="1"/>
                      </a:moveTo>
                      <a:cubicBezTo>
                        <a:pt x="37" y="6"/>
                        <a:pt x="37" y="6"/>
                        <a:pt x="37" y="6"/>
                      </a:cubicBezTo>
                      <a:cubicBezTo>
                        <a:pt x="40" y="6"/>
                        <a:pt x="42" y="9"/>
                        <a:pt x="41" y="12"/>
                      </a:cubicBezTo>
                      <a:cubicBezTo>
                        <a:pt x="37" y="32"/>
                        <a:pt x="37" y="32"/>
                        <a:pt x="37" y="32"/>
                      </a:cubicBezTo>
                      <a:cubicBezTo>
                        <a:pt x="37" y="35"/>
                        <a:pt x="34" y="37"/>
                        <a:pt x="31" y="36"/>
                      </a:cubicBezTo>
                      <a:cubicBezTo>
                        <a:pt x="5" y="31"/>
                        <a:pt x="5" y="31"/>
                        <a:pt x="5" y="31"/>
                      </a:cubicBezTo>
                      <a:cubicBezTo>
                        <a:pt x="2" y="30"/>
                        <a:pt x="0" y="28"/>
                        <a:pt x="0" y="25"/>
                      </a:cubicBezTo>
                      <a:cubicBezTo>
                        <a:pt x="4" y="5"/>
                        <a:pt x="4" y="5"/>
                        <a:pt x="4" y="5"/>
                      </a:cubicBezTo>
                      <a:cubicBezTo>
                        <a:pt x="5" y="2"/>
                        <a:pt x="8" y="0"/>
                        <a:pt x="11"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90" name="Freeform 48"/>
                <p:cNvSpPr>
                  <a:spLocks/>
                </p:cNvSpPr>
                <p:nvPr/>
              </p:nvSpPr>
              <p:spPr bwMode="auto">
                <a:xfrm>
                  <a:off x="962" y="2040"/>
                  <a:ext cx="54" cy="58"/>
                </a:xfrm>
                <a:custGeom>
                  <a:avLst/>
                  <a:gdLst>
                    <a:gd name="T0" fmla="*/ 13 w 43"/>
                    <a:gd name="T1" fmla="*/ 1 h 46"/>
                    <a:gd name="T2" fmla="*/ 37 w 43"/>
                    <a:gd name="T3" fmla="*/ 6 h 46"/>
                    <a:gd name="T4" fmla="*/ 42 w 43"/>
                    <a:gd name="T5" fmla="*/ 13 h 46"/>
                    <a:gd name="T6" fmla="*/ 37 w 43"/>
                    <a:gd name="T7" fmla="*/ 40 h 46"/>
                    <a:gd name="T8" fmla="*/ 29 w 43"/>
                    <a:gd name="T9" fmla="*/ 45 h 46"/>
                    <a:gd name="T10" fmla="*/ 6 w 43"/>
                    <a:gd name="T11" fmla="*/ 41 h 46"/>
                    <a:gd name="T12" fmla="*/ 1 w 43"/>
                    <a:gd name="T13" fmla="*/ 33 h 46"/>
                    <a:gd name="T14" fmla="*/ 6 w 43"/>
                    <a:gd name="T15" fmla="*/ 6 h 46"/>
                    <a:gd name="T16" fmla="*/ 13 w 43"/>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6">
                      <a:moveTo>
                        <a:pt x="13" y="1"/>
                      </a:moveTo>
                      <a:cubicBezTo>
                        <a:pt x="37" y="6"/>
                        <a:pt x="37" y="6"/>
                        <a:pt x="37" y="6"/>
                      </a:cubicBezTo>
                      <a:cubicBezTo>
                        <a:pt x="40" y="6"/>
                        <a:pt x="43" y="10"/>
                        <a:pt x="42" y="13"/>
                      </a:cubicBezTo>
                      <a:cubicBezTo>
                        <a:pt x="37" y="40"/>
                        <a:pt x="37" y="40"/>
                        <a:pt x="37" y="40"/>
                      </a:cubicBezTo>
                      <a:cubicBezTo>
                        <a:pt x="36" y="44"/>
                        <a:pt x="33" y="46"/>
                        <a:pt x="29" y="45"/>
                      </a:cubicBezTo>
                      <a:cubicBezTo>
                        <a:pt x="6" y="41"/>
                        <a:pt x="6" y="41"/>
                        <a:pt x="6" y="41"/>
                      </a:cubicBezTo>
                      <a:cubicBezTo>
                        <a:pt x="2" y="40"/>
                        <a:pt x="0" y="37"/>
                        <a:pt x="1" y="33"/>
                      </a:cubicBezTo>
                      <a:cubicBezTo>
                        <a:pt x="6" y="6"/>
                        <a:pt x="6" y="6"/>
                        <a:pt x="6" y="6"/>
                      </a:cubicBezTo>
                      <a:cubicBezTo>
                        <a:pt x="6" y="3"/>
                        <a:pt x="10" y="0"/>
                        <a:pt x="13"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91" name="Freeform 49"/>
                <p:cNvSpPr>
                  <a:spLocks/>
                </p:cNvSpPr>
                <p:nvPr/>
              </p:nvSpPr>
              <p:spPr bwMode="auto">
                <a:xfrm>
                  <a:off x="903" y="2029"/>
                  <a:ext cx="54" cy="58"/>
                </a:xfrm>
                <a:custGeom>
                  <a:avLst/>
                  <a:gdLst>
                    <a:gd name="T0" fmla="*/ 13 w 43"/>
                    <a:gd name="T1" fmla="*/ 1 h 46"/>
                    <a:gd name="T2" fmla="*/ 37 w 43"/>
                    <a:gd name="T3" fmla="*/ 6 h 46"/>
                    <a:gd name="T4" fmla="*/ 42 w 43"/>
                    <a:gd name="T5" fmla="*/ 13 h 46"/>
                    <a:gd name="T6" fmla="*/ 37 w 43"/>
                    <a:gd name="T7" fmla="*/ 40 h 46"/>
                    <a:gd name="T8" fmla="*/ 29 w 43"/>
                    <a:gd name="T9" fmla="*/ 45 h 46"/>
                    <a:gd name="T10" fmla="*/ 6 w 43"/>
                    <a:gd name="T11" fmla="*/ 41 h 46"/>
                    <a:gd name="T12" fmla="*/ 0 w 43"/>
                    <a:gd name="T13" fmla="*/ 33 h 46"/>
                    <a:gd name="T14" fmla="*/ 6 w 43"/>
                    <a:gd name="T15" fmla="*/ 6 h 46"/>
                    <a:gd name="T16" fmla="*/ 13 w 43"/>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6">
                      <a:moveTo>
                        <a:pt x="13" y="1"/>
                      </a:moveTo>
                      <a:cubicBezTo>
                        <a:pt x="37" y="6"/>
                        <a:pt x="37" y="6"/>
                        <a:pt x="37" y="6"/>
                      </a:cubicBezTo>
                      <a:cubicBezTo>
                        <a:pt x="40" y="6"/>
                        <a:pt x="43" y="10"/>
                        <a:pt x="42" y="13"/>
                      </a:cubicBezTo>
                      <a:cubicBezTo>
                        <a:pt x="37" y="40"/>
                        <a:pt x="37" y="40"/>
                        <a:pt x="37" y="40"/>
                      </a:cubicBezTo>
                      <a:cubicBezTo>
                        <a:pt x="36" y="44"/>
                        <a:pt x="33" y="46"/>
                        <a:pt x="29" y="45"/>
                      </a:cubicBezTo>
                      <a:cubicBezTo>
                        <a:pt x="6" y="41"/>
                        <a:pt x="6" y="41"/>
                        <a:pt x="6" y="41"/>
                      </a:cubicBezTo>
                      <a:cubicBezTo>
                        <a:pt x="2" y="40"/>
                        <a:pt x="0" y="37"/>
                        <a:pt x="0" y="33"/>
                      </a:cubicBezTo>
                      <a:cubicBezTo>
                        <a:pt x="6" y="6"/>
                        <a:pt x="6" y="6"/>
                        <a:pt x="6" y="6"/>
                      </a:cubicBezTo>
                      <a:cubicBezTo>
                        <a:pt x="6" y="3"/>
                        <a:pt x="10" y="0"/>
                        <a:pt x="13"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92" name="Freeform 50"/>
                <p:cNvSpPr>
                  <a:spLocks/>
                </p:cNvSpPr>
                <p:nvPr/>
              </p:nvSpPr>
              <p:spPr bwMode="auto">
                <a:xfrm>
                  <a:off x="843" y="2017"/>
                  <a:ext cx="53" cy="59"/>
                </a:xfrm>
                <a:custGeom>
                  <a:avLst/>
                  <a:gdLst>
                    <a:gd name="T0" fmla="*/ 13 w 42"/>
                    <a:gd name="T1" fmla="*/ 1 h 46"/>
                    <a:gd name="T2" fmla="*/ 36 w 42"/>
                    <a:gd name="T3" fmla="*/ 6 h 46"/>
                    <a:gd name="T4" fmla="*/ 42 w 42"/>
                    <a:gd name="T5" fmla="*/ 13 h 46"/>
                    <a:gd name="T6" fmla="*/ 37 w 42"/>
                    <a:gd name="T7" fmla="*/ 40 h 46"/>
                    <a:gd name="T8" fmla="*/ 29 w 42"/>
                    <a:gd name="T9" fmla="*/ 45 h 46"/>
                    <a:gd name="T10" fmla="*/ 5 w 42"/>
                    <a:gd name="T11" fmla="*/ 41 h 46"/>
                    <a:gd name="T12" fmla="*/ 0 w 42"/>
                    <a:gd name="T13" fmla="*/ 33 h 46"/>
                    <a:gd name="T14" fmla="*/ 5 w 42"/>
                    <a:gd name="T15" fmla="*/ 6 h 46"/>
                    <a:gd name="T16" fmla="*/ 13 w 42"/>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6">
                      <a:moveTo>
                        <a:pt x="13" y="1"/>
                      </a:moveTo>
                      <a:cubicBezTo>
                        <a:pt x="36" y="6"/>
                        <a:pt x="36" y="6"/>
                        <a:pt x="36" y="6"/>
                      </a:cubicBezTo>
                      <a:cubicBezTo>
                        <a:pt x="40" y="6"/>
                        <a:pt x="42" y="10"/>
                        <a:pt x="42" y="13"/>
                      </a:cubicBezTo>
                      <a:cubicBezTo>
                        <a:pt x="37" y="40"/>
                        <a:pt x="37" y="40"/>
                        <a:pt x="37" y="40"/>
                      </a:cubicBezTo>
                      <a:cubicBezTo>
                        <a:pt x="36" y="43"/>
                        <a:pt x="32" y="46"/>
                        <a:pt x="29" y="45"/>
                      </a:cubicBezTo>
                      <a:cubicBezTo>
                        <a:pt x="5" y="41"/>
                        <a:pt x="5" y="41"/>
                        <a:pt x="5" y="41"/>
                      </a:cubicBezTo>
                      <a:cubicBezTo>
                        <a:pt x="2" y="40"/>
                        <a:pt x="0" y="37"/>
                        <a:pt x="0" y="33"/>
                      </a:cubicBezTo>
                      <a:cubicBezTo>
                        <a:pt x="5" y="6"/>
                        <a:pt x="5" y="6"/>
                        <a:pt x="5" y="6"/>
                      </a:cubicBezTo>
                      <a:cubicBezTo>
                        <a:pt x="6" y="3"/>
                        <a:pt x="9" y="0"/>
                        <a:pt x="13"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93" name="Freeform 51"/>
                <p:cNvSpPr>
                  <a:spLocks/>
                </p:cNvSpPr>
                <p:nvPr/>
              </p:nvSpPr>
              <p:spPr bwMode="auto">
                <a:xfrm>
                  <a:off x="783" y="2006"/>
                  <a:ext cx="54" cy="58"/>
                </a:xfrm>
                <a:custGeom>
                  <a:avLst/>
                  <a:gdLst>
                    <a:gd name="T0" fmla="*/ 14 w 43"/>
                    <a:gd name="T1" fmla="*/ 1 h 46"/>
                    <a:gd name="T2" fmla="*/ 37 w 43"/>
                    <a:gd name="T3" fmla="*/ 5 h 46"/>
                    <a:gd name="T4" fmla="*/ 42 w 43"/>
                    <a:gd name="T5" fmla="*/ 13 h 46"/>
                    <a:gd name="T6" fmla="*/ 37 w 43"/>
                    <a:gd name="T7" fmla="*/ 40 h 46"/>
                    <a:gd name="T8" fmla="*/ 30 w 43"/>
                    <a:gd name="T9" fmla="*/ 45 h 46"/>
                    <a:gd name="T10" fmla="*/ 6 w 43"/>
                    <a:gd name="T11" fmla="*/ 41 h 46"/>
                    <a:gd name="T12" fmla="*/ 1 w 43"/>
                    <a:gd name="T13" fmla="*/ 33 h 46"/>
                    <a:gd name="T14" fmla="*/ 6 w 43"/>
                    <a:gd name="T15" fmla="*/ 6 h 46"/>
                    <a:gd name="T16" fmla="*/ 14 w 43"/>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6">
                      <a:moveTo>
                        <a:pt x="14" y="1"/>
                      </a:moveTo>
                      <a:cubicBezTo>
                        <a:pt x="37" y="5"/>
                        <a:pt x="37" y="5"/>
                        <a:pt x="37" y="5"/>
                      </a:cubicBezTo>
                      <a:cubicBezTo>
                        <a:pt x="41" y="6"/>
                        <a:pt x="43" y="10"/>
                        <a:pt x="42" y="13"/>
                      </a:cubicBezTo>
                      <a:cubicBezTo>
                        <a:pt x="37" y="40"/>
                        <a:pt x="37" y="40"/>
                        <a:pt x="37" y="40"/>
                      </a:cubicBezTo>
                      <a:cubicBezTo>
                        <a:pt x="37" y="43"/>
                        <a:pt x="33" y="46"/>
                        <a:pt x="30" y="45"/>
                      </a:cubicBezTo>
                      <a:cubicBezTo>
                        <a:pt x="6" y="41"/>
                        <a:pt x="6" y="41"/>
                        <a:pt x="6" y="41"/>
                      </a:cubicBezTo>
                      <a:cubicBezTo>
                        <a:pt x="3" y="40"/>
                        <a:pt x="0" y="36"/>
                        <a:pt x="1" y="33"/>
                      </a:cubicBezTo>
                      <a:cubicBezTo>
                        <a:pt x="6" y="6"/>
                        <a:pt x="6" y="6"/>
                        <a:pt x="6" y="6"/>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94" name="Freeform 52"/>
                <p:cNvSpPr>
                  <a:spLocks/>
                </p:cNvSpPr>
                <p:nvPr/>
              </p:nvSpPr>
              <p:spPr bwMode="auto">
                <a:xfrm>
                  <a:off x="723" y="1995"/>
                  <a:ext cx="55" cy="58"/>
                </a:xfrm>
                <a:custGeom>
                  <a:avLst/>
                  <a:gdLst>
                    <a:gd name="T0" fmla="*/ 14 w 43"/>
                    <a:gd name="T1" fmla="*/ 1 h 46"/>
                    <a:gd name="T2" fmla="*/ 37 w 43"/>
                    <a:gd name="T3" fmla="*/ 5 h 46"/>
                    <a:gd name="T4" fmla="*/ 42 w 43"/>
                    <a:gd name="T5" fmla="*/ 13 h 46"/>
                    <a:gd name="T6" fmla="*/ 37 w 43"/>
                    <a:gd name="T7" fmla="*/ 40 h 46"/>
                    <a:gd name="T8" fmla="*/ 29 w 43"/>
                    <a:gd name="T9" fmla="*/ 45 h 46"/>
                    <a:gd name="T10" fmla="*/ 6 w 43"/>
                    <a:gd name="T11" fmla="*/ 41 h 46"/>
                    <a:gd name="T12" fmla="*/ 1 w 43"/>
                    <a:gd name="T13" fmla="*/ 33 h 46"/>
                    <a:gd name="T14" fmla="*/ 6 w 43"/>
                    <a:gd name="T15" fmla="*/ 6 h 46"/>
                    <a:gd name="T16" fmla="*/ 14 w 43"/>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6">
                      <a:moveTo>
                        <a:pt x="14" y="1"/>
                      </a:moveTo>
                      <a:cubicBezTo>
                        <a:pt x="37" y="5"/>
                        <a:pt x="37" y="5"/>
                        <a:pt x="37" y="5"/>
                      </a:cubicBezTo>
                      <a:cubicBezTo>
                        <a:pt x="41" y="6"/>
                        <a:pt x="43" y="10"/>
                        <a:pt x="42" y="13"/>
                      </a:cubicBezTo>
                      <a:cubicBezTo>
                        <a:pt x="37" y="40"/>
                        <a:pt x="37" y="40"/>
                        <a:pt x="37" y="40"/>
                      </a:cubicBezTo>
                      <a:cubicBezTo>
                        <a:pt x="37" y="43"/>
                        <a:pt x="33" y="46"/>
                        <a:pt x="29" y="45"/>
                      </a:cubicBezTo>
                      <a:cubicBezTo>
                        <a:pt x="6" y="41"/>
                        <a:pt x="6" y="41"/>
                        <a:pt x="6" y="41"/>
                      </a:cubicBezTo>
                      <a:cubicBezTo>
                        <a:pt x="3" y="40"/>
                        <a:pt x="0" y="36"/>
                        <a:pt x="1" y="33"/>
                      </a:cubicBezTo>
                      <a:cubicBezTo>
                        <a:pt x="6" y="6"/>
                        <a:pt x="6" y="6"/>
                        <a:pt x="6" y="6"/>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95" name="Freeform 53"/>
                <p:cNvSpPr>
                  <a:spLocks/>
                </p:cNvSpPr>
                <p:nvPr/>
              </p:nvSpPr>
              <p:spPr bwMode="auto">
                <a:xfrm>
                  <a:off x="664" y="1983"/>
                  <a:ext cx="54" cy="58"/>
                </a:xfrm>
                <a:custGeom>
                  <a:avLst/>
                  <a:gdLst>
                    <a:gd name="T0" fmla="*/ 13 w 43"/>
                    <a:gd name="T1" fmla="*/ 1 h 46"/>
                    <a:gd name="T2" fmla="*/ 37 w 43"/>
                    <a:gd name="T3" fmla="*/ 5 h 46"/>
                    <a:gd name="T4" fmla="*/ 42 w 43"/>
                    <a:gd name="T5" fmla="*/ 13 h 46"/>
                    <a:gd name="T6" fmla="*/ 37 w 43"/>
                    <a:gd name="T7" fmla="*/ 40 h 46"/>
                    <a:gd name="T8" fmla="*/ 29 w 43"/>
                    <a:gd name="T9" fmla="*/ 45 h 46"/>
                    <a:gd name="T10" fmla="*/ 6 w 43"/>
                    <a:gd name="T11" fmla="*/ 40 h 46"/>
                    <a:gd name="T12" fmla="*/ 1 w 43"/>
                    <a:gd name="T13" fmla="*/ 33 h 46"/>
                    <a:gd name="T14" fmla="*/ 6 w 43"/>
                    <a:gd name="T15" fmla="*/ 6 h 46"/>
                    <a:gd name="T16" fmla="*/ 13 w 43"/>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6">
                      <a:moveTo>
                        <a:pt x="13" y="1"/>
                      </a:moveTo>
                      <a:cubicBezTo>
                        <a:pt x="37" y="5"/>
                        <a:pt x="37" y="5"/>
                        <a:pt x="37" y="5"/>
                      </a:cubicBezTo>
                      <a:cubicBezTo>
                        <a:pt x="40" y="6"/>
                        <a:pt x="43" y="10"/>
                        <a:pt x="42" y="13"/>
                      </a:cubicBezTo>
                      <a:cubicBezTo>
                        <a:pt x="37" y="40"/>
                        <a:pt x="37" y="40"/>
                        <a:pt x="37" y="40"/>
                      </a:cubicBezTo>
                      <a:cubicBezTo>
                        <a:pt x="36" y="43"/>
                        <a:pt x="33" y="46"/>
                        <a:pt x="29" y="45"/>
                      </a:cubicBezTo>
                      <a:cubicBezTo>
                        <a:pt x="6" y="40"/>
                        <a:pt x="6" y="40"/>
                        <a:pt x="6" y="40"/>
                      </a:cubicBezTo>
                      <a:cubicBezTo>
                        <a:pt x="2" y="40"/>
                        <a:pt x="0" y="36"/>
                        <a:pt x="1" y="33"/>
                      </a:cubicBezTo>
                      <a:cubicBezTo>
                        <a:pt x="6" y="6"/>
                        <a:pt x="6" y="6"/>
                        <a:pt x="6" y="6"/>
                      </a:cubicBezTo>
                      <a:cubicBezTo>
                        <a:pt x="6" y="3"/>
                        <a:pt x="10" y="0"/>
                        <a:pt x="13"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96" name="Freeform 54"/>
                <p:cNvSpPr>
                  <a:spLocks/>
                </p:cNvSpPr>
                <p:nvPr/>
              </p:nvSpPr>
              <p:spPr bwMode="auto">
                <a:xfrm>
                  <a:off x="604" y="1972"/>
                  <a:ext cx="55" cy="58"/>
                </a:xfrm>
                <a:custGeom>
                  <a:avLst/>
                  <a:gdLst>
                    <a:gd name="T0" fmla="*/ 13 w 43"/>
                    <a:gd name="T1" fmla="*/ 1 h 46"/>
                    <a:gd name="T2" fmla="*/ 37 w 43"/>
                    <a:gd name="T3" fmla="*/ 5 h 46"/>
                    <a:gd name="T4" fmla="*/ 42 w 43"/>
                    <a:gd name="T5" fmla="*/ 13 h 46"/>
                    <a:gd name="T6" fmla="*/ 37 w 43"/>
                    <a:gd name="T7" fmla="*/ 40 h 46"/>
                    <a:gd name="T8" fmla="*/ 29 w 43"/>
                    <a:gd name="T9" fmla="*/ 45 h 46"/>
                    <a:gd name="T10" fmla="*/ 6 w 43"/>
                    <a:gd name="T11" fmla="*/ 40 h 46"/>
                    <a:gd name="T12" fmla="*/ 0 w 43"/>
                    <a:gd name="T13" fmla="*/ 33 h 46"/>
                    <a:gd name="T14" fmla="*/ 6 w 43"/>
                    <a:gd name="T15" fmla="*/ 6 h 46"/>
                    <a:gd name="T16" fmla="*/ 13 w 43"/>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6">
                      <a:moveTo>
                        <a:pt x="13" y="1"/>
                      </a:moveTo>
                      <a:cubicBezTo>
                        <a:pt x="37" y="5"/>
                        <a:pt x="37" y="5"/>
                        <a:pt x="37" y="5"/>
                      </a:cubicBezTo>
                      <a:cubicBezTo>
                        <a:pt x="40" y="6"/>
                        <a:pt x="43" y="9"/>
                        <a:pt x="42" y="13"/>
                      </a:cubicBezTo>
                      <a:cubicBezTo>
                        <a:pt x="37" y="40"/>
                        <a:pt x="37" y="40"/>
                        <a:pt x="37" y="40"/>
                      </a:cubicBezTo>
                      <a:cubicBezTo>
                        <a:pt x="36" y="43"/>
                        <a:pt x="33" y="46"/>
                        <a:pt x="29" y="45"/>
                      </a:cubicBezTo>
                      <a:cubicBezTo>
                        <a:pt x="6" y="40"/>
                        <a:pt x="6" y="40"/>
                        <a:pt x="6" y="40"/>
                      </a:cubicBezTo>
                      <a:cubicBezTo>
                        <a:pt x="2" y="40"/>
                        <a:pt x="0" y="36"/>
                        <a:pt x="0" y="33"/>
                      </a:cubicBezTo>
                      <a:cubicBezTo>
                        <a:pt x="6" y="6"/>
                        <a:pt x="6" y="6"/>
                        <a:pt x="6" y="6"/>
                      </a:cubicBezTo>
                      <a:cubicBezTo>
                        <a:pt x="6" y="2"/>
                        <a:pt x="10" y="0"/>
                        <a:pt x="13"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97" name="Freeform 55"/>
                <p:cNvSpPr>
                  <a:spLocks/>
                </p:cNvSpPr>
                <p:nvPr/>
              </p:nvSpPr>
              <p:spPr bwMode="auto">
                <a:xfrm>
                  <a:off x="545" y="1961"/>
                  <a:ext cx="53" cy="58"/>
                </a:xfrm>
                <a:custGeom>
                  <a:avLst/>
                  <a:gdLst>
                    <a:gd name="T0" fmla="*/ 13 w 42"/>
                    <a:gd name="T1" fmla="*/ 1 h 46"/>
                    <a:gd name="T2" fmla="*/ 36 w 42"/>
                    <a:gd name="T3" fmla="*/ 5 h 46"/>
                    <a:gd name="T4" fmla="*/ 42 w 42"/>
                    <a:gd name="T5" fmla="*/ 13 h 46"/>
                    <a:gd name="T6" fmla="*/ 37 w 42"/>
                    <a:gd name="T7" fmla="*/ 40 h 46"/>
                    <a:gd name="T8" fmla="*/ 29 w 42"/>
                    <a:gd name="T9" fmla="*/ 45 h 46"/>
                    <a:gd name="T10" fmla="*/ 5 w 42"/>
                    <a:gd name="T11" fmla="*/ 40 h 46"/>
                    <a:gd name="T12" fmla="*/ 0 w 42"/>
                    <a:gd name="T13" fmla="*/ 33 h 46"/>
                    <a:gd name="T14" fmla="*/ 5 w 42"/>
                    <a:gd name="T15" fmla="*/ 6 h 46"/>
                    <a:gd name="T16" fmla="*/ 13 w 42"/>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6">
                      <a:moveTo>
                        <a:pt x="13" y="1"/>
                      </a:moveTo>
                      <a:cubicBezTo>
                        <a:pt x="36" y="5"/>
                        <a:pt x="36" y="5"/>
                        <a:pt x="36" y="5"/>
                      </a:cubicBezTo>
                      <a:cubicBezTo>
                        <a:pt x="40" y="6"/>
                        <a:pt x="42" y="9"/>
                        <a:pt x="42" y="13"/>
                      </a:cubicBezTo>
                      <a:cubicBezTo>
                        <a:pt x="37" y="40"/>
                        <a:pt x="37" y="40"/>
                        <a:pt x="37" y="40"/>
                      </a:cubicBezTo>
                      <a:cubicBezTo>
                        <a:pt x="36" y="43"/>
                        <a:pt x="32" y="46"/>
                        <a:pt x="29" y="45"/>
                      </a:cubicBezTo>
                      <a:cubicBezTo>
                        <a:pt x="5" y="40"/>
                        <a:pt x="5" y="40"/>
                        <a:pt x="5" y="40"/>
                      </a:cubicBezTo>
                      <a:cubicBezTo>
                        <a:pt x="2" y="40"/>
                        <a:pt x="0" y="36"/>
                        <a:pt x="0" y="33"/>
                      </a:cubicBezTo>
                      <a:cubicBezTo>
                        <a:pt x="5" y="6"/>
                        <a:pt x="5" y="6"/>
                        <a:pt x="5" y="6"/>
                      </a:cubicBezTo>
                      <a:cubicBezTo>
                        <a:pt x="6" y="2"/>
                        <a:pt x="10" y="0"/>
                        <a:pt x="13"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98" name="Freeform 56"/>
                <p:cNvSpPr>
                  <a:spLocks/>
                </p:cNvSpPr>
                <p:nvPr/>
              </p:nvSpPr>
              <p:spPr bwMode="auto">
                <a:xfrm>
                  <a:off x="484" y="1949"/>
                  <a:ext cx="55" cy="57"/>
                </a:xfrm>
                <a:custGeom>
                  <a:avLst/>
                  <a:gdLst>
                    <a:gd name="T0" fmla="*/ 14 w 43"/>
                    <a:gd name="T1" fmla="*/ 1 h 45"/>
                    <a:gd name="T2" fmla="*/ 37 w 43"/>
                    <a:gd name="T3" fmla="*/ 5 h 45"/>
                    <a:gd name="T4" fmla="*/ 43 w 43"/>
                    <a:gd name="T5" fmla="*/ 13 h 45"/>
                    <a:gd name="T6" fmla="*/ 37 w 43"/>
                    <a:gd name="T7" fmla="*/ 40 h 45"/>
                    <a:gd name="T8" fmla="*/ 30 w 43"/>
                    <a:gd name="T9" fmla="*/ 45 h 45"/>
                    <a:gd name="T10" fmla="*/ 6 w 43"/>
                    <a:gd name="T11" fmla="*/ 40 h 45"/>
                    <a:gd name="T12" fmla="*/ 1 w 43"/>
                    <a:gd name="T13" fmla="*/ 33 h 45"/>
                    <a:gd name="T14" fmla="*/ 6 w 43"/>
                    <a:gd name="T15" fmla="*/ 6 h 45"/>
                    <a:gd name="T16" fmla="*/ 14 w 43"/>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5">
                      <a:moveTo>
                        <a:pt x="14" y="1"/>
                      </a:moveTo>
                      <a:cubicBezTo>
                        <a:pt x="37" y="5"/>
                        <a:pt x="37" y="5"/>
                        <a:pt x="37" y="5"/>
                      </a:cubicBezTo>
                      <a:cubicBezTo>
                        <a:pt x="41" y="6"/>
                        <a:pt x="43" y="9"/>
                        <a:pt x="43" y="13"/>
                      </a:cubicBezTo>
                      <a:cubicBezTo>
                        <a:pt x="37" y="40"/>
                        <a:pt x="37" y="40"/>
                        <a:pt x="37" y="40"/>
                      </a:cubicBezTo>
                      <a:cubicBezTo>
                        <a:pt x="37" y="43"/>
                        <a:pt x="33" y="45"/>
                        <a:pt x="30" y="45"/>
                      </a:cubicBezTo>
                      <a:cubicBezTo>
                        <a:pt x="6" y="40"/>
                        <a:pt x="6" y="40"/>
                        <a:pt x="6" y="40"/>
                      </a:cubicBezTo>
                      <a:cubicBezTo>
                        <a:pt x="3" y="40"/>
                        <a:pt x="0" y="36"/>
                        <a:pt x="1" y="33"/>
                      </a:cubicBezTo>
                      <a:cubicBezTo>
                        <a:pt x="6" y="6"/>
                        <a:pt x="6" y="6"/>
                        <a:pt x="6" y="6"/>
                      </a:cubicBezTo>
                      <a:cubicBezTo>
                        <a:pt x="7" y="2"/>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99" name="Freeform 57"/>
                <p:cNvSpPr>
                  <a:spLocks/>
                </p:cNvSpPr>
                <p:nvPr/>
              </p:nvSpPr>
              <p:spPr bwMode="auto">
                <a:xfrm>
                  <a:off x="425" y="1938"/>
                  <a:ext cx="54" cy="57"/>
                </a:xfrm>
                <a:custGeom>
                  <a:avLst/>
                  <a:gdLst>
                    <a:gd name="T0" fmla="*/ 14 w 43"/>
                    <a:gd name="T1" fmla="*/ 1 h 45"/>
                    <a:gd name="T2" fmla="*/ 37 w 43"/>
                    <a:gd name="T3" fmla="*/ 5 h 45"/>
                    <a:gd name="T4" fmla="*/ 42 w 43"/>
                    <a:gd name="T5" fmla="*/ 13 h 45"/>
                    <a:gd name="T6" fmla="*/ 37 w 43"/>
                    <a:gd name="T7" fmla="*/ 39 h 45"/>
                    <a:gd name="T8" fmla="*/ 30 w 43"/>
                    <a:gd name="T9" fmla="*/ 45 h 45"/>
                    <a:gd name="T10" fmla="*/ 6 w 43"/>
                    <a:gd name="T11" fmla="*/ 40 h 45"/>
                    <a:gd name="T12" fmla="*/ 1 w 43"/>
                    <a:gd name="T13" fmla="*/ 33 h 45"/>
                    <a:gd name="T14" fmla="*/ 6 w 43"/>
                    <a:gd name="T15" fmla="*/ 6 h 45"/>
                    <a:gd name="T16" fmla="*/ 14 w 43"/>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5">
                      <a:moveTo>
                        <a:pt x="14" y="1"/>
                      </a:moveTo>
                      <a:cubicBezTo>
                        <a:pt x="37" y="5"/>
                        <a:pt x="37" y="5"/>
                        <a:pt x="37" y="5"/>
                      </a:cubicBezTo>
                      <a:cubicBezTo>
                        <a:pt x="41" y="6"/>
                        <a:pt x="43" y="9"/>
                        <a:pt x="42" y="13"/>
                      </a:cubicBezTo>
                      <a:cubicBezTo>
                        <a:pt x="37" y="39"/>
                        <a:pt x="37" y="39"/>
                        <a:pt x="37" y="39"/>
                      </a:cubicBezTo>
                      <a:cubicBezTo>
                        <a:pt x="37" y="43"/>
                        <a:pt x="33" y="45"/>
                        <a:pt x="30" y="45"/>
                      </a:cubicBezTo>
                      <a:cubicBezTo>
                        <a:pt x="6" y="40"/>
                        <a:pt x="6" y="40"/>
                        <a:pt x="6" y="40"/>
                      </a:cubicBezTo>
                      <a:cubicBezTo>
                        <a:pt x="3" y="40"/>
                        <a:pt x="0" y="36"/>
                        <a:pt x="1" y="33"/>
                      </a:cubicBezTo>
                      <a:cubicBezTo>
                        <a:pt x="6" y="6"/>
                        <a:pt x="6" y="6"/>
                        <a:pt x="6" y="6"/>
                      </a:cubicBezTo>
                      <a:cubicBezTo>
                        <a:pt x="7" y="2"/>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00" name="Freeform 58"/>
                <p:cNvSpPr>
                  <a:spLocks/>
                </p:cNvSpPr>
                <p:nvPr/>
              </p:nvSpPr>
              <p:spPr bwMode="auto">
                <a:xfrm>
                  <a:off x="365" y="1926"/>
                  <a:ext cx="55" cy="57"/>
                </a:xfrm>
                <a:custGeom>
                  <a:avLst/>
                  <a:gdLst>
                    <a:gd name="T0" fmla="*/ 14 w 43"/>
                    <a:gd name="T1" fmla="*/ 1 h 45"/>
                    <a:gd name="T2" fmla="*/ 37 w 43"/>
                    <a:gd name="T3" fmla="*/ 5 h 45"/>
                    <a:gd name="T4" fmla="*/ 42 w 43"/>
                    <a:gd name="T5" fmla="*/ 13 h 45"/>
                    <a:gd name="T6" fmla="*/ 37 w 43"/>
                    <a:gd name="T7" fmla="*/ 39 h 45"/>
                    <a:gd name="T8" fmla="*/ 29 w 43"/>
                    <a:gd name="T9" fmla="*/ 45 h 45"/>
                    <a:gd name="T10" fmla="*/ 6 w 43"/>
                    <a:gd name="T11" fmla="*/ 40 h 45"/>
                    <a:gd name="T12" fmla="*/ 1 w 43"/>
                    <a:gd name="T13" fmla="*/ 32 h 45"/>
                    <a:gd name="T14" fmla="*/ 6 w 43"/>
                    <a:gd name="T15" fmla="*/ 6 h 45"/>
                    <a:gd name="T16" fmla="*/ 14 w 43"/>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5">
                      <a:moveTo>
                        <a:pt x="14" y="1"/>
                      </a:moveTo>
                      <a:cubicBezTo>
                        <a:pt x="37" y="5"/>
                        <a:pt x="37" y="5"/>
                        <a:pt x="37" y="5"/>
                      </a:cubicBezTo>
                      <a:cubicBezTo>
                        <a:pt x="40" y="6"/>
                        <a:pt x="43" y="9"/>
                        <a:pt x="42" y="13"/>
                      </a:cubicBezTo>
                      <a:cubicBezTo>
                        <a:pt x="37" y="39"/>
                        <a:pt x="37" y="39"/>
                        <a:pt x="37" y="39"/>
                      </a:cubicBezTo>
                      <a:cubicBezTo>
                        <a:pt x="36" y="43"/>
                        <a:pt x="33" y="45"/>
                        <a:pt x="29" y="45"/>
                      </a:cubicBezTo>
                      <a:cubicBezTo>
                        <a:pt x="6" y="40"/>
                        <a:pt x="6" y="40"/>
                        <a:pt x="6" y="40"/>
                      </a:cubicBezTo>
                      <a:cubicBezTo>
                        <a:pt x="2" y="40"/>
                        <a:pt x="0" y="36"/>
                        <a:pt x="1" y="32"/>
                      </a:cubicBezTo>
                      <a:cubicBezTo>
                        <a:pt x="6" y="6"/>
                        <a:pt x="6" y="6"/>
                        <a:pt x="6" y="6"/>
                      </a:cubicBezTo>
                      <a:cubicBezTo>
                        <a:pt x="6" y="2"/>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01" name="Freeform 59"/>
                <p:cNvSpPr>
                  <a:spLocks/>
                </p:cNvSpPr>
                <p:nvPr/>
              </p:nvSpPr>
              <p:spPr bwMode="auto">
                <a:xfrm>
                  <a:off x="306" y="1915"/>
                  <a:ext cx="54" cy="57"/>
                </a:xfrm>
                <a:custGeom>
                  <a:avLst/>
                  <a:gdLst>
                    <a:gd name="T0" fmla="*/ 13 w 43"/>
                    <a:gd name="T1" fmla="*/ 0 h 45"/>
                    <a:gd name="T2" fmla="*/ 37 w 43"/>
                    <a:gd name="T3" fmla="*/ 5 h 45"/>
                    <a:gd name="T4" fmla="*/ 42 w 43"/>
                    <a:gd name="T5" fmla="*/ 13 h 45"/>
                    <a:gd name="T6" fmla="*/ 37 w 43"/>
                    <a:gd name="T7" fmla="*/ 39 h 45"/>
                    <a:gd name="T8" fmla="*/ 29 w 43"/>
                    <a:gd name="T9" fmla="*/ 45 h 45"/>
                    <a:gd name="T10" fmla="*/ 6 w 43"/>
                    <a:gd name="T11" fmla="*/ 40 h 45"/>
                    <a:gd name="T12" fmla="*/ 0 w 43"/>
                    <a:gd name="T13" fmla="*/ 32 h 45"/>
                    <a:gd name="T14" fmla="*/ 6 w 43"/>
                    <a:gd name="T15" fmla="*/ 6 h 45"/>
                    <a:gd name="T16" fmla="*/ 13 w 4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5">
                      <a:moveTo>
                        <a:pt x="13" y="0"/>
                      </a:moveTo>
                      <a:cubicBezTo>
                        <a:pt x="37" y="5"/>
                        <a:pt x="37" y="5"/>
                        <a:pt x="37" y="5"/>
                      </a:cubicBezTo>
                      <a:cubicBezTo>
                        <a:pt x="40" y="6"/>
                        <a:pt x="43" y="9"/>
                        <a:pt x="42" y="13"/>
                      </a:cubicBezTo>
                      <a:cubicBezTo>
                        <a:pt x="37" y="39"/>
                        <a:pt x="37" y="39"/>
                        <a:pt x="37" y="39"/>
                      </a:cubicBezTo>
                      <a:cubicBezTo>
                        <a:pt x="36" y="43"/>
                        <a:pt x="33" y="45"/>
                        <a:pt x="29" y="45"/>
                      </a:cubicBezTo>
                      <a:cubicBezTo>
                        <a:pt x="6" y="40"/>
                        <a:pt x="6" y="40"/>
                        <a:pt x="6" y="40"/>
                      </a:cubicBezTo>
                      <a:cubicBezTo>
                        <a:pt x="2" y="39"/>
                        <a:pt x="0" y="36"/>
                        <a:pt x="0" y="32"/>
                      </a:cubicBezTo>
                      <a:cubicBezTo>
                        <a:pt x="6" y="6"/>
                        <a:pt x="6" y="6"/>
                        <a:pt x="6" y="6"/>
                      </a:cubicBezTo>
                      <a:cubicBezTo>
                        <a:pt x="6" y="2"/>
                        <a:pt x="10" y="0"/>
                        <a:pt x="1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02" name="Freeform 60"/>
                <p:cNvSpPr>
                  <a:spLocks/>
                </p:cNvSpPr>
                <p:nvPr/>
              </p:nvSpPr>
              <p:spPr bwMode="auto">
                <a:xfrm>
                  <a:off x="244" y="1902"/>
                  <a:ext cx="54" cy="59"/>
                </a:xfrm>
                <a:custGeom>
                  <a:avLst/>
                  <a:gdLst>
                    <a:gd name="T0" fmla="*/ 14 w 43"/>
                    <a:gd name="T1" fmla="*/ 1 h 46"/>
                    <a:gd name="T2" fmla="*/ 37 w 43"/>
                    <a:gd name="T3" fmla="*/ 6 h 46"/>
                    <a:gd name="T4" fmla="*/ 43 w 43"/>
                    <a:gd name="T5" fmla="*/ 14 h 46"/>
                    <a:gd name="T6" fmla="*/ 38 w 43"/>
                    <a:gd name="T7" fmla="*/ 40 h 46"/>
                    <a:gd name="T8" fmla="*/ 30 w 43"/>
                    <a:gd name="T9" fmla="*/ 45 h 46"/>
                    <a:gd name="T10" fmla="*/ 6 w 43"/>
                    <a:gd name="T11" fmla="*/ 41 h 46"/>
                    <a:gd name="T12" fmla="*/ 1 w 43"/>
                    <a:gd name="T13" fmla="*/ 33 h 46"/>
                    <a:gd name="T14" fmla="*/ 6 w 43"/>
                    <a:gd name="T15" fmla="*/ 6 h 46"/>
                    <a:gd name="T16" fmla="*/ 14 w 43"/>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6">
                      <a:moveTo>
                        <a:pt x="14" y="1"/>
                      </a:moveTo>
                      <a:cubicBezTo>
                        <a:pt x="37" y="6"/>
                        <a:pt x="37" y="6"/>
                        <a:pt x="37" y="6"/>
                      </a:cubicBezTo>
                      <a:cubicBezTo>
                        <a:pt x="41" y="6"/>
                        <a:pt x="43" y="10"/>
                        <a:pt x="43" y="14"/>
                      </a:cubicBezTo>
                      <a:cubicBezTo>
                        <a:pt x="38" y="40"/>
                        <a:pt x="38" y="40"/>
                        <a:pt x="38" y="40"/>
                      </a:cubicBezTo>
                      <a:cubicBezTo>
                        <a:pt x="37" y="44"/>
                        <a:pt x="33" y="46"/>
                        <a:pt x="30" y="45"/>
                      </a:cubicBezTo>
                      <a:cubicBezTo>
                        <a:pt x="6" y="41"/>
                        <a:pt x="6" y="41"/>
                        <a:pt x="6" y="41"/>
                      </a:cubicBezTo>
                      <a:cubicBezTo>
                        <a:pt x="2" y="40"/>
                        <a:pt x="0" y="37"/>
                        <a:pt x="1" y="33"/>
                      </a:cubicBezTo>
                      <a:cubicBezTo>
                        <a:pt x="6" y="6"/>
                        <a:pt x="6" y="6"/>
                        <a:pt x="6" y="6"/>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03" name="Freeform 61"/>
                <p:cNvSpPr>
                  <a:spLocks/>
                </p:cNvSpPr>
                <p:nvPr/>
              </p:nvSpPr>
              <p:spPr bwMode="auto">
                <a:xfrm>
                  <a:off x="233" y="1962"/>
                  <a:ext cx="88" cy="64"/>
                </a:xfrm>
                <a:custGeom>
                  <a:avLst/>
                  <a:gdLst>
                    <a:gd name="T0" fmla="*/ 14 w 70"/>
                    <a:gd name="T1" fmla="*/ 1 h 51"/>
                    <a:gd name="T2" fmla="*/ 63 w 70"/>
                    <a:gd name="T3" fmla="*/ 10 h 51"/>
                    <a:gd name="T4" fmla="*/ 69 w 70"/>
                    <a:gd name="T5" fmla="*/ 19 h 51"/>
                    <a:gd name="T6" fmla="*/ 64 w 70"/>
                    <a:gd name="T7" fmla="*/ 44 h 51"/>
                    <a:gd name="T8" fmla="*/ 56 w 70"/>
                    <a:gd name="T9" fmla="*/ 50 h 51"/>
                    <a:gd name="T10" fmla="*/ 7 w 70"/>
                    <a:gd name="T11" fmla="*/ 40 h 51"/>
                    <a:gd name="T12" fmla="*/ 1 w 70"/>
                    <a:gd name="T13" fmla="*/ 32 h 51"/>
                    <a:gd name="T14" fmla="*/ 6 w 70"/>
                    <a:gd name="T15" fmla="*/ 6 h 51"/>
                    <a:gd name="T16" fmla="*/ 14 w 70"/>
                    <a:gd name="T17"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51">
                      <a:moveTo>
                        <a:pt x="14" y="1"/>
                      </a:moveTo>
                      <a:cubicBezTo>
                        <a:pt x="63" y="10"/>
                        <a:pt x="63" y="10"/>
                        <a:pt x="63" y="10"/>
                      </a:cubicBezTo>
                      <a:cubicBezTo>
                        <a:pt x="67" y="11"/>
                        <a:pt x="70" y="15"/>
                        <a:pt x="69" y="19"/>
                      </a:cubicBezTo>
                      <a:cubicBezTo>
                        <a:pt x="64" y="44"/>
                        <a:pt x="64" y="44"/>
                        <a:pt x="64" y="44"/>
                      </a:cubicBezTo>
                      <a:cubicBezTo>
                        <a:pt x="63" y="48"/>
                        <a:pt x="59" y="51"/>
                        <a:pt x="56" y="50"/>
                      </a:cubicBezTo>
                      <a:cubicBezTo>
                        <a:pt x="7" y="40"/>
                        <a:pt x="7" y="40"/>
                        <a:pt x="7" y="40"/>
                      </a:cubicBezTo>
                      <a:cubicBezTo>
                        <a:pt x="3" y="40"/>
                        <a:pt x="0" y="36"/>
                        <a:pt x="1" y="32"/>
                      </a:cubicBezTo>
                      <a:cubicBezTo>
                        <a:pt x="6" y="6"/>
                        <a:pt x="6" y="6"/>
                        <a:pt x="6" y="6"/>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04" name="Freeform 62"/>
                <p:cNvSpPr>
                  <a:spLocks/>
                </p:cNvSpPr>
                <p:nvPr/>
              </p:nvSpPr>
              <p:spPr bwMode="auto">
                <a:xfrm>
                  <a:off x="221" y="2020"/>
                  <a:ext cx="100" cy="67"/>
                </a:xfrm>
                <a:custGeom>
                  <a:avLst/>
                  <a:gdLst>
                    <a:gd name="T0" fmla="*/ 14 w 79"/>
                    <a:gd name="T1" fmla="*/ 1 h 53"/>
                    <a:gd name="T2" fmla="*/ 73 w 79"/>
                    <a:gd name="T3" fmla="*/ 12 h 53"/>
                    <a:gd name="T4" fmla="*/ 78 w 79"/>
                    <a:gd name="T5" fmla="*/ 21 h 53"/>
                    <a:gd name="T6" fmla="*/ 73 w 79"/>
                    <a:gd name="T7" fmla="*/ 46 h 53"/>
                    <a:gd name="T8" fmla="*/ 65 w 79"/>
                    <a:gd name="T9" fmla="*/ 52 h 53"/>
                    <a:gd name="T10" fmla="*/ 7 w 79"/>
                    <a:gd name="T11" fmla="*/ 41 h 53"/>
                    <a:gd name="T12" fmla="*/ 1 w 79"/>
                    <a:gd name="T13" fmla="*/ 32 h 53"/>
                    <a:gd name="T14" fmla="*/ 6 w 79"/>
                    <a:gd name="T15" fmla="*/ 7 h 53"/>
                    <a:gd name="T16" fmla="*/ 14 w 79"/>
                    <a:gd name="T17"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53">
                      <a:moveTo>
                        <a:pt x="14" y="1"/>
                      </a:moveTo>
                      <a:cubicBezTo>
                        <a:pt x="73" y="12"/>
                        <a:pt x="73" y="12"/>
                        <a:pt x="73" y="12"/>
                      </a:cubicBezTo>
                      <a:cubicBezTo>
                        <a:pt x="76" y="13"/>
                        <a:pt x="79" y="17"/>
                        <a:pt x="78" y="21"/>
                      </a:cubicBezTo>
                      <a:cubicBezTo>
                        <a:pt x="73" y="46"/>
                        <a:pt x="73" y="46"/>
                        <a:pt x="73" y="46"/>
                      </a:cubicBezTo>
                      <a:cubicBezTo>
                        <a:pt x="73" y="50"/>
                        <a:pt x="69" y="53"/>
                        <a:pt x="65" y="52"/>
                      </a:cubicBezTo>
                      <a:cubicBezTo>
                        <a:pt x="7" y="41"/>
                        <a:pt x="7" y="41"/>
                        <a:pt x="7" y="41"/>
                      </a:cubicBezTo>
                      <a:cubicBezTo>
                        <a:pt x="3" y="40"/>
                        <a:pt x="0" y="36"/>
                        <a:pt x="1" y="32"/>
                      </a:cubicBezTo>
                      <a:cubicBezTo>
                        <a:pt x="6" y="7"/>
                        <a:pt x="6" y="7"/>
                        <a:pt x="6" y="7"/>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05" name="Freeform 63"/>
                <p:cNvSpPr>
                  <a:spLocks/>
                </p:cNvSpPr>
                <p:nvPr/>
              </p:nvSpPr>
              <p:spPr bwMode="auto">
                <a:xfrm>
                  <a:off x="210" y="2079"/>
                  <a:ext cx="131" cy="72"/>
                </a:xfrm>
                <a:custGeom>
                  <a:avLst/>
                  <a:gdLst>
                    <a:gd name="T0" fmla="*/ 14 w 104"/>
                    <a:gd name="T1" fmla="*/ 1 h 57"/>
                    <a:gd name="T2" fmla="*/ 98 w 104"/>
                    <a:gd name="T3" fmla="*/ 17 h 57"/>
                    <a:gd name="T4" fmla="*/ 104 w 104"/>
                    <a:gd name="T5" fmla="*/ 25 h 57"/>
                    <a:gd name="T6" fmla="*/ 99 w 104"/>
                    <a:gd name="T7" fmla="*/ 51 h 57"/>
                    <a:gd name="T8" fmla="*/ 90 w 104"/>
                    <a:gd name="T9" fmla="*/ 56 h 57"/>
                    <a:gd name="T10" fmla="*/ 7 w 104"/>
                    <a:gd name="T11" fmla="*/ 40 h 57"/>
                    <a:gd name="T12" fmla="*/ 1 w 104"/>
                    <a:gd name="T13" fmla="*/ 32 h 57"/>
                    <a:gd name="T14" fmla="*/ 6 w 104"/>
                    <a:gd name="T15" fmla="*/ 6 h 57"/>
                    <a:gd name="T16" fmla="*/ 14 w 104"/>
                    <a:gd name="T17"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57">
                      <a:moveTo>
                        <a:pt x="14" y="1"/>
                      </a:moveTo>
                      <a:cubicBezTo>
                        <a:pt x="98" y="17"/>
                        <a:pt x="98" y="17"/>
                        <a:pt x="98" y="17"/>
                      </a:cubicBezTo>
                      <a:cubicBezTo>
                        <a:pt x="102" y="18"/>
                        <a:pt x="104" y="21"/>
                        <a:pt x="104" y="25"/>
                      </a:cubicBezTo>
                      <a:cubicBezTo>
                        <a:pt x="99" y="51"/>
                        <a:pt x="99" y="51"/>
                        <a:pt x="99" y="51"/>
                      </a:cubicBezTo>
                      <a:cubicBezTo>
                        <a:pt x="98" y="55"/>
                        <a:pt x="94" y="57"/>
                        <a:pt x="90" y="56"/>
                      </a:cubicBezTo>
                      <a:cubicBezTo>
                        <a:pt x="7" y="40"/>
                        <a:pt x="7" y="40"/>
                        <a:pt x="7" y="40"/>
                      </a:cubicBezTo>
                      <a:cubicBezTo>
                        <a:pt x="3" y="40"/>
                        <a:pt x="0" y="36"/>
                        <a:pt x="1" y="32"/>
                      </a:cubicBezTo>
                      <a:cubicBezTo>
                        <a:pt x="6" y="6"/>
                        <a:pt x="6" y="6"/>
                        <a:pt x="6" y="6"/>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06" name="Freeform 64"/>
                <p:cNvSpPr>
                  <a:spLocks/>
                </p:cNvSpPr>
                <p:nvPr/>
              </p:nvSpPr>
              <p:spPr bwMode="auto">
                <a:xfrm>
                  <a:off x="199" y="2137"/>
                  <a:ext cx="70" cy="61"/>
                </a:xfrm>
                <a:custGeom>
                  <a:avLst/>
                  <a:gdLst>
                    <a:gd name="T0" fmla="*/ 14 w 56"/>
                    <a:gd name="T1" fmla="*/ 1 h 48"/>
                    <a:gd name="T2" fmla="*/ 49 w 56"/>
                    <a:gd name="T3" fmla="*/ 8 h 48"/>
                    <a:gd name="T4" fmla="*/ 55 w 56"/>
                    <a:gd name="T5" fmla="*/ 16 h 48"/>
                    <a:gd name="T6" fmla="*/ 50 w 56"/>
                    <a:gd name="T7" fmla="*/ 42 h 48"/>
                    <a:gd name="T8" fmla="*/ 41 w 56"/>
                    <a:gd name="T9" fmla="*/ 48 h 48"/>
                    <a:gd name="T10" fmla="*/ 7 w 56"/>
                    <a:gd name="T11" fmla="*/ 41 h 48"/>
                    <a:gd name="T12" fmla="*/ 1 w 56"/>
                    <a:gd name="T13" fmla="*/ 32 h 48"/>
                    <a:gd name="T14" fmla="*/ 6 w 56"/>
                    <a:gd name="T15" fmla="*/ 7 h 48"/>
                    <a:gd name="T16" fmla="*/ 14 w 56"/>
                    <a:gd name="T17"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8">
                      <a:moveTo>
                        <a:pt x="14" y="1"/>
                      </a:moveTo>
                      <a:cubicBezTo>
                        <a:pt x="49" y="8"/>
                        <a:pt x="49" y="8"/>
                        <a:pt x="49" y="8"/>
                      </a:cubicBezTo>
                      <a:cubicBezTo>
                        <a:pt x="53" y="9"/>
                        <a:pt x="56" y="12"/>
                        <a:pt x="55" y="16"/>
                      </a:cubicBezTo>
                      <a:cubicBezTo>
                        <a:pt x="50" y="42"/>
                        <a:pt x="50" y="42"/>
                        <a:pt x="50" y="42"/>
                      </a:cubicBezTo>
                      <a:cubicBezTo>
                        <a:pt x="49" y="46"/>
                        <a:pt x="45" y="48"/>
                        <a:pt x="41" y="48"/>
                      </a:cubicBezTo>
                      <a:cubicBezTo>
                        <a:pt x="7" y="41"/>
                        <a:pt x="7" y="41"/>
                        <a:pt x="7" y="41"/>
                      </a:cubicBezTo>
                      <a:cubicBezTo>
                        <a:pt x="3" y="40"/>
                        <a:pt x="0" y="36"/>
                        <a:pt x="1" y="32"/>
                      </a:cubicBezTo>
                      <a:cubicBezTo>
                        <a:pt x="6" y="7"/>
                        <a:pt x="6" y="7"/>
                        <a:pt x="6" y="7"/>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07" name="Freeform 65"/>
                <p:cNvSpPr>
                  <a:spLocks/>
                </p:cNvSpPr>
                <p:nvPr/>
              </p:nvSpPr>
              <p:spPr bwMode="auto">
                <a:xfrm>
                  <a:off x="320" y="1978"/>
                  <a:ext cx="57" cy="58"/>
                </a:xfrm>
                <a:custGeom>
                  <a:avLst/>
                  <a:gdLst>
                    <a:gd name="T0" fmla="*/ 14 w 45"/>
                    <a:gd name="T1" fmla="*/ 1 h 46"/>
                    <a:gd name="T2" fmla="*/ 39 w 45"/>
                    <a:gd name="T3" fmla="*/ 6 h 46"/>
                    <a:gd name="T4" fmla="*/ 45 w 45"/>
                    <a:gd name="T5" fmla="*/ 14 h 46"/>
                    <a:gd name="T6" fmla="*/ 40 w 45"/>
                    <a:gd name="T7" fmla="*/ 40 h 46"/>
                    <a:gd name="T8" fmla="*/ 32 w 45"/>
                    <a:gd name="T9" fmla="*/ 45 h 46"/>
                    <a:gd name="T10" fmla="*/ 6 w 45"/>
                    <a:gd name="T11" fmla="*/ 41 h 46"/>
                    <a:gd name="T12" fmla="*/ 1 w 45"/>
                    <a:gd name="T13" fmla="*/ 32 h 46"/>
                    <a:gd name="T14" fmla="*/ 6 w 45"/>
                    <a:gd name="T15" fmla="*/ 7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6"/>
                        <a:pt x="39" y="6"/>
                        <a:pt x="39" y="6"/>
                      </a:cubicBezTo>
                      <a:cubicBezTo>
                        <a:pt x="43" y="6"/>
                        <a:pt x="45" y="10"/>
                        <a:pt x="45" y="14"/>
                      </a:cubicBezTo>
                      <a:cubicBezTo>
                        <a:pt x="40" y="40"/>
                        <a:pt x="40" y="40"/>
                        <a:pt x="40" y="40"/>
                      </a:cubicBezTo>
                      <a:cubicBezTo>
                        <a:pt x="39" y="44"/>
                        <a:pt x="35" y="46"/>
                        <a:pt x="32" y="45"/>
                      </a:cubicBezTo>
                      <a:cubicBezTo>
                        <a:pt x="6" y="41"/>
                        <a:pt x="6" y="41"/>
                        <a:pt x="6" y="41"/>
                      </a:cubicBezTo>
                      <a:cubicBezTo>
                        <a:pt x="3" y="40"/>
                        <a:pt x="0" y="36"/>
                        <a:pt x="1" y="32"/>
                      </a:cubicBezTo>
                      <a:cubicBezTo>
                        <a:pt x="6" y="7"/>
                        <a:pt x="6" y="7"/>
                        <a:pt x="6" y="7"/>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08" name="Freeform 66"/>
                <p:cNvSpPr>
                  <a:spLocks/>
                </p:cNvSpPr>
                <p:nvPr/>
              </p:nvSpPr>
              <p:spPr bwMode="auto">
                <a:xfrm>
                  <a:off x="381" y="1990"/>
                  <a:ext cx="58" cy="58"/>
                </a:xfrm>
                <a:custGeom>
                  <a:avLst/>
                  <a:gdLst>
                    <a:gd name="T0" fmla="*/ 14 w 46"/>
                    <a:gd name="T1" fmla="*/ 1 h 46"/>
                    <a:gd name="T2" fmla="*/ 39 w 46"/>
                    <a:gd name="T3" fmla="*/ 6 h 46"/>
                    <a:gd name="T4" fmla="*/ 45 w 46"/>
                    <a:gd name="T5" fmla="*/ 14 h 46"/>
                    <a:gd name="T6" fmla="*/ 40 w 46"/>
                    <a:gd name="T7" fmla="*/ 40 h 46"/>
                    <a:gd name="T8" fmla="*/ 32 w 46"/>
                    <a:gd name="T9" fmla="*/ 46 h 46"/>
                    <a:gd name="T10" fmla="*/ 7 w 46"/>
                    <a:gd name="T11" fmla="*/ 41 h 46"/>
                    <a:gd name="T12" fmla="*/ 1 w 46"/>
                    <a:gd name="T13" fmla="*/ 33 h 46"/>
                    <a:gd name="T14" fmla="*/ 6 w 46"/>
                    <a:gd name="T15" fmla="*/ 7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6"/>
                        <a:pt x="39" y="6"/>
                        <a:pt x="39" y="6"/>
                      </a:cubicBezTo>
                      <a:cubicBezTo>
                        <a:pt x="43" y="7"/>
                        <a:pt x="46" y="10"/>
                        <a:pt x="45" y="14"/>
                      </a:cubicBezTo>
                      <a:cubicBezTo>
                        <a:pt x="40" y="40"/>
                        <a:pt x="40" y="40"/>
                        <a:pt x="40" y="40"/>
                      </a:cubicBezTo>
                      <a:cubicBezTo>
                        <a:pt x="39" y="44"/>
                        <a:pt x="35" y="46"/>
                        <a:pt x="32" y="46"/>
                      </a:cubicBezTo>
                      <a:cubicBezTo>
                        <a:pt x="7" y="41"/>
                        <a:pt x="7" y="41"/>
                        <a:pt x="7" y="41"/>
                      </a:cubicBezTo>
                      <a:cubicBezTo>
                        <a:pt x="3" y="40"/>
                        <a:pt x="0" y="36"/>
                        <a:pt x="1" y="33"/>
                      </a:cubicBezTo>
                      <a:cubicBezTo>
                        <a:pt x="6" y="7"/>
                        <a:pt x="6" y="7"/>
                        <a:pt x="6" y="7"/>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09" name="Freeform 67"/>
                <p:cNvSpPr>
                  <a:spLocks/>
                </p:cNvSpPr>
                <p:nvPr/>
              </p:nvSpPr>
              <p:spPr bwMode="auto">
                <a:xfrm>
                  <a:off x="441" y="2002"/>
                  <a:ext cx="58" cy="58"/>
                </a:xfrm>
                <a:custGeom>
                  <a:avLst/>
                  <a:gdLst>
                    <a:gd name="T0" fmla="*/ 14 w 46"/>
                    <a:gd name="T1" fmla="*/ 0 h 46"/>
                    <a:gd name="T2" fmla="*/ 39 w 46"/>
                    <a:gd name="T3" fmla="*/ 5 h 46"/>
                    <a:gd name="T4" fmla="*/ 45 w 46"/>
                    <a:gd name="T5" fmla="*/ 14 h 46"/>
                    <a:gd name="T6" fmla="*/ 40 w 46"/>
                    <a:gd name="T7" fmla="*/ 39 h 46"/>
                    <a:gd name="T8" fmla="*/ 32 w 46"/>
                    <a:gd name="T9" fmla="*/ 45 h 46"/>
                    <a:gd name="T10" fmla="*/ 7 w 46"/>
                    <a:gd name="T11" fmla="*/ 40 h 46"/>
                    <a:gd name="T12" fmla="*/ 1 w 46"/>
                    <a:gd name="T13" fmla="*/ 32 h 46"/>
                    <a:gd name="T14" fmla="*/ 6 w 46"/>
                    <a:gd name="T15" fmla="*/ 6 h 46"/>
                    <a:gd name="T16" fmla="*/ 14 w 46"/>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0"/>
                      </a:moveTo>
                      <a:cubicBezTo>
                        <a:pt x="39" y="5"/>
                        <a:pt x="39" y="5"/>
                        <a:pt x="39" y="5"/>
                      </a:cubicBezTo>
                      <a:cubicBezTo>
                        <a:pt x="43" y="6"/>
                        <a:pt x="46" y="10"/>
                        <a:pt x="45" y="14"/>
                      </a:cubicBezTo>
                      <a:cubicBezTo>
                        <a:pt x="40" y="39"/>
                        <a:pt x="40" y="39"/>
                        <a:pt x="40" y="39"/>
                      </a:cubicBezTo>
                      <a:cubicBezTo>
                        <a:pt x="39" y="43"/>
                        <a:pt x="36" y="46"/>
                        <a:pt x="32" y="45"/>
                      </a:cubicBezTo>
                      <a:cubicBezTo>
                        <a:pt x="7" y="40"/>
                        <a:pt x="7" y="40"/>
                        <a:pt x="7" y="40"/>
                      </a:cubicBezTo>
                      <a:cubicBezTo>
                        <a:pt x="3" y="39"/>
                        <a:pt x="0" y="36"/>
                        <a:pt x="1" y="32"/>
                      </a:cubicBezTo>
                      <a:cubicBezTo>
                        <a:pt x="6" y="6"/>
                        <a:pt x="6" y="6"/>
                        <a:pt x="6" y="6"/>
                      </a:cubicBezTo>
                      <a:cubicBezTo>
                        <a:pt x="7"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10" name="Freeform 68"/>
                <p:cNvSpPr>
                  <a:spLocks/>
                </p:cNvSpPr>
                <p:nvPr/>
              </p:nvSpPr>
              <p:spPr bwMode="auto">
                <a:xfrm>
                  <a:off x="502" y="2014"/>
                  <a:ext cx="58" cy="58"/>
                </a:xfrm>
                <a:custGeom>
                  <a:avLst/>
                  <a:gdLst>
                    <a:gd name="T0" fmla="*/ 14 w 46"/>
                    <a:gd name="T1" fmla="*/ 1 h 46"/>
                    <a:gd name="T2" fmla="*/ 39 w 46"/>
                    <a:gd name="T3" fmla="*/ 5 h 46"/>
                    <a:gd name="T4" fmla="*/ 45 w 46"/>
                    <a:gd name="T5" fmla="*/ 14 h 46"/>
                    <a:gd name="T6" fmla="*/ 40 w 46"/>
                    <a:gd name="T7" fmla="*/ 39 h 46"/>
                    <a:gd name="T8" fmla="*/ 32 w 46"/>
                    <a:gd name="T9" fmla="*/ 45 h 46"/>
                    <a:gd name="T10" fmla="*/ 7 w 46"/>
                    <a:gd name="T11" fmla="*/ 40 h 46"/>
                    <a:gd name="T12" fmla="*/ 1 w 46"/>
                    <a:gd name="T13" fmla="*/ 32 h 46"/>
                    <a:gd name="T14" fmla="*/ 6 w 46"/>
                    <a:gd name="T15" fmla="*/ 6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5"/>
                        <a:pt x="39" y="5"/>
                        <a:pt x="39" y="5"/>
                      </a:cubicBezTo>
                      <a:cubicBezTo>
                        <a:pt x="43" y="6"/>
                        <a:pt x="46" y="10"/>
                        <a:pt x="45" y="14"/>
                      </a:cubicBezTo>
                      <a:cubicBezTo>
                        <a:pt x="40" y="39"/>
                        <a:pt x="40" y="39"/>
                        <a:pt x="40" y="39"/>
                      </a:cubicBezTo>
                      <a:cubicBezTo>
                        <a:pt x="39" y="43"/>
                        <a:pt x="36" y="46"/>
                        <a:pt x="32" y="45"/>
                      </a:cubicBezTo>
                      <a:cubicBezTo>
                        <a:pt x="7" y="40"/>
                        <a:pt x="7" y="40"/>
                        <a:pt x="7" y="40"/>
                      </a:cubicBezTo>
                      <a:cubicBezTo>
                        <a:pt x="3" y="40"/>
                        <a:pt x="0" y="36"/>
                        <a:pt x="1" y="32"/>
                      </a:cubicBezTo>
                      <a:cubicBezTo>
                        <a:pt x="6" y="6"/>
                        <a:pt x="6" y="6"/>
                        <a:pt x="6" y="6"/>
                      </a:cubicBezTo>
                      <a:cubicBezTo>
                        <a:pt x="7" y="2"/>
                        <a:pt x="11"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11" name="Freeform 69"/>
                <p:cNvSpPr>
                  <a:spLocks/>
                </p:cNvSpPr>
                <p:nvPr/>
              </p:nvSpPr>
              <p:spPr bwMode="auto">
                <a:xfrm>
                  <a:off x="563" y="2025"/>
                  <a:ext cx="58" cy="58"/>
                </a:xfrm>
                <a:custGeom>
                  <a:avLst/>
                  <a:gdLst>
                    <a:gd name="T0" fmla="*/ 14 w 46"/>
                    <a:gd name="T1" fmla="*/ 1 h 46"/>
                    <a:gd name="T2" fmla="*/ 39 w 46"/>
                    <a:gd name="T3" fmla="*/ 6 h 46"/>
                    <a:gd name="T4" fmla="*/ 45 w 46"/>
                    <a:gd name="T5" fmla="*/ 14 h 46"/>
                    <a:gd name="T6" fmla="*/ 40 w 46"/>
                    <a:gd name="T7" fmla="*/ 40 h 46"/>
                    <a:gd name="T8" fmla="*/ 32 w 46"/>
                    <a:gd name="T9" fmla="*/ 45 h 46"/>
                    <a:gd name="T10" fmla="*/ 7 w 46"/>
                    <a:gd name="T11" fmla="*/ 41 h 46"/>
                    <a:gd name="T12" fmla="*/ 1 w 46"/>
                    <a:gd name="T13" fmla="*/ 32 h 46"/>
                    <a:gd name="T14" fmla="*/ 6 w 46"/>
                    <a:gd name="T15" fmla="*/ 7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6"/>
                        <a:pt x="39" y="6"/>
                        <a:pt x="39" y="6"/>
                      </a:cubicBezTo>
                      <a:cubicBezTo>
                        <a:pt x="43" y="6"/>
                        <a:pt x="46" y="10"/>
                        <a:pt x="45" y="14"/>
                      </a:cubicBezTo>
                      <a:cubicBezTo>
                        <a:pt x="40" y="40"/>
                        <a:pt x="40" y="40"/>
                        <a:pt x="40" y="40"/>
                      </a:cubicBezTo>
                      <a:cubicBezTo>
                        <a:pt x="39" y="44"/>
                        <a:pt x="36" y="46"/>
                        <a:pt x="32" y="45"/>
                      </a:cubicBezTo>
                      <a:cubicBezTo>
                        <a:pt x="7" y="41"/>
                        <a:pt x="7" y="41"/>
                        <a:pt x="7" y="41"/>
                      </a:cubicBezTo>
                      <a:cubicBezTo>
                        <a:pt x="3" y="40"/>
                        <a:pt x="0" y="36"/>
                        <a:pt x="1" y="32"/>
                      </a:cubicBezTo>
                      <a:cubicBezTo>
                        <a:pt x="6" y="7"/>
                        <a:pt x="6" y="7"/>
                        <a:pt x="6" y="7"/>
                      </a:cubicBezTo>
                      <a:cubicBezTo>
                        <a:pt x="7" y="3"/>
                        <a:pt x="11"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12" name="Freeform 70"/>
                <p:cNvSpPr>
                  <a:spLocks/>
                </p:cNvSpPr>
                <p:nvPr/>
              </p:nvSpPr>
              <p:spPr bwMode="auto">
                <a:xfrm>
                  <a:off x="625" y="2036"/>
                  <a:ext cx="56" cy="59"/>
                </a:xfrm>
                <a:custGeom>
                  <a:avLst/>
                  <a:gdLst>
                    <a:gd name="T0" fmla="*/ 13 w 45"/>
                    <a:gd name="T1" fmla="*/ 1 h 46"/>
                    <a:gd name="T2" fmla="*/ 39 w 45"/>
                    <a:gd name="T3" fmla="*/ 6 h 46"/>
                    <a:gd name="T4" fmla="*/ 44 w 45"/>
                    <a:gd name="T5" fmla="*/ 14 h 46"/>
                    <a:gd name="T6" fmla="*/ 39 w 45"/>
                    <a:gd name="T7" fmla="*/ 40 h 46"/>
                    <a:gd name="T8" fmla="*/ 31 w 45"/>
                    <a:gd name="T9" fmla="*/ 46 h 46"/>
                    <a:gd name="T10" fmla="*/ 6 w 45"/>
                    <a:gd name="T11" fmla="*/ 41 h 46"/>
                    <a:gd name="T12" fmla="*/ 0 w 45"/>
                    <a:gd name="T13" fmla="*/ 32 h 46"/>
                    <a:gd name="T14" fmla="*/ 5 w 45"/>
                    <a:gd name="T15" fmla="*/ 7 h 46"/>
                    <a:gd name="T16" fmla="*/ 13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3" y="1"/>
                      </a:moveTo>
                      <a:cubicBezTo>
                        <a:pt x="39" y="6"/>
                        <a:pt x="39" y="6"/>
                        <a:pt x="39" y="6"/>
                      </a:cubicBezTo>
                      <a:cubicBezTo>
                        <a:pt x="42" y="7"/>
                        <a:pt x="45" y="10"/>
                        <a:pt x="44" y="14"/>
                      </a:cubicBezTo>
                      <a:cubicBezTo>
                        <a:pt x="39" y="40"/>
                        <a:pt x="39" y="40"/>
                        <a:pt x="39" y="40"/>
                      </a:cubicBezTo>
                      <a:cubicBezTo>
                        <a:pt x="38" y="44"/>
                        <a:pt x="35" y="46"/>
                        <a:pt x="31" y="46"/>
                      </a:cubicBezTo>
                      <a:cubicBezTo>
                        <a:pt x="6" y="41"/>
                        <a:pt x="6" y="41"/>
                        <a:pt x="6" y="41"/>
                      </a:cubicBezTo>
                      <a:cubicBezTo>
                        <a:pt x="2" y="40"/>
                        <a:pt x="0" y="36"/>
                        <a:pt x="0" y="32"/>
                      </a:cubicBezTo>
                      <a:cubicBezTo>
                        <a:pt x="5" y="7"/>
                        <a:pt x="5" y="7"/>
                        <a:pt x="5" y="7"/>
                      </a:cubicBezTo>
                      <a:cubicBezTo>
                        <a:pt x="6" y="3"/>
                        <a:pt x="10" y="0"/>
                        <a:pt x="13"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13" name="Freeform 71"/>
                <p:cNvSpPr>
                  <a:spLocks/>
                </p:cNvSpPr>
                <p:nvPr/>
              </p:nvSpPr>
              <p:spPr bwMode="auto">
                <a:xfrm>
                  <a:off x="685" y="2049"/>
                  <a:ext cx="57" cy="58"/>
                </a:xfrm>
                <a:custGeom>
                  <a:avLst/>
                  <a:gdLst>
                    <a:gd name="T0" fmla="*/ 14 w 45"/>
                    <a:gd name="T1" fmla="*/ 0 h 46"/>
                    <a:gd name="T2" fmla="*/ 39 w 45"/>
                    <a:gd name="T3" fmla="*/ 5 h 46"/>
                    <a:gd name="T4" fmla="*/ 44 w 45"/>
                    <a:gd name="T5" fmla="*/ 13 h 46"/>
                    <a:gd name="T6" fmla="*/ 39 w 45"/>
                    <a:gd name="T7" fmla="*/ 39 h 46"/>
                    <a:gd name="T8" fmla="*/ 31 w 45"/>
                    <a:gd name="T9" fmla="*/ 45 h 46"/>
                    <a:gd name="T10" fmla="*/ 6 w 45"/>
                    <a:gd name="T11" fmla="*/ 40 h 46"/>
                    <a:gd name="T12" fmla="*/ 0 w 45"/>
                    <a:gd name="T13" fmla="*/ 32 h 46"/>
                    <a:gd name="T14" fmla="*/ 5 w 45"/>
                    <a:gd name="T15" fmla="*/ 6 h 46"/>
                    <a:gd name="T16" fmla="*/ 14 w 45"/>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0"/>
                      </a:moveTo>
                      <a:cubicBezTo>
                        <a:pt x="39" y="5"/>
                        <a:pt x="39" y="5"/>
                        <a:pt x="39" y="5"/>
                      </a:cubicBezTo>
                      <a:cubicBezTo>
                        <a:pt x="42" y="6"/>
                        <a:pt x="45" y="10"/>
                        <a:pt x="44" y="13"/>
                      </a:cubicBezTo>
                      <a:cubicBezTo>
                        <a:pt x="39" y="39"/>
                        <a:pt x="39" y="39"/>
                        <a:pt x="39" y="39"/>
                      </a:cubicBezTo>
                      <a:cubicBezTo>
                        <a:pt x="39" y="43"/>
                        <a:pt x="35" y="46"/>
                        <a:pt x="31" y="45"/>
                      </a:cubicBezTo>
                      <a:cubicBezTo>
                        <a:pt x="6" y="40"/>
                        <a:pt x="6" y="40"/>
                        <a:pt x="6" y="40"/>
                      </a:cubicBezTo>
                      <a:cubicBezTo>
                        <a:pt x="2" y="39"/>
                        <a:pt x="0" y="36"/>
                        <a:pt x="0" y="32"/>
                      </a:cubicBezTo>
                      <a:cubicBezTo>
                        <a:pt x="5" y="6"/>
                        <a:pt x="5" y="6"/>
                        <a:pt x="5" y="6"/>
                      </a:cubicBezTo>
                      <a:cubicBezTo>
                        <a:pt x="6"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14" name="Freeform 72"/>
                <p:cNvSpPr>
                  <a:spLocks/>
                </p:cNvSpPr>
                <p:nvPr/>
              </p:nvSpPr>
              <p:spPr bwMode="auto">
                <a:xfrm>
                  <a:off x="746" y="2060"/>
                  <a:ext cx="57" cy="59"/>
                </a:xfrm>
                <a:custGeom>
                  <a:avLst/>
                  <a:gdLst>
                    <a:gd name="T0" fmla="*/ 14 w 45"/>
                    <a:gd name="T1" fmla="*/ 1 h 46"/>
                    <a:gd name="T2" fmla="*/ 39 w 45"/>
                    <a:gd name="T3" fmla="*/ 5 h 46"/>
                    <a:gd name="T4" fmla="*/ 44 w 45"/>
                    <a:gd name="T5" fmla="*/ 14 h 46"/>
                    <a:gd name="T6" fmla="*/ 39 w 45"/>
                    <a:gd name="T7" fmla="*/ 39 h 46"/>
                    <a:gd name="T8" fmla="*/ 31 w 45"/>
                    <a:gd name="T9" fmla="*/ 45 h 46"/>
                    <a:gd name="T10" fmla="*/ 6 w 45"/>
                    <a:gd name="T11" fmla="*/ 40 h 46"/>
                    <a:gd name="T12" fmla="*/ 0 w 45"/>
                    <a:gd name="T13" fmla="*/ 32 h 46"/>
                    <a:gd name="T14" fmla="*/ 5 w 45"/>
                    <a:gd name="T15" fmla="*/ 6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5"/>
                        <a:pt x="39" y="5"/>
                        <a:pt x="39" y="5"/>
                      </a:cubicBezTo>
                      <a:cubicBezTo>
                        <a:pt x="42" y="6"/>
                        <a:pt x="45" y="10"/>
                        <a:pt x="44" y="14"/>
                      </a:cubicBezTo>
                      <a:cubicBezTo>
                        <a:pt x="39" y="39"/>
                        <a:pt x="39" y="39"/>
                        <a:pt x="39" y="39"/>
                      </a:cubicBezTo>
                      <a:cubicBezTo>
                        <a:pt x="39" y="43"/>
                        <a:pt x="35" y="46"/>
                        <a:pt x="31" y="45"/>
                      </a:cubicBezTo>
                      <a:cubicBezTo>
                        <a:pt x="6" y="40"/>
                        <a:pt x="6" y="40"/>
                        <a:pt x="6" y="40"/>
                      </a:cubicBezTo>
                      <a:cubicBezTo>
                        <a:pt x="2" y="39"/>
                        <a:pt x="0" y="36"/>
                        <a:pt x="0" y="32"/>
                      </a:cubicBezTo>
                      <a:cubicBezTo>
                        <a:pt x="5" y="6"/>
                        <a:pt x="5" y="6"/>
                        <a:pt x="5" y="6"/>
                      </a:cubicBezTo>
                      <a:cubicBezTo>
                        <a:pt x="6" y="2"/>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15" name="Freeform 73"/>
                <p:cNvSpPr>
                  <a:spLocks/>
                </p:cNvSpPr>
                <p:nvPr/>
              </p:nvSpPr>
              <p:spPr bwMode="auto">
                <a:xfrm>
                  <a:off x="807" y="2072"/>
                  <a:ext cx="56" cy="58"/>
                </a:xfrm>
                <a:custGeom>
                  <a:avLst/>
                  <a:gdLst>
                    <a:gd name="T0" fmla="*/ 14 w 45"/>
                    <a:gd name="T1" fmla="*/ 1 h 46"/>
                    <a:gd name="T2" fmla="*/ 39 w 45"/>
                    <a:gd name="T3" fmla="*/ 6 h 46"/>
                    <a:gd name="T4" fmla="*/ 44 w 45"/>
                    <a:gd name="T5" fmla="*/ 14 h 46"/>
                    <a:gd name="T6" fmla="*/ 39 w 45"/>
                    <a:gd name="T7" fmla="*/ 40 h 46"/>
                    <a:gd name="T8" fmla="*/ 31 w 45"/>
                    <a:gd name="T9" fmla="*/ 45 h 46"/>
                    <a:gd name="T10" fmla="*/ 6 w 45"/>
                    <a:gd name="T11" fmla="*/ 40 h 46"/>
                    <a:gd name="T12" fmla="*/ 0 w 45"/>
                    <a:gd name="T13" fmla="*/ 32 h 46"/>
                    <a:gd name="T14" fmla="*/ 5 w 45"/>
                    <a:gd name="T15" fmla="*/ 6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6"/>
                        <a:pt x="39" y="6"/>
                        <a:pt x="39" y="6"/>
                      </a:cubicBezTo>
                      <a:cubicBezTo>
                        <a:pt x="43" y="6"/>
                        <a:pt x="45" y="10"/>
                        <a:pt x="44" y="14"/>
                      </a:cubicBezTo>
                      <a:cubicBezTo>
                        <a:pt x="39" y="40"/>
                        <a:pt x="39" y="40"/>
                        <a:pt x="39" y="40"/>
                      </a:cubicBezTo>
                      <a:cubicBezTo>
                        <a:pt x="39" y="43"/>
                        <a:pt x="35" y="46"/>
                        <a:pt x="31" y="45"/>
                      </a:cubicBezTo>
                      <a:cubicBezTo>
                        <a:pt x="6" y="40"/>
                        <a:pt x="6" y="40"/>
                        <a:pt x="6" y="40"/>
                      </a:cubicBezTo>
                      <a:cubicBezTo>
                        <a:pt x="2" y="40"/>
                        <a:pt x="0" y="36"/>
                        <a:pt x="0" y="32"/>
                      </a:cubicBezTo>
                      <a:cubicBezTo>
                        <a:pt x="5" y="6"/>
                        <a:pt x="5" y="6"/>
                        <a:pt x="5" y="6"/>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16" name="Freeform 74"/>
                <p:cNvSpPr>
                  <a:spLocks/>
                </p:cNvSpPr>
                <p:nvPr/>
              </p:nvSpPr>
              <p:spPr bwMode="auto">
                <a:xfrm>
                  <a:off x="867" y="2083"/>
                  <a:ext cx="57" cy="58"/>
                </a:xfrm>
                <a:custGeom>
                  <a:avLst/>
                  <a:gdLst>
                    <a:gd name="T0" fmla="*/ 14 w 45"/>
                    <a:gd name="T1" fmla="*/ 1 h 46"/>
                    <a:gd name="T2" fmla="*/ 39 w 45"/>
                    <a:gd name="T3" fmla="*/ 6 h 46"/>
                    <a:gd name="T4" fmla="*/ 44 w 45"/>
                    <a:gd name="T5" fmla="*/ 14 h 46"/>
                    <a:gd name="T6" fmla="*/ 39 w 45"/>
                    <a:gd name="T7" fmla="*/ 40 h 46"/>
                    <a:gd name="T8" fmla="*/ 31 w 45"/>
                    <a:gd name="T9" fmla="*/ 46 h 46"/>
                    <a:gd name="T10" fmla="*/ 6 w 45"/>
                    <a:gd name="T11" fmla="*/ 41 h 46"/>
                    <a:gd name="T12" fmla="*/ 1 w 45"/>
                    <a:gd name="T13" fmla="*/ 32 h 46"/>
                    <a:gd name="T14" fmla="*/ 5 w 45"/>
                    <a:gd name="T15" fmla="*/ 7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6"/>
                        <a:pt x="39" y="6"/>
                        <a:pt x="39" y="6"/>
                      </a:cubicBezTo>
                      <a:cubicBezTo>
                        <a:pt x="43" y="7"/>
                        <a:pt x="45" y="10"/>
                        <a:pt x="44" y="14"/>
                      </a:cubicBezTo>
                      <a:cubicBezTo>
                        <a:pt x="39" y="40"/>
                        <a:pt x="39" y="40"/>
                        <a:pt x="39" y="40"/>
                      </a:cubicBezTo>
                      <a:cubicBezTo>
                        <a:pt x="39" y="44"/>
                        <a:pt x="35" y="46"/>
                        <a:pt x="31" y="46"/>
                      </a:cubicBezTo>
                      <a:cubicBezTo>
                        <a:pt x="6" y="41"/>
                        <a:pt x="6" y="41"/>
                        <a:pt x="6" y="41"/>
                      </a:cubicBezTo>
                      <a:cubicBezTo>
                        <a:pt x="2" y="40"/>
                        <a:pt x="0" y="36"/>
                        <a:pt x="1" y="32"/>
                      </a:cubicBezTo>
                      <a:cubicBezTo>
                        <a:pt x="5" y="7"/>
                        <a:pt x="5" y="7"/>
                        <a:pt x="5" y="7"/>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17" name="Freeform 75"/>
                <p:cNvSpPr>
                  <a:spLocks/>
                </p:cNvSpPr>
                <p:nvPr/>
              </p:nvSpPr>
              <p:spPr bwMode="auto">
                <a:xfrm>
                  <a:off x="928" y="2096"/>
                  <a:ext cx="57" cy="57"/>
                </a:xfrm>
                <a:custGeom>
                  <a:avLst/>
                  <a:gdLst>
                    <a:gd name="T0" fmla="*/ 14 w 45"/>
                    <a:gd name="T1" fmla="*/ 0 h 45"/>
                    <a:gd name="T2" fmla="*/ 39 w 45"/>
                    <a:gd name="T3" fmla="*/ 5 h 45"/>
                    <a:gd name="T4" fmla="*/ 45 w 45"/>
                    <a:gd name="T5" fmla="*/ 13 h 45"/>
                    <a:gd name="T6" fmla="*/ 40 w 45"/>
                    <a:gd name="T7" fmla="*/ 39 h 45"/>
                    <a:gd name="T8" fmla="*/ 31 w 45"/>
                    <a:gd name="T9" fmla="*/ 45 h 45"/>
                    <a:gd name="T10" fmla="*/ 6 w 45"/>
                    <a:gd name="T11" fmla="*/ 40 h 45"/>
                    <a:gd name="T12" fmla="*/ 1 w 45"/>
                    <a:gd name="T13" fmla="*/ 32 h 45"/>
                    <a:gd name="T14" fmla="*/ 6 w 45"/>
                    <a:gd name="T15" fmla="*/ 6 h 45"/>
                    <a:gd name="T16" fmla="*/ 14 w 45"/>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14" y="0"/>
                      </a:moveTo>
                      <a:cubicBezTo>
                        <a:pt x="39" y="5"/>
                        <a:pt x="39" y="5"/>
                        <a:pt x="39" y="5"/>
                      </a:cubicBezTo>
                      <a:cubicBezTo>
                        <a:pt x="43" y="6"/>
                        <a:pt x="45" y="10"/>
                        <a:pt x="45" y="13"/>
                      </a:cubicBezTo>
                      <a:cubicBezTo>
                        <a:pt x="40" y="39"/>
                        <a:pt x="40" y="39"/>
                        <a:pt x="40" y="39"/>
                      </a:cubicBezTo>
                      <a:cubicBezTo>
                        <a:pt x="39" y="43"/>
                        <a:pt x="35" y="45"/>
                        <a:pt x="31" y="45"/>
                      </a:cubicBezTo>
                      <a:cubicBezTo>
                        <a:pt x="6" y="40"/>
                        <a:pt x="6" y="40"/>
                        <a:pt x="6" y="40"/>
                      </a:cubicBezTo>
                      <a:cubicBezTo>
                        <a:pt x="2" y="39"/>
                        <a:pt x="0" y="35"/>
                        <a:pt x="1" y="32"/>
                      </a:cubicBezTo>
                      <a:cubicBezTo>
                        <a:pt x="6" y="6"/>
                        <a:pt x="6" y="6"/>
                        <a:pt x="6" y="6"/>
                      </a:cubicBezTo>
                      <a:cubicBezTo>
                        <a:pt x="6"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18" name="Freeform 76"/>
                <p:cNvSpPr>
                  <a:spLocks/>
                </p:cNvSpPr>
                <p:nvPr/>
              </p:nvSpPr>
              <p:spPr bwMode="auto">
                <a:xfrm>
                  <a:off x="989" y="2107"/>
                  <a:ext cx="57" cy="58"/>
                </a:xfrm>
                <a:custGeom>
                  <a:avLst/>
                  <a:gdLst>
                    <a:gd name="T0" fmla="*/ 14 w 45"/>
                    <a:gd name="T1" fmla="*/ 1 h 46"/>
                    <a:gd name="T2" fmla="*/ 39 w 45"/>
                    <a:gd name="T3" fmla="*/ 5 h 46"/>
                    <a:gd name="T4" fmla="*/ 45 w 45"/>
                    <a:gd name="T5" fmla="*/ 14 h 46"/>
                    <a:gd name="T6" fmla="*/ 40 w 45"/>
                    <a:gd name="T7" fmla="*/ 39 h 46"/>
                    <a:gd name="T8" fmla="*/ 31 w 45"/>
                    <a:gd name="T9" fmla="*/ 45 h 46"/>
                    <a:gd name="T10" fmla="*/ 6 w 45"/>
                    <a:gd name="T11" fmla="*/ 40 h 46"/>
                    <a:gd name="T12" fmla="*/ 1 w 45"/>
                    <a:gd name="T13" fmla="*/ 32 h 46"/>
                    <a:gd name="T14" fmla="*/ 6 w 45"/>
                    <a:gd name="T15" fmla="*/ 6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5"/>
                        <a:pt x="39" y="5"/>
                        <a:pt x="39" y="5"/>
                      </a:cubicBezTo>
                      <a:cubicBezTo>
                        <a:pt x="43" y="6"/>
                        <a:pt x="45" y="10"/>
                        <a:pt x="45" y="14"/>
                      </a:cubicBezTo>
                      <a:cubicBezTo>
                        <a:pt x="40" y="39"/>
                        <a:pt x="40" y="39"/>
                        <a:pt x="40" y="39"/>
                      </a:cubicBezTo>
                      <a:cubicBezTo>
                        <a:pt x="39" y="43"/>
                        <a:pt x="35" y="46"/>
                        <a:pt x="31" y="45"/>
                      </a:cubicBezTo>
                      <a:cubicBezTo>
                        <a:pt x="6" y="40"/>
                        <a:pt x="6" y="40"/>
                        <a:pt x="6" y="40"/>
                      </a:cubicBezTo>
                      <a:cubicBezTo>
                        <a:pt x="2" y="39"/>
                        <a:pt x="0" y="36"/>
                        <a:pt x="1" y="32"/>
                      </a:cubicBezTo>
                      <a:cubicBezTo>
                        <a:pt x="6" y="6"/>
                        <a:pt x="6" y="6"/>
                        <a:pt x="6" y="6"/>
                      </a:cubicBezTo>
                      <a:cubicBezTo>
                        <a:pt x="6" y="2"/>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19" name="Freeform 77"/>
                <p:cNvSpPr>
                  <a:spLocks/>
                </p:cNvSpPr>
                <p:nvPr/>
              </p:nvSpPr>
              <p:spPr bwMode="auto">
                <a:xfrm>
                  <a:off x="326" y="2040"/>
                  <a:ext cx="57" cy="58"/>
                </a:xfrm>
                <a:custGeom>
                  <a:avLst/>
                  <a:gdLst>
                    <a:gd name="T0" fmla="*/ 14 w 45"/>
                    <a:gd name="T1" fmla="*/ 1 h 46"/>
                    <a:gd name="T2" fmla="*/ 39 w 45"/>
                    <a:gd name="T3" fmla="*/ 6 h 46"/>
                    <a:gd name="T4" fmla="*/ 44 w 45"/>
                    <a:gd name="T5" fmla="*/ 14 h 46"/>
                    <a:gd name="T6" fmla="*/ 39 w 45"/>
                    <a:gd name="T7" fmla="*/ 40 h 46"/>
                    <a:gd name="T8" fmla="*/ 31 w 45"/>
                    <a:gd name="T9" fmla="*/ 45 h 46"/>
                    <a:gd name="T10" fmla="*/ 6 w 45"/>
                    <a:gd name="T11" fmla="*/ 41 h 46"/>
                    <a:gd name="T12" fmla="*/ 0 w 45"/>
                    <a:gd name="T13" fmla="*/ 32 h 46"/>
                    <a:gd name="T14" fmla="*/ 5 w 45"/>
                    <a:gd name="T15" fmla="*/ 7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6"/>
                        <a:pt x="39" y="6"/>
                        <a:pt x="39" y="6"/>
                      </a:cubicBezTo>
                      <a:cubicBezTo>
                        <a:pt x="42" y="7"/>
                        <a:pt x="45" y="10"/>
                        <a:pt x="44" y="14"/>
                      </a:cubicBezTo>
                      <a:cubicBezTo>
                        <a:pt x="39" y="40"/>
                        <a:pt x="39" y="40"/>
                        <a:pt x="39" y="40"/>
                      </a:cubicBezTo>
                      <a:cubicBezTo>
                        <a:pt x="39" y="44"/>
                        <a:pt x="35" y="46"/>
                        <a:pt x="31" y="45"/>
                      </a:cubicBezTo>
                      <a:cubicBezTo>
                        <a:pt x="6" y="41"/>
                        <a:pt x="6" y="41"/>
                        <a:pt x="6" y="41"/>
                      </a:cubicBezTo>
                      <a:cubicBezTo>
                        <a:pt x="2" y="40"/>
                        <a:pt x="0" y="36"/>
                        <a:pt x="0" y="32"/>
                      </a:cubicBezTo>
                      <a:cubicBezTo>
                        <a:pt x="5" y="7"/>
                        <a:pt x="5" y="7"/>
                        <a:pt x="5" y="7"/>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20" name="Freeform 78"/>
                <p:cNvSpPr>
                  <a:spLocks/>
                </p:cNvSpPr>
                <p:nvPr/>
              </p:nvSpPr>
              <p:spPr bwMode="auto">
                <a:xfrm>
                  <a:off x="387" y="2053"/>
                  <a:ext cx="57" cy="57"/>
                </a:xfrm>
                <a:custGeom>
                  <a:avLst/>
                  <a:gdLst>
                    <a:gd name="T0" fmla="*/ 14 w 45"/>
                    <a:gd name="T1" fmla="*/ 0 h 45"/>
                    <a:gd name="T2" fmla="*/ 39 w 45"/>
                    <a:gd name="T3" fmla="*/ 5 h 45"/>
                    <a:gd name="T4" fmla="*/ 44 w 45"/>
                    <a:gd name="T5" fmla="*/ 13 h 45"/>
                    <a:gd name="T6" fmla="*/ 39 w 45"/>
                    <a:gd name="T7" fmla="*/ 39 h 45"/>
                    <a:gd name="T8" fmla="*/ 31 w 45"/>
                    <a:gd name="T9" fmla="*/ 45 h 45"/>
                    <a:gd name="T10" fmla="*/ 6 w 45"/>
                    <a:gd name="T11" fmla="*/ 40 h 45"/>
                    <a:gd name="T12" fmla="*/ 0 w 45"/>
                    <a:gd name="T13" fmla="*/ 32 h 45"/>
                    <a:gd name="T14" fmla="*/ 5 w 45"/>
                    <a:gd name="T15" fmla="*/ 6 h 45"/>
                    <a:gd name="T16" fmla="*/ 14 w 45"/>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14" y="0"/>
                      </a:moveTo>
                      <a:cubicBezTo>
                        <a:pt x="39" y="5"/>
                        <a:pt x="39" y="5"/>
                        <a:pt x="39" y="5"/>
                      </a:cubicBezTo>
                      <a:cubicBezTo>
                        <a:pt x="42" y="6"/>
                        <a:pt x="45" y="10"/>
                        <a:pt x="44" y="13"/>
                      </a:cubicBezTo>
                      <a:cubicBezTo>
                        <a:pt x="39" y="39"/>
                        <a:pt x="39" y="39"/>
                        <a:pt x="39" y="39"/>
                      </a:cubicBezTo>
                      <a:cubicBezTo>
                        <a:pt x="39" y="43"/>
                        <a:pt x="35" y="45"/>
                        <a:pt x="31" y="45"/>
                      </a:cubicBezTo>
                      <a:cubicBezTo>
                        <a:pt x="6" y="40"/>
                        <a:pt x="6" y="40"/>
                        <a:pt x="6" y="40"/>
                      </a:cubicBezTo>
                      <a:cubicBezTo>
                        <a:pt x="2" y="39"/>
                        <a:pt x="0" y="35"/>
                        <a:pt x="0" y="32"/>
                      </a:cubicBezTo>
                      <a:cubicBezTo>
                        <a:pt x="5" y="6"/>
                        <a:pt x="5" y="6"/>
                        <a:pt x="5" y="6"/>
                      </a:cubicBezTo>
                      <a:cubicBezTo>
                        <a:pt x="6"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21" name="Freeform 79"/>
                <p:cNvSpPr>
                  <a:spLocks/>
                </p:cNvSpPr>
                <p:nvPr/>
              </p:nvSpPr>
              <p:spPr bwMode="auto">
                <a:xfrm>
                  <a:off x="448" y="2064"/>
                  <a:ext cx="56" cy="58"/>
                </a:xfrm>
                <a:custGeom>
                  <a:avLst/>
                  <a:gdLst>
                    <a:gd name="T0" fmla="*/ 14 w 45"/>
                    <a:gd name="T1" fmla="*/ 0 h 46"/>
                    <a:gd name="T2" fmla="*/ 39 w 45"/>
                    <a:gd name="T3" fmla="*/ 5 h 46"/>
                    <a:gd name="T4" fmla="*/ 44 w 45"/>
                    <a:gd name="T5" fmla="*/ 14 h 46"/>
                    <a:gd name="T6" fmla="*/ 39 w 45"/>
                    <a:gd name="T7" fmla="*/ 39 h 46"/>
                    <a:gd name="T8" fmla="*/ 31 w 45"/>
                    <a:gd name="T9" fmla="*/ 45 h 46"/>
                    <a:gd name="T10" fmla="*/ 6 w 45"/>
                    <a:gd name="T11" fmla="*/ 40 h 46"/>
                    <a:gd name="T12" fmla="*/ 0 w 45"/>
                    <a:gd name="T13" fmla="*/ 32 h 46"/>
                    <a:gd name="T14" fmla="*/ 5 w 45"/>
                    <a:gd name="T15" fmla="*/ 6 h 46"/>
                    <a:gd name="T16" fmla="*/ 14 w 45"/>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0"/>
                      </a:moveTo>
                      <a:cubicBezTo>
                        <a:pt x="39" y="5"/>
                        <a:pt x="39" y="5"/>
                        <a:pt x="39" y="5"/>
                      </a:cubicBezTo>
                      <a:cubicBezTo>
                        <a:pt x="43" y="6"/>
                        <a:pt x="45" y="10"/>
                        <a:pt x="44" y="14"/>
                      </a:cubicBezTo>
                      <a:cubicBezTo>
                        <a:pt x="39" y="39"/>
                        <a:pt x="39" y="39"/>
                        <a:pt x="39" y="39"/>
                      </a:cubicBezTo>
                      <a:cubicBezTo>
                        <a:pt x="39" y="43"/>
                        <a:pt x="35" y="46"/>
                        <a:pt x="31" y="45"/>
                      </a:cubicBezTo>
                      <a:cubicBezTo>
                        <a:pt x="6" y="40"/>
                        <a:pt x="6" y="40"/>
                        <a:pt x="6" y="40"/>
                      </a:cubicBezTo>
                      <a:cubicBezTo>
                        <a:pt x="2" y="39"/>
                        <a:pt x="0" y="36"/>
                        <a:pt x="0" y="32"/>
                      </a:cubicBezTo>
                      <a:cubicBezTo>
                        <a:pt x="5" y="6"/>
                        <a:pt x="5" y="6"/>
                        <a:pt x="5" y="6"/>
                      </a:cubicBezTo>
                      <a:cubicBezTo>
                        <a:pt x="6"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22" name="Freeform 80"/>
                <p:cNvSpPr>
                  <a:spLocks/>
                </p:cNvSpPr>
                <p:nvPr/>
              </p:nvSpPr>
              <p:spPr bwMode="auto">
                <a:xfrm>
                  <a:off x="508" y="2076"/>
                  <a:ext cx="57" cy="58"/>
                </a:xfrm>
                <a:custGeom>
                  <a:avLst/>
                  <a:gdLst>
                    <a:gd name="T0" fmla="*/ 14 w 45"/>
                    <a:gd name="T1" fmla="*/ 1 h 46"/>
                    <a:gd name="T2" fmla="*/ 39 w 45"/>
                    <a:gd name="T3" fmla="*/ 6 h 46"/>
                    <a:gd name="T4" fmla="*/ 44 w 45"/>
                    <a:gd name="T5" fmla="*/ 14 h 46"/>
                    <a:gd name="T6" fmla="*/ 40 w 45"/>
                    <a:gd name="T7" fmla="*/ 40 h 46"/>
                    <a:gd name="T8" fmla="*/ 31 w 45"/>
                    <a:gd name="T9" fmla="*/ 45 h 46"/>
                    <a:gd name="T10" fmla="*/ 6 w 45"/>
                    <a:gd name="T11" fmla="*/ 40 h 46"/>
                    <a:gd name="T12" fmla="*/ 1 w 45"/>
                    <a:gd name="T13" fmla="*/ 32 h 46"/>
                    <a:gd name="T14" fmla="*/ 5 w 45"/>
                    <a:gd name="T15" fmla="*/ 6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6"/>
                        <a:pt x="39" y="6"/>
                        <a:pt x="39" y="6"/>
                      </a:cubicBezTo>
                      <a:cubicBezTo>
                        <a:pt x="43" y="6"/>
                        <a:pt x="45" y="10"/>
                        <a:pt x="44" y="14"/>
                      </a:cubicBezTo>
                      <a:cubicBezTo>
                        <a:pt x="40" y="40"/>
                        <a:pt x="40" y="40"/>
                        <a:pt x="40" y="40"/>
                      </a:cubicBezTo>
                      <a:cubicBezTo>
                        <a:pt x="39" y="43"/>
                        <a:pt x="35" y="46"/>
                        <a:pt x="31" y="45"/>
                      </a:cubicBezTo>
                      <a:cubicBezTo>
                        <a:pt x="6" y="40"/>
                        <a:pt x="6" y="40"/>
                        <a:pt x="6" y="40"/>
                      </a:cubicBezTo>
                      <a:cubicBezTo>
                        <a:pt x="2" y="40"/>
                        <a:pt x="0" y="36"/>
                        <a:pt x="1" y="32"/>
                      </a:cubicBezTo>
                      <a:cubicBezTo>
                        <a:pt x="5" y="6"/>
                        <a:pt x="5" y="6"/>
                        <a:pt x="5" y="6"/>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23" name="Freeform 81"/>
                <p:cNvSpPr>
                  <a:spLocks/>
                </p:cNvSpPr>
                <p:nvPr/>
              </p:nvSpPr>
              <p:spPr bwMode="auto">
                <a:xfrm>
                  <a:off x="569" y="2087"/>
                  <a:ext cx="57" cy="58"/>
                </a:xfrm>
                <a:custGeom>
                  <a:avLst/>
                  <a:gdLst>
                    <a:gd name="T0" fmla="*/ 14 w 45"/>
                    <a:gd name="T1" fmla="*/ 1 h 46"/>
                    <a:gd name="T2" fmla="*/ 39 w 45"/>
                    <a:gd name="T3" fmla="*/ 6 h 46"/>
                    <a:gd name="T4" fmla="*/ 45 w 45"/>
                    <a:gd name="T5" fmla="*/ 14 h 46"/>
                    <a:gd name="T6" fmla="*/ 40 w 45"/>
                    <a:gd name="T7" fmla="*/ 40 h 46"/>
                    <a:gd name="T8" fmla="*/ 31 w 45"/>
                    <a:gd name="T9" fmla="*/ 45 h 46"/>
                    <a:gd name="T10" fmla="*/ 6 w 45"/>
                    <a:gd name="T11" fmla="*/ 41 h 46"/>
                    <a:gd name="T12" fmla="*/ 1 w 45"/>
                    <a:gd name="T13" fmla="*/ 32 h 46"/>
                    <a:gd name="T14" fmla="*/ 6 w 45"/>
                    <a:gd name="T15" fmla="*/ 7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6"/>
                        <a:pt x="39" y="6"/>
                        <a:pt x="39" y="6"/>
                      </a:cubicBezTo>
                      <a:cubicBezTo>
                        <a:pt x="43" y="6"/>
                        <a:pt x="45" y="10"/>
                        <a:pt x="45" y="14"/>
                      </a:cubicBezTo>
                      <a:cubicBezTo>
                        <a:pt x="40" y="40"/>
                        <a:pt x="40" y="40"/>
                        <a:pt x="40" y="40"/>
                      </a:cubicBezTo>
                      <a:cubicBezTo>
                        <a:pt x="39" y="44"/>
                        <a:pt x="35" y="46"/>
                        <a:pt x="31" y="45"/>
                      </a:cubicBezTo>
                      <a:cubicBezTo>
                        <a:pt x="6" y="41"/>
                        <a:pt x="6" y="41"/>
                        <a:pt x="6" y="41"/>
                      </a:cubicBezTo>
                      <a:cubicBezTo>
                        <a:pt x="2" y="40"/>
                        <a:pt x="0" y="36"/>
                        <a:pt x="1" y="32"/>
                      </a:cubicBezTo>
                      <a:cubicBezTo>
                        <a:pt x="6" y="7"/>
                        <a:pt x="6" y="7"/>
                        <a:pt x="6" y="7"/>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24" name="Freeform 82"/>
                <p:cNvSpPr>
                  <a:spLocks/>
                </p:cNvSpPr>
                <p:nvPr/>
              </p:nvSpPr>
              <p:spPr bwMode="auto">
                <a:xfrm>
                  <a:off x="630" y="2098"/>
                  <a:ext cx="56" cy="58"/>
                </a:xfrm>
                <a:custGeom>
                  <a:avLst/>
                  <a:gdLst>
                    <a:gd name="T0" fmla="*/ 14 w 45"/>
                    <a:gd name="T1" fmla="*/ 1 h 46"/>
                    <a:gd name="T2" fmla="*/ 39 w 45"/>
                    <a:gd name="T3" fmla="*/ 6 h 46"/>
                    <a:gd name="T4" fmla="*/ 45 w 45"/>
                    <a:gd name="T5" fmla="*/ 14 h 46"/>
                    <a:gd name="T6" fmla="*/ 40 w 45"/>
                    <a:gd name="T7" fmla="*/ 40 h 46"/>
                    <a:gd name="T8" fmla="*/ 31 w 45"/>
                    <a:gd name="T9" fmla="*/ 46 h 46"/>
                    <a:gd name="T10" fmla="*/ 6 w 45"/>
                    <a:gd name="T11" fmla="*/ 41 h 46"/>
                    <a:gd name="T12" fmla="*/ 1 w 45"/>
                    <a:gd name="T13" fmla="*/ 33 h 46"/>
                    <a:gd name="T14" fmla="*/ 6 w 45"/>
                    <a:gd name="T15" fmla="*/ 7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6"/>
                        <a:pt x="39" y="6"/>
                        <a:pt x="39" y="6"/>
                      </a:cubicBezTo>
                      <a:cubicBezTo>
                        <a:pt x="43" y="7"/>
                        <a:pt x="45" y="10"/>
                        <a:pt x="45" y="14"/>
                      </a:cubicBezTo>
                      <a:cubicBezTo>
                        <a:pt x="40" y="40"/>
                        <a:pt x="40" y="40"/>
                        <a:pt x="40" y="40"/>
                      </a:cubicBezTo>
                      <a:cubicBezTo>
                        <a:pt x="39" y="44"/>
                        <a:pt x="35" y="46"/>
                        <a:pt x="31" y="46"/>
                      </a:cubicBezTo>
                      <a:cubicBezTo>
                        <a:pt x="6" y="41"/>
                        <a:pt x="6" y="41"/>
                        <a:pt x="6" y="41"/>
                      </a:cubicBezTo>
                      <a:cubicBezTo>
                        <a:pt x="2" y="40"/>
                        <a:pt x="0" y="36"/>
                        <a:pt x="1" y="33"/>
                      </a:cubicBezTo>
                      <a:cubicBezTo>
                        <a:pt x="6" y="7"/>
                        <a:pt x="6" y="7"/>
                        <a:pt x="6" y="7"/>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25" name="Freeform 83"/>
                <p:cNvSpPr>
                  <a:spLocks/>
                </p:cNvSpPr>
                <p:nvPr/>
              </p:nvSpPr>
              <p:spPr bwMode="auto">
                <a:xfrm>
                  <a:off x="690" y="2111"/>
                  <a:ext cx="57" cy="58"/>
                </a:xfrm>
                <a:custGeom>
                  <a:avLst/>
                  <a:gdLst>
                    <a:gd name="T0" fmla="*/ 14 w 45"/>
                    <a:gd name="T1" fmla="*/ 0 h 46"/>
                    <a:gd name="T2" fmla="*/ 39 w 45"/>
                    <a:gd name="T3" fmla="*/ 5 h 46"/>
                    <a:gd name="T4" fmla="*/ 45 w 45"/>
                    <a:gd name="T5" fmla="*/ 14 h 46"/>
                    <a:gd name="T6" fmla="*/ 40 w 45"/>
                    <a:gd name="T7" fmla="*/ 39 h 46"/>
                    <a:gd name="T8" fmla="*/ 31 w 45"/>
                    <a:gd name="T9" fmla="*/ 45 h 46"/>
                    <a:gd name="T10" fmla="*/ 6 w 45"/>
                    <a:gd name="T11" fmla="*/ 40 h 46"/>
                    <a:gd name="T12" fmla="*/ 1 w 45"/>
                    <a:gd name="T13" fmla="*/ 32 h 46"/>
                    <a:gd name="T14" fmla="*/ 6 w 45"/>
                    <a:gd name="T15" fmla="*/ 6 h 46"/>
                    <a:gd name="T16" fmla="*/ 14 w 45"/>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0"/>
                      </a:moveTo>
                      <a:cubicBezTo>
                        <a:pt x="39" y="5"/>
                        <a:pt x="39" y="5"/>
                        <a:pt x="39" y="5"/>
                      </a:cubicBezTo>
                      <a:cubicBezTo>
                        <a:pt x="43" y="6"/>
                        <a:pt x="45" y="10"/>
                        <a:pt x="45" y="14"/>
                      </a:cubicBezTo>
                      <a:cubicBezTo>
                        <a:pt x="40" y="39"/>
                        <a:pt x="40" y="39"/>
                        <a:pt x="40" y="39"/>
                      </a:cubicBezTo>
                      <a:cubicBezTo>
                        <a:pt x="39" y="43"/>
                        <a:pt x="35" y="46"/>
                        <a:pt x="31" y="45"/>
                      </a:cubicBezTo>
                      <a:cubicBezTo>
                        <a:pt x="6" y="40"/>
                        <a:pt x="6" y="40"/>
                        <a:pt x="6" y="40"/>
                      </a:cubicBezTo>
                      <a:cubicBezTo>
                        <a:pt x="3" y="39"/>
                        <a:pt x="0" y="36"/>
                        <a:pt x="1" y="32"/>
                      </a:cubicBezTo>
                      <a:cubicBezTo>
                        <a:pt x="6" y="6"/>
                        <a:pt x="6" y="6"/>
                        <a:pt x="6" y="6"/>
                      </a:cubicBezTo>
                      <a:cubicBezTo>
                        <a:pt x="6"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26" name="Freeform 84"/>
                <p:cNvSpPr>
                  <a:spLocks/>
                </p:cNvSpPr>
                <p:nvPr/>
              </p:nvSpPr>
              <p:spPr bwMode="auto">
                <a:xfrm>
                  <a:off x="751" y="2122"/>
                  <a:ext cx="57" cy="58"/>
                </a:xfrm>
                <a:custGeom>
                  <a:avLst/>
                  <a:gdLst>
                    <a:gd name="T0" fmla="*/ 14 w 45"/>
                    <a:gd name="T1" fmla="*/ 1 h 46"/>
                    <a:gd name="T2" fmla="*/ 39 w 45"/>
                    <a:gd name="T3" fmla="*/ 5 h 46"/>
                    <a:gd name="T4" fmla="*/ 45 w 45"/>
                    <a:gd name="T5" fmla="*/ 14 h 46"/>
                    <a:gd name="T6" fmla="*/ 40 w 45"/>
                    <a:gd name="T7" fmla="*/ 39 h 46"/>
                    <a:gd name="T8" fmla="*/ 31 w 45"/>
                    <a:gd name="T9" fmla="*/ 45 h 46"/>
                    <a:gd name="T10" fmla="*/ 6 w 45"/>
                    <a:gd name="T11" fmla="*/ 40 h 46"/>
                    <a:gd name="T12" fmla="*/ 1 w 45"/>
                    <a:gd name="T13" fmla="*/ 32 h 46"/>
                    <a:gd name="T14" fmla="*/ 6 w 45"/>
                    <a:gd name="T15" fmla="*/ 6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5"/>
                        <a:pt x="39" y="5"/>
                        <a:pt x="39" y="5"/>
                      </a:cubicBezTo>
                      <a:cubicBezTo>
                        <a:pt x="43" y="6"/>
                        <a:pt x="45" y="10"/>
                        <a:pt x="45" y="14"/>
                      </a:cubicBezTo>
                      <a:cubicBezTo>
                        <a:pt x="40" y="39"/>
                        <a:pt x="40" y="39"/>
                        <a:pt x="40" y="39"/>
                      </a:cubicBezTo>
                      <a:cubicBezTo>
                        <a:pt x="39" y="43"/>
                        <a:pt x="35" y="46"/>
                        <a:pt x="31" y="45"/>
                      </a:cubicBezTo>
                      <a:cubicBezTo>
                        <a:pt x="6" y="40"/>
                        <a:pt x="6" y="40"/>
                        <a:pt x="6" y="40"/>
                      </a:cubicBezTo>
                      <a:cubicBezTo>
                        <a:pt x="3" y="40"/>
                        <a:pt x="0" y="36"/>
                        <a:pt x="1" y="32"/>
                      </a:cubicBezTo>
                      <a:cubicBezTo>
                        <a:pt x="6" y="6"/>
                        <a:pt x="6" y="6"/>
                        <a:pt x="6" y="6"/>
                      </a:cubicBezTo>
                      <a:cubicBezTo>
                        <a:pt x="7" y="2"/>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27" name="Freeform 85"/>
                <p:cNvSpPr>
                  <a:spLocks/>
                </p:cNvSpPr>
                <p:nvPr/>
              </p:nvSpPr>
              <p:spPr bwMode="auto">
                <a:xfrm>
                  <a:off x="812" y="2134"/>
                  <a:ext cx="58" cy="58"/>
                </a:xfrm>
                <a:custGeom>
                  <a:avLst/>
                  <a:gdLst>
                    <a:gd name="T0" fmla="*/ 14 w 46"/>
                    <a:gd name="T1" fmla="*/ 1 h 46"/>
                    <a:gd name="T2" fmla="*/ 39 w 46"/>
                    <a:gd name="T3" fmla="*/ 6 h 46"/>
                    <a:gd name="T4" fmla="*/ 45 w 46"/>
                    <a:gd name="T5" fmla="*/ 14 h 46"/>
                    <a:gd name="T6" fmla="*/ 40 w 46"/>
                    <a:gd name="T7" fmla="*/ 40 h 46"/>
                    <a:gd name="T8" fmla="*/ 32 w 46"/>
                    <a:gd name="T9" fmla="*/ 45 h 46"/>
                    <a:gd name="T10" fmla="*/ 7 w 46"/>
                    <a:gd name="T11" fmla="*/ 41 h 46"/>
                    <a:gd name="T12" fmla="*/ 1 w 46"/>
                    <a:gd name="T13" fmla="*/ 32 h 46"/>
                    <a:gd name="T14" fmla="*/ 6 w 46"/>
                    <a:gd name="T15" fmla="*/ 7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6"/>
                        <a:pt x="39" y="6"/>
                        <a:pt x="39" y="6"/>
                      </a:cubicBezTo>
                      <a:cubicBezTo>
                        <a:pt x="43" y="6"/>
                        <a:pt x="46" y="10"/>
                        <a:pt x="45" y="14"/>
                      </a:cubicBezTo>
                      <a:cubicBezTo>
                        <a:pt x="40" y="40"/>
                        <a:pt x="40" y="40"/>
                        <a:pt x="40" y="40"/>
                      </a:cubicBezTo>
                      <a:cubicBezTo>
                        <a:pt x="39" y="44"/>
                        <a:pt x="35" y="46"/>
                        <a:pt x="32" y="45"/>
                      </a:cubicBezTo>
                      <a:cubicBezTo>
                        <a:pt x="7" y="41"/>
                        <a:pt x="7" y="41"/>
                        <a:pt x="7" y="41"/>
                      </a:cubicBezTo>
                      <a:cubicBezTo>
                        <a:pt x="3" y="40"/>
                        <a:pt x="0" y="36"/>
                        <a:pt x="1" y="32"/>
                      </a:cubicBezTo>
                      <a:cubicBezTo>
                        <a:pt x="6" y="7"/>
                        <a:pt x="6" y="7"/>
                        <a:pt x="6" y="7"/>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28" name="Freeform 86"/>
                <p:cNvSpPr>
                  <a:spLocks/>
                </p:cNvSpPr>
                <p:nvPr/>
              </p:nvSpPr>
              <p:spPr bwMode="auto">
                <a:xfrm>
                  <a:off x="872" y="2145"/>
                  <a:ext cx="58" cy="58"/>
                </a:xfrm>
                <a:custGeom>
                  <a:avLst/>
                  <a:gdLst>
                    <a:gd name="T0" fmla="*/ 14 w 46"/>
                    <a:gd name="T1" fmla="*/ 1 h 46"/>
                    <a:gd name="T2" fmla="*/ 39 w 46"/>
                    <a:gd name="T3" fmla="*/ 6 h 46"/>
                    <a:gd name="T4" fmla="*/ 45 w 46"/>
                    <a:gd name="T5" fmla="*/ 14 h 46"/>
                    <a:gd name="T6" fmla="*/ 40 w 46"/>
                    <a:gd name="T7" fmla="*/ 40 h 46"/>
                    <a:gd name="T8" fmla="*/ 32 w 46"/>
                    <a:gd name="T9" fmla="*/ 46 h 46"/>
                    <a:gd name="T10" fmla="*/ 7 w 46"/>
                    <a:gd name="T11" fmla="*/ 41 h 46"/>
                    <a:gd name="T12" fmla="*/ 1 w 46"/>
                    <a:gd name="T13" fmla="*/ 32 h 46"/>
                    <a:gd name="T14" fmla="*/ 6 w 46"/>
                    <a:gd name="T15" fmla="*/ 7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6"/>
                        <a:pt x="39" y="6"/>
                        <a:pt x="39" y="6"/>
                      </a:cubicBezTo>
                      <a:cubicBezTo>
                        <a:pt x="43" y="7"/>
                        <a:pt x="46" y="10"/>
                        <a:pt x="45" y="14"/>
                      </a:cubicBezTo>
                      <a:cubicBezTo>
                        <a:pt x="40" y="40"/>
                        <a:pt x="40" y="40"/>
                        <a:pt x="40" y="40"/>
                      </a:cubicBezTo>
                      <a:cubicBezTo>
                        <a:pt x="39" y="44"/>
                        <a:pt x="35" y="46"/>
                        <a:pt x="32" y="46"/>
                      </a:cubicBezTo>
                      <a:cubicBezTo>
                        <a:pt x="7" y="41"/>
                        <a:pt x="7" y="41"/>
                        <a:pt x="7" y="41"/>
                      </a:cubicBezTo>
                      <a:cubicBezTo>
                        <a:pt x="3" y="40"/>
                        <a:pt x="0" y="36"/>
                        <a:pt x="1" y="32"/>
                      </a:cubicBezTo>
                      <a:cubicBezTo>
                        <a:pt x="6" y="7"/>
                        <a:pt x="6" y="7"/>
                        <a:pt x="6" y="7"/>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29" name="Freeform 87"/>
                <p:cNvSpPr>
                  <a:spLocks/>
                </p:cNvSpPr>
                <p:nvPr/>
              </p:nvSpPr>
              <p:spPr bwMode="auto">
                <a:xfrm>
                  <a:off x="933" y="2158"/>
                  <a:ext cx="58" cy="58"/>
                </a:xfrm>
                <a:custGeom>
                  <a:avLst/>
                  <a:gdLst>
                    <a:gd name="T0" fmla="*/ 14 w 46"/>
                    <a:gd name="T1" fmla="*/ 0 h 46"/>
                    <a:gd name="T2" fmla="*/ 39 w 46"/>
                    <a:gd name="T3" fmla="*/ 5 h 46"/>
                    <a:gd name="T4" fmla="*/ 45 w 46"/>
                    <a:gd name="T5" fmla="*/ 13 h 46"/>
                    <a:gd name="T6" fmla="*/ 40 w 46"/>
                    <a:gd name="T7" fmla="*/ 39 h 46"/>
                    <a:gd name="T8" fmla="*/ 32 w 46"/>
                    <a:gd name="T9" fmla="*/ 45 h 46"/>
                    <a:gd name="T10" fmla="*/ 7 w 46"/>
                    <a:gd name="T11" fmla="*/ 40 h 46"/>
                    <a:gd name="T12" fmla="*/ 1 w 46"/>
                    <a:gd name="T13" fmla="*/ 32 h 46"/>
                    <a:gd name="T14" fmla="*/ 6 w 46"/>
                    <a:gd name="T15" fmla="*/ 6 h 46"/>
                    <a:gd name="T16" fmla="*/ 14 w 46"/>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0"/>
                      </a:moveTo>
                      <a:cubicBezTo>
                        <a:pt x="39" y="5"/>
                        <a:pt x="39" y="5"/>
                        <a:pt x="39" y="5"/>
                      </a:cubicBezTo>
                      <a:cubicBezTo>
                        <a:pt x="43" y="6"/>
                        <a:pt x="46" y="10"/>
                        <a:pt x="45" y="13"/>
                      </a:cubicBezTo>
                      <a:cubicBezTo>
                        <a:pt x="40" y="39"/>
                        <a:pt x="40" y="39"/>
                        <a:pt x="40" y="39"/>
                      </a:cubicBezTo>
                      <a:cubicBezTo>
                        <a:pt x="39" y="43"/>
                        <a:pt x="36" y="46"/>
                        <a:pt x="32" y="45"/>
                      </a:cubicBezTo>
                      <a:cubicBezTo>
                        <a:pt x="7" y="40"/>
                        <a:pt x="7" y="40"/>
                        <a:pt x="7" y="40"/>
                      </a:cubicBezTo>
                      <a:cubicBezTo>
                        <a:pt x="3" y="39"/>
                        <a:pt x="0" y="36"/>
                        <a:pt x="1" y="32"/>
                      </a:cubicBezTo>
                      <a:cubicBezTo>
                        <a:pt x="6" y="6"/>
                        <a:pt x="6" y="6"/>
                        <a:pt x="6" y="6"/>
                      </a:cubicBezTo>
                      <a:cubicBezTo>
                        <a:pt x="7"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30" name="Freeform 88"/>
                <p:cNvSpPr>
                  <a:spLocks/>
                </p:cNvSpPr>
                <p:nvPr/>
              </p:nvSpPr>
              <p:spPr bwMode="auto">
                <a:xfrm>
                  <a:off x="346" y="2106"/>
                  <a:ext cx="57" cy="58"/>
                </a:xfrm>
                <a:custGeom>
                  <a:avLst/>
                  <a:gdLst>
                    <a:gd name="T0" fmla="*/ 14 w 45"/>
                    <a:gd name="T1" fmla="*/ 0 h 46"/>
                    <a:gd name="T2" fmla="*/ 39 w 45"/>
                    <a:gd name="T3" fmla="*/ 5 h 46"/>
                    <a:gd name="T4" fmla="*/ 44 w 45"/>
                    <a:gd name="T5" fmla="*/ 13 h 46"/>
                    <a:gd name="T6" fmla="*/ 40 w 45"/>
                    <a:gd name="T7" fmla="*/ 39 h 46"/>
                    <a:gd name="T8" fmla="*/ 31 w 45"/>
                    <a:gd name="T9" fmla="*/ 45 h 46"/>
                    <a:gd name="T10" fmla="*/ 6 w 45"/>
                    <a:gd name="T11" fmla="*/ 40 h 46"/>
                    <a:gd name="T12" fmla="*/ 1 w 45"/>
                    <a:gd name="T13" fmla="*/ 32 h 46"/>
                    <a:gd name="T14" fmla="*/ 5 w 45"/>
                    <a:gd name="T15" fmla="*/ 6 h 46"/>
                    <a:gd name="T16" fmla="*/ 14 w 45"/>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0"/>
                      </a:moveTo>
                      <a:cubicBezTo>
                        <a:pt x="39" y="5"/>
                        <a:pt x="39" y="5"/>
                        <a:pt x="39" y="5"/>
                      </a:cubicBezTo>
                      <a:cubicBezTo>
                        <a:pt x="43" y="6"/>
                        <a:pt x="45" y="10"/>
                        <a:pt x="44" y="13"/>
                      </a:cubicBezTo>
                      <a:cubicBezTo>
                        <a:pt x="40" y="39"/>
                        <a:pt x="40" y="39"/>
                        <a:pt x="40" y="39"/>
                      </a:cubicBezTo>
                      <a:cubicBezTo>
                        <a:pt x="39" y="43"/>
                        <a:pt x="35" y="46"/>
                        <a:pt x="31" y="45"/>
                      </a:cubicBezTo>
                      <a:cubicBezTo>
                        <a:pt x="6" y="40"/>
                        <a:pt x="6" y="40"/>
                        <a:pt x="6" y="40"/>
                      </a:cubicBezTo>
                      <a:cubicBezTo>
                        <a:pt x="2" y="39"/>
                        <a:pt x="0" y="36"/>
                        <a:pt x="1" y="32"/>
                      </a:cubicBezTo>
                      <a:cubicBezTo>
                        <a:pt x="5" y="6"/>
                        <a:pt x="5" y="6"/>
                        <a:pt x="5" y="6"/>
                      </a:cubicBezTo>
                      <a:cubicBezTo>
                        <a:pt x="6"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31" name="Freeform 89"/>
                <p:cNvSpPr>
                  <a:spLocks/>
                </p:cNvSpPr>
                <p:nvPr/>
              </p:nvSpPr>
              <p:spPr bwMode="auto">
                <a:xfrm>
                  <a:off x="407" y="2117"/>
                  <a:ext cx="57" cy="58"/>
                </a:xfrm>
                <a:custGeom>
                  <a:avLst/>
                  <a:gdLst>
                    <a:gd name="T0" fmla="*/ 14 w 45"/>
                    <a:gd name="T1" fmla="*/ 1 h 46"/>
                    <a:gd name="T2" fmla="*/ 39 w 45"/>
                    <a:gd name="T3" fmla="*/ 5 h 46"/>
                    <a:gd name="T4" fmla="*/ 45 w 45"/>
                    <a:gd name="T5" fmla="*/ 14 h 46"/>
                    <a:gd name="T6" fmla="*/ 40 w 45"/>
                    <a:gd name="T7" fmla="*/ 39 h 46"/>
                    <a:gd name="T8" fmla="*/ 31 w 45"/>
                    <a:gd name="T9" fmla="*/ 45 h 46"/>
                    <a:gd name="T10" fmla="*/ 6 w 45"/>
                    <a:gd name="T11" fmla="*/ 40 h 46"/>
                    <a:gd name="T12" fmla="*/ 1 w 45"/>
                    <a:gd name="T13" fmla="*/ 32 h 46"/>
                    <a:gd name="T14" fmla="*/ 6 w 45"/>
                    <a:gd name="T15" fmla="*/ 6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5"/>
                        <a:pt x="39" y="5"/>
                        <a:pt x="39" y="5"/>
                      </a:cubicBezTo>
                      <a:cubicBezTo>
                        <a:pt x="43" y="6"/>
                        <a:pt x="45" y="10"/>
                        <a:pt x="45" y="14"/>
                      </a:cubicBezTo>
                      <a:cubicBezTo>
                        <a:pt x="40" y="39"/>
                        <a:pt x="40" y="39"/>
                        <a:pt x="40" y="39"/>
                      </a:cubicBezTo>
                      <a:cubicBezTo>
                        <a:pt x="39" y="43"/>
                        <a:pt x="35" y="46"/>
                        <a:pt x="31" y="45"/>
                      </a:cubicBezTo>
                      <a:cubicBezTo>
                        <a:pt x="6" y="40"/>
                        <a:pt x="6" y="40"/>
                        <a:pt x="6" y="40"/>
                      </a:cubicBezTo>
                      <a:cubicBezTo>
                        <a:pt x="2" y="39"/>
                        <a:pt x="0" y="36"/>
                        <a:pt x="1" y="32"/>
                      </a:cubicBezTo>
                      <a:cubicBezTo>
                        <a:pt x="6" y="6"/>
                        <a:pt x="6" y="6"/>
                        <a:pt x="6" y="6"/>
                      </a:cubicBezTo>
                      <a:cubicBezTo>
                        <a:pt x="6" y="2"/>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32" name="Freeform 90"/>
                <p:cNvSpPr>
                  <a:spLocks/>
                </p:cNvSpPr>
                <p:nvPr/>
              </p:nvSpPr>
              <p:spPr bwMode="auto">
                <a:xfrm>
                  <a:off x="468" y="2129"/>
                  <a:ext cx="57" cy="58"/>
                </a:xfrm>
                <a:custGeom>
                  <a:avLst/>
                  <a:gdLst>
                    <a:gd name="T0" fmla="*/ 14 w 45"/>
                    <a:gd name="T1" fmla="*/ 1 h 46"/>
                    <a:gd name="T2" fmla="*/ 39 w 45"/>
                    <a:gd name="T3" fmla="*/ 6 h 46"/>
                    <a:gd name="T4" fmla="*/ 45 w 45"/>
                    <a:gd name="T5" fmla="*/ 14 h 46"/>
                    <a:gd name="T6" fmla="*/ 40 w 45"/>
                    <a:gd name="T7" fmla="*/ 40 h 46"/>
                    <a:gd name="T8" fmla="*/ 31 w 45"/>
                    <a:gd name="T9" fmla="*/ 45 h 46"/>
                    <a:gd name="T10" fmla="*/ 6 w 45"/>
                    <a:gd name="T11" fmla="*/ 40 h 46"/>
                    <a:gd name="T12" fmla="*/ 1 w 45"/>
                    <a:gd name="T13" fmla="*/ 32 h 46"/>
                    <a:gd name="T14" fmla="*/ 6 w 45"/>
                    <a:gd name="T15" fmla="*/ 6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6"/>
                        <a:pt x="39" y="6"/>
                        <a:pt x="39" y="6"/>
                      </a:cubicBezTo>
                      <a:cubicBezTo>
                        <a:pt x="43" y="6"/>
                        <a:pt x="45" y="10"/>
                        <a:pt x="45" y="14"/>
                      </a:cubicBezTo>
                      <a:cubicBezTo>
                        <a:pt x="40" y="40"/>
                        <a:pt x="40" y="40"/>
                        <a:pt x="40" y="40"/>
                      </a:cubicBezTo>
                      <a:cubicBezTo>
                        <a:pt x="39" y="43"/>
                        <a:pt x="35" y="46"/>
                        <a:pt x="31" y="45"/>
                      </a:cubicBezTo>
                      <a:cubicBezTo>
                        <a:pt x="6" y="40"/>
                        <a:pt x="6" y="40"/>
                        <a:pt x="6" y="40"/>
                      </a:cubicBezTo>
                      <a:cubicBezTo>
                        <a:pt x="3" y="40"/>
                        <a:pt x="0" y="36"/>
                        <a:pt x="1" y="32"/>
                      </a:cubicBezTo>
                      <a:cubicBezTo>
                        <a:pt x="6" y="6"/>
                        <a:pt x="6" y="6"/>
                        <a:pt x="6" y="6"/>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33" name="Freeform 91"/>
                <p:cNvSpPr>
                  <a:spLocks/>
                </p:cNvSpPr>
                <p:nvPr/>
              </p:nvSpPr>
              <p:spPr bwMode="auto">
                <a:xfrm>
                  <a:off x="528" y="2140"/>
                  <a:ext cx="57" cy="58"/>
                </a:xfrm>
                <a:custGeom>
                  <a:avLst/>
                  <a:gdLst>
                    <a:gd name="T0" fmla="*/ 14 w 45"/>
                    <a:gd name="T1" fmla="*/ 1 h 46"/>
                    <a:gd name="T2" fmla="*/ 39 w 45"/>
                    <a:gd name="T3" fmla="*/ 6 h 46"/>
                    <a:gd name="T4" fmla="*/ 45 w 45"/>
                    <a:gd name="T5" fmla="*/ 14 h 46"/>
                    <a:gd name="T6" fmla="*/ 40 w 45"/>
                    <a:gd name="T7" fmla="*/ 40 h 46"/>
                    <a:gd name="T8" fmla="*/ 31 w 45"/>
                    <a:gd name="T9" fmla="*/ 46 h 46"/>
                    <a:gd name="T10" fmla="*/ 6 w 45"/>
                    <a:gd name="T11" fmla="*/ 41 h 46"/>
                    <a:gd name="T12" fmla="*/ 1 w 45"/>
                    <a:gd name="T13" fmla="*/ 32 h 46"/>
                    <a:gd name="T14" fmla="*/ 6 w 45"/>
                    <a:gd name="T15" fmla="*/ 7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6"/>
                        <a:pt x="39" y="6"/>
                        <a:pt x="39" y="6"/>
                      </a:cubicBezTo>
                      <a:cubicBezTo>
                        <a:pt x="43" y="7"/>
                        <a:pt x="45" y="10"/>
                        <a:pt x="45" y="14"/>
                      </a:cubicBezTo>
                      <a:cubicBezTo>
                        <a:pt x="40" y="40"/>
                        <a:pt x="40" y="40"/>
                        <a:pt x="40" y="40"/>
                      </a:cubicBezTo>
                      <a:cubicBezTo>
                        <a:pt x="39" y="44"/>
                        <a:pt x="35" y="46"/>
                        <a:pt x="31" y="46"/>
                      </a:cubicBezTo>
                      <a:cubicBezTo>
                        <a:pt x="6" y="41"/>
                        <a:pt x="6" y="41"/>
                        <a:pt x="6" y="41"/>
                      </a:cubicBezTo>
                      <a:cubicBezTo>
                        <a:pt x="3" y="40"/>
                        <a:pt x="0" y="36"/>
                        <a:pt x="1" y="32"/>
                      </a:cubicBezTo>
                      <a:cubicBezTo>
                        <a:pt x="6" y="7"/>
                        <a:pt x="6" y="7"/>
                        <a:pt x="6" y="7"/>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34" name="Freeform 92"/>
                <p:cNvSpPr>
                  <a:spLocks/>
                </p:cNvSpPr>
                <p:nvPr/>
              </p:nvSpPr>
              <p:spPr bwMode="auto">
                <a:xfrm>
                  <a:off x="589" y="2153"/>
                  <a:ext cx="57" cy="57"/>
                </a:xfrm>
                <a:custGeom>
                  <a:avLst/>
                  <a:gdLst>
                    <a:gd name="T0" fmla="*/ 14 w 45"/>
                    <a:gd name="T1" fmla="*/ 0 h 45"/>
                    <a:gd name="T2" fmla="*/ 39 w 45"/>
                    <a:gd name="T3" fmla="*/ 5 h 45"/>
                    <a:gd name="T4" fmla="*/ 45 w 45"/>
                    <a:gd name="T5" fmla="*/ 13 h 45"/>
                    <a:gd name="T6" fmla="*/ 40 w 45"/>
                    <a:gd name="T7" fmla="*/ 39 h 45"/>
                    <a:gd name="T8" fmla="*/ 32 w 45"/>
                    <a:gd name="T9" fmla="*/ 45 h 45"/>
                    <a:gd name="T10" fmla="*/ 6 w 45"/>
                    <a:gd name="T11" fmla="*/ 40 h 45"/>
                    <a:gd name="T12" fmla="*/ 1 w 45"/>
                    <a:gd name="T13" fmla="*/ 32 h 45"/>
                    <a:gd name="T14" fmla="*/ 6 w 45"/>
                    <a:gd name="T15" fmla="*/ 6 h 45"/>
                    <a:gd name="T16" fmla="*/ 14 w 45"/>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14" y="0"/>
                      </a:moveTo>
                      <a:cubicBezTo>
                        <a:pt x="39" y="5"/>
                        <a:pt x="39" y="5"/>
                        <a:pt x="39" y="5"/>
                      </a:cubicBezTo>
                      <a:cubicBezTo>
                        <a:pt x="43" y="6"/>
                        <a:pt x="45" y="10"/>
                        <a:pt x="45" y="13"/>
                      </a:cubicBezTo>
                      <a:cubicBezTo>
                        <a:pt x="40" y="39"/>
                        <a:pt x="40" y="39"/>
                        <a:pt x="40" y="39"/>
                      </a:cubicBezTo>
                      <a:cubicBezTo>
                        <a:pt x="39" y="43"/>
                        <a:pt x="35" y="45"/>
                        <a:pt x="32" y="45"/>
                      </a:cubicBezTo>
                      <a:cubicBezTo>
                        <a:pt x="6" y="40"/>
                        <a:pt x="6" y="40"/>
                        <a:pt x="6" y="40"/>
                      </a:cubicBezTo>
                      <a:cubicBezTo>
                        <a:pt x="3" y="39"/>
                        <a:pt x="0" y="35"/>
                        <a:pt x="1" y="32"/>
                      </a:cubicBezTo>
                      <a:cubicBezTo>
                        <a:pt x="6" y="6"/>
                        <a:pt x="6" y="6"/>
                        <a:pt x="6" y="6"/>
                      </a:cubicBezTo>
                      <a:cubicBezTo>
                        <a:pt x="7"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35" name="Freeform 93"/>
                <p:cNvSpPr>
                  <a:spLocks/>
                </p:cNvSpPr>
                <p:nvPr/>
              </p:nvSpPr>
              <p:spPr bwMode="auto">
                <a:xfrm>
                  <a:off x="650" y="2164"/>
                  <a:ext cx="58" cy="58"/>
                </a:xfrm>
                <a:custGeom>
                  <a:avLst/>
                  <a:gdLst>
                    <a:gd name="T0" fmla="*/ 14 w 46"/>
                    <a:gd name="T1" fmla="*/ 1 h 46"/>
                    <a:gd name="T2" fmla="*/ 39 w 46"/>
                    <a:gd name="T3" fmla="*/ 5 h 46"/>
                    <a:gd name="T4" fmla="*/ 45 w 46"/>
                    <a:gd name="T5" fmla="*/ 14 h 46"/>
                    <a:gd name="T6" fmla="*/ 40 w 46"/>
                    <a:gd name="T7" fmla="*/ 39 h 46"/>
                    <a:gd name="T8" fmla="*/ 32 w 46"/>
                    <a:gd name="T9" fmla="*/ 45 h 46"/>
                    <a:gd name="T10" fmla="*/ 7 w 46"/>
                    <a:gd name="T11" fmla="*/ 40 h 46"/>
                    <a:gd name="T12" fmla="*/ 1 w 46"/>
                    <a:gd name="T13" fmla="*/ 32 h 46"/>
                    <a:gd name="T14" fmla="*/ 6 w 46"/>
                    <a:gd name="T15" fmla="*/ 6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5"/>
                        <a:pt x="39" y="5"/>
                        <a:pt x="39" y="5"/>
                      </a:cubicBezTo>
                      <a:cubicBezTo>
                        <a:pt x="43" y="6"/>
                        <a:pt x="46" y="10"/>
                        <a:pt x="45" y="14"/>
                      </a:cubicBezTo>
                      <a:cubicBezTo>
                        <a:pt x="40" y="39"/>
                        <a:pt x="40" y="39"/>
                        <a:pt x="40" y="39"/>
                      </a:cubicBezTo>
                      <a:cubicBezTo>
                        <a:pt x="39" y="43"/>
                        <a:pt x="35" y="46"/>
                        <a:pt x="32" y="45"/>
                      </a:cubicBezTo>
                      <a:cubicBezTo>
                        <a:pt x="7" y="40"/>
                        <a:pt x="7" y="40"/>
                        <a:pt x="7" y="40"/>
                      </a:cubicBezTo>
                      <a:cubicBezTo>
                        <a:pt x="3" y="39"/>
                        <a:pt x="0" y="36"/>
                        <a:pt x="1" y="32"/>
                      </a:cubicBezTo>
                      <a:cubicBezTo>
                        <a:pt x="6" y="6"/>
                        <a:pt x="6" y="6"/>
                        <a:pt x="6" y="6"/>
                      </a:cubicBezTo>
                      <a:cubicBezTo>
                        <a:pt x="7" y="2"/>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36" name="Freeform 94"/>
                <p:cNvSpPr>
                  <a:spLocks/>
                </p:cNvSpPr>
                <p:nvPr/>
              </p:nvSpPr>
              <p:spPr bwMode="auto">
                <a:xfrm>
                  <a:off x="711" y="2175"/>
                  <a:ext cx="58" cy="59"/>
                </a:xfrm>
                <a:custGeom>
                  <a:avLst/>
                  <a:gdLst>
                    <a:gd name="T0" fmla="*/ 14 w 46"/>
                    <a:gd name="T1" fmla="*/ 1 h 46"/>
                    <a:gd name="T2" fmla="*/ 39 w 46"/>
                    <a:gd name="T3" fmla="*/ 6 h 46"/>
                    <a:gd name="T4" fmla="*/ 45 w 46"/>
                    <a:gd name="T5" fmla="*/ 14 h 46"/>
                    <a:gd name="T6" fmla="*/ 40 w 46"/>
                    <a:gd name="T7" fmla="*/ 40 h 46"/>
                    <a:gd name="T8" fmla="*/ 32 w 46"/>
                    <a:gd name="T9" fmla="*/ 45 h 46"/>
                    <a:gd name="T10" fmla="*/ 7 w 46"/>
                    <a:gd name="T11" fmla="*/ 40 h 46"/>
                    <a:gd name="T12" fmla="*/ 1 w 46"/>
                    <a:gd name="T13" fmla="*/ 32 h 46"/>
                    <a:gd name="T14" fmla="*/ 6 w 46"/>
                    <a:gd name="T15" fmla="*/ 6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6"/>
                        <a:pt x="39" y="6"/>
                        <a:pt x="39" y="6"/>
                      </a:cubicBezTo>
                      <a:cubicBezTo>
                        <a:pt x="43" y="6"/>
                        <a:pt x="46" y="10"/>
                        <a:pt x="45" y="14"/>
                      </a:cubicBezTo>
                      <a:cubicBezTo>
                        <a:pt x="40" y="40"/>
                        <a:pt x="40" y="40"/>
                        <a:pt x="40" y="40"/>
                      </a:cubicBezTo>
                      <a:cubicBezTo>
                        <a:pt x="39" y="43"/>
                        <a:pt x="35" y="46"/>
                        <a:pt x="32" y="45"/>
                      </a:cubicBezTo>
                      <a:cubicBezTo>
                        <a:pt x="7" y="40"/>
                        <a:pt x="7" y="40"/>
                        <a:pt x="7" y="40"/>
                      </a:cubicBezTo>
                      <a:cubicBezTo>
                        <a:pt x="3" y="40"/>
                        <a:pt x="0" y="36"/>
                        <a:pt x="1" y="32"/>
                      </a:cubicBezTo>
                      <a:cubicBezTo>
                        <a:pt x="6" y="6"/>
                        <a:pt x="6" y="6"/>
                        <a:pt x="6" y="6"/>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37" name="Freeform 95"/>
                <p:cNvSpPr>
                  <a:spLocks/>
                </p:cNvSpPr>
                <p:nvPr/>
              </p:nvSpPr>
              <p:spPr bwMode="auto">
                <a:xfrm>
                  <a:off x="771" y="2187"/>
                  <a:ext cx="58" cy="58"/>
                </a:xfrm>
                <a:custGeom>
                  <a:avLst/>
                  <a:gdLst>
                    <a:gd name="T0" fmla="*/ 14 w 46"/>
                    <a:gd name="T1" fmla="*/ 1 h 46"/>
                    <a:gd name="T2" fmla="*/ 39 w 46"/>
                    <a:gd name="T3" fmla="*/ 6 h 46"/>
                    <a:gd name="T4" fmla="*/ 45 w 46"/>
                    <a:gd name="T5" fmla="*/ 14 h 46"/>
                    <a:gd name="T6" fmla="*/ 40 w 46"/>
                    <a:gd name="T7" fmla="*/ 40 h 46"/>
                    <a:gd name="T8" fmla="*/ 32 w 46"/>
                    <a:gd name="T9" fmla="*/ 45 h 46"/>
                    <a:gd name="T10" fmla="*/ 7 w 46"/>
                    <a:gd name="T11" fmla="*/ 41 h 46"/>
                    <a:gd name="T12" fmla="*/ 1 w 46"/>
                    <a:gd name="T13" fmla="*/ 32 h 46"/>
                    <a:gd name="T14" fmla="*/ 6 w 46"/>
                    <a:gd name="T15" fmla="*/ 7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6"/>
                        <a:pt x="39" y="6"/>
                        <a:pt x="39" y="6"/>
                      </a:cubicBezTo>
                      <a:cubicBezTo>
                        <a:pt x="43" y="7"/>
                        <a:pt x="46" y="10"/>
                        <a:pt x="45" y="14"/>
                      </a:cubicBezTo>
                      <a:cubicBezTo>
                        <a:pt x="40" y="40"/>
                        <a:pt x="40" y="40"/>
                        <a:pt x="40" y="40"/>
                      </a:cubicBezTo>
                      <a:cubicBezTo>
                        <a:pt x="39" y="44"/>
                        <a:pt x="36" y="46"/>
                        <a:pt x="32" y="45"/>
                      </a:cubicBezTo>
                      <a:cubicBezTo>
                        <a:pt x="7" y="41"/>
                        <a:pt x="7" y="41"/>
                        <a:pt x="7" y="41"/>
                      </a:cubicBezTo>
                      <a:cubicBezTo>
                        <a:pt x="3" y="40"/>
                        <a:pt x="0" y="36"/>
                        <a:pt x="1" y="32"/>
                      </a:cubicBezTo>
                      <a:cubicBezTo>
                        <a:pt x="6" y="7"/>
                        <a:pt x="6" y="7"/>
                        <a:pt x="6" y="7"/>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38" name="Freeform 96"/>
                <p:cNvSpPr>
                  <a:spLocks/>
                </p:cNvSpPr>
                <p:nvPr/>
              </p:nvSpPr>
              <p:spPr bwMode="auto">
                <a:xfrm>
                  <a:off x="832" y="2198"/>
                  <a:ext cx="58" cy="58"/>
                </a:xfrm>
                <a:custGeom>
                  <a:avLst/>
                  <a:gdLst>
                    <a:gd name="T0" fmla="*/ 14 w 46"/>
                    <a:gd name="T1" fmla="*/ 1 h 46"/>
                    <a:gd name="T2" fmla="*/ 39 w 46"/>
                    <a:gd name="T3" fmla="*/ 6 h 46"/>
                    <a:gd name="T4" fmla="*/ 45 w 46"/>
                    <a:gd name="T5" fmla="*/ 14 h 46"/>
                    <a:gd name="T6" fmla="*/ 40 w 46"/>
                    <a:gd name="T7" fmla="*/ 40 h 46"/>
                    <a:gd name="T8" fmla="*/ 32 w 46"/>
                    <a:gd name="T9" fmla="*/ 46 h 46"/>
                    <a:gd name="T10" fmla="*/ 7 w 46"/>
                    <a:gd name="T11" fmla="*/ 41 h 46"/>
                    <a:gd name="T12" fmla="*/ 1 w 46"/>
                    <a:gd name="T13" fmla="*/ 33 h 46"/>
                    <a:gd name="T14" fmla="*/ 6 w 46"/>
                    <a:gd name="T15" fmla="*/ 7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6"/>
                        <a:pt x="39" y="6"/>
                        <a:pt x="39" y="6"/>
                      </a:cubicBezTo>
                      <a:cubicBezTo>
                        <a:pt x="43" y="7"/>
                        <a:pt x="46" y="10"/>
                        <a:pt x="45" y="14"/>
                      </a:cubicBezTo>
                      <a:cubicBezTo>
                        <a:pt x="40" y="40"/>
                        <a:pt x="40" y="40"/>
                        <a:pt x="40" y="40"/>
                      </a:cubicBezTo>
                      <a:cubicBezTo>
                        <a:pt x="39" y="44"/>
                        <a:pt x="36" y="46"/>
                        <a:pt x="32" y="46"/>
                      </a:cubicBezTo>
                      <a:cubicBezTo>
                        <a:pt x="7" y="41"/>
                        <a:pt x="7" y="41"/>
                        <a:pt x="7" y="41"/>
                      </a:cubicBezTo>
                      <a:cubicBezTo>
                        <a:pt x="3" y="40"/>
                        <a:pt x="0" y="36"/>
                        <a:pt x="1" y="33"/>
                      </a:cubicBezTo>
                      <a:cubicBezTo>
                        <a:pt x="6" y="7"/>
                        <a:pt x="6" y="7"/>
                        <a:pt x="6" y="7"/>
                      </a:cubicBezTo>
                      <a:cubicBezTo>
                        <a:pt x="7" y="3"/>
                        <a:pt x="11"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39" name="Freeform 97"/>
                <p:cNvSpPr>
                  <a:spLocks/>
                </p:cNvSpPr>
                <p:nvPr/>
              </p:nvSpPr>
              <p:spPr bwMode="auto">
                <a:xfrm>
                  <a:off x="893" y="2211"/>
                  <a:ext cx="58" cy="58"/>
                </a:xfrm>
                <a:custGeom>
                  <a:avLst/>
                  <a:gdLst>
                    <a:gd name="T0" fmla="*/ 14 w 46"/>
                    <a:gd name="T1" fmla="*/ 0 h 46"/>
                    <a:gd name="T2" fmla="*/ 39 w 46"/>
                    <a:gd name="T3" fmla="*/ 5 h 46"/>
                    <a:gd name="T4" fmla="*/ 45 w 46"/>
                    <a:gd name="T5" fmla="*/ 14 h 46"/>
                    <a:gd name="T6" fmla="*/ 40 w 46"/>
                    <a:gd name="T7" fmla="*/ 39 h 46"/>
                    <a:gd name="T8" fmla="*/ 32 w 46"/>
                    <a:gd name="T9" fmla="*/ 45 h 46"/>
                    <a:gd name="T10" fmla="*/ 7 w 46"/>
                    <a:gd name="T11" fmla="*/ 40 h 46"/>
                    <a:gd name="T12" fmla="*/ 1 w 46"/>
                    <a:gd name="T13" fmla="*/ 32 h 46"/>
                    <a:gd name="T14" fmla="*/ 6 w 46"/>
                    <a:gd name="T15" fmla="*/ 6 h 46"/>
                    <a:gd name="T16" fmla="*/ 14 w 46"/>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0"/>
                      </a:moveTo>
                      <a:cubicBezTo>
                        <a:pt x="39" y="5"/>
                        <a:pt x="39" y="5"/>
                        <a:pt x="39" y="5"/>
                      </a:cubicBezTo>
                      <a:cubicBezTo>
                        <a:pt x="43" y="6"/>
                        <a:pt x="46" y="10"/>
                        <a:pt x="45" y="14"/>
                      </a:cubicBezTo>
                      <a:cubicBezTo>
                        <a:pt x="40" y="39"/>
                        <a:pt x="40" y="39"/>
                        <a:pt x="40" y="39"/>
                      </a:cubicBezTo>
                      <a:cubicBezTo>
                        <a:pt x="39" y="43"/>
                        <a:pt x="36" y="46"/>
                        <a:pt x="32" y="45"/>
                      </a:cubicBezTo>
                      <a:cubicBezTo>
                        <a:pt x="7" y="40"/>
                        <a:pt x="7" y="40"/>
                        <a:pt x="7" y="40"/>
                      </a:cubicBezTo>
                      <a:cubicBezTo>
                        <a:pt x="3" y="39"/>
                        <a:pt x="0" y="36"/>
                        <a:pt x="1" y="32"/>
                      </a:cubicBezTo>
                      <a:cubicBezTo>
                        <a:pt x="6" y="6"/>
                        <a:pt x="6" y="6"/>
                        <a:pt x="6" y="6"/>
                      </a:cubicBezTo>
                      <a:cubicBezTo>
                        <a:pt x="7" y="2"/>
                        <a:pt x="11"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40" name="Freeform 98"/>
                <p:cNvSpPr>
                  <a:spLocks/>
                </p:cNvSpPr>
                <p:nvPr/>
              </p:nvSpPr>
              <p:spPr bwMode="auto">
                <a:xfrm>
                  <a:off x="955" y="2222"/>
                  <a:ext cx="82" cy="63"/>
                </a:xfrm>
                <a:custGeom>
                  <a:avLst/>
                  <a:gdLst>
                    <a:gd name="T0" fmla="*/ 14 w 65"/>
                    <a:gd name="T1" fmla="*/ 1 h 50"/>
                    <a:gd name="T2" fmla="*/ 59 w 65"/>
                    <a:gd name="T3" fmla="*/ 9 h 50"/>
                    <a:gd name="T4" fmla="*/ 65 w 65"/>
                    <a:gd name="T5" fmla="*/ 18 h 50"/>
                    <a:gd name="T6" fmla="*/ 60 w 65"/>
                    <a:gd name="T7" fmla="*/ 43 h 50"/>
                    <a:gd name="T8" fmla="*/ 51 w 65"/>
                    <a:gd name="T9" fmla="*/ 49 h 50"/>
                    <a:gd name="T10" fmla="*/ 6 w 65"/>
                    <a:gd name="T11" fmla="*/ 40 h 50"/>
                    <a:gd name="T12" fmla="*/ 0 w 65"/>
                    <a:gd name="T13" fmla="*/ 32 h 50"/>
                    <a:gd name="T14" fmla="*/ 5 w 65"/>
                    <a:gd name="T15" fmla="*/ 6 h 50"/>
                    <a:gd name="T16" fmla="*/ 14 w 65"/>
                    <a:gd name="T17" fmla="*/ 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50">
                      <a:moveTo>
                        <a:pt x="14" y="1"/>
                      </a:moveTo>
                      <a:cubicBezTo>
                        <a:pt x="59" y="9"/>
                        <a:pt x="59" y="9"/>
                        <a:pt x="59" y="9"/>
                      </a:cubicBezTo>
                      <a:cubicBezTo>
                        <a:pt x="63" y="10"/>
                        <a:pt x="65" y="14"/>
                        <a:pt x="65" y="18"/>
                      </a:cubicBezTo>
                      <a:cubicBezTo>
                        <a:pt x="60" y="43"/>
                        <a:pt x="60" y="43"/>
                        <a:pt x="60" y="43"/>
                      </a:cubicBezTo>
                      <a:cubicBezTo>
                        <a:pt x="59" y="47"/>
                        <a:pt x="55" y="50"/>
                        <a:pt x="51" y="49"/>
                      </a:cubicBezTo>
                      <a:cubicBezTo>
                        <a:pt x="6" y="40"/>
                        <a:pt x="6" y="40"/>
                        <a:pt x="6" y="40"/>
                      </a:cubicBezTo>
                      <a:cubicBezTo>
                        <a:pt x="2" y="40"/>
                        <a:pt x="0" y="36"/>
                        <a:pt x="0" y="32"/>
                      </a:cubicBezTo>
                      <a:cubicBezTo>
                        <a:pt x="5" y="6"/>
                        <a:pt x="5" y="6"/>
                        <a:pt x="5" y="6"/>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41" name="Freeform 99"/>
                <p:cNvSpPr>
                  <a:spLocks/>
                </p:cNvSpPr>
                <p:nvPr/>
              </p:nvSpPr>
              <p:spPr bwMode="auto">
                <a:xfrm>
                  <a:off x="273" y="2153"/>
                  <a:ext cx="57" cy="58"/>
                </a:xfrm>
                <a:custGeom>
                  <a:avLst/>
                  <a:gdLst>
                    <a:gd name="T0" fmla="*/ 14 w 45"/>
                    <a:gd name="T1" fmla="*/ 0 h 46"/>
                    <a:gd name="T2" fmla="*/ 39 w 45"/>
                    <a:gd name="T3" fmla="*/ 5 h 46"/>
                    <a:gd name="T4" fmla="*/ 45 w 45"/>
                    <a:gd name="T5" fmla="*/ 14 h 46"/>
                    <a:gd name="T6" fmla="*/ 40 w 45"/>
                    <a:gd name="T7" fmla="*/ 39 h 46"/>
                    <a:gd name="T8" fmla="*/ 31 w 45"/>
                    <a:gd name="T9" fmla="*/ 45 h 46"/>
                    <a:gd name="T10" fmla="*/ 6 w 45"/>
                    <a:gd name="T11" fmla="*/ 40 h 46"/>
                    <a:gd name="T12" fmla="*/ 1 w 45"/>
                    <a:gd name="T13" fmla="*/ 32 h 46"/>
                    <a:gd name="T14" fmla="*/ 6 w 45"/>
                    <a:gd name="T15" fmla="*/ 6 h 46"/>
                    <a:gd name="T16" fmla="*/ 14 w 45"/>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0"/>
                      </a:moveTo>
                      <a:cubicBezTo>
                        <a:pt x="39" y="5"/>
                        <a:pt x="39" y="5"/>
                        <a:pt x="39" y="5"/>
                      </a:cubicBezTo>
                      <a:cubicBezTo>
                        <a:pt x="43" y="6"/>
                        <a:pt x="45" y="10"/>
                        <a:pt x="45" y="14"/>
                      </a:cubicBezTo>
                      <a:cubicBezTo>
                        <a:pt x="40" y="39"/>
                        <a:pt x="40" y="39"/>
                        <a:pt x="40" y="39"/>
                      </a:cubicBezTo>
                      <a:cubicBezTo>
                        <a:pt x="39" y="43"/>
                        <a:pt x="35" y="46"/>
                        <a:pt x="31" y="45"/>
                      </a:cubicBezTo>
                      <a:cubicBezTo>
                        <a:pt x="6" y="40"/>
                        <a:pt x="6" y="40"/>
                        <a:pt x="6" y="40"/>
                      </a:cubicBezTo>
                      <a:cubicBezTo>
                        <a:pt x="3" y="39"/>
                        <a:pt x="0" y="36"/>
                        <a:pt x="1" y="32"/>
                      </a:cubicBezTo>
                      <a:cubicBezTo>
                        <a:pt x="6" y="6"/>
                        <a:pt x="6" y="6"/>
                        <a:pt x="6" y="6"/>
                      </a:cubicBezTo>
                      <a:cubicBezTo>
                        <a:pt x="6"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42" name="Freeform 100"/>
                <p:cNvSpPr>
                  <a:spLocks/>
                </p:cNvSpPr>
                <p:nvPr/>
              </p:nvSpPr>
              <p:spPr bwMode="auto">
                <a:xfrm>
                  <a:off x="334" y="2164"/>
                  <a:ext cx="57" cy="58"/>
                </a:xfrm>
                <a:custGeom>
                  <a:avLst/>
                  <a:gdLst>
                    <a:gd name="T0" fmla="*/ 14 w 45"/>
                    <a:gd name="T1" fmla="*/ 1 h 46"/>
                    <a:gd name="T2" fmla="*/ 39 w 45"/>
                    <a:gd name="T3" fmla="*/ 6 h 46"/>
                    <a:gd name="T4" fmla="*/ 45 w 45"/>
                    <a:gd name="T5" fmla="*/ 14 h 46"/>
                    <a:gd name="T6" fmla="*/ 40 w 45"/>
                    <a:gd name="T7" fmla="*/ 40 h 46"/>
                    <a:gd name="T8" fmla="*/ 32 w 45"/>
                    <a:gd name="T9" fmla="*/ 45 h 46"/>
                    <a:gd name="T10" fmla="*/ 6 w 45"/>
                    <a:gd name="T11" fmla="*/ 40 h 46"/>
                    <a:gd name="T12" fmla="*/ 1 w 45"/>
                    <a:gd name="T13" fmla="*/ 32 h 46"/>
                    <a:gd name="T14" fmla="*/ 6 w 45"/>
                    <a:gd name="T15" fmla="*/ 6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6"/>
                        <a:pt x="39" y="6"/>
                        <a:pt x="39" y="6"/>
                      </a:cubicBezTo>
                      <a:cubicBezTo>
                        <a:pt x="43" y="6"/>
                        <a:pt x="45" y="10"/>
                        <a:pt x="45" y="14"/>
                      </a:cubicBezTo>
                      <a:cubicBezTo>
                        <a:pt x="40" y="40"/>
                        <a:pt x="40" y="40"/>
                        <a:pt x="40" y="40"/>
                      </a:cubicBezTo>
                      <a:cubicBezTo>
                        <a:pt x="39" y="43"/>
                        <a:pt x="35" y="46"/>
                        <a:pt x="32" y="45"/>
                      </a:cubicBezTo>
                      <a:cubicBezTo>
                        <a:pt x="6" y="40"/>
                        <a:pt x="6" y="40"/>
                        <a:pt x="6" y="40"/>
                      </a:cubicBezTo>
                      <a:cubicBezTo>
                        <a:pt x="3" y="40"/>
                        <a:pt x="0" y="36"/>
                        <a:pt x="1" y="32"/>
                      </a:cubicBezTo>
                      <a:cubicBezTo>
                        <a:pt x="6" y="6"/>
                        <a:pt x="6" y="6"/>
                        <a:pt x="6" y="6"/>
                      </a:cubicBezTo>
                      <a:cubicBezTo>
                        <a:pt x="7" y="2"/>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43" name="Freeform 101"/>
                <p:cNvSpPr>
                  <a:spLocks/>
                </p:cNvSpPr>
                <p:nvPr/>
              </p:nvSpPr>
              <p:spPr bwMode="auto">
                <a:xfrm>
                  <a:off x="394" y="2175"/>
                  <a:ext cx="59" cy="59"/>
                </a:xfrm>
                <a:custGeom>
                  <a:avLst/>
                  <a:gdLst>
                    <a:gd name="T0" fmla="*/ 14 w 46"/>
                    <a:gd name="T1" fmla="*/ 1 h 46"/>
                    <a:gd name="T2" fmla="*/ 39 w 46"/>
                    <a:gd name="T3" fmla="*/ 6 h 46"/>
                    <a:gd name="T4" fmla="*/ 45 w 46"/>
                    <a:gd name="T5" fmla="*/ 14 h 46"/>
                    <a:gd name="T6" fmla="*/ 40 w 46"/>
                    <a:gd name="T7" fmla="*/ 40 h 46"/>
                    <a:gd name="T8" fmla="*/ 32 w 46"/>
                    <a:gd name="T9" fmla="*/ 45 h 46"/>
                    <a:gd name="T10" fmla="*/ 7 w 46"/>
                    <a:gd name="T11" fmla="*/ 41 h 46"/>
                    <a:gd name="T12" fmla="*/ 1 w 46"/>
                    <a:gd name="T13" fmla="*/ 32 h 46"/>
                    <a:gd name="T14" fmla="*/ 6 w 46"/>
                    <a:gd name="T15" fmla="*/ 7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6"/>
                        <a:pt x="39" y="6"/>
                        <a:pt x="39" y="6"/>
                      </a:cubicBezTo>
                      <a:cubicBezTo>
                        <a:pt x="43" y="6"/>
                        <a:pt x="46" y="10"/>
                        <a:pt x="45" y="14"/>
                      </a:cubicBezTo>
                      <a:cubicBezTo>
                        <a:pt x="40" y="40"/>
                        <a:pt x="40" y="40"/>
                        <a:pt x="40" y="40"/>
                      </a:cubicBezTo>
                      <a:cubicBezTo>
                        <a:pt x="39" y="44"/>
                        <a:pt x="35" y="46"/>
                        <a:pt x="32" y="45"/>
                      </a:cubicBezTo>
                      <a:cubicBezTo>
                        <a:pt x="7" y="41"/>
                        <a:pt x="7" y="41"/>
                        <a:pt x="7" y="41"/>
                      </a:cubicBezTo>
                      <a:cubicBezTo>
                        <a:pt x="3" y="40"/>
                        <a:pt x="0" y="36"/>
                        <a:pt x="1" y="32"/>
                      </a:cubicBezTo>
                      <a:cubicBezTo>
                        <a:pt x="6" y="7"/>
                        <a:pt x="6" y="7"/>
                        <a:pt x="6" y="7"/>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44" name="Freeform 102"/>
                <p:cNvSpPr>
                  <a:spLocks/>
                </p:cNvSpPr>
                <p:nvPr/>
              </p:nvSpPr>
              <p:spPr bwMode="auto">
                <a:xfrm>
                  <a:off x="455" y="2187"/>
                  <a:ext cx="58" cy="58"/>
                </a:xfrm>
                <a:custGeom>
                  <a:avLst/>
                  <a:gdLst>
                    <a:gd name="T0" fmla="*/ 14 w 46"/>
                    <a:gd name="T1" fmla="*/ 1 h 46"/>
                    <a:gd name="T2" fmla="*/ 39 w 46"/>
                    <a:gd name="T3" fmla="*/ 6 h 46"/>
                    <a:gd name="T4" fmla="*/ 45 w 46"/>
                    <a:gd name="T5" fmla="*/ 14 h 46"/>
                    <a:gd name="T6" fmla="*/ 40 w 46"/>
                    <a:gd name="T7" fmla="*/ 40 h 46"/>
                    <a:gd name="T8" fmla="*/ 32 w 46"/>
                    <a:gd name="T9" fmla="*/ 46 h 46"/>
                    <a:gd name="T10" fmla="*/ 7 w 46"/>
                    <a:gd name="T11" fmla="*/ 41 h 46"/>
                    <a:gd name="T12" fmla="*/ 1 w 46"/>
                    <a:gd name="T13" fmla="*/ 33 h 46"/>
                    <a:gd name="T14" fmla="*/ 6 w 46"/>
                    <a:gd name="T15" fmla="*/ 7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6"/>
                        <a:pt x="39" y="6"/>
                        <a:pt x="39" y="6"/>
                      </a:cubicBezTo>
                      <a:cubicBezTo>
                        <a:pt x="43" y="7"/>
                        <a:pt x="46" y="10"/>
                        <a:pt x="45" y="14"/>
                      </a:cubicBezTo>
                      <a:cubicBezTo>
                        <a:pt x="40" y="40"/>
                        <a:pt x="40" y="40"/>
                        <a:pt x="40" y="40"/>
                      </a:cubicBezTo>
                      <a:cubicBezTo>
                        <a:pt x="39" y="44"/>
                        <a:pt x="35" y="46"/>
                        <a:pt x="32" y="46"/>
                      </a:cubicBezTo>
                      <a:cubicBezTo>
                        <a:pt x="7" y="41"/>
                        <a:pt x="7" y="41"/>
                        <a:pt x="7" y="41"/>
                      </a:cubicBezTo>
                      <a:cubicBezTo>
                        <a:pt x="3" y="40"/>
                        <a:pt x="0" y="36"/>
                        <a:pt x="1" y="33"/>
                      </a:cubicBezTo>
                      <a:cubicBezTo>
                        <a:pt x="6" y="7"/>
                        <a:pt x="6" y="7"/>
                        <a:pt x="6" y="7"/>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45" name="Freeform 103"/>
                <p:cNvSpPr>
                  <a:spLocks/>
                </p:cNvSpPr>
                <p:nvPr/>
              </p:nvSpPr>
              <p:spPr bwMode="auto">
                <a:xfrm>
                  <a:off x="516" y="2199"/>
                  <a:ext cx="58" cy="59"/>
                </a:xfrm>
                <a:custGeom>
                  <a:avLst/>
                  <a:gdLst>
                    <a:gd name="T0" fmla="*/ 14 w 46"/>
                    <a:gd name="T1" fmla="*/ 0 h 46"/>
                    <a:gd name="T2" fmla="*/ 39 w 46"/>
                    <a:gd name="T3" fmla="*/ 5 h 46"/>
                    <a:gd name="T4" fmla="*/ 45 w 46"/>
                    <a:gd name="T5" fmla="*/ 14 h 46"/>
                    <a:gd name="T6" fmla="*/ 40 w 46"/>
                    <a:gd name="T7" fmla="*/ 39 h 46"/>
                    <a:gd name="T8" fmla="*/ 32 w 46"/>
                    <a:gd name="T9" fmla="*/ 45 h 46"/>
                    <a:gd name="T10" fmla="*/ 7 w 46"/>
                    <a:gd name="T11" fmla="*/ 40 h 46"/>
                    <a:gd name="T12" fmla="*/ 1 w 46"/>
                    <a:gd name="T13" fmla="*/ 32 h 46"/>
                    <a:gd name="T14" fmla="*/ 6 w 46"/>
                    <a:gd name="T15" fmla="*/ 6 h 46"/>
                    <a:gd name="T16" fmla="*/ 14 w 46"/>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0"/>
                      </a:moveTo>
                      <a:cubicBezTo>
                        <a:pt x="39" y="5"/>
                        <a:pt x="39" y="5"/>
                        <a:pt x="39" y="5"/>
                      </a:cubicBezTo>
                      <a:cubicBezTo>
                        <a:pt x="43" y="6"/>
                        <a:pt x="46" y="10"/>
                        <a:pt x="45" y="14"/>
                      </a:cubicBezTo>
                      <a:cubicBezTo>
                        <a:pt x="40" y="39"/>
                        <a:pt x="40" y="39"/>
                        <a:pt x="40" y="39"/>
                      </a:cubicBezTo>
                      <a:cubicBezTo>
                        <a:pt x="39" y="43"/>
                        <a:pt x="36" y="46"/>
                        <a:pt x="32" y="45"/>
                      </a:cubicBezTo>
                      <a:cubicBezTo>
                        <a:pt x="7" y="40"/>
                        <a:pt x="7" y="40"/>
                        <a:pt x="7" y="40"/>
                      </a:cubicBezTo>
                      <a:cubicBezTo>
                        <a:pt x="3" y="39"/>
                        <a:pt x="0" y="36"/>
                        <a:pt x="1" y="32"/>
                      </a:cubicBezTo>
                      <a:cubicBezTo>
                        <a:pt x="6" y="6"/>
                        <a:pt x="6" y="6"/>
                        <a:pt x="6" y="6"/>
                      </a:cubicBezTo>
                      <a:cubicBezTo>
                        <a:pt x="7"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46" name="Freeform 104"/>
                <p:cNvSpPr>
                  <a:spLocks/>
                </p:cNvSpPr>
                <p:nvPr/>
              </p:nvSpPr>
              <p:spPr bwMode="auto">
                <a:xfrm>
                  <a:off x="577" y="2211"/>
                  <a:ext cx="58" cy="58"/>
                </a:xfrm>
                <a:custGeom>
                  <a:avLst/>
                  <a:gdLst>
                    <a:gd name="T0" fmla="*/ 14 w 46"/>
                    <a:gd name="T1" fmla="*/ 1 h 46"/>
                    <a:gd name="T2" fmla="*/ 39 w 46"/>
                    <a:gd name="T3" fmla="*/ 5 h 46"/>
                    <a:gd name="T4" fmla="*/ 45 w 46"/>
                    <a:gd name="T5" fmla="*/ 14 h 46"/>
                    <a:gd name="T6" fmla="*/ 40 w 46"/>
                    <a:gd name="T7" fmla="*/ 39 h 46"/>
                    <a:gd name="T8" fmla="*/ 32 w 46"/>
                    <a:gd name="T9" fmla="*/ 45 h 46"/>
                    <a:gd name="T10" fmla="*/ 7 w 46"/>
                    <a:gd name="T11" fmla="*/ 40 h 46"/>
                    <a:gd name="T12" fmla="*/ 1 w 46"/>
                    <a:gd name="T13" fmla="*/ 32 h 46"/>
                    <a:gd name="T14" fmla="*/ 6 w 46"/>
                    <a:gd name="T15" fmla="*/ 6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5"/>
                        <a:pt x="39" y="5"/>
                        <a:pt x="39" y="5"/>
                      </a:cubicBezTo>
                      <a:cubicBezTo>
                        <a:pt x="43" y="6"/>
                        <a:pt x="46" y="10"/>
                        <a:pt x="45" y="14"/>
                      </a:cubicBezTo>
                      <a:cubicBezTo>
                        <a:pt x="40" y="39"/>
                        <a:pt x="40" y="39"/>
                        <a:pt x="40" y="39"/>
                      </a:cubicBezTo>
                      <a:cubicBezTo>
                        <a:pt x="39" y="43"/>
                        <a:pt x="36" y="46"/>
                        <a:pt x="32" y="45"/>
                      </a:cubicBezTo>
                      <a:cubicBezTo>
                        <a:pt x="7" y="40"/>
                        <a:pt x="7" y="40"/>
                        <a:pt x="7" y="40"/>
                      </a:cubicBezTo>
                      <a:cubicBezTo>
                        <a:pt x="3" y="40"/>
                        <a:pt x="0" y="36"/>
                        <a:pt x="1" y="32"/>
                      </a:cubicBezTo>
                      <a:cubicBezTo>
                        <a:pt x="6" y="6"/>
                        <a:pt x="6" y="6"/>
                        <a:pt x="6" y="6"/>
                      </a:cubicBezTo>
                      <a:cubicBezTo>
                        <a:pt x="7" y="2"/>
                        <a:pt x="11"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47" name="Freeform 105"/>
                <p:cNvSpPr>
                  <a:spLocks/>
                </p:cNvSpPr>
                <p:nvPr/>
              </p:nvSpPr>
              <p:spPr bwMode="auto">
                <a:xfrm>
                  <a:off x="637" y="2222"/>
                  <a:ext cx="58" cy="58"/>
                </a:xfrm>
                <a:custGeom>
                  <a:avLst/>
                  <a:gdLst>
                    <a:gd name="T0" fmla="*/ 14 w 46"/>
                    <a:gd name="T1" fmla="*/ 1 h 46"/>
                    <a:gd name="T2" fmla="*/ 39 w 46"/>
                    <a:gd name="T3" fmla="*/ 6 h 46"/>
                    <a:gd name="T4" fmla="*/ 45 w 46"/>
                    <a:gd name="T5" fmla="*/ 14 h 46"/>
                    <a:gd name="T6" fmla="*/ 40 w 46"/>
                    <a:gd name="T7" fmla="*/ 40 h 46"/>
                    <a:gd name="T8" fmla="*/ 32 w 46"/>
                    <a:gd name="T9" fmla="*/ 45 h 46"/>
                    <a:gd name="T10" fmla="*/ 7 w 46"/>
                    <a:gd name="T11" fmla="*/ 41 h 46"/>
                    <a:gd name="T12" fmla="*/ 1 w 46"/>
                    <a:gd name="T13" fmla="*/ 32 h 46"/>
                    <a:gd name="T14" fmla="*/ 6 w 46"/>
                    <a:gd name="T15" fmla="*/ 6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6"/>
                        <a:pt x="39" y="6"/>
                        <a:pt x="39" y="6"/>
                      </a:cubicBezTo>
                      <a:cubicBezTo>
                        <a:pt x="43" y="6"/>
                        <a:pt x="46" y="10"/>
                        <a:pt x="45" y="14"/>
                      </a:cubicBezTo>
                      <a:cubicBezTo>
                        <a:pt x="40" y="40"/>
                        <a:pt x="40" y="40"/>
                        <a:pt x="40" y="40"/>
                      </a:cubicBezTo>
                      <a:cubicBezTo>
                        <a:pt x="39" y="44"/>
                        <a:pt x="36" y="46"/>
                        <a:pt x="32" y="45"/>
                      </a:cubicBezTo>
                      <a:cubicBezTo>
                        <a:pt x="7" y="41"/>
                        <a:pt x="7" y="41"/>
                        <a:pt x="7" y="41"/>
                      </a:cubicBezTo>
                      <a:cubicBezTo>
                        <a:pt x="3" y="40"/>
                        <a:pt x="0" y="36"/>
                        <a:pt x="1" y="32"/>
                      </a:cubicBezTo>
                      <a:cubicBezTo>
                        <a:pt x="6" y="6"/>
                        <a:pt x="6" y="6"/>
                        <a:pt x="6" y="6"/>
                      </a:cubicBezTo>
                      <a:cubicBezTo>
                        <a:pt x="7" y="3"/>
                        <a:pt x="11"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48" name="Freeform 106"/>
                <p:cNvSpPr>
                  <a:spLocks/>
                </p:cNvSpPr>
                <p:nvPr/>
              </p:nvSpPr>
              <p:spPr bwMode="auto">
                <a:xfrm>
                  <a:off x="699" y="2234"/>
                  <a:ext cx="57" cy="58"/>
                </a:xfrm>
                <a:custGeom>
                  <a:avLst/>
                  <a:gdLst>
                    <a:gd name="T0" fmla="*/ 14 w 45"/>
                    <a:gd name="T1" fmla="*/ 1 h 46"/>
                    <a:gd name="T2" fmla="*/ 39 w 45"/>
                    <a:gd name="T3" fmla="*/ 6 h 46"/>
                    <a:gd name="T4" fmla="*/ 44 w 45"/>
                    <a:gd name="T5" fmla="*/ 14 h 46"/>
                    <a:gd name="T6" fmla="*/ 39 w 45"/>
                    <a:gd name="T7" fmla="*/ 40 h 46"/>
                    <a:gd name="T8" fmla="*/ 31 w 45"/>
                    <a:gd name="T9" fmla="*/ 46 h 46"/>
                    <a:gd name="T10" fmla="*/ 6 w 45"/>
                    <a:gd name="T11" fmla="*/ 41 h 46"/>
                    <a:gd name="T12" fmla="*/ 0 w 45"/>
                    <a:gd name="T13" fmla="*/ 32 h 46"/>
                    <a:gd name="T14" fmla="*/ 5 w 45"/>
                    <a:gd name="T15" fmla="*/ 7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6"/>
                        <a:pt x="39" y="6"/>
                        <a:pt x="39" y="6"/>
                      </a:cubicBezTo>
                      <a:cubicBezTo>
                        <a:pt x="42" y="7"/>
                        <a:pt x="45" y="10"/>
                        <a:pt x="44" y="14"/>
                      </a:cubicBezTo>
                      <a:cubicBezTo>
                        <a:pt x="39" y="40"/>
                        <a:pt x="39" y="40"/>
                        <a:pt x="39" y="40"/>
                      </a:cubicBezTo>
                      <a:cubicBezTo>
                        <a:pt x="39" y="44"/>
                        <a:pt x="35" y="46"/>
                        <a:pt x="31" y="46"/>
                      </a:cubicBezTo>
                      <a:cubicBezTo>
                        <a:pt x="6" y="41"/>
                        <a:pt x="6" y="41"/>
                        <a:pt x="6" y="41"/>
                      </a:cubicBezTo>
                      <a:cubicBezTo>
                        <a:pt x="2" y="40"/>
                        <a:pt x="0" y="36"/>
                        <a:pt x="0" y="32"/>
                      </a:cubicBezTo>
                      <a:cubicBezTo>
                        <a:pt x="5" y="7"/>
                        <a:pt x="5" y="7"/>
                        <a:pt x="5" y="7"/>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49" name="Freeform 107"/>
                <p:cNvSpPr>
                  <a:spLocks/>
                </p:cNvSpPr>
                <p:nvPr/>
              </p:nvSpPr>
              <p:spPr bwMode="auto">
                <a:xfrm>
                  <a:off x="760" y="2246"/>
                  <a:ext cx="57" cy="58"/>
                </a:xfrm>
                <a:custGeom>
                  <a:avLst/>
                  <a:gdLst>
                    <a:gd name="T0" fmla="*/ 14 w 45"/>
                    <a:gd name="T1" fmla="*/ 0 h 46"/>
                    <a:gd name="T2" fmla="*/ 39 w 45"/>
                    <a:gd name="T3" fmla="*/ 5 h 46"/>
                    <a:gd name="T4" fmla="*/ 44 w 45"/>
                    <a:gd name="T5" fmla="*/ 13 h 46"/>
                    <a:gd name="T6" fmla="*/ 39 w 45"/>
                    <a:gd name="T7" fmla="*/ 39 h 46"/>
                    <a:gd name="T8" fmla="*/ 31 w 45"/>
                    <a:gd name="T9" fmla="*/ 45 h 46"/>
                    <a:gd name="T10" fmla="*/ 6 w 45"/>
                    <a:gd name="T11" fmla="*/ 40 h 46"/>
                    <a:gd name="T12" fmla="*/ 0 w 45"/>
                    <a:gd name="T13" fmla="*/ 32 h 46"/>
                    <a:gd name="T14" fmla="*/ 5 w 45"/>
                    <a:gd name="T15" fmla="*/ 6 h 46"/>
                    <a:gd name="T16" fmla="*/ 14 w 45"/>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0"/>
                      </a:moveTo>
                      <a:cubicBezTo>
                        <a:pt x="39" y="5"/>
                        <a:pt x="39" y="5"/>
                        <a:pt x="39" y="5"/>
                      </a:cubicBezTo>
                      <a:cubicBezTo>
                        <a:pt x="42" y="6"/>
                        <a:pt x="45" y="10"/>
                        <a:pt x="44" y="13"/>
                      </a:cubicBezTo>
                      <a:cubicBezTo>
                        <a:pt x="39" y="39"/>
                        <a:pt x="39" y="39"/>
                        <a:pt x="39" y="39"/>
                      </a:cubicBezTo>
                      <a:cubicBezTo>
                        <a:pt x="39" y="43"/>
                        <a:pt x="35" y="46"/>
                        <a:pt x="31" y="45"/>
                      </a:cubicBezTo>
                      <a:cubicBezTo>
                        <a:pt x="6" y="40"/>
                        <a:pt x="6" y="40"/>
                        <a:pt x="6" y="40"/>
                      </a:cubicBezTo>
                      <a:cubicBezTo>
                        <a:pt x="2" y="39"/>
                        <a:pt x="0" y="36"/>
                        <a:pt x="0" y="32"/>
                      </a:cubicBezTo>
                      <a:cubicBezTo>
                        <a:pt x="5" y="6"/>
                        <a:pt x="5" y="6"/>
                        <a:pt x="5" y="6"/>
                      </a:cubicBezTo>
                      <a:cubicBezTo>
                        <a:pt x="6"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50" name="Freeform 108"/>
                <p:cNvSpPr>
                  <a:spLocks/>
                </p:cNvSpPr>
                <p:nvPr/>
              </p:nvSpPr>
              <p:spPr bwMode="auto">
                <a:xfrm>
                  <a:off x="821" y="2258"/>
                  <a:ext cx="56" cy="58"/>
                </a:xfrm>
                <a:custGeom>
                  <a:avLst/>
                  <a:gdLst>
                    <a:gd name="T0" fmla="*/ 14 w 45"/>
                    <a:gd name="T1" fmla="*/ 1 h 46"/>
                    <a:gd name="T2" fmla="*/ 39 w 45"/>
                    <a:gd name="T3" fmla="*/ 5 h 46"/>
                    <a:gd name="T4" fmla="*/ 44 w 45"/>
                    <a:gd name="T5" fmla="*/ 14 h 46"/>
                    <a:gd name="T6" fmla="*/ 39 w 45"/>
                    <a:gd name="T7" fmla="*/ 39 h 46"/>
                    <a:gd name="T8" fmla="*/ 31 w 45"/>
                    <a:gd name="T9" fmla="*/ 45 h 46"/>
                    <a:gd name="T10" fmla="*/ 6 w 45"/>
                    <a:gd name="T11" fmla="*/ 40 h 46"/>
                    <a:gd name="T12" fmla="*/ 0 w 45"/>
                    <a:gd name="T13" fmla="*/ 32 h 46"/>
                    <a:gd name="T14" fmla="*/ 5 w 45"/>
                    <a:gd name="T15" fmla="*/ 6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5"/>
                        <a:pt x="39" y="5"/>
                        <a:pt x="39" y="5"/>
                      </a:cubicBezTo>
                      <a:cubicBezTo>
                        <a:pt x="43" y="6"/>
                        <a:pt x="45" y="10"/>
                        <a:pt x="44" y="14"/>
                      </a:cubicBezTo>
                      <a:cubicBezTo>
                        <a:pt x="39" y="39"/>
                        <a:pt x="39" y="39"/>
                        <a:pt x="39" y="39"/>
                      </a:cubicBezTo>
                      <a:cubicBezTo>
                        <a:pt x="39" y="43"/>
                        <a:pt x="35" y="46"/>
                        <a:pt x="31" y="45"/>
                      </a:cubicBezTo>
                      <a:cubicBezTo>
                        <a:pt x="6" y="40"/>
                        <a:pt x="6" y="40"/>
                        <a:pt x="6" y="40"/>
                      </a:cubicBezTo>
                      <a:cubicBezTo>
                        <a:pt x="2" y="39"/>
                        <a:pt x="0" y="36"/>
                        <a:pt x="0" y="32"/>
                      </a:cubicBezTo>
                      <a:cubicBezTo>
                        <a:pt x="5" y="6"/>
                        <a:pt x="5" y="6"/>
                        <a:pt x="5" y="6"/>
                      </a:cubicBezTo>
                      <a:cubicBezTo>
                        <a:pt x="6" y="2"/>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51" name="Freeform 109"/>
                <p:cNvSpPr>
                  <a:spLocks/>
                </p:cNvSpPr>
                <p:nvPr/>
              </p:nvSpPr>
              <p:spPr bwMode="auto">
                <a:xfrm>
                  <a:off x="881" y="2269"/>
                  <a:ext cx="84" cy="63"/>
                </a:xfrm>
                <a:custGeom>
                  <a:avLst/>
                  <a:gdLst>
                    <a:gd name="T0" fmla="*/ 14 w 66"/>
                    <a:gd name="T1" fmla="*/ 1 h 50"/>
                    <a:gd name="T2" fmla="*/ 59 w 66"/>
                    <a:gd name="T3" fmla="*/ 10 h 50"/>
                    <a:gd name="T4" fmla="*/ 65 w 66"/>
                    <a:gd name="T5" fmla="*/ 18 h 50"/>
                    <a:gd name="T6" fmla="*/ 60 w 66"/>
                    <a:gd name="T7" fmla="*/ 43 h 50"/>
                    <a:gd name="T8" fmla="*/ 52 w 66"/>
                    <a:gd name="T9" fmla="*/ 49 h 50"/>
                    <a:gd name="T10" fmla="*/ 6 w 66"/>
                    <a:gd name="T11" fmla="*/ 40 h 50"/>
                    <a:gd name="T12" fmla="*/ 1 w 66"/>
                    <a:gd name="T13" fmla="*/ 32 h 50"/>
                    <a:gd name="T14" fmla="*/ 5 w 66"/>
                    <a:gd name="T15" fmla="*/ 7 h 50"/>
                    <a:gd name="T16" fmla="*/ 14 w 66"/>
                    <a:gd name="T17" fmla="*/ 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50">
                      <a:moveTo>
                        <a:pt x="14" y="1"/>
                      </a:moveTo>
                      <a:cubicBezTo>
                        <a:pt x="59" y="10"/>
                        <a:pt x="59" y="10"/>
                        <a:pt x="59" y="10"/>
                      </a:cubicBezTo>
                      <a:cubicBezTo>
                        <a:pt x="63" y="10"/>
                        <a:pt x="66" y="14"/>
                        <a:pt x="65" y="18"/>
                      </a:cubicBezTo>
                      <a:cubicBezTo>
                        <a:pt x="60" y="43"/>
                        <a:pt x="60" y="43"/>
                        <a:pt x="60" y="43"/>
                      </a:cubicBezTo>
                      <a:cubicBezTo>
                        <a:pt x="59" y="47"/>
                        <a:pt x="55" y="50"/>
                        <a:pt x="52" y="49"/>
                      </a:cubicBezTo>
                      <a:cubicBezTo>
                        <a:pt x="6" y="40"/>
                        <a:pt x="6" y="40"/>
                        <a:pt x="6" y="40"/>
                      </a:cubicBezTo>
                      <a:cubicBezTo>
                        <a:pt x="2" y="40"/>
                        <a:pt x="0" y="36"/>
                        <a:pt x="1" y="32"/>
                      </a:cubicBezTo>
                      <a:cubicBezTo>
                        <a:pt x="5" y="7"/>
                        <a:pt x="5" y="7"/>
                        <a:pt x="5" y="7"/>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52" name="Freeform 110"/>
                <p:cNvSpPr>
                  <a:spLocks/>
                </p:cNvSpPr>
                <p:nvPr/>
              </p:nvSpPr>
              <p:spPr bwMode="auto">
                <a:xfrm>
                  <a:off x="971" y="2287"/>
                  <a:ext cx="56" cy="57"/>
                </a:xfrm>
                <a:custGeom>
                  <a:avLst/>
                  <a:gdLst>
                    <a:gd name="T0" fmla="*/ 14 w 44"/>
                    <a:gd name="T1" fmla="*/ 0 h 45"/>
                    <a:gd name="T2" fmla="*/ 37 w 44"/>
                    <a:gd name="T3" fmla="*/ 5 h 45"/>
                    <a:gd name="T4" fmla="*/ 43 w 44"/>
                    <a:gd name="T5" fmla="*/ 13 h 45"/>
                    <a:gd name="T6" fmla="*/ 38 w 44"/>
                    <a:gd name="T7" fmla="*/ 39 h 45"/>
                    <a:gd name="T8" fmla="*/ 30 w 44"/>
                    <a:gd name="T9" fmla="*/ 45 h 45"/>
                    <a:gd name="T10" fmla="*/ 6 w 44"/>
                    <a:gd name="T11" fmla="*/ 40 h 45"/>
                    <a:gd name="T12" fmla="*/ 1 w 44"/>
                    <a:gd name="T13" fmla="*/ 32 h 45"/>
                    <a:gd name="T14" fmla="*/ 6 w 44"/>
                    <a:gd name="T15" fmla="*/ 6 h 45"/>
                    <a:gd name="T16" fmla="*/ 14 w 44"/>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5">
                      <a:moveTo>
                        <a:pt x="14" y="0"/>
                      </a:moveTo>
                      <a:cubicBezTo>
                        <a:pt x="37" y="5"/>
                        <a:pt x="37" y="5"/>
                        <a:pt x="37" y="5"/>
                      </a:cubicBezTo>
                      <a:cubicBezTo>
                        <a:pt x="41" y="6"/>
                        <a:pt x="44" y="9"/>
                        <a:pt x="43" y="13"/>
                      </a:cubicBezTo>
                      <a:cubicBezTo>
                        <a:pt x="38" y="39"/>
                        <a:pt x="38" y="39"/>
                        <a:pt x="38" y="39"/>
                      </a:cubicBezTo>
                      <a:cubicBezTo>
                        <a:pt x="37" y="43"/>
                        <a:pt x="33" y="45"/>
                        <a:pt x="30" y="45"/>
                      </a:cubicBezTo>
                      <a:cubicBezTo>
                        <a:pt x="6" y="40"/>
                        <a:pt x="6" y="40"/>
                        <a:pt x="6" y="40"/>
                      </a:cubicBezTo>
                      <a:cubicBezTo>
                        <a:pt x="2" y="39"/>
                        <a:pt x="0" y="36"/>
                        <a:pt x="1" y="32"/>
                      </a:cubicBezTo>
                      <a:cubicBezTo>
                        <a:pt x="6" y="6"/>
                        <a:pt x="6" y="6"/>
                        <a:pt x="6" y="6"/>
                      </a:cubicBezTo>
                      <a:cubicBezTo>
                        <a:pt x="6"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53" name="Freeform 111"/>
                <p:cNvSpPr>
                  <a:spLocks/>
                </p:cNvSpPr>
                <p:nvPr/>
              </p:nvSpPr>
              <p:spPr bwMode="auto">
                <a:xfrm>
                  <a:off x="455" y="2288"/>
                  <a:ext cx="364" cy="231"/>
                </a:xfrm>
                <a:custGeom>
                  <a:avLst/>
                  <a:gdLst>
                    <a:gd name="T0" fmla="*/ 32 w 288"/>
                    <a:gd name="T1" fmla="*/ 0 h 183"/>
                    <a:gd name="T2" fmla="*/ 282 w 288"/>
                    <a:gd name="T3" fmla="*/ 48 h 183"/>
                    <a:gd name="T4" fmla="*/ 287 w 288"/>
                    <a:gd name="T5" fmla="*/ 56 h 183"/>
                    <a:gd name="T6" fmla="*/ 264 w 288"/>
                    <a:gd name="T7" fmla="*/ 177 h 183"/>
                    <a:gd name="T8" fmla="*/ 256 w 288"/>
                    <a:gd name="T9" fmla="*/ 182 h 183"/>
                    <a:gd name="T10" fmla="*/ 6 w 288"/>
                    <a:gd name="T11" fmla="*/ 134 h 183"/>
                    <a:gd name="T12" fmla="*/ 1 w 288"/>
                    <a:gd name="T13" fmla="*/ 126 h 183"/>
                    <a:gd name="T14" fmla="*/ 24 w 288"/>
                    <a:gd name="T15" fmla="*/ 6 h 183"/>
                    <a:gd name="T16" fmla="*/ 32 w 288"/>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183">
                      <a:moveTo>
                        <a:pt x="32" y="0"/>
                      </a:moveTo>
                      <a:cubicBezTo>
                        <a:pt x="282" y="48"/>
                        <a:pt x="282" y="48"/>
                        <a:pt x="282" y="48"/>
                      </a:cubicBezTo>
                      <a:cubicBezTo>
                        <a:pt x="286" y="49"/>
                        <a:pt x="288" y="53"/>
                        <a:pt x="287" y="56"/>
                      </a:cubicBezTo>
                      <a:cubicBezTo>
                        <a:pt x="264" y="177"/>
                        <a:pt x="264" y="177"/>
                        <a:pt x="264" y="177"/>
                      </a:cubicBezTo>
                      <a:cubicBezTo>
                        <a:pt x="264" y="180"/>
                        <a:pt x="260" y="183"/>
                        <a:pt x="256" y="182"/>
                      </a:cubicBezTo>
                      <a:cubicBezTo>
                        <a:pt x="6" y="134"/>
                        <a:pt x="6" y="134"/>
                        <a:pt x="6" y="134"/>
                      </a:cubicBezTo>
                      <a:cubicBezTo>
                        <a:pt x="2" y="133"/>
                        <a:pt x="0" y="130"/>
                        <a:pt x="1" y="126"/>
                      </a:cubicBezTo>
                      <a:cubicBezTo>
                        <a:pt x="24" y="6"/>
                        <a:pt x="24" y="6"/>
                        <a:pt x="24" y="6"/>
                      </a:cubicBezTo>
                      <a:cubicBezTo>
                        <a:pt x="24" y="2"/>
                        <a:pt x="28" y="0"/>
                        <a:pt x="32"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54" name="Freeform 112"/>
                <p:cNvSpPr>
                  <a:spLocks/>
                </p:cNvSpPr>
                <p:nvPr/>
              </p:nvSpPr>
              <p:spPr bwMode="auto">
                <a:xfrm>
                  <a:off x="445" y="2467"/>
                  <a:ext cx="168" cy="66"/>
                </a:xfrm>
                <a:custGeom>
                  <a:avLst/>
                  <a:gdLst>
                    <a:gd name="T0" fmla="*/ 7 w 133"/>
                    <a:gd name="T1" fmla="*/ 0 h 52"/>
                    <a:gd name="T2" fmla="*/ 131 w 133"/>
                    <a:gd name="T3" fmla="*/ 24 h 52"/>
                    <a:gd name="T4" fmla="*/ 132 w 133"/>
                    <a:gd name="T5" fmla="*/ 26 h 52"/>
                    <a:gd name="T6" fmla="*/ 128 w 133"/>
                    <a:gd name="T7" fmla="*/ 51 h 52"/>
                    <a:gd name="T8" fmla="*/ 126 w 133"/>
                    <a:gd name="T9" fmla="*/ 52 h 52"/>
                    <a:gd name="T10" fmla="*/ 2 w 133"/>
                    <a:gd name="T11" fmla="*/ 28 h 52"/>
                    <a:gd name="T12" fmla="*/ 0 w 133"/>
                    <a:gd name="T13" fmla="*/ 26 h 52"/>
                    <a:gd name="T14" fmla="*/ 5 w 133"/>
                    <a:gd name="T15" fmla="*/ 1 h 52"/>
                    <a:gd name="T16" fmla="*/ 7 w 133"/>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52">
                      <a:moveTo>
                        <a:pt x="7" y="0"/>
                      </a:moveTo>
                      <a:cubicBezTo>
                        <a:pt x="131" y="24"/>
                        <a:pt x="131" y="24"/>
                        <a:pt x="131" y="24"/>
                      </a:cubicBezTo>
                      <a:cubicBezTo>
                        <a:pt x="132" y="24"/>
                        <a:pt x="133" y="25"/>
                        <a:pt x="132" y="26"/>
                      </a:cubicBezTo>
                      <a:cubicBezTo>
                        <a:pt x="128" y="51"/>
                        <a:pt x="128" y="51"/>
                        <a:pt x="128" y="51"/>
                      </a:cubicBezTo>
                      <a:cubicBezTo>
                        <a:pt x="127" y="51"/>
                        <a:pt x="127" y="52"/>
                        <a:pt x="126" y="52"/>
                      </a:cubicBezTo>
                      <a:cubicBezTo>
                        <a:pt x="2" y="28"/>
                        <a:pt x="2" y="28"/>
                        <a:pt x="2" y="28"/>
                      </a:cubicBezTo>
                      <a:cubicBezTo>
                        <a:pt x="1" y="28"/>
                        <a:pt x="0" y="27"/>
                        <a:pt x="0" y="26"/>
                      </a:cubicBezTo>
                      <a:cubicBezTo>
                        <a:pt x="5" y="1"/>
                        <a:pt x="5" y="1"/>
                        <a:pt x="5" y="1"/>
                      </a:cubicBezTo>
                      <a:cubicBezTo>
                        <a:pt x="5" y="1"/>
                        <a:pt x="6" y="0"/>
                        <a:pt x="7"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55" name="Freeform 113"/>
                <p:cNvSpPr>
                  <a:spLocks/>
                </p:cNvSpPr>
                <p:nvPr/>
              </p:nvSpPr>
              <p:spPr bwMode="auto">
                <a:xfrm>
                  <a:off x="618" y="2500"/>
                  <a:ext cx="167" cy="66"/>
                </a:xfrm>
                <a:custGeom>
                  <a:avLst/>
                  <a:gdLst>
                    <a:gd name="T0" fmla="*/ 7 w 132"/>
                    <a:gd name="T1" fmla="*/ 0 h 52"/>
                    <a:gd name="T2" fmla="*/ 131 w 132"/>
                    <a:gd name="T3" fmla="*/ 24 h 52"/>
                    <a:gd name="T4" fmla="*/ 132 w 132"/>
                    <a:gd name="T5" fmla="*/ 26 h 52"/>
                    <a:gd name="T6" fmla="*/ 127 w 132"/>
                    <a:gd name="T7" fmla="*/ 51 h 52"/>
                    <a:gd name="T8" fmla="*/ 125 w 132"/>
                    <a:gd name="T9" fmla="*/ 52 h 52"/>
                    <a:gd name="T10" fmla="*/ 1 w 132"/>
                    <a:gd name="T11" fmla="*/ 28 h 52"/>
                    <a:gd name="T12" fmla="*/ 0 w 132"/>
                    <a:gd name="T13" fmla="*/ 26 h 52"/>
                    <a:gd name="T14" fmla="*/ 5 w 132"/>
                    <a:gd name="T15" fmla="*/ 2 h 52"/>
                    <a:gd name="T16" fmla="*/ 7 w 132"/>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52">
                      <a:moveTo>
                        <a:pt x="7" y="0"/>
                      </a:moveTo>
                      <a:cubicBezTo>
                        <a:pt x="131" y="24"/>
                        <a:pt x="131" y="24"/>
                        <a:pt x="131" y="24"/>
                      </a:cubicBezTo>
                      <a:cubicBezTo>
                        <a:pt x="132" y="24"/>
                        <a:pt x="132" y="25"/>
                        <a:pt x="132" y="26"/>
                      </a:cubicBezTo>
                      <a:cubicBezTo>
                        <a:pt x="127" y="51"/>
                        <a:pt x="127" y="51"/>
                        <a:pt x="127" y="51"/>
                      </a:cubicBezTo>
                      <a:cubicBezTo>
                        <a:pt x="127" y="52"/>
                        <a:pt x="126" y="52"/>
                        <a:pt x="125" y="52"/>
                      </a:cubicBezTo>
                      <a:cubicBezTo>
                        <a:pt x="1" y="28"/>
                        <a:pt x="1" y="28"/>
                        <a:pt x="1" y="28"/>
                      </a:cubicBezTo>
                      <a:cubicBezTo>
                        <a:pt x="0" y="28"/>
                        <a:pt x="0" y="27"/>
                        <a:pt x="0" y="26"/>
                      </a:cubicBezTo>
                      <a:cubicBezTo>
                        <a:pt x="5" y="2"/>
                        <a:pt x="5" y="2"/>
                        <a:pt x="5" y="2"/>
                      </a:cubicBezTo>
                      <a:cubicBezTo>
                        <a:pt x="5" y="1"/>
                        <a:pt x="6" y="0"/>
                        <a:pt x="7"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56" name="Freeform 114"/>
                <p:cNvSpPr>
                  <a:spLocks/>
                </p:cNvSpPr>
                <p:nvPr/>
              </p:nvSpPr>
              <p:spPr bwMode="auto">
                <a:xfrm>
                  <a:off x="186" y="1710"/>
                  <a:ext cx="1119" cy="245"/>
                </a:xfrm>
                <a:custGeom>
                  <a:avLst/>
                  <a:gdLst>
                    <a:gd name="T0" fmla="*/ 860 w 885"/>
                    <a:gd name="T1" fmla="*/ 162 h 194"/>
                    <a:gd name="T2" fmla="*/ 32 w 885"/>
                    <a:gd name="T3" fmla="*/ 3 h 194"/>
                    <a:gd name="T4" fmla="*/ 0 w 885"/>
                    <a:gd name="T5" fmla="*/ 25 h 194"/>
                    <a:gd name="T6" fmla="*/ 882 w 885"/>
                    <a:gd name="T7" fmla="*/ 194 h 194"/>
                    <a:gd name="T8" fmla="*/ 860 w 885"/>
                    <a:gd name="T9" fmla="*/ 162 h 194"/>
                  </a:gdLst>
                  <a:ahLst/>
                  <a:cxnLst>
                    <a:cxn ang="0">
                      <a:pos x="T0" y="T1"/>
                    </a:cxn>
                    <a:cxn ang="0">
                      <a:pos x="T2" y="T3"/>
                    </a:cxn>
                    <a:cxn ang="0">
                      <a:pos x="T4" y="T5"/>
                    </a:cxn>
                    <a:cxn ang="0">
                      <a:pos x="T6" y="T7"/>
                    </a:cxn>
                    <a:cxn ang="0">
                      <a:pos x="T8" y="T9"/>
                    </a:cxn>
                  </a:cxnLst>
                  <a:rect l="0" t="0" r="r" b="b"/>
                  <a:pathLst>
                    <a:path w="885" h="194">
                      <a:moveTo>
                        <a:pt x="860" y="162"/>
                      </a:moveTo>
                      <a:cubicBezTo>
                        <a:pt x="32" y="3"/>
                        <a:pt x="32" y="3"/>
                        <a:pt x="32" y="3"/>
                      </a:cubicBezTo>
                      <a:cubicBezTo>
                        <a:pt x="17" y="0"/>
                        <a:pt x="3" y="10"/>
                        <a:pt x="0" y="25"/>
                      </a:cubicBezTo>
                      <a:cubicBezTo>
                        <a:pt x="882" y="194"/>
                        <a:pt x="882" y="194"/>
                        <a:pt x="882" y="194"/>
                      </a:cubicBezTo>
                      <a:cubicBezTo>
                        <a:pt x="885" y="179"/>
                        <a:pt x="875" y="165"/>
                        <a:pt x="860" y="162"/>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57" name="Freeform 115"/>
                <p:cNvSpPr>
                  <a:spLocks/>
                </p:cNvSpPr>
                <p:nvPr/>
              </p:nvSpPr>
              <p:spPr bwMode="auto">
                <a:xfrm>
                  <a:off x="1129" y="949"/>
                  <a:ext cx="1291" cy="1248"/>
                </a:xfrm>
                <a:custGeom>
                  <a:avLst/>
                  <a:gdLst>
                    <a:gd name="T0" fmla="*/ 9 w 1021"/>
                    <a:gd name="T1" fmla="*/ 541 h 987"/>
                    <a:gd name="T2" fmla="*/ 640 w 1021"/>
                    <a:gd name="T3" fmla="*/ 6 h 987"/>
                    <a:gd name="T4" fmla="*/ 667 w 1021"/>
                    <a:gd name="T5" fmla="*/ 9 h 987"/>
                    <a:gd name="T6" fmla="*/ 1014 w 1021"/>
                    <a:gd name="T7" fmla="*/ 418 h 987"/>
                    <a:gd name="T8" fmla="*/ 1012 w 1021"/>
                    <a:gd name="T9" fmla="*/ 445 h 987"/>
                    <a:gd name="T10" fmla="*/ 381 w 1021"/>
                    <a:gd name="T11" fmla="*/ 980 h 987"/>
                    <a:gd name="T12" fmla="*/ 354 w 1021"/>
                    <a:gd name="T13" fmla="*/ 978 h 987"/>
                    <a:gd name="T14" fmla="*/ 7 w 1021"/>
                    <a:gd name="T15" fmla="*/ 569 h 987"/>
                    <a:gd name="T16" fmla="*/ 9 w 1021"/>
                    <a:gd name="T17" fmla="*/ 541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1" h="987">
                      <a:moveTo>
                        <a:pt x="9" y="541"/>
                      </a:moveTo>
                      <a:cubicBezTo>
                        <a:pt x="640" y="6"/>
                        <a:pt x="640" y="6"/>
                        <a:pt x="640" y="6"/>
                      </a:cubicBezTo>
                      <a:cubicBezTo>
                        <a:pt x="648" y="0"/>
                        <a:pt x="660" y="1"/>
                        <a:pt x="667" y="9"/>
                      </a:cubicBezTo>
                      <a:cubicBezTo>
                        <a:pt x="1014" y="418"/>
                        <a:pt x="1014" y="418"/>
                        <a:pt x="1014" y="418"/>
                      </a:cubicBezTo>
                      <a:cubicBezTo>
                        <a:pt x="1021" y="426"/>
                        <a:pt x="1020" y="438"/>
                        <a:pt x="1012" y="445"/>
                      </a:cubicBezTo>
                      <a:cubicBezTo>
                        <a:pt x="381" y="980"/>
                        <a:pt x="381" y="980"/>
                        <a:pt x="381" y="980"/>
                      </a:cubicBezTo>
                      <a:cubicBezTo>
                        <a:pt x="373" y="987"/>
                        <a:pt x="361" y="986"/>
                        <a:pt x="354" y="978"/>
                      </a:cubicBezTo>
                      <a:cubicBezTo>
                        <a:pt x="7" y="569"/>
                        <a:pt x="7" y="569"/>
                        <a:pt x="7" y="569"/>
                      </a:cubicBezTo>
                      <a:cubicBezTo>
                        <a:pt x="0" y="560"/>
                        <a:pt x="1" y="548"/>
                        <a:pt x="9" y="5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58" name="Freeform 116"/>
                <p:cNvSpPr>
                  <a:spLocks/>
                </p:cNvSpPr>
                <p:nvPr/>
              </p:nvSpPr>
              <p:spPr bwMode="auto">
                <a:xfrm>
                  <a:off x="1934" y="1061"/>
                  <a:ext cx="58" cy="55"/>
                </a:xfrm>
                <a:custGeom>
                  <a:avLst/>
                  <a:gdLst>
                    <a:gd name="T0" fmla="*/ 3 w 46"/>
                    <a:gd name="T1" fmla="*/ 19 h 44"/>
                    <a:gd name="T2" fmla="*/ 23 w 46"/>
                    <a:gd name="T3" fmla="*/ 2 h 44"/>
                    <a:gd name="T4" fmla="*/ 31 w 46"/>
                    <a:gd name="T5" fmla="*/ 2 h 44"/>
                    <a:gd name="T6" fmla="*/ 44 w 46"/>
                    <a:gd name="T7" fmla="*/ 17 h 44"/>
                    <a:gd name="T8" fmla="*/ 43 w 46"/>
                    <a:gd name="T9" fmla="*/ 25 h 44"/>
                    <a:gd name="T10" fmla="*/ 23 w 46"/>
                    <a:gd name="T11" fmla="*/ 42 h 44"/>
                    <a:gd name="T12" fmla="*/ 15 w 46"/>
                    <a:gd name="T13" fmla="*/ 42 h 44"/>
                    <a:gd name="T14" fmla="*/ 2 w 46"/>
                    <a:gd name="T15" fmla="*/ 27 h 44"/>
                    <a:gd name="T16" fmla="*/ 3 w 46"/>
                    <a:gd name="T17"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4">
                      <a:moveTo>
                        <a:pt x="3" y="19"/>
                      </a:moveTo>
                      <a:cubicBezTo>
                        <a:pt x="23" y="2"/>
                        <a:pt x="23" y="2"/>
                        <a:pt x="23" y="2"/>
                      </a:cubicBezTo>
                      <a:cubicBezTo>
                        <a:pt x="26" y="0"/>
                        <a:pt x="29" y="0"/>
                        <a:pt x="31" y="2"/>
                      </a:cubicBezTo>
                      <a:cubicBezTo>
                        <a:pt x="44" y="17"/>
                        <a:pt x="44" y="17"/>
                        <a:pt x="44" y="17"/>
                      </a:cubicBezTo>
                      <a:cubicBezTo>
                        <a:pt x="46" y="20"/>
                        <a:pt x="46" y="23"/>
                        <a:pt x="43" y="25"/>
                      </a:cubicBezTo>
                      <a:cubicBezTo>
                        <a:pt x="23" y="42"/>
                        <a:pt x="23" y="42"/>
                        <a:pt x="23" y="42"/>
                      </a:cubicBezTo>
                      <a:cubicBezTo>
                        <a:pt x="21" y="44"/>
                        <a:pt x="17" y="44"/>
                        <a:pt x="15" y="42"/>
                      </a:cubicBezTo>
                      <a:cubicBezTo>
                        <a:pt x="2" y="27"/>
                        <a:pt x="2" y="27"/>
                        <a:pt x="2" y="27"/>
                      </a:cubicBezTo>
                      <a:cubicBezTo>
                        <a:pt x="0" y="24"/>
                        <a:pt x="1"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59" name="Freeform 117"/>
                <p:cNvSpPr>
                  <a:spLocks/>
                </p:cNvSpPr>
                <p:nvPr/>
              </p:nvSpPr>
              <p:spPr bwMode="auto">
                <a:xfrm>
                  <a:off x="1966" y="1097"/>
                  <a:ext cx="64" cy="65"/>
                </a:xfrm>
                <a:custGeom>
                  <a:avLst/>
                  <a:gdLst>
                    <a:gd name="T0" fmla="*/ 3 w 51"/>
                    <a:gd name="T1" fmla="*/ 18 h 51"/>
                    <a:gd name="T2" fmla="*/ 22 w 51"/>
                    <a:gd name="T3" fmla="*/ 2 h 51"/>
                    <a:gd name="T4" fmla="*/ 31 w 51"/>
                    <a:gd name="T5" fmla="*/ 3 h 51"/>
                    <a:gd name="T6" fmla="*/ 49 w 51"/>
                    <a:gd name="T7" fmla="*/ 23 h 51"/>
                    <a:gd name="T8" fmla="*/ 48 w 51"/>
                    <a:gd name="T9" fmla="*/ 33 h 51"/>
                    <a:gd name="T10" fmla="*/ 30 w 51"/>
                    <a:gd name="T11" fmla="*/ 49 h 51"/>
                    <a:gd name="T12" fmla="*/ 20 w 51"/>
                    <a:gd name="T13" fmla="*/ 48 h 51"/>
                    <a:gd name="T14" fmla="*/ 3 w 51"/>
                    <a:gd name="T15" fmla="*/ 27 h 51"/>
                    <a:gd name="T16" fmla="*/ 3 w 51"/>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8"/>
                      </a:moveTo>
                      <a:cubicBezTo>
                        <a:pt x="22" y="2"/>
                        <a:pt x="22" y="2"/>
                        <a:pt x="22" y="2"/>
                      </a:cubicBezTo>
                      <a:cubicBezTo>
                        <a:pt x="25" y="0"/>
                        <a:pt x="29" y="0"/>
                        <a:pt x="31" y="3"/>
                      </a:cubicBezTo>
                      <a:cubicBezTo>
                        <a:pt x="49" y="23"/>
                        <a:pt x="49" y="23"/>
                        <a:pt x="49" y="23"/>
                      </a:cubicBezTo>
                      <a:cubicBezTo>
                        <a:pt x="51" y="26"/>
                        <a:pt x="51" y="31"/>
                        <a:pt x="48" y="33"/>
                      </a:cubicBezTo>
                      <a:cubicBezTo>
                        <a:pt x="30" y="49"/>
                        <a:pt x="30" y="49"/>
                        <a:pt x="30" y="49"/>
                      </a:cubicBezTo>
                      <a:cubicBezTo>
                        <a:pt x="27" y="51"/>
                        <a:pt x="22" y="51"/>
                        <a:pt x="20" y="48"/>
                      </a:cubicBezTo>
                      <a:cubicBezTo>
                        <a:pt x="3" y="27"/>
                        <a:pt x="3" y="27"/>
                        <a:pt x="3" y="27"/>
                      </a:cubicBezTo>
                      <a:cubicBezTo>
                        <a:pt x="0" y="25"/>
                        <a:pt x="1" y="20"/>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60" name="Freeform 118"/>
                <p:cNvSpPr>
                  <a:spLocks/>
                </p:cNvSpPr>
                <p:nvPr/>
              </p:nvSpPr>
              <p:spPr bwMode="auto">
                <a:xfrm>
                  <a:off x="2005" y="1143"/>
                  <a:ext cx="65" cy="64"/>
                </a:xfrm>
                <a:custGeom>
                  <a:avLst/>
                  <a:gdLst>
                    <a:gd name="T0" fmla="*/ 3 w 51"/>
                    <a:gd name="T1" fmla="*/ 18 h 51"/>
                    <a:gd name="T2" fmla="*/ 22 w 51"/>
                    <a:gd name="T3" fmla="*/ 2 h 51"/>
                    <a:gd name="T4" fmla="*/ 31 w 51"/>
                    <a:gd name="T5" fmla="*/ 3 h 51"/>
                    <a:gd name="T6" fmla="*/ 49 w 51"/>
                    <a:gd name="T7" fmla="*/ 24 h 51"/>
                    <a:gd name="T8" fmla="*/ 48 w 51"/>
                    <a:gd name="T9" fmla="*/ 33 h 51"/>
                    <a:gd name="T10" fmla="*/ 29 w 51"/>
                    <a:gd name="T11" fmla="*/ 49 h 51"/>
                    <a:gd name="T12" fmla="*/ 20 w 51"/>
                    <a:gd name="T13" fmla="*/ 48 h 51"/>
                    <a:gd name="T14" fmla="*/ 2 w 51"/>
                    <a:gd name="T15" fmla="*/ 27 h 51"/>
                    <a:gd name="T16" fmla="*/ 3 w 51"/>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8"/>
                      </a:moveTo>
                      <a:cubicBezTo>
                        <a:pt x="22" y="2"/>
                        <a:pt x="22" y="2"/>
                        <a:pt x="22" y="2"/>
                      </a:cubicBezTo>
                      <a:cubicBezTo>
                        <a:pt x="24" y="0"/>
                        <a:pt x="29" y="0"/>
                        <a:pt x="31" y="3"/>
                      </a:cubicBezTo>
                      <a:cubicBezTo>
                        <a:pt x="49" y="24"/>
                        <a:pt x="49" y="24"/>
                        <a:pt x="49" y="24"/>
                      </a:cubicBezTo>
                      <a:cubicBezTo>
                        <a:pt x="51" y="26"/>
                        <a:pt x="51" y="31"/>
                        <a:pt x="48" y="33"/>
                      </a:cubicBezTo>
                      <a:cubicBezTo>
                        <a:pt x="29" y="49"/>
                        <a:pt x="29" y="49"/>
                        <a:pt x="29" y="49"/>
                      </a:cubicBezTo>
                      <a:cubicBezTo>
                        <a:pt x="26" y="51"/>
                        <a:pt x="22" y="51"/>
                        <a:pt x="20" y="48"/>
                      </a:cubicBezTo>
                      <a:cubicBezTo>
                        <a:pt x="2" y="27"/>
                        <a:pt x="2" y="27"/>
                        <a:pt x="2" y="27"/>
                      </a:cubicBezTo>
                      <a:cubicBezTo>
                        <a:pt x="0" y="25"/>
                        <a:pt x="0" y="20"/>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61" name="Freeform 119"/>
                <p:cNvSpPr>
                  <a:spLocks/>
                </p:cNvSpPr>
                <p:nvPr/>
              </p:nvSpPr>
              <p:spPr bwMode="auto">
                <a:xfrm>
                  <a:off x="2044" y="1188"/>
                  <a:ext cx="65" cy="65"/>
                </a:xfrm>
                <a:custGeom>
                  <a:avLst/>
                  <a:gdLst>
                    <a:gd name="T0" fmla="*/ 3 w 51"/>
                    <a:gd name="T1" fmla="*/ 18 h 51"/>
                    <a:gd name="T2" fmla="*/ 21 w 51"/>
                    <a:gd name="T3" fmla="*/ 2 h 51"/>
                    <a:gd name="T4" fmla="*/ 31 w 51"/>
                    <a:gd name="T5" fmla="*/ 3 h 51"/>
                    <a:gd name="T6" fmla="*/ 48 w 51"/>
                    <a:gd name="T7" fmla="*/ 24 h 51"/>
                    <a:gd name="T8" fmla="*/ 47 w 51"/>
                    <a:gd name="T9" fmla="*/ 33 h 51"/>
                    <a:gd name="T10" fmla="*/ 29 w 51"/>
                    <a:gd name="T11" fmla="*/ 49 h 51"/>
                    <a:gd name="T12" fmla="*/ 19 w 51"/>
                    <a:gd name="T13" fmla="*/ 48 h 51"/>
                    <a:gd name="T14" fmla="*/ 2 w 51"/>
                    <a:gd name="T15" fmla="*/ 28 h 51"/>
                    <a:gd name="T16" fmla="*/ 3 w 51"/>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8"/>
                      </a:moveTo>
                      <a:cubicBezTo>
                        <a:pt x="21" y="2"/>
                        <a:pt x="21" y="2"/>
                        <a:pt x="21" y="2"/>
                      </a:cubicBezTo>
                      <a:cubicBezTo>
                        <a:pt x="24" y="0"/>
                        <a:pt x="28" y="0"/>
                        <a:pt x="31" y="3"/>
                      </a:cubicBezTo>
                      <a:cubicBezTo>
                        <a:pt x="48" y="24"/>
                        <a:pt x="48" y="24"/>
                        <a:pt x="48" y="24"/>
                      </a:cubicBezTo>
                      <a:cubicBezTo>
                        <a:pt x="51" y="27"/>
                        <a:pt x="50" y="31"/>
                        <a:pt x="47" y="33"/>
                      </a:cubicBezTo>
                      <a:cubicBezTo>
                        <a:pt x="29" y="49"/>
                        <a:pt x="29" y="49"/>
                        <a:pt x="29" y="49"/>
                      </a:cubicBezTo>
                      <a:cubicBezTo>
                        <a:pt x="26" y="51"/>
                        <a:pt x="22" y="51"/>
                        <a:pt x="19" y="48"/>
                      </a:cubicBezTo>
                      <a:cubicBezTo>
                        <a:pt x="2" y="28"/>
                        <a:pt x="2" y="28"/>
                        <a:pt x="2" y="28"/>
                      </a:cubicBezTo>
                      <a:cubicBezTo>
                        <a:pt x="0" y="25"/>
                        <a:pt x="0" y="21"/>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62" name="Freeform 120"/>
                <p:cNvSpPr>
                  <a:spLocks/>
                </p:cNvSpPr>
                <p:nvPr/>
              </p:nvSpPr>
              <p:spPr bwMode="auto">
                <a:xfrm>
                  <a:off x="2082" y="1234"/>
                  <a:ext cx="65" cy="64"/>
                </a:xfrm>
                <a:custGeom>
                  <a:avLst/>
                  <a:gdLst>
                    <a:gd name="T0" fmla="*/ 3 w 51"/>
                    <a:gd name="T1" fmla="*/ 18 h 51"/>
                    <a:gd name="T2" fmla="*/ 22 w 51"/>
                    <a:gd name="T3" fmla="*/ 3 h 51"/>
                    <a:gd name="T4" fmla="*/ 31 w 51"/>
                    <a:gd name="T5" fmla="*/ 3 h 51"/>
                    <a:gd name="T6" fmla="*/ 49 w 51"/>
                    <a:gd name="T7" fmla="*/ 24 h 51"/>
                    <a:gd name="T8" fmla="*/ 48 w 51"/>
                    <a:gd name="T9" fmla="*/ 33 h 51"/>
                    <a:gd name="T10" fmla="*/ 30 w 51"/>
                    <a:gd name="T11" fmla="*/ 49 h 51"/>
                    <a:gd name="T12" fmla="*/ 20 w 51"/>
                    <a:gd name="T13" fmla="*/ 48 h 51"/>
                    <a:gd name="T14" fmla="*/ 3 w 51"/>
                    <a:gd name="T15" fmla="*/ 28 h 51"/>
                    <a:gd name="T16" fmla="*/ 3 w 51"/>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8"/>
                      </a:moveTo>
                      <a:cubicBezTo>
                        <a:pt x="22" y="3"/>
                        <a:pt x="22" y="3"/>
                        <a:pt x="22" y="3"/>
                      </a:cubicBezTo>
                      <a:cubicBezTo>
                        <a:pt x="25" y="0"/>
                        <a:pt x="29" y="0"/>
                        <a:pt x="31" y="3"/>
                      </a:cubicBezTo>
                      <a:cubicBezTo>
                        <a:pt x="49" y="24"/>
                        <a:pt x="49" y="24"/>
                        <a:pt x="49" y="24"/>
                      </a:cubicBezTo>
                      <a:cubicBezTo>
                        <a:pt x="51" y="27"/>
                        <a:pt x="51" y="31"/>
                        <a:pt x="48" y="33"/>
                      </a:cubicBezTo>
                      <a:cubicBezTo>
                        <a:pt x="30" y="49"/>
                        <a:pt x="30" y="49"/>
                        <a:pt x="30" y="49"/>
                      </a:cubicBezTo>
                      <a:cubicBezTo>
                        <a:pt x="27" y="51"/>
                        <a:pt x="22" y="51"/>
                        <a:pt x="20" y="48"/>
                      </a:cubicBezTo>
                      <a:cubicBezTo>
                        <a:pt x="3" y="28"/>
                        <a:pt x="3" y="28"/>
                        <a:pt x="3" y="28"/>
                      </a:cubicBezTo>
                      <a:cubicBezTo>
                        <a:pt x="0" y="25"/>
                        <a:pt x="1" y="21"/>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63" name="Freeform 121"/>
                <p:cNvSpPr>
                  <a:spLocks/>
                </p:cNvSpPr>
                <p:nvPr/>
              </p:nvSpPr>
              <p:spPr bwMode="auto">
                <a:xfrm>
                  <a:off x="2121" y="1279"/>
                  <a:ext cx="65" cy="66"/>
                </a:xfrm>
                <a:custGeom>
                  <a:avLst/>
                  <a:gdLst>
                    <a:gd name="T0" fmla="*/ 3 w 51"/>
                    <a:gd name="T1" fmla="*/ 18 h 52"/>
                    <a:gd name="T2" fmla="*/ 22 w 51"/>
                    <a:gd name="T3" fmla="*/ 3 h 52"/>
                    <a:gd name="T4" fmla="*/ 31 w 51"/>
                    <a:gd name="T5" fmla="*/ 3 h 52"/>
                    <a:gd name="T6" fmla="*/ 48 w 51"/>
                    <a:gd name="T7" fmla="*/ 24 h 52"/>
                    <a:gd name="T8" fmla="*/ 48 w 51"/>
                    <a:gd name="T9" fmla="*/ 33 h 52"/>
                    <a:gd name="T10" fmla="*/ 29 w 51"/>
                    <a:gd name="T11" fmla="*/ 49 h 52"/>
                    <a:gd name="T12" fmla="*/ 20 w 51"/>
                    <a:gd name="T13" fmla="*/ 48 h 52"/>
                    <a:gd name="T14" fmla="*/ 2 w 51"/>
                    <a:gd name="T15" fmla="*/ 28 h 52"/>
                    <a:gd name="T16" fmla="*/ 3 w 51"/>
                    <a:gd name="T17" fmla="*/ 1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2">
                      <a:moveTo>
                        <a:pt x="3" y="18"/>
                      </a:moveTo>
                      <a:cubicBezTo>
                        <a:pt x="22" y="3"/>
                        <a:pt x="22" y="3"/>
                        <a:pt x="22" y="3"/>
                      </a:cubicBezTo>
                      <a:cubicBezTo>
                        <a:pt x="24" y="0"/>
                        <a:pt x="29" y="1"/>
                        <a:pt x="31" y="3"/>
                      </a:cubicBezTo>
                      <a:cubicBezTo>
                        <a:pt x="48" y="24"/>
                        <a:pt x="48" y="24"/>
                        <a:pt x="48" y="24"/>
                      </a:cubicBezTo>
                      <a:cubicBezTo>
                        <a:pt x="51" y="27"/>
                        <a:pt x="50" y="31"/>
                        <a:pt x="48" y="33"/>
                      </a:cubicBezTo>
                      <a:cubicBezTo>
                        <a:pt x="29" y="49"/>
                        <a:pt x="29" y="49"/>
                        <a:pt x="29" y="49"/>
                      </a:cubicBezTo>
                      <a:cubicBezTo>
                        <a:pt x="26" y="52"/>
                        <a:pt x="22" y="51"/>
                        <a:pt x="20" y="48"/>
                      </a:cubicBezTo>
                      <a:cubicBezTo>
                        <a:pt x="2" y="28"/>
                        <a:pt x="2" y="28"/>
                        <a:pt x="2" y="28"/>
                      </a:cubicBezTo>
                      <a:cubicBezTo>
                        <a:pt x="0" y="25"/>
                        <a:pt x="0" y="21"/>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64" name="Freeform 122"/>
                <p:cNvSpPr>
                  <a:spLocks/>
                </p:cNvSpPr>
                <p:nvPr/>
              </p:nvSpPr>
              <p:spPr bwMode="auto">
                <a:xfrm>
                  <a:off x="1889" y="1098"/>
                  <a:ext cx="58" cy="57"/>
                </a:xfrm>
                <a:custGeom>
                  <a:avLst/>
                  <a:gdLst>
                    <a:gd name="T0" fmla="*/ 3 w 46"/>
                    <a:gd name="T1" fmla="*/ 19 h 45"/>
                    <a:gd name="T2" fmla="*/ 23 w 46"/>
                    <a:gd name="T3" fmla="*/ 2 h 45"/>
                    <a:gd name="T4" fmla="*/ 31 w 46"/>
                    <a:gd name="T5" fmla="*/ 3 h 45"/>
                    <a:gd name="T6" fmla="*/ 44 w 46"/>
                    <a:gd name="T7" fmla="*/ 18 h 45"/>
                    <a:gd name="T8" fmla="*/ 43 w 46"/>
                    <a:gd name="T9" fmla="*/ 26 h 45"/>
                    <a:gd name="T10" fmla="*/ 23 w 46"/>
                    <a:gd name="T11" fmla="*/ 43 h 45"/>
                    <a:gd name="T12" fmla="*/ 15 w 46"/>
                    <a:gd name="T13" fmla="*/ 42 h 45"/>
                    <a:gd name="T14" fmla="*/ 2 w 46"/>
                    <a:gd name="T15" fmla="*/ 27 h 45"/>
                    <a:gd name="T16" fmla="*/ 3 w 46"/>
                    <a:gd name="T17" fmla="*/ 1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 y="19"/>
                      </a:moveTo>
                      <a:cubicBezTo>
                        <a:pt x="23" y="2"/>
                        <a:pt x="23" y="2"/>
                        <a:pt x="23" y="2"/>
                      </a:cubicBezTo>
                      <a:cubicBezTo>
                        <a:pt x="26" y="0"/>
                        <a:pt x="29" y="0"/>
                        <a:pt x="31" y="3"/>
                      </a:cubicBezTo>
                      <a:cubicBezTo>
                        <a:pt x="44" y="18"/>
                        <a:pt x="44" y="18"/>
                        <a:pt x="44" y="18"/>
                      </a:cubicBezTo>
                      <a:cubicBezTo>
                        <a:pt x="46" y="20"/>
                        <a:pt x="46" y="24"/>
                        <a:pt x="43" y="26"/>
                      </a:cubicBezTo>
                      <a:cubicBezTo>
                        <a:pt x="23" y="43"/>
                        <a:pt x="23" y="43"/>
                        <a:pt x="23" y="43"/>
                      </a:cubicBezTo>
                      <a:cubicBezTo>
                        <a:pt x="21" y="45"/>
                        <a:pt x="17" y="45"/>
                        <a:pt x="15" y="42"/>
                      </a:cubicBezTo>
                      <a:cubicBezTo>
                        <a:pt x="2" y="27"/>
                        <a:pt x="2" y="27"/>
                        <a:pt x="2" y="27"/>
                      </a:cubicBezTo>
                      <a:cubicBezTo>
                        <a:pt x="0" y="25"/>
                        <a:pt x="1"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65" name="Freeform 123"/>
                <p:cNvSpPr>
                  <a:spLocks/>
                </p:cNvSpPr>
                <p:nvPr/>
              </p:nvSpPr>
              <p:spPr bwMode="auto">
                <a:xfrm>
                  <a:off x="1879" y="1135"/>
                  <a:ext cx="106" cy="101"/>
                </a:xfrm>
                <a:custGeom>
                  <a:avLst/>
                  <a:gdLst>
                    <a:gd name="T0" fmla="*/ 4 w 84"/>
                    <a:gd name="T1" fmla="*/ 46 h 80"/>
                    <a:gd name="T2" fmla="*/ 55 w 84"/>
                    <a:gd name="T3" fmla="*/ 3 h 80"/>
                    <a:gd name="T4" fmla="*/ 65 w 84"/>
                    <a:gd name="T5" fmla="*/ 4 h 80"/>
                    <a:gd name="T6" fmla="*/ 82 w 84"/>
                    <a:gd name="T7" fmla="*/ 24 h 80"/>
                    <a:gd name="T8" fmla="*/ 81 w 84"/>
                    <a:gd name="T9" fmla="*/ 34 h 80"/>
                    <a:gd name="T10" fmla="*/ 30 w 84"/>
                    <a:gd name="T11" fmla="*/ 77 h 80"/>
                    <a:gd name="T12" fmla="*/ 20 w 84"/>
                    <a:gd name="T13" fmla="*/ 76 h 80"/>
                    <a:gd name="T14" fmla="*/ 3 w 84"/>
                    <a:gd name="T15" fmla="*/ 56 h 80"/>
                    <a:gd name="T16" fmla="*/ 4 w 84"/>
                    <a:gd name="T17"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0">
                      <a:moveTo>
                        <a:pt x="4" y="46"/>
                      </a:moveTo>
                      <a:cubicBezTo>
                        <a:pt x="55" y="3"/>
                        <a:pt x="55" y="3"/>
                        <a:pt x="55" y="3"/>
                      </a:cubicBezTo>
                      <a:cubicBezTo>
                        <a:pt x="58" y="0"/>
                        <a:pt x="62" y="1"/>
                        <a:pt x="65" y="4"/>
                      </a:cubicBezTo>
                      <a:cubicBezTo>
                        <a:pt x="82" y="24"/>
                        <a:pt x="82" y="24"/>
                        <a:pt x="82" y="24"/>
                      </a:cubicBezTo>
                      <a:cubicBezTo>
                        <a:pt x="84" y="27"/>
                        <a:pt x="84" y="31"/>
                        <a:pt x="81" y="34"/>
                      </a:cubicBezTo>
                      <a:cubicBezTo>
                        <a:pt x="30" y="77"/>
                        <a:pt x="30" y="77"/>
                        <a:pt x="30" y="77"/>
                      </a:cubicBezTo>
                      <a:cubicBezTo>
                        <a:pt x="27" y="80"/>
                        <a:pt x="22" y="79"/>
                        <a:pt x="20" y="76"/>
                      </a:cubicBezTo>
                      <a:cubicBezTo>
                        <a:pt x="3" y="56"/>
                        <a:pt x="3" y="56"/>
                        <a:pt x="3" y="56"/>
                      </a:cubicBezTo>
                      <a:cubicBezTo>
                        <a:pt x="0" y="53"/>
                        <a:pt x="1" y="49"/>
                        <a:pt x="4"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66" name="Freeform 124"/>
                <p:cNvSpPr>
                  <a:spLocks/>
                </p:cNvSpPr>
                <p:nvPr/>
              </p:nvSpPr>
              <p:spPr bwMode="auto">
                <a:xfrm>
                  <a:off x="1947" y="1182"/>
                  <a:ext cx="77" cy="74"/>
                </a:xfrm>
                <a:custGeom>
                  <a:avLst/>
                  <a:gdLst>
                    <a:gd name="T0" fmla="*/ 4 w 61"/>
                    <a:gd name="T1" fmla="*/ 26 h 59"/>
                    <a:gd name="T2" fmla="*/ 31 w 61"/>
                    <a:gd name="T3" fmla="*/ 2 h 59"/>
                    <a:gd name="T4" fmla="*/ 41 w 61"/>
                    <a:gd name="T5" fmla="*/ 3 h 59"/>
                    <a:gd name="T6" fmla="*/ 58 w 61"/>
                    <a:gd name="T7" fmla="*/ 23 h 59"/>
                    <a:gd name="T8" fmla="*/ 57 w 61"/>
                    <a:gd name="T9" fmla="*/ 33 h 59"/>
                    <a:gd name="T10" fmla="*/ 30 w 61"/>
                    <a:gd name="T11" fmla="*/ 56 h 59"/>
                    <a:gd name="T12" fmla="*/ 20 w 61"/>
                    <a:gd name="T13" fmla="*/ 55 h 59"/>
                    <a:gd name="T14" fmla="*/ 3 w 61"/>
                    <a:gd name="T15" fmla="*/ 36 h 59"/>
                    <a:gd name="T16" fmla="*/ 4 w 61"/>
                    <a:gd name="T17" fmla="*/ 2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9">
                      <a:moveTo>
                        <a:pt x="4" y="26"/>
                      </a:moveTo>
                      <a:cubicBezTo>
                        <a:pt x="31" y="2"/>
                        <a:pt x="31" y="2"/>
                        <a:pt x="31" y="2"/>
                      </a:cubicBezTo>
                      <a:cubicBezTo>
                        <a:pt x="34" y="0"/>
                        <a:pt x="39" y="0"/>
                        <a:pt x="41" y="3"/>
                      </a:cubicBezTo>
                      <a:cubicBezTo>
                        <a:pt x="58" y="23"/>
                        <a:pt x="58" y="23"/>
                        <a:pt x="58" y="23"/>
                      </a:cubicBezTo>
                      <a:cubicBezTo>
                        <a:pt x="61" y="26"/>
                        <a:pt x="60" y="30"/>
                        <a:pt x="57" y="33"/>
                      </a:cubicBezTo>
                      <a:cubicBezTo>
                        <a:pt x="30" y="56"/>
                        <a:pt x="30" y="56"/>
                        <a:pt x="30" y="56"/>
                      </a:cubicBezTo>
                      <a:cubicBezTo>
                        <a:pt x="27" y="59"/>
                        <a:pt x="22" y="59"/>
                        <a:pt x="20" y="55"/>
                      </a:cubicBezTo>
                      <a:cubicBezTo>
                        <a:pt x="3" y="36"/>
                        <a:pt x="3" y="36"/>
                        <a:pt x="3" y="36"/>
                      </a:cubicBezTo>
                      <a:cubicBezTo>
                        <a:pt x="0" y="33"/>
                        <a:pt x="1" y="28"/>
                        <a:pt x="4" y="2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67" name="Freeform 125"/>
                <p:cNvSpPr>
                  <a:spLocks/>
                </p:cNvSpPr>
                <p:nvPr/>
              </p:nvSpPr>
              <p:spPr bwMode="auto">
                <a:xfrm>
                  <a:off x="1951" y="1227"/>
                  <a:ext cx="111" cy="104"/>
                </a:xfrm>
                <a:custGeom>
                  <a:avLst/>
                  <a:gdLst>
                    <a:gd name="T0" fmla="*/ 4 w 88"/>
                    <a:gd name="T1" fmla="*/ 49 h 82"/>
                    <a:gd name="T2" fmla="*/ 59 w 88"/>
                    <a:gd name="T3" fmla="*/ 2 h 82"/>
                    <a:gd name="T4" fmla="*/ 69 w 88"/>
                    <a:gd name="T5" fmla="*/ 3 h 82"/>
                    <a:gd name="T6" fmla="*/ 86 w 88"/>
                    <a:gd name="T7" fmla="*/ 23 h 82"/>
                    <a:gd name="T8" fmla="*/ 85 w 88"/>
                    <a:gd name="T9" fmla="*/ 33 h 82"/>
                    <a:gd name="T10" fmla="*/ 30 w 88"/>
                    <a:gd name="T11" fmla="*/ 80 h 82"/>
                    <a:gd name="T12" fmla="*/ 20 w 88"/>
                    <a:gd name="T13" fmla="*/ 79 h 82"/>
                    <a:gd name="T14" fmla="*/ 3 w 88"/>
                    <a:gd name="T15" fmla="*/ 59 h 82"/>
                    <a:gd name="T16" fmla="*/ 4 w 88"/>
                    <a:gd name="T17" fmla="*/ 4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82">
                      <a:moveTo>
                        <a:pt x="4" y="49"/>
                      </a:moveTo>
                      <a:cubicBezTo>
                        <a:pt x="59" y="2"/>
                        <a:pt x="59" y="2"/>
                        <a:pt x="59" y="2"/>
                      </a:cubicBezTo>
                      <a:cubicBezTo>
                        <a:pt x="62" y="0"/>
                        <a:pt x="67" y="0"/>
                        <a:pt x="69" y="3"/>
                      </a:cubicBezTo>
                      <a:cubicBezTo>
                        <a:pt x="86" y="23"/>
                        <a:pt x="86" y="23"/>
                        <a:pt x="86" y="23"/>
                      </a:cubicBezTo>
                      <a:cubicBezTo>
                        <a:pt x="88" y="26"/>
                        <a:pt x="88" y="30"/>
                        <a:pt x="85" y="33"/>
                      </a:cubicBezTo>
                      <a:cubicBezTo>
                        <a:pt x="30" y="80"/>
                        <a:pt x="30" y="80"/>
                        <a:pt x="30" y="80"/>
                      </a:cubicBezTo>
                      <a:cubicBezTo>
                        <a:pt x="27" y="82"/>
                        <a:pt x="22" y="82"/>
                        <a:pt x="20" y="79"/>
                      </a:cubicBezTo>
                      <a:cubicBezTo>
                        <a:pt x="3" y="59"/>
                        <a:pt x="3" y="59"/>
                        <a:pt x="3" y="59"/>
                      </a:cubicBezTo>
                      <a:cubicBezTo>
                        <a:pt x="0" y="56"/>
                        <a:pt x="1" y="52"/>
                        <a:pt x="4" y="4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68" name="Freeform 126"/>
                <p:cNvSpPr>
                  <a:spLocks/>
                </p:cNvSpPr>
                <p:nvPr/>
              </p:nvSpPr>
              <p:spPr bwMode="auto">
                <a:xfrm>
                  <a:off x="2037" y="1273"/>
                  <a:ext cx="64" cy="64"/>
                </a:xfrm>
                <a:custGeom>
                  <a:avLst/>
                  <a:gdLst>
                    <a:gd name="T0" fmla="*/ 3 w 51"/>
                    <a:gd name="T1" fmla="*/ 18 h 51"/>
                    <a:gd name="T2" fmla="*/ 22 w 51"/>
                    <a:gd name="T3" fmla="*/ 2 h 51"/>
                    <a:gd name="T4" fmla="*/ 31 w 51"/>
                    <a:gd name="T5" fmla="*/ 3 h 51"/>
                    <a:gd name="T6" fmla="*/ 49 w 51"/>
                    <a:gd name="T7" fmla="*/ 23 h 51"/>
                    <a:gd name="T8" fmla="*/ 48 w 51"/>
                    <a:gd name="T9" fmla="*/ 33 h 51"/>
                    <a:gd name="T10" fmla="*/ 30 w 51"/>
                    <a:gd name="T11" fmla="*/ 49 h 51"/>
                    <a:gd name="T12" fmla="*/ 20 w 51"/>
                    <a:gd name="T13" fmla="*/ 48 h 51"/>
                    <a:gd name="T14" fmla="*/ 3 w 51"/>
                    <a:gd name="T15" fmla="*/ 27 h 51"/>
                    <a:gd name="T16" fmla="*/ 3 w 51"/>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8"/>
                      </a:moveTo>
                      <a:cubicBezTo>
                        <a:pt x="22" y="2"/>
                        <a:pt x="22" y="2"/>
                        <a:pt x="22" y="2"/>
                      </a:cubicBezTo>
                      <a:cubicBezTo>
                        <a:pt x="25" y="0"/>
                        <a:pt x="29" y="0"/>
                        <a:pt x="31" y="3"/>
                      </a:cubicBezTo>
                      <a:cubicBezTo>
                        <a:pt x="49" y="23"/>
                        <a:pt x="49" y="23"/>
                        <a:pt x="49" y="23"/>
                      </a:cubicBezTo>
                      <a:cubicBezTo>
                        <a:pt x="51" y="26"/>
                        <a:pt x="51" y="30"/>
                        <a:pt x="48" y="33"/>
                      </a:cubicBezTo>
                      <a:cubicBezTo>
                        <a:pt x="30" y="49"/>
                        <a:pt x="30" y="49"/>
                        <a:pt x="30" y="49"/>
                      </a:cubicBezTo>
                      <a:cubicBezTo>
                        <a:pt x="27" y="51"/>
                        <a:pt x="22" y="51"/>
                        <a:pt x="20" y="48"/>
                      </a:cubicBezTo>
                      <a:cubicBezTo>
                        <a:pt x="3" y="27"/>
                        <a:pt x="3" y="27"/>
                        <a:pt x="3" y="27"/>
                      </a:cubicBezTo>
                      <a:cubicBezTo>
                        <a:pt x="0" y="24"/>
                        <a:pt x="1" y="20"/>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69" name="Freeform 127"/>
                <p:cNvSpPr>
                  <a:spLocks/>
                </p:cNvSpPr>
                <p:nvPr/>
              </p:nvSpPr>
              <p:spPr bwMode="auto">
                <a:xfrm>
                  <a:off x="2076" y="1318"/>
                  <a:ext cx="64" cy="65"/>
                </a:xfrm>
                <a:custGeom>
                  <a:avLst/>
                  <a:gdLst>
                    <a:gd name="T0" fmla="*/ 3 w 51"/>
                    <a:gd name="T1" fmla="*/ 18 h 51"/>
                    <a:gd name="T2" fmla="*/ 22 w 51"/>
                    <a:gd name="T3" fmla="*/ 2 h 51"/>
                    <a:gd name="T4" fmla="*/ 31 w 51"/>
                    <a:gd name="T5" fmla="*/ 3 h 51"/>
                    <a:gd name="T6" fmla="*/ 48 w 51"/>
                    <a:gd name="T7" fmla="*/ 23 h 51"/>
                    <a:gd name="T8" fmla="*/ 48 w 51"/>
                    <a:gd name="T9" fmla="*/ 33 h 51"/>
                    <a:gd name="T10" fmla="*/ 29 w 51"/>
                    <a:gd name="T11" fmla="*/ 49 h 51"/>
                    <a:gd name="T12" fmla="*/ 20 w 51"/>
                    <a:gd name="T13" fmla="*/ 48 h 51"/>
                    <a:gd name="T14" fmla="*/ 2 w 51"/>
                    <a:gd name="T15" fmla="*/ 27 h 51"/>
                    <a:gd name="T16" fmla="*/ 3 w 51"/>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8"/>
                      </a:moveTo>
                      <a:cubicBezTo>
                        <a:pt x="22" y="2"/>
                        <a:pt x="22" y="2"/>
                        <a:pt x="22" y="2"/>
                      </a:cubicBezTo>
                      <a:cubicBezTo>
                        <a:pt x="24" y="0"/>
                        <a:pt x="29" y="0"/>
                        <a:pt x="31" y="3"/>
                      </a:cubicBezTo>
                      <a:cubicBezTo>
                        <a:pt x="48" y="23"/>
                        <a:pt x="48" y="23"/>
                        <a:pt x="48" y="23"/>
                      </a:cubicBezTo>
                      <a:cubicBezTo>
                        <a:pt x="51" y="26"/>
                        <a:pt x="50" y="31"/>
                        <a:pt x="48" y="33"/>
                      </a:cubicBezTo>
                      <a:cubicBezTo>
                        <a:pt x="29" y="49"/>
                        <a:pt x="29" y="49"/>
                        <a:pt x="29" y="49"/>
                      </a:cubicBezTo>
                      <a:cubicBezTo>
                        <a:pt x="26" y="51"/>
                        <a:pt x="22" y="51"/>
                        <a:pt x="20" y="48"/>
                      </a:cubicBezTo>
                      <a:cubicBezTo>
                        <a:pt x="2" y="27"/>
                        <a:pt x="2" y="27"/>
                        <a:pt x="2" y="27"/>
                      </a:cubicBezTo>
                      <a:cubicBezTo>
                        <a:pt x="0" y="25"/>
                        <a:pt x="0" y="20"/>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70" name="Freeform 128"/>
                <p:cNvSpPr>
                  <a:spLocks/>
                </p:cNvSpPr>
                <p:nvPr/>
              </p:nvSpPr>
              <p:spPr bwMode="auto">
                <a:xfrm>
                  <a:off x="1847" y="1138"/>
                  <a:ext cx="54" cy="53"/>
                </a:xfrm>
                <a:custGeom>
                  <a:avLst/>
                  <a:gdLst>
                    <a:gd name="T0" fmla="*/ 3 w 43"/>
                    <a:gd name="T1" fmla="*/ 17 h 42"/>
                    <a:gd name="T2" fmla="*/ 20 w 43"/>
                    <a:gd name="T3" fmla="*/ 2 h 42"/>
                    <a:gd name="T4" fmla="*/ 28 w 43"/>
                    <a:gd name="T5" fmla="*/ 2 h 42"/>
                    <a:gd name="T6" fmla="*/ 41 w 43"/>
                    <a:gd name="T7" fmla="*/ 17 h 42"/>
                    <a:gd name="T8" fmla="*/ 40 w 43"/>
                    <a:gd name="T9" fmla="*/ 25 h 42"/>
                    <a:gd name="T10" fmla="*/ 23 w 43"/>
                    <a:gd name="T11" fmla="*/ 40 h 42"/>
                    <a:gd name="T12" fmla="*/ 15 w 43"/>
                    <a:gd name="T13" fmla="*/ 39 h 42"/>
                    <a:gd name="T14" fmla="*/ 2 w 43"/>
                    <a:gd name="T15" fmla="*/ 24 h 42"/>
                    <a:gd name="T16" fmla="*/ 3 w 43"/>
                    <a:gd name="T17" fmla="*/ 1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2">
                      <a:moveTo>
                        <a:pt x="3" y="17"/>
                      </a:moveTo>
                      <a:cubicBezTo>
                        <a:pt x="20" y="2"/>
                        <a:pt x="20" y="2"/>
                        <a:pt x="20" y="2"/>
                      </a:cubicBezTo>
                      <a:cubicBezTo>
                        <a:pt x="23" y="0"/>
                        <a:pt x="26" y="0"/>
                        <a:pt x="28" y="2"/>
                      </a:cubicBezTo>
                      <a:cubicBezTo>
                        <a:pt x="41" y="17"/>
                        <a:pt x="41" y="17"/>
                        <a:pt x="41" y="17"/>
                      </a:cubicBezTo>
                      <a:cubicBezTo>
                        <a:pt x="43" y="20"/>
                        <a:pt x="43" y="23"/>
                        <a:pt x="40" y="25"/>
                      </a:cubicBezTo>
                      <a:cubicBezTo>
                        <a:pt x="23" y="40"/>
                        <a:pt x="23" y="40"/>
                        <a:pt x="23" y="40"/>
                      </a:cubicBezTo>
                      <a:cubicBezTo>
                        <a:pt x="21" y="42"/>
                        <a:pt x="17" y="42"/>
                        <a:pt x="15" y="39"/>
                      </a:cubicBezTo>
                      <a:cubicBezTo>
                        <a:pt x="2" y="24"/>
                        <a:pt x="2" y="24"/>
                        <a:pt x="2" y="24"/>
                      </a:cubicBezTo>
                      <a:cubicBezTo>
                        <a:pt x="0" y="22"/>
                        <a:pt x="1" y="18"/>
                        <a:pt x="3"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71" name="Freeform 129"/>
                <p:cNvSpPr>
                  <a:spLocks/>
                </p:cNvSpPr>
                <p:nvPr/>
              </p:nvSpPr>
              <p:spPr bwMode="auto">
                <a:xfrm>
                  <a:off x="1804" y="1173"/>
                  <a:ext cx="54" cy="54"/>
                </a:xfrm>
                <a:custGeom>
                  <a:avLst/>
                  <a:gdLst>
                    <a:gd name="T0" fmla="*/ 3 w 43"/>
                    <a:gd name="T1" fmla="*/ 17 h 43"/>
                    <a:gd name="T2" fmla="*/ 21 w 43"/>
                    <a:gd name="T3" fmla="*/ 2 h 43"/>
                    <a:gd name="T4" fmla="*/ 28 w 43"/>
                    <a:gd name="T5" fmla="*/ 3 h 43"/>
                    <a:gd name="T6" fmla="*/ 41 w 43"/>
                    <a:gd name="T7" fmla="*/ 18 h 43"/>
                    <a:gd name="T8" fmla="*/ 41 w 43"/>
                    <a:gd name="T9" fmla="*/ 26 h 43"/>
                    <a:gd name="T10" fmla="*/ 23 w 43"/>
                    <a:gd name="T11" fmla="*/ 41 h 43"/>
                    <a:gd name="T12" fmla="*/ 15 w 43"/>
                    <a:gd name="T13" fmla="*/ 40 h 43"/>
                    <a:gd name="T14" fmla="*/ 2 w 43"/>
                    <a:gd name="T15" fmla="*/ 25 h 43"/>
                    <a:gd name="T16" fmla="*/ 3 w 43"/>
                    <a:gd name="T17"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3">
                      <a:moveTo>
                        <a:pt x="3" y="17"/>
                      </a:moveTo>
                      <a:cubicBezTo>
                        <a:pt x="21" y="2"/>
                        <a:pt x="21" y="2"/>
                        <a:pt x="21" y="2"/>
                      </a:cubicBezTo>
                      <a:cubicBezTo>
                        <a:pt x="23" y="0"/>
                        <a:pt x="27" y="1"/>
                        <a:pt x="28" y="3"/>
                      </a:cubicBezTo>
                      <a:cubicBezTo>
                        <a:pt x="41" y="18"/>
                        <a:pt x="41" y="18"/>
                        <a:pt x="41" y="18"/>
                      </a:cubicBezTo>
                      <a:cubicBezTo>
                        <a:pt x="43" y="20"/>
                        <a:pt x="43" y="24"/>
                        <a:pt x="41" y="26"/>
                      </a:cubicBezTo>
                      <a:cubicBezTo>
                        <a:pt x="23" y="41"/>
                        <a:pt x="23" y="41"/>
                        <a:pt x="23" y="41"/>
                      </a:cubicBezTo>
                      <a:cubicBezTo>
                        <a:pt x="21" y="43"/>
                        <a:pt x="17" y="42"/>
                        <a:pt x="15" y="40"/>
                      </a:cubicBezTo>
                      <a:cubicBezTo>
                        <a:pt x="2" y="25"/>
                        <a:pt x="2" y="25"/>
                        <a:pt x="2" y="25"/>
                      </a:cubicBezTo>
                      <a:cubicBezTo>
                        <a:pt x="0" y="23"/>
                        <a:pt x="1" y="19"/>
                        <a:pt x="3"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72" name="Freeform 130"/>
                <p:cNvSpPr>
                  <a:spLocks/>
                </p:cNvSpPr>
                <p:nvPr/>
              </p:nvSpPr>
              <p:spPr bwMode="auto">
                <a:xfrm>
                  <a:off x="1762" y="1210"/>
                  <a:ext cx="55" cy="53"/>
                </a:xfrm>
                <a:custGeom>
                  <a:avLst/>
                  <a:gdLst>
                    <a:gd name="T0" fmla="*/ 2 w 43"/>
                    <a:gd name="T1" fmla="*/ 17 h 42"/>
                    <a:gd name="T2" fmla="*/ 20 w 43"/>
                    <a:gd name="T3" fmla="*/ 2 h 42"/>
                    <a:gd name="T4" fmla="*/ 28 w 43"/>
                    <a:gd name="T5" fmla="*/ 3 h 42"/>
                    <a:gd name="T6" fmla="*/ 41 w 43"/>
                    <a:gd name="T7" fmla="*/ 18 h 42"/>
                    <a:gd name="T8" fmla="*/ 40 w 43"/>
                    <a:gd name="T9" fmla="*/ 25 h 42"/>
                    <a:gd name="T10" fmla="*/ 22 w 43"/>
                    <a:gd name="T11" fmla="*/ 40 h 42"/>
                    <a:gd name="T12" fmla="*/ 15 w 43"/>
                    <a:gd name="T13" fmla="*/ 40 h 42"/>
                    <a:gd name="T14" fmla="*/ 2 w 43"/>
                    <a:gd name="T15" fmla="*/ 25 h 42"/>
                    <a:gd name="T16" fmla="*/ 2 w 43"/>
                    <a:gd name="T17" fmla="*/ 1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2">
                      <a:moveTo>
                        <a:pt x="2" y="17"/>
                      </a:moveTo>
                      <a:cubicBezTo>
                        <a:pt x="20" y="2"/>
                        <a:pt x="20" y="2"/>
                        <a:pt x="20" y="2"/>
                      </a:cubicBezTo>
                      <a:cubicBezTo>
                        <a:pt x="22" y="0"/>
                        <a:pt x="26" y="0"/>
                        <a:pt x="28" y="3"/>
                      </a:cubicBezTo>
                      <a:cubicBezTo>
                        <a:pt x="41" y="18"/>
                        <a:pt x="41" y="18"/>
                        <a:pt x="41" y="18"/>
                      </a:cubicBezTo>
                      <a:cubicBezTo>
                        <a:pt x="43" y="20"/>
                        <a:pt x="42" y="23"/>
                        <a:pt x="40" y="25"/>
                      </a:cubicBezTo>
                      <a:cubicBezTo>
                        <a:pt x="22" y="40"/>
                        <a:pt x="22" y="40"/>
                        <a:pt x="22" y="40"/>
                      </a:cubicBezTo>
                      <a:cubicBezTo>
                        <a:pt x="20" y="42"/>
                        <a:pt x="16" y="42"/>
                        <a:pt x="15" y="40"/>
                      </a:cubicBezTo>
                      <a:cubicBezTo>
                        <a:pt x="2" y="25"/>
                        <a:pt x="2" y="25"/>
                        <a:pt x="2" y="25"/>
                      </a:cubicBezTo>
                      <a:cubicBezTo>
                        <a:pt x="0" y="22"/>
                        <a:pt x="0" y="19"/>
                        <a:pt x="2"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73" name="Freeform 131"/>
                <p:cNvSpPr>
                  <a:spLocks/>
                </p:cNvSpPr>
                <p:nvPr/>
              </p:nvSpPr>
              <p:spPr bwMode="auto">
                <a:xfrm>
                  <a:off x="1719" y="1246"/>
                  <a:ext cx="55" cy="53"/>
                </a:xfrm>
                <a:custGeom>
                  <a:avLst/>
                  <a:gdLst>
                    <a:gd name="T0" fmla="*/ 3 w 43"/>
                    <a:gd name="T1" fmla="*/ 16 h 42"/>
                    <a:gd name="T2" fmla="*/ 20 w 43"/>
                    <a:gd name="T3" fmla="*/ 2 h 42"/>
                    <a:gd name="T4" fmla="*/ 28 w 43"/>
                    <a:gd name="T5" fmla="*/ 2 h 42"/>
                    <a:gd name="T6" fmla="*/ 41 w 43"/>
                    <a:gd name="T7" fmla="*/ 17 h 42"/>
                    <a:gd name="T8" fmla="*/ 40 w 43"/>
                    <a:gd name="T9" fmla="*/ 25 h 42"/>
                    <a:gd name="T10" fmla="*/ 23 w 43"/>
                    <a:gd name="T11" fmla="*/ 40 h 42"/>
                    <a:gd name="T12" fmla="*/ 15 w 43"/>
                    <a:gd name="T13" fmla="*/ 39 h 42"/>
                    <a:gd name="T14" fmla="*/ 2 w 43"/>
                    <a:gd name="T15" fmla="*/ 24 h 42"/>
                    <a:gd name="T16" fmla="*/ 3 w 43"/>
                    <a:gd name="T17"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2">
                      <a:moveTo>
                        <a:pt x="3" y="16"/>
                      </a:moveTo>
                      <a:cubicBezTo>
                        <a:pt x="20" y="2"/>
                        <a:pt x="20" y="2"/>
                        <a:pt x="20" y="2"/>
                      </a:cubicBezTo>
                      <a:cubicBezTo>
                        <a:pt x="22" y="0"/>
                        <a:pt x="26" y="0"/>
                        <a:pt x="28" y="2"/>
                      </a:cubicBezTo>
                      <a:cubicBezTo>
                        <a:pt x="41" y="17"/>
                        <a:pt x="41" y="17"/>
                        <a:pt x="41" y="17"/>
                      </a:cubicBezTo>
                      <a:cubicBezTo>
                        <a:pt x="43" y="20"/>
                        <a:pt x="42" y="23"/>
                        <a:pt x="40" y="25"/>
                      </a:cubicBezTo>
                      <a:cubicBezTo>
                        <a:pt x="23" y="40"/>
                        <a:pt x="23" y="40"/>
                        <a:pt x="23" y="40"/>
                      </a:cubicBezTo>
                      <a:cubicBezTo>
                        <a:pt x="20" y="42"/>
                        <a:pt x="17" y="42"/>
                        <a:pt x="15" y="39"/>
                      </a:cubicBezTo>
                      <a:cubicBezTo>
                        <a:pt x="2" y="24"/>
                        <a:pt x="2" y="24"/>
                        <a:pt x="2" y="24"/>
                      </a:cubicBezTo>
                      <a:cubicBezTo>
                        <a:pt x="0" y="22"/>
                        <a:pt x="0" y="18"/>
                        <a:pt x="3" y="1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74" name="Freeform 132"/>
                <p:cNvSpPr>
                  <a:spLocks/>
                </p:cNvSpPr>
                <p:nvPr/>
              </p:nvSpPr>
              <p:spPr bwMode="auto">
                <a:xfrm>
                  <a:off x="1676" y="1282"/>
                  <a:ext cx="55" cy="54"/>
                </a:xfrm>
                <a:custGeom>
                  <a:avLst/>
                  <a:gdLst>
                    <a:gd name="T0" fmla="*/ 3 w 43"/>
                    <a:gd name="T1" fmla="*/ 17 h 43"/>
                    <a:gd name="T2" fmla="*/ 20 w 43"/>
                    <a:gd name="T3" fmla="*/ 2 h 43"/>
                    <a:gd name="T4" fmla="*/ 28 w 43"/>
                    <a:gd name="T5" fmla="*/ 3 h 43"/>
                    <a:gd name="T6" fmla="*/ 41 w 43"/>
                    <a:gd name="T7" fmla="*/ 18 h 43"/>
                    <a:gd name="T8" fmla="*/ 40 w 43"/>
                    <a:gd name="T9" fmla="*/ 26 h 43"/>
                    <a:gd name="T10" fmla="*/ 23 w 43"/>
                    <a:gd name="T11" fmla="*/ 41 h 43"/>
                    <a:gd name="T12" fmla="*/ 15 w 43"/>
                    <a:gd name="T13" fmla="*/ 40 h 43"/>
                    <a:gd name="T14" fmla="*/ 2 w 43"/>
                    <a:gd name="T15" fmla="*/ 25 h 43"/>
                    <a:gd name="T16" fmla="*/ 3 w 43"/>
                    <a:gd name="T17"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3">
                      <a:moveTo>
                        <a:pt x="3" y="17"/>
                      </a:moveTo>
                      <a:cubicBezTo>
                        <a:pt x="20" y="2"/>
                        <a:pt x="20" y="2"/>
                        <a:pt x="20" y="2"/>
                      </a:cubicBezTo>
                      <a:cubicBezTo>
                        <a:pt x="23" y="0"/>
                        <a:pt x="26" y="1"/>
                        <a:pt x="28" y="3"/>
                      </a:cubicBezTo>
                      <a:cubicBezTo>
                        <a:pt x="41" y="18"/>
                        <a:pt x="41" y="18"/>
                        <a:pt x="41" y="18"/>
                      </a:cubicBezTo>
                      <a:cubicBezTo>
                        <a:pt x="43" y="20"/>
                        <a:pt x="43" y="24"/>
                        <a:pt x="40" y="26"/>
                      </a:cubicBezTo>
                      <a:cubicBezTo>
                        <a:pt x="23" y="41"/>
                        <a:pt x="23" y="41"/>
                        <a:pt x="23" y="41"/>
                      </a:cubicBezTo>
                      <a:cubicBezTo>
                        <a:pt x="20" y="43"/>
                        <a:pt x="17" y="42"/>
                        <a:pt x="15" y="40"/>
                      </a:cubicBezTo>
                      <a:cubicBezTo>
                        <a:pt x="2" y="25"/>
                        <a:pt x="2" y="25"/>
                        <a:pt x="2" y="25"/>
                      </a:cubicBezTo>
                      <a:cubicBezTo>
                        <a:pt x="0" y="23"/>
                        <a:pt x="0" y="19"/>
                        <a:pt x="3"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75" name="Freeform 133"/>
                <p:cNvSpPr>
                  <a:spLocks/>
                </p:cNvSpPr>
                <p:nvPr/>
              </p:nvSpPr>
              <p:spPr bwMode="auto">
                <a:xfrm>
                  <a:off x="1633" y="1318"/>
                  <a:ext cx="55" cy="54"/>
                </a:xfrm>
                <a:custGeom>
                  <a:avLst/>
                  <a:gdLst>
                    <a:gd name="T0" fmla="*/ 3 w 43"/>
                    <a:gd name="T1" fmla="*/ 17 h 42"/>
                    <a:gd name="T2" fmla="*/ 21 w 43"/>
                    <a:gd name="T3" fmla="*/ 2 h 42"/>
                    <a:gd name="T4" fmla="*/ 28 w 43"/>
                    <a:gd name="T5" fmla="*/ 2 h 42"/>
                    <a:gd name="T6" fmla="*/ 41 w 43"/>
                    <a:gd name="T7" fmla="*/ 18 h 42"/>
                    <a:gd name="T8" fmla="*/ 41 w 43"/>
                    <a:gd name="T9" fmla="*/ 25 h 42"/>
                    <a:gd name="T10" fmla="*/ 23 w 43"/>
                    <a:gd name="T11" fmla="*/ 40 h 42"/>
                    <a:gd name="T12" fmla="*/ 15 w 43"/>
                    <a:gd name="T13" fmla="*/ 40 h 42"/>
                    <a:gd name="T14" fmla="*/ 2 w 43"/>
                    <a:gd name="T15" fmla="*/ 25 h 42"/>
                    <a:gd name="T16" fmla="*/ 3 w 43"/>
                    <a:gd name="T17" fmla="*/ 1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2">
                      <a:moveTo>
                        <a:pt x="3" y="17"/>
                      </a:moveTo>
                      <a:cubicBezTo>
                        <a:pt x="21" y="2"/>
                        <a:pt x="21" y="2"/>
                        <a:pt x="21" y="2"/>
                      </a:cubicBezTo>
                      <a:cubicBezTo>
                        <a:pt x="23" y="0"/>
                        <a:pt x="26" y="0"/>
                        <a:pt x="28" y="2"/>
                      </a:cubicBezTo>
                      <a:cubicBezTo>
                        <a:pt x="41" y="18"/>
                        <a:pt x="41" y="18"/>
                        <a:pt x="41" y="18"/>
                      </a:cubicBezTo>
                      <a:cubicBezTo>
                        <a:pt x="43" y="20"/>
                        <a:pt x="43" y="23"/>
                        <a:pt x="41" y="25"/>
                      </a:cubicBezTo>
                      <a:cubicBezTo>
                        <a:pt x="23" y="40"/>
                        <a:pt x="23" y="40"/>
                        <a:pt x="23" y="40"/>
                      </a:cubicBezTo>
                      <a:cubicBezTo>
                        <a:pt x="21" y="42"/>
                        <a:pt x="17" y="42"/>
                        <a:pt x="15" y="40"/>
                      </a:cubicBezTo>
                      <a:cubicBezTo>
                        <a:pt x="2" y="25"/>
                        <a:pt x="2" y="25"/>
                        <a:pt x="2" y="25"/>
                      </a:cubicBezTo>
                      <a:cubicBezTo>
                        <a:pt x="0" y="22"/>
                        <a:pt x="1" y="19"/>
                        <a:pt x="3"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76" name="Freeform 134"/>
                <p:cNvSpPr>
                  <a:spLocks/>
                </p:cNvSpPr>
                <p:nvPr/>
              </p:nvSpPr>
              <p:spPr bwMode="auto">
                <a:xfrm>
                  <a:off x="1592" y="1355"/>
                  <a:ext cx="53" cy="53"/>
                </a:xfrm>
                <a:custGeom>
                  <a:avLst/>
                  <a:gdLst>
                    <a:gd name="T0" fmla="*/ 2 w 42"/>
                    <a:gd name="T1" fmla="*/ 16 h 42"/>
                    <a:gd name="T2" fmla="*/ 20 w 42"/>
                    <a:gd name="T3" fmla="*/ 1 h 42"/>
                    <a:gd name="T4" fmla="*/ 28 w 42"/>
                    <a:gd name="T5" fmla="*/ 2 h 42"/>
                    <a:gd name="T6" fmla="*/ 40 w 42"/>
                    <a:gd name="T7" fmla="*/ 17 h 42"/>
                    <a:gd name="T8" fmla="*/ 40 w 42"/>
                    <a:gd name="T9" fmla="*/ 25 h 42"/>
                    <a:gd name="T10" fmla="*/ 22 w 42"/>
                    <a:gd name="T11" fmla="*/ 40 h 42"/>
                    <a:gd name="T12" fmla="*/ 14 w 42"/>
                    <a:gd name="T13" fmla="*/ 39 h 42"/>
                    <a:gd name="T14" fmla="*/ 2 w 42"/>
                    <a:gd name="T15" fmla="*/ 24 h 42"/>
                    <a:gd name="T16" fmla="*/ 2 w 42"/>
                    <a:gd name="T17"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2" y="16"/>
                      </a:moveTo>
                      <a:cubicBezTo>
                        <a:pt x="20" y="1"/>
                        <a:pt x="20" y="1"/>
                        <a:pt x="20" y="1"/>
                      </a:cubicBezTo>
                      <a:cubicBezTo>
                        <a:pt x="22" y="0"/>
                        <a:pt x="26" y="0"/>
                        <a:pt x="28" y="2"/>
                      </a:cubicBezTo>
                      <a:cubicBezTo>
                        <a:pt x="40" y="17"/>
                        <a:pt x="40" y="17"/>
                        <a:pt x="40" y="17"/>
                      </a:cubicBezTo>
                      <a:cubicBezTo>
                        <a:pt x="42" y="20"/>
                        <a:pt x="42" y="23"/>
                        <a:pt x="40" y="25"/>
                      </a:cubicBezTo>
                      <a:cubicBezTo>
                        <a:pt x="22" y="40"/>
                        <a:pt x="22" y="40"/>
                        <a:pt x="22" y="40"/>
                      </a:cubicBezTo>
                      <a:cubicBezTo>
                        <a:pt x="20" y="42"/>
                        <a:pt x="16" y="42"/>
                        <a:pt x="14" y="39"/>
                      </a:cubicBezTo>
                      <a:cubicBezTo>
                        <a:pt x="2" y="24"/>
                        <a:pt x="2" y="24"/>
                        <a:pt x="2" y="24"/>
                      </a:cubicBezTo>
                      <a:cubicBezTo>
                        <a:pt x="0" y="22"/>
                        <a:pt x="0" y="18"/>
                        <a:pt x="2" y="1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77" name="Freeform 135"/>
                <p:cNvSpPr>
                  <a:spLocks/>
                </p:cNvSpPr>
                <p:nvPr/>
              </p:nvSpPr>
              <p:spPr bwMode="auto">
                <a:xfrm>
                  <a:off x="1549" y="1390"/>
                  <a:ext cx="54" cy="55"/>
                </a:xfrm>
                <a:custGeom>
                  <a:avLst/>
                  <a:gdLst>
                    <a:gd name="T0" fmla="*/ 2 w 43"/>
                    <a:gd name="T1" fmla="*/ 17 h 43"/>
                    <a:gd name="T2" fmla="*/ 20 w 43"/>
                    <a:gd name="T3" fmla="*/ 2 h 43"/>
                    <a:gd name="T4" fmla="*/ 28 w 43"/>
                    <a:gd name="T5" fmla="*/ 3 h 43"/>
                    <a:gd name="T6" fmla="*/ 41 w 43"/>
                    <a:gd name="T7" fmla="*/ 18 h 43"/>
                    <a:gd name="T8" fmla="*/ 40 w 43"/>
                    <a:gd name="T9" fmla="*/ 26 h 43"/>
                    <a:gd name="T10" fmla="*/ 22 w 43"/>
                    <a:gd name="T11" fmla="*/ 41 h 43"/>
                    <a:gd name="T12" fmla="*/ 15 w 43"/>
                    <a:gd name="T13" fmla="*/ 40 h 43"/>
                    <a:gd name="T14" fmla="*/ 2 w 43"/>
                    <a:gd name="T15" fmla="*/ 25 h 43"/>
                    <a:gd name="T16" fmla="*/ 2 w 43"/>
                    <a:gd name="T17"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3">
                      <a:moveTo>
                        <a:pt x="2" y="17"/>
                      </a:moveTo>
                      <a:cubicBezTo>
                        <a:pt x="20" y="2"/>
                        <a:pt x="20" y="2"/>
                        <a:pt x="20" y="2"/>
                      </a:cubicBezTo>
                      <a:cubicBezTo>
                        <a:pt x="22" y="0"/>
                        <a:pt x="26" y="0"/>
                        <a:pt x="28" y="3"/>
                      </a:cubicBezTo>
                      <a:cubicBezTo>
                        <a:pt x="41" y="18"/>
                        <a:pt x="41" y="18"/>
                        <a:pt x="41" y="18"/>
                      </a:cubicBezTo>
                      <a:cubicBezTo>
                        <a:pt x="43" y="20"/>
                        <a:pt x="42" y="24"/>
                        <a:pt x="40" y="26"/>
                      </a:cubicBezTo>
                      <a:cubicBezTo>
                        <a:pt x="22" y="41"/>
                        <a:pt x="22" y="41"/>
                        <a:pt x="22" y="41"/>
                      </a:cubicBezTo>
                      <a:cubicBezTo>
                        <a:pt x="20" y="43"/>
                        <a:pt x="17" y="42"/>
                        <a:pt x="15" y="40"/>
                      </a:cubicBezTo>
                      <a:cubicBezTo>
                        <a:pt x="2" y="25"/>
                        <a:pt x="2" y="25"/>
                        <a:pt x="2" y="25"/>
                      </a:cubicBezTo>
                      <a:cubicBezTo>
                        <a:pt x="0" y="23"/>
                        <a:pt x="0" y="19"/>
                        <a:pt x="2"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78" name="Freeform 136"/>
                <p:cNvSpPr>
                  <a:spLocks/>
                </p:cNvSpPr>
                <p:nvPr/>
              </p:nvSpPr>
              <p:spPr bwMode="auto">
                <a:xfrm>
                  <a:off x="1506" y="1427"/>
                  <a:ext cx="54" cy="53"/>
                </a:xfrm>
                <a:custGeom>
                  <a:avLst/>
                  <a:gdLst>
                    <a:gd name="T0" fmla="*/ 3 w 43"/>
                    <a:gd name="T1" fmla="*/ 17 h 42"/>
                    <a:gd name="T2" fmla="*/ 20 w 43"/>
                    <a:gd name="T3" fmla="*/ 2 h 42"/>
                    <a:gd name="T4" fmla="*/ 28 w 43"/>
                    <a:gd name="T5" fmla="*/ 2 h 42"/>
                    <a:gd name="T6" fmla="*/ 41 w 43"/>
                    <a:gd name="T7" fmla="*/ 18 h 42"/>
                    <a:gd name="T8" fmla="*/ 40 w 43"/>
                    <a:gd name="T9" fmla="*/ 25 h 42"/>
                    <a:gd name="T10" fmla="*/ 23 w 43"/>
                    <a:gd name="T11" fmla="*/ 40 h 42"/>
                    <a:gd name="T12" fmla="*/ 15 w 43"/>
                    <a:gd name="T13" fmla="*/ 40 h 42"/>
                    <a:gd name="T14" fmla="*/ 2 w 43"/>
                    <a:gd name="T15" fmla="*/ 25 h 42"/>
                    <a:gd name="T16" fmla="*/ 3 w 43"/>
                    <a:gd name="T17" fmla="*/ 1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2">
                      <a:moveTo>
                        <a:pt x="3" y="17"/>
                      </a:moveTo>
                      <a:cubicBezTo>
                        <a:pt x="20" y="2"/>
                        <a:pt x="20" y="2"/>
                        <a:pt x="20" y="2"/>
                      </a:cubicBezTo>
                      <a:cubicBezTo>
                        <a:pt x="23" y="0"/>
                        <a:pt x="26" y="0"/>
                        <a:pt x="28" y="2"/>
                      </a:cubicBezTo>
                      <a:cubicBezTo>
                        <a:pt x="41" y="18"/>
                        <a:pt x="41" y="18"/>
                        <a:pt x="41" y="18"/>
                      </a:cubicBezTo>
                      <a:cubicBezTo>
                        <a:pt x="43" y="20"/>
                        <a:pt x="43" y="23"/>
                        <a:pt x="40" y="25"/>
                      </a:cubicBezTo>
                      <a:cubicBezTo>
                        <a:pt x="23" y="40"/>
                        <a:pt x="23" y="40"/>
                        <a:pt x="23" y="40"/>
                      </a:cubicBezTo>
                      <a:cubicBezTo>
                        <a:pt x="20" y="42"/>
                        <a:pt x="17" y="42"/>
                        <a:pt x="15" y="40"/>
                      </a:cubicBezTo>
                      <a:cubicBezTo>
                        <a:pt x="2" y="25"/>
                        <a:pt x="2" y="25"/>
                        <a:pt x="2" y="25"/>
                      </a:cubicBezTo>
                      <a:cubicBezTo>
                        <a:pt x="0" y="22"/>
                        <a:pt x="0" y="19"/>
                        <a:pt x="3"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79" name="Freeform 137"/>
                <p:cNvSpPr>
                  <a:spLocks/>
                </p:cNvSpPr>
                <p:nvPr/>
              </p:nvSpPr>
              <p:spPr bwMode="auto">
                <a:xfrm>
                  <a:off x="1463" y="1463"/>
                  <a:ext cx="54" cy="54"/>
                </a:xfrm>
                <a:custGeom>
                  <a:avLst/>
                  <a:gdLst>
                    <a:gd name="T0" fmla="*/ 3 w 43"/>
                    <a:gd name="T1" fmla="*/ 17 h 43"/>
                    <a:gd name="T2" fmla="*/ 21 w 43"/>
                    <a:gd name="T3" fmla="*/ 2 h 43"/>
                    <a:gd name="T4" fmla="*/ 28 w 43"/>
                    <a:gd name="T5" fmla="*/ 3 h 43"/>
                    <a:gd name="T6" fmla="*/ 41 w 43"/>
                    <a:gd name="T7" fmla="*/ 18 h 43"/>
                    <a:gd name="T8" fmla="*/ 41 w 43"/>
                    <a:gd name="T9" fmla="*/ 26 h 43"/>
                    <a:gd name="T10" fmla="*/ 23 w 43"/>
                    <a:gd name="T11" fmla="*/ 41 h 43"/>
                    <a:gd name="T12" fmla="*/ 15 w 43"/>
                    <a:gd name="T13" fmla="*/ 40 h 43"/>
                    <a:gd name="T14" fmla="*/ 2 w 43"/>
                    <a:gd name="T15" fmla="*/ 25 h 43"/>
                    <a:gd name="T16" fmla="*/ 3 w 43"/>
                    <a:gd name="T17"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3">
                      <a:moveTo>
                        <a:pt x="3" y="17"/>
                      </a:moveTo>
                      <a:cubicBezTo>
                        <a:pt x="21" y="2"/>
                        <a:pt x="21" y="2"/>
                        <a:pt x="21" y="2"/>
                      </a:cubicBezTo>
                      <a:cubicBezTo>
                        <a:pt x="23" y="0"/>
                        <a:pt x="26" y="1"/>
                        <a:pt x="28" y="3"/>
                      </a:cubicBezTo>
                      <a:cubicBezTo>
                        <a:pt x="41" y="18"/>
                        <a:pt x="41" y="18"/>
                        <a:pt x="41" y="18"/>
                      </a:cubicBezTo>
                      <a:cubicBezTo>
                        <a:pt x="43" y="21"/>
                        <a:pt x="43" y="24"/>
                        <a:pt x="41" y="26"/>
                      </a:cubicBezTo>
                      <a:cubicBezTo>
                        <a:pt x="23" y="41"/>
                        <a:pt x="23" y="41"/>
                        <a:pt x="23" y="41"/>
                      </a:cubicBezTo>
                      <a:cubicBezTo>
                        <a:pt x="21" y="43"/>
                        <a:pt x="17" y="43"/>
                        <a:pt x="15" y="40"/>
                      </a:cubicBezTo>
                      <a:cubicBezTo>
                        <a:pt x="2" y="25"/>
                        <a:pt x="2" y="25"/>
                        <a:pt x="2" y="25"/>
                      </a:cubicBezTo>
                      <a:cubicBezTo>
                        <a:pt x="0" y="23"/>
                        <a:pt x="1" y="19"/>
                        <a:pt x="3"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80" name="Freeform 138"/>
                <p:cNvSpPr>
                  <a:spLocks/>
                </p:cNvSpPr>
                <p:nvPr/>
              </p:nvSpPr>
              <p:spPr bwMode="auto">
                <a:xfrm>
                  <a:off x="1421" y="1499"/>
                  <a:ext cx="53" cy="55"/>
                </a:xfrm>
                <a:custGeom>
                  <a:avLst/>
                  <a:gdLst>
                    <a:gd name="T0" fmla="*/ 2 w 42"/>
                    <a:gd name="T1" fmla="*/ 17 h 43"/>
                    <a:gd name="T2" fmla="*/ 20 w 42"/>
                    <a:gd name="T3" fmla="*/ 2 h 43"/>
                    <a:gd name="T4" fmla="*/ 28 w 42"/>
                    <a:gd name="T5" fmla="*/ 3 h 43"/>
                    <a:gd name="T6" fmla="*/ 40 w 42"/>
                    <a:gd name="T7" fmla="*/ 18 h 43"/>
                    <a:gd name="T8" fmla="*/ 40 w 42"/>
                    <a:gd name="T9" fmla="*/ 26 h 43"/>
                    <a:gd name="T10" fmla="*/ 22 w 42"/>
                    <a:gd name="T11" fmla="*/ 41 h 43"/>
                    <a:gd name="T12" fmla="*/ 14 w 42"/>
                    <a:gd name="T13" fmla="*/ 40 h 43"/>
                    <a:gd name="T14" fmla="*/ 2 w 42"/>
                    <a:gd name="T15" fmla="*/ 25 h 43"/>
                    <a:gd name="T16" fmla="*/ 2 w 42"/>
                    <a:gd name="T17"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3">
                      <a:moveTo>
                        <a:pt x="2" y="17"/>
                      </a:moveTo>
                      <a:cubicBezTo>
                        <a:pt x="20" y="2"/>
                        <a:pt x="20" y="2"/>
                        <a:pt x="20" y="2"/>
                      </a:cubicBezTo>
                      <a:cubicBezTo>
                        <a:pt x="22" y="0"/>
                        <a:pt x="26" y="0"/>
                        <a:pt x="28" y="3"/>
                      </a:cubicBezTo>
                      <a:cubicBezTo>
                        <a:pt x="40" y="18"/>
                        <a:pt x="40" y="18"/>
                        <a:pt x="40" y="18"/>
                      </a:cubicBezTo>
                      <a:cubicBezTo>
                        <a:pt x="42" y="20"/>
                        <a:pt x="42" y="24"/>
                        <a:pt x="40" y="26"/>
                      </a:cubicBezTo>
                      <a:cubicBezTo>
                        <a:pt x="22" y="41"/>
                        <a:pt x="22" y="41"/>
                        <a:pt x="22" y="41"/>
                      </a:cubicBezTo>
                      <a:cubicBezTo>
                        <a:pt x="20" y="43"/>
                        <a:pt x="16" y="42"/>
                        <a:pt x="14" y="40"/>
                      </a:cubicBezTo>
                      <a:cubicBezTo>
                        <a:pt x="2" y="25"/>
                        <a:pt x="2" y="25"/>
                        <a:pt x="2" y="25"/>
                      </a:cubicBezTo>
                      <a:cubicBezTo>
                        <a:pt x="0" y="23"/>
                        <a:pt x="0" y="19"/>
                        <a:pt x="2"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81" name="Freeform 139"/>
                <p:cNvSpPr>
                  <a:spLocks/>
                </p:cNvSpPr>
                <p:nvPr/>
              </p:nvSpPr>
              <p:spPr bwMode="auto">
                <a:xfrm>
                  <a:off x="1378" y="1536"/>
                  <a:ext cx="54" cy="53"/>
                </a:xfrm>
                <a:custGeom>
                  <a:avLst/>
                  <a:gdLst>
                    <a:gd name="T0" fmla="*/ 2 w 43"/>
                    <a:gd name="T1" fmla="*/ 17 h 42"/>
                    <a:gd name="T2" fmla="*/ 20 w 43"/>
                    <a:gd name="T3" fmla="*/ 2 h 42"/>
                    <a:gd name="T4" fmla="*/ 28 w 43"/>
                    <a:gd name="T5" fmla="*/ 2 h 42"/>
                    <a:gd name="T6" fmla="*/ 41 w 43"/>
                    <a:gd name="T7" fmla="*/ 18 h 42"/>
                    <a:gd name="T8" fmla="*/ 40 w 43"/>
                    <a:gd name="T9" fmla="*/ 25 h 42"/>
                    <a:gd name="T10" fmla="*/ 22 w 43"/>
                    <a:gd name="T11" fmla="*/ 40 h 42"/>
                    <a:gd name="T12" fmla="*/ 15 w 43"/>
                    <a:gd name="T13" fmla="*/ 40 h 42"/>
                    <a:gd name="T14" fmla="*/ 2 w 43"/>
                    <a:gd name="T15" fmla="*/ 24 h 42"/>
                    <a:gd name="T16" fmla="*/ 2 w 43"/>
                    <a:gd name="T17" fmla="*/ 1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2">
                      <a:moveTo>
                        <a:pt x="2" y="17"/>
                      </a:moveTo>
                      <a:cubicBezTo>
                        <a:pt x="20" y="2"/>
                        <a:pt x="20" y="2"/>
                        <a:pt x="20" y="2"/>
                      </a:cubicBezTo>
                      <a:cubicBezTo>
                        <a:pt x="22" y="0"/>
                        <a:pt x="26" y="0"/>
                        <a:pt x="28" y="2"/>
                      </a:cubicBezTo>
                      <a:cubicBezTo>
                        <a:pt x="41" y="18"/>
                        <a:pt x="41" y="18"/>
                        <a:pt x="41" y="18"/>
                      </a:cubicBezTo>
                      <a:cubicBezTo>
                        <a:pt x="43" y="20"/>
                        <a:pt x="42" y="23"/>
                        <a:pt x="40" y="25"/>
                      </a:cubicBezTo>
                      <a:cubicBezTo>
                        <a:pt x="22" y="40"/>
                        <a:pt x="22" y="40"/>
                        <a:pt x="22" y="40"/>
                      </a:cubicBezTo>
                      <a:cubicBezTo>
                        <a:pt x="20" y="42"/>
                        <a:pt x="17" y="42"/>
                        <a:pt x="15" y="40"/>
                      </a:cubicBezTo>
                      <a:cubicBezTo>
                        <a:pt x="2" y="24"/>
                        <a:pt x="2" y="24"/>
                        <a:pt x="2" y="24"/>
                      </a:cubicBezTo>
                      <a:cubicBezTo>
                        <a:pt x="0" y="22"/>
                        <a:pt x="0" y="19"/>
                        <a:pt x="2"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82" name="Freeform 140"/>
                <p:cNvSpPr>
                  <a:spLocks/>
                </p:cNvSpPr>
                <p:nvPr/>
              </p:nvSpPr>
              <p:spPr bwMode="auto">
                <a:xfrm>
                  <a:off x="1335" y="1571"/>
                  <a:ext cx="54" cy="55"/>
                </a:xfrm>
                <a:custGeom>
                  <a:avLst/>
                  <a:gdLst>
                    <a:gd name="T0" fmla="*/ 3 w 43"/>
                    <a:gd name="T1" fmla="*/ 17 h 43"/>
                    <a:gd name="T2" fmla="*/ 20 w 43"/>
                    <a:gd name="T3" fmla="*/ 2 h 43"/>
                    <a:gd name="T4" fmla="*/ 28 w 43"/>
                    <a:gd name="T5" fmla="*/ 3 h 43"/>
                    <a:gd name="T6" fmla="*/ 41 w 43"/>
                    <a:gd name="T7" fmla="*/ 18 h 43"/>
                    <a:gd name="T8" fmla="*/ 40 w 43"/>
                    <a:gd name="T9" fmla="*/ 26 h 43"/>
                    <a:gd name="T10" fmla="*/ 23 w 43"/>
                    <a:gd name="T11" fmla="*/ 41 h 43"/>
                    <a:gd name="T12" fmla="*/ 15 w 43"/>
                    <a:gd name="T13" fmla="*/ 40 h 43"/>
                    <a:gd name="T14" fmla="*/ 2 w 43"/>
                    <a:gd name="T15" fmla="*/ 25 h 43"/>
                    <a:gd name="T16" fmla="*/ 3 w 43"/>
                    <a:gd name="T17"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3">
                      <a:moveTo>
                        <a:pt x="3" y="17"/>
                      </a:moveTo>
                      <a:cubicBezTo>
                        <a:pt x="20" y="2"/>
                        <a:pt x="20" y="2"/>
                        <a:pt x="20" y="2"/>
                      </a:cubicBezTo>
                      <a:cubicBezTo>
                        <a:pt x="23" y="0"/>
                        <a:pt x="26" y="1"/>
                        <a:pt x="28" y="3"/>
                      </a:cubicBezTo>
                      <a:cubicBezTo>
                        <a:pt x="41" y="18"/>
                        <a:pt x="41" y="18"/>
                        <a:pt x="41" y="18"/>
                      </a:cubicBezTo>
                      <a:cubicBezTo>
                        <a:pt x="43" y="20"/>
                        <a:pt x="43" y="24"/>
                        <a:pt x="40" y="26"/>
                      </a:cubicBezTo>
                      <a:cubicBezTo>
                        <a:pt x="23" y="41"/>
                        <a:pt x="23" y="41"/>
                        <a:pt x="23" y="41"/>
                      </a:cubicBezTo>
                      <a:cubicBezTo>
                        <a:pt x="20" y="43"/>
                        <a:pt x="17" y="43"/>
                        <a:pt x="15" y="40"/>
                      </a:cubicBezTo>
                      <a:cubicBezTo>
                        <a:pt x="2" y="25"/>
                        <a:pt x="2" y="25"/>
                        <a:pt x="2" y="25"/>
                      </a:cubicBezTo>
                      <a:cubicBezTo>
                        <a:pt x="0" y="23"/>
                        <a:pt x="0" y="19"/>
                        <a:pt x="3"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83" name="Freeform 141"/>
                <p:cNvSpPr>
                  <a:spLocks/>
                </p:cNvSpPr>
                <p:nvPr/>
              </p:nvSpPr>
              <p:spPr bwMode="auto">
                <a:xfrm>
                  <a:off x="1292" y="1608"/>
                  <a:ext cx="54" cy="54"/>
                </a:xfrm>
                <a:custGeom>
                  <a:avLst/>
                  <a:gdLst>
                    <a:gd name="T0" fmla="*/ 3 w 43"/>
                    <a:gd name="T1" fmla="*/ 17 h 43"/>
                    <a:gd name="T2" fmla="*/ 20 w 43"/>
                    <a:gd name="T3" fmla="*/ 2 h 43"/>
                    <a:gd name="T4" fmla="*/ 28 w 43"/>
                    <a:gd name="T5" fmla="*/ 3 h 43"/>
                    <a:gd name="T6" fmla="*/ 41 w 43"/>
                    <a:gd name="T7" fmla="*/ 18 h 43"/>
                    <a:gd name="T8" fmla="*/ 40 w 43"/>
                    <a:gd name="T9" fmla="*/ 26 h 43"/>
                    <a:gd name="T10" fmla="*/ 23 w 43"/>
                    <a:gd name="T11" fmla="*/ 41 h 43"/>
                    <a:gd name="T12" fmla="*/ 15 w 43"/>
                    <a:gd name="T13" fmla="*/ 40 h 43"/>
                    <a:gd name="T14" fmla="*/ 2 w 43"/>
                    <a:gd name="T15" fmla="*/ 25 h 43"/>
                    <a:gd name="T16" fmla="*/ 3 w 43"/>
                    <a:gd name="T17"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3">
                      <a:moveTo>
                        <a:pt x="3" y="17"/>
                      </a:moveTo>
                      <a:cubicBezTo>
                        <a:pt x="20" y="2"/>
                        <a:pt x="20" y="2"/>
                        <a:pt x="20" y="2"/>
                      </a:cubicBezTo>
                      <a:cubicBezTo>
                        <a:pt x="23" y="0"/>
                        <a:pt x="26" y="0"/>
                        <a:pt x="28" y="3"/>
                      </a:cubicBezTo>
                      <a:cubicBezTo>
                        <a:pt x="41" y="18"/>
                        <a:pt x="41" y="18"/>
                        <a:pt x="41" y="18"/>
                      </a:cubicBezTo>
                      <a:cubicBezTo>
                        <a:pt x="43" y="20"/>
                        <a:pt x="43" y="24"/>
                        <a:pt x="40" y="26"/>
                      </a:cubicBezTo>
                      <a:cubicBezTo>
                        <a:pt x="23" y="41"/>
                        <a:pt x="23" y="41"/>
                        <a:pt x="23" y="41"/>
                      </a:cubicBezTo>
                      <a:cubicBezTo>
                        <a:pt x="20" y="43"/>
                        <a:pt x="17" y="42"/>
                        <a:pt x="15" y="40"/>
                      </a:cubicBezTo>
                      <a:cubicBezTo>
                        <a:pt x="2" y="25"/>
                        <a:pt x="2" y="25"/>
                        <a:pt x="2" y="25"/>
                      </a:cubicBezTo>
                      <a:cubicBezTo>
                        <a:pt x="0" y="22"/>
                        <a:pt x="1" y="19"/>
                        <a:pt x="3"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84" name="Freeform 142"/>
                <p:cNvSpPr>
                  <a:spLocks/>
                </p:cNvSpPr>
                <p:nvPr/>
              </p:nvSpPr>
              <p:spPr bwMode="auto">
                <a:xfrm>
                  <a:off x="1244" y="1646"/>
                  <a:ext cx="58" cy="57"/>
                </a:xfrm>
                <a:custGeom>
                  <a:avLst/>
                  <a:gdLst>
                    <a:gd name="T0" fmla="*/ 3 w 46"/>
                    <a:gd name="T1" fmla="*/ 19 h 45"/>
                    <a:gd name="T2" fmla="*/ 23 w 46"/>
                    <a:gd name="T3" fmla="*/ 2 h 45"/>
                    <a:gd name="T4" fmla="*/ 31 w 46"/>
                    <a:gd name="T5" fmla="*/ 3 h 45"/>
                    <a:gd name="T6" fmla="*/ 44 w 46"/>
                    <a:gd name="T7" fmla="*/ 18 h 45"/>
                    <a:gd name="T8" fmla="*/ 43 w 46"/>
                    <a:gd name="T9" fmla="*/ 25 h 45"/>
                    <a:gd name="T10" fmla="*/ 23 w 46"/>
                    <a:gd name="T11" fmla="*/ 43 h 45"/>
                    <a:gd name="T12" fmla="*/ 15 w 46"/>
                    <a:gd name="T13" fmla="*/ 42 h 45"/>
                    <a:gd name="T14" fmla="*/ 2 w 46"/>
                    <a:gd name="T15" fmla="*/ 27 h 45"/>
                    <a:gd name="T16" fmla="*/ 3 w 46"/>
                    <a:gd name="T17" fmla="*/ 1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 y="19"/>
                      </a:moveTo>
                      <a:cubicBezTo>
                        <a:pt x="23" y="2"/>
                        <a:pt x="23" y="2"/>
                        <a:pt x="23" y="2"/>
                      </a:cubicBezTo>
                      <a:cubicBezTo>
                        <a:pt x="26" y="0"/>
                        <a:pt x="29" y="0"/>
                        <a:pt x="31" y="3"/>
                      </a:cubicBezTo>
                      <a:cubicBezTo>
                        <a:pt x="44" y="18"/>
                        <a:pt x="44" y="18"/>
                        <a:pt x="44" y="18"/>
                      </a:cubicBezTo>
                      <a:cubicBezTo>
                        <a:pt x="46" y="20"/>
                        <a:pt x="46" y="24"/>
                        <a:pt x="43" y="25"/>
                      </a:cubicBezTo>
                      <a:cubicBezTo>
                        <a:pt x="23" y="43"/>
                        <a:pt x="23" y="43"/>
                        <a:pt x="23" y="43"/>
                      </a:cubicBezTo>
                      <a:cubicBezTo>
                        <a:pt x="21" y="45"/>
                        <a:pt x="17" y="44"/>
                        <a:pt x="15" y="42"/>
                      </a:cubicBezTo>
                      <a:cubicBezTo>
                        <a:pt x="2" y="27"/>
                        <a:pt x="2" y="27"/>
                        <a:pt x="2" y="27"/>
                      </a:cubicBezTo>
                      <a:cubicBezTo>
                        <a:pt x="0" y="25"/>
                        <a:pt x="1"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85" name="Freeform 143"/>
                <p:cNvSpPr>
                  <a:spLocks/>
                </p:cNvSpPr>
                <p:nvPr/>
              </p:nvSpPr>
              <p:spPr bwMode="auto">
                <a:xfrm>
                  <a:off x="1833" y="1210"/>
                  <a:ext cx="65" cy="64"/>
                </a:xfrm>
                <a:custGeom>
                  <a:avLst/>
                  <a:gdLst>
                    <a:gd name="T0" fmla="*/ 3 w 51"/>
                    <a:gd name="T1" fmla="*/ 18 h 51"/>
                    <a:gd name="T2" fmla="*/ 21 w 51"/>
                    <a:gd name="T3" fmla="*/ 3 h 51"/>
                    <a:gd name="T4" fmla="*/ 31 w 51"/>
                    <a:gd name="T5" fmla="*/ 4 h 51"/>
                    <a:gd name="T6" fmla="*/ 48 w 51"/>
                    <a:gd name="T7" fmla="*/ 24 h 51"/>
                    <a:gd name="T8" fmla="*/ 47 w 51"/>
                    <a:gd name="T9" fmla="*/ 34 h 51"/>
                    <a:gd name="T10" fmla="*/ 29 w 51"/>
                    <a:gd name="T11" fmla="*/ 49 h 51"/>
                    <a:gd name="T12" fmla="*/ 20 w 51"/>
                    <a:gd name="T13" fmla="*/ 48 h 51"/>
                    <a:gd name="T14" fmla="*/ 2 w 51"/>
                    <a:gd name="T15" fmla="*/ 28 h 51"/>
                    <a:gd name="T16" fmla="*/ 3 w 51"/>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8"/>
                      </a:moveTo>
                      <a:cubicBezTo>
                        <a:pt x="21" y="3"/>
                        <a:pt x="21" y="3"/>
                        <a:pt x="21" y="3"/>
                      </a:cubicBezTo>
                      <a:cubicBezTo>
                        <a:pt x="24" y="0"/>
                        <a:pt x="28" y="1"/>
                        <a:pt x="31" y="4"/>
                      </a:cubicBezTo>
                      <a:cubicBezTo>
                        <a:pt x="48" y="24"/>
                        <a:pt x="48" y="24"/>
                        <a:pt x="48" y="24"/>
                      </a:cubicBezTo>
                      <a:cubicBezTo>
                        <a:pt x="51" y="27"/>
                        <a:pt x="50" y="31"/>
                        <a:pt x="47" y="34"/>
                      </a:cubicBezTo>
                      <a:cubicBezTo>
                        <a:pt x="29" y="49"/>
                        <a:pt x="29" y="49"/>
                        <a:pt x="29" y="49"/>
                      </a:cubicBezTo>
                      <a:cubicBezTo>
                        <a:pt x="27" y="51"/>
                        <a:pt x="22" y="51"/>
                        <a:pt x="20" y="48"/>
                      </a:cubicBezTo>
                      <a:cubicBezTo>
                        <a:pt x="2" y="28"/>
                        <a:pt x="2" y="28"/>
                        <a:pt x="2" y="28"/>
                      </a:cubicBezTo>
                      <a:cubicBezTo>
                        <a:pt x="0" y="25"/>
                        <a:pt x="0" y="21"/>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86" name="Freeform 144"/>
                <p:cNvSpPr>
                  <a:spLocks/>
                </p:cNvSpPr>
                <p:nvPr/>
              </p:nvSpPr>
              <p:spPr bwMode="auto">
                <a:xfrm>
                  <a:off x="1786" y="1250"/>
                  <a:ext cx="65" cy="63"/>
                </a:xfrm>
                <a:custGeom>
                  <a:avLst/>
                  <a:gdLst>
                    <a:gd name="T0" fmla="*/ 4 w 51"/>
                    <a:gd name="T1" fmla="*/ 17 h 50"/>
                    <a:gd name="T2" fmla="*/ 22 w 51"/>
                    <a:gd name="T3" fmla="*/ 2 h 50"/>
                    <a:gd name="T4" fmla="*/ 31 w 51"/>
                    <a:gd name="T5" fmla="*/ 3 h 50"/>
                    <a:gd name="T6" fmla="*/ 49 w 51"/>
                    <a:gd name="T7" fmla="*/ 23 h 50"/>
                    <a:gd name="T8" fmla="*/ 48 w 51"/>
                    <a:gd name="T9" fmla="*/ 33 h 50"/>
                    <a:gd name="T10" fmla="*/ 30 w 51"/>
                    <a:gd name="T11" fmla="*/ 48 h 50"/>
                    <a:gd name="T12" fmla="*/ 20 w 51"/>
                    <a:gd name="T13" fmla="*/ 47 h 50"/>
                    <a:gd name="T14" fmla="*/ 3 w 51"/>
                    <a:gd name="T15" fmla="*/ 27 h 50"/>
                    <a:gd name="T16" fmla="*/ 4 w 51"/>
                    <a:gd name="T17" fmla="*/ 1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0">
                      <a:moveTo>
                        <a:pt x="4" y="17"/>
                      </a:moveTo>
                      <a:cubicBezTo>
                        <a:pt x="22" y="2"/>
                        <a:pt x="22" y="2"/>
                        <a:pt x="22" y="2"/>
                      </a:cubicBezTo>
                      <a:cubicBezTo>
                        <a:pt x="24" y="0"/>
                        <a:pt x="29" y="0"/>
                        <a:pt x="31" y="3"/>
                      </a:cubicBezTo>
                      <a:cubicBezTo>
                        <a:pt x="49" y="23"/>
                        <a:pt x="49" y="23"/>
                        <a:pt x="49" y="23"/>
                      </a:cubicBezTo>
                      <a:cubicBezTo>
                        <a:pt x="51" y="26"/>
                        <a:pt x="51" y="30"/>
                        <a:pt x="48" y="33"/>
                      </a:cubicBezTo>
                      <a:cubicBezTo>
                        <a:pt x="30" y="48"/>
                        <a:pt x="30" y="48"/>
                        <a:pt x="30" y="48"/>
                      </a:cubicBezTo>
                      <a:cubicBezTo>
                        <a:pt x="27" y="50"/>
                        <a:pt x="23" y="50"/>
                        <a:pt x="20" y="47"/>
                      </a:cubicBezTo>
                      <a:cubicBezTo>
                        <a:pt x="3" y="27"/>
                        <a:pt x="3" y="27"/>
                        <a:pt x="3" y="27"/>
                      </a:cubicBezTo>
                      <a:cubicBezTo>
                        <a:pt x="0" y="24"/>
                        <a:pt x="1" y="20"/>
                        <a:pt x="4"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87" name="Freeform 145"/>
                <p:cNvSpPr>
                  <a:spLocks/>
                </p:cNvSpPr>
                <p:nvPr/>
              </p:nvSpPr>
              <p:spPr bwMode="auto">
                <a:xfrm>
                  <a:off x="1741" y="1289"/>
                  <a:ext cx="63" cy="65"/>
                </a:xfrm>
                <a:custGeom>
                  <a:avLst/>
                  <a:gdLst>
                    <a:gd name="T0" fmla="*/ 3 w 50"/>
                    <a:gd name="T1" fmla="*/ 17 h 51"/>
                    <a:gd name="T2" fmla="*/ 21 w 50"/>
                    <a:gd name="T3" fmla="*/ 2 h 51"/>
                    <a:gd name="T4" fmla="*/ 30 w 50"/>
                    <a:gd name="T5" fmla="*/ 3 h 51"/>
                    <a:gd name="T6" fmla="*/ 48 w 50"/>
                    <a:gd name="T7" fmla="*/ 23 h 51"/>
                    <a:gd name="T8" fmla="*/ 47 w 50"/>
                    <a:gd name="T9" fmla="*/ 33 h 51"/>
                    <a:gd name="T10" fmla="*/ 29 w 50"/>
                    <a:gd name="T11" fmla="*/ 48 h 51"/>
                    <a:gd name="T12" fmla="*/ 20 w 50"/>
                    <a:gd name="T13" fmla="*/ 47 h 51"/>
                    <a:gd name="T14" fmla="*/ 2 w 50"/>
                    <a:gd name="T15" fmla="*/ 27 h 51"/>
                    <a:gd name="T16" fmla="*/ 3 w 50"/>
                    <a:gd name="T17" fmla="*/ 1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1">
                      <a:moveTo>
                        <a:pt x="3" y="17"/>
                      </a:moveTo>
                      <a:cubicBezTo>
                        <a:pt x="21" y="2"/>
                        <a:pt x="21" y="2"/>
                        <a:pt x="21" y="2"/>
                      </a:cubicBezTo>
                      <a:cubicBezTo>
                        <a:pt x="24" y="0"/>
                        <a:pt x="28" y="0"/>
                        <a:pt x="30" y="3"/>
                      </a:cubicBezTo>
                      <a:cubicBezTo>
                        <a:pt x="48" y="23"/>
                        <a:pt x="48" y="23"/>
                        <a:pt x="48" y="23"/>
                      </a:cubicBezTo>
                      <a:cubicBezTo>
                        <a:pt x="50" y="26"/>
                        <a:pt x="50" y="30"/>
                        <a:pt x="47" y="33"/>
                      </a:cubicBezTo>
                      <a:cubicBezTo>
                        <a:pt x="29" y="48"/>
                        <a:pt x="29" y="48"/>
                        <a:pt x="29" y="48"/>
                      </a:cubicBezTo>
                      <a:cubicBezTo>
                        <a:pt x="26" y="51"/>
                        <a:pt x="22" y="50"/>
                        <a:pt x="20" y="47"/>
                      </a:cubicBezTo>
                      <a:cubicBezTo>
                        <a:pt x="2" y="27"/>
                        <a:pt x="2" y="27"/>
                        <a:pt x="2" y="27"/>
                      </a:cubicBezTo>
                      <a:cubicBezTo>
                        <a:pt x="0" y="24"/>
                        <a:pt x="0" y="20"/>
                        <a:pt x="3"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88" name="Freeform 146"/>
                <p:cNvSpPr>
                  <a:spLocks/>
                </p:cNvSpPr>
                <p:nvPr/>
              </p:nvSpPr>
              <p:spPr bwMode="auto">
                <a:xfrm>
                  <a:off x="1694" y="1329"/>
                  <a:ext cx="65" cy="64"/>
                </a:xfrm>
                <a:custGeom>
                  <a:avLst/>
                  <a:gdLst>
                    <a:gd name="T0" fmla="*/ 3 w 51"/>
                    <a:gd name="T1" fmla="*/ 17 h 51"/>
                    <a:gd name="T2" fmla="*/ 21 w 51"/>
                    <a:gd name="T3" fmla="*/ 2 h 51"/>
                    <a:gd name="T4" fmla="*/ 31 w 51"/>
                    <a:gd name="T5" fmla="*/ 3 h 51"/>
                    <a:gd name="T6" fmla="*/ 48 w 51"/>
                    <a:gd name="T7" fmla="*/ 24 h 51"/>
                    <a:gd name="T8" fmla="*/ 48 w 51"/>
                    <a:gd name="T9" fmla="*/ 33 h 51"/>
                    <a:gd name="T10" fmla="*/ 29 w 51"/>
                    <a:gd name="T11" fmla="*/ 48 h 51"/>
                    <a:gd name="T12" fmla="*/ 20 w 51"/>
                    <a:gd name="T13" fmla="*/ 47 h 51"/>
                    <a:gd name="T14" fmla="*/ 2 w 51"/>
                    <a:gd name="T15" fmla="*/ 27 h 51"/>
                    <a:gd name="T16" fmla="*/ 3 w 51"/>
                    <a:gd name="T17" fmla="*/ 1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7"/>
                      </a:moveTo>
                      <a:cubicBezTo>
                        <a:pt x="21" y="2"/>
                        <a:pt x="21" y="2"/>
                        <a:pt x="21" y="2"/>
                      </a:cubicBezTo>
                      <a:cubicBezTo>
                        <a:pt x="24" y="0"/>
                        <a:pt x="28" y="0"/>
                        <a:pt x="31" y="3"/>
                      </a:cubicBezTo>
                      <a:cubicBezTo>
                        <a:pt x="48" y="24"/>
                        <a:pt x="48" y="24"/>
                        <a:pt x="48" y="24"/>
                      </a:cubicBezTo>
                      <a:cubicBezTo>
                        <a:pt x="51" y="26"/>
                        <a:pt x="50" y="31"/>
                        <a:pt x="48" y="33"/>
                      </a:cubicBezTo>
                      <a:cubicBezTo>
                        <a:pt x="29" y="48"/>
                        <a:pt x="29" y="48"/>
                        <a:pt x="29" y="48"/>
                      </a:cubicBezTo>
                      <a:cubicBezTo>
                        <a:pt x="27" y="51"/>
                        <a:pt x="22" y="50"/>
                        <a:pt x="20" y="47"/>
                      </a:cubicBezTo>
                      <a:cubicBezTo>
                        <a:pt x="2" y="27"/>
                        <a:pt x="2" y="27"/>
                        <a:pt x="2" y="27"/>
                      </a:cubicBezTo>
                      <a:cubicBezTo>
                        <a:pt x="0" y="24"/>
                        <a:pt x="1" y="20"/>
                        <a:pt x="3"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89" name="Freeform 147"/>
                <p:cNvSpPr>
                  <a:spLocks/>
                </p:cNvSpPr>
                <p:nvPr/>
              </p:nvSpPr>
              <p:spPr bwMode="auto">
                <a:xfrm>
                  <a:off x="1649" y="1368"/>
                  <a:ext cx="63" cy="64"/>
                </a:xfrm>
                <a:custGeom>
                  <a:avLst/>
                  <a:gdLst>
                    <a:gd name="T0" fmla="*/ 3 w 50"/>
                    <a:gd name="T1" fmla="*/ 18 h 51"/>
                    <a:gd name="T2" fmla="*/ 21 w 50"/>
                    <a:gd name="T3" fmla="*/ 2 h 51"/>
                    <a:gd name="T4" fmla="*/ 30 w 50"/>
                    <a:gd name="T5" fmla="*/ 3 h 51"/>
                    <a:gd name="T6" fmla="*/ 48 w 50"/>
                    <a:gd name="T7" fmla="*/ 24 h 51"/>
                    <a:gd name="T8" fmla="*/ 47 w 50"/>
                    <a:gd name="T9" fmla="*/ 33 h 51"/>
                    <a:gd name="T10" fmla="*/ 29 w 50"/>
                    <a:gd name="T11" fmla="*/ 48 h 51"/>
                    <a:gd name="T12" fmla="*/ 19 w 50"/>
                    <a:gd name="T13" fmla="*/ 48 h 51"/>
                    <a:gd name="T14" fmla="*/ 2 w 50"/>
                    <a:gd name="T15" fmla="*/ 27 h 51"/>
                    <a:gd name="T16" fmla="*/ 3 w 50"/>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1">
                      <a:moveTo>
                        <a:pt x="3" y="18"/>
                      </a:moveTo>
                      <a:cubicBezTo>
                        <a:pt x="21" y="2"/>
                        <a:pt x="21" y="2"/>
                        <a:pt x="21" y="2"/>
                      </a:cubicBezTo>
                      <a:cubicBezTo>
                        <a:pt x="24" y="0"/>
                        <a:pt x="28" y="0"/>
                        <a:pt x="30" y="3"/>
                      </a:cubicBezTo>
                      <a:cubicBezTo>
                        <a:pt x="48" y="24"/>
                        <a:pt x="48" y="24"/>
                        <a:pt x="48" y="24"/>
                      </a:cubicBezTo>
                      <a:cubicBezTo>
                        <a:pt x="50" y="26"/>
                        <a:pt x="50" y="31"/>
                        <a:pt x="47" y="33"/>
                      </a:cubicBezTo>
                      <a:cubicBezTo>
                        <a:pt x="29" y="48"/>
                        <a:pt x="29" y="48"/>
                        <a:pt x="29" y="48"/>
                      </a:cubicBezTo>
                      <a:cubicBezTo>
                        <a:pt x="26" y="51"/>
                        <a:pt x="22" y="50"/>
                        <a:pt x="19" y="48"/>
                      </a:cubicBezTo>
                      <a:cubicBezTo>
                        <a:pt x="2" y="27"/>
                        <a:pt x="2" y="27"/>
                        <a:pt x="2" y="27"/>
                      </a:cubicBezTo>
                      <a:cubicBezTo>
                        <a:pt x="0" y="24"/>
                        <a:pt x="0" y="20"/>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90" name="Freeform 148"/>
                <p:cNvSpPr>
                  <a:spLocks/>
                </p:cNvSpPr>
                <p:nvPr/>
              </p:nvSpPr>
              <p:spPr bwMode="auto">
                <a:xfrm>
                  <a:off x="1602" y="1407"/>
                  <a:ext cx="63" cy="64"/>
                </a:xfrm>
                <a:custGeom>
                  <a:avLst/>
                  <a:gdLst>
                    <a:gd name="T0" fmla="*/ 3 w 50"/>
                    <a:gd name="T1" fmla="*/ 18 h 51"/>
                    <a:gd name="T2" fmla="*/ 21 w 50"/>
                    <a:gd name="T3" fmla="*/ 2 h 51"/>
                    <a:gd name="T4" fmla="*/ 30 w 50"/>
                    <a:gd name="T5" fmla="*/ 3 h 51"/>
                    <a:gd name="T6" fmla="*/ 48 w 50"/>
                    <a:gd name="T7" fmla="*/ 24 h 51"/>
                    <a:gd name="T8" fmla="*/ 47 w 50"/>
                    <a:gd name="T9" fmla="*/ 33 h 51"/>
                    <a:gd name="T10" fmla="*/ 29 w 50"/>
                    <a:gd name="T11" fmla="*/ 48 h 51"/>
                    <a:gd name="T12" fmla="*/ 20 w 50"/>
                    <a:gd name="T13" fmla="*/ 48 h 51"/>
                    <a:gd name="T14" fmla="*/ 2 w 50"/>
                    <a:gd name="T15" fmla="*/ 27 h 51"/>
                    <a:gd name="T16" fmla="*/ 3 w 50"/>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1">
                      <a:moveTo>
                        <a:pt x="3" y="18"/>
                      </a:moveTo>
                      <a:cubicBezTo>
                        <a:pt x="21" y="2"/>
                        <a:pt x="21" y="2"/>
                        <a:pt x="21" y="2"/>
                      </a:cubicBezTo>
                      <a:cubicBezTo>
                        <a:pt x="24" y="0"/>
                        <a:pt x="28" y="0"/>
                        <a:pt x="30" y="3"/>
                      </a:cubicBezTo>
                      <a:cubicBezTo>
                        <a:pt x="48" y="24"/>
                        <a:pt x="48" y="24"/>
                        <a:pt x="48" y="24"/>
                      </a:cubicBezTo>
                      <a:cubicBezTo>
                        <a:pt x="50" y="26"/>
                        <a:pt x="50" y="31"/>
                        <a:pt x="47" y="33"/>
                      </a:cubicBezTo>
                      <a:cubicBezTo>
                        <a:pt x="29" y="48"/>
                        <a:pt x="29" y="48"/>
                        <a:pt x="29" y="48"/>
                      </a:cubicBezTo>
                      <a:cubicBezTo>
                        <a:pt x="26" y="51"/>
                        <a:pt x="22" y="50"/>
                        <a:pt x="20" y="48"/>
                      </a:cubicBezTo>
                      <a:cubicBezTo>
                        <a:pt x="2" y="27"/>
                        <a:pt x="2" y="27"/>
                        <a:pt x="2" y="27"/>
                      </a:cubicBezTo>
                      <a:cubicBezTo>
                        <a:pt x="0" y="24"/>
                        <a:pt x="0" y="20"/>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91" name="Freeform 149"/>
                <p:cNvSpPr>
                  <a:spLocks/>
                </p:cNvSpPr>
                <p:nvPr/>
              </p:nvSpPr>
              <p:spPr bwMode="auto">
                <a:xfrm>
                  <a:off x="1555" y="1446"/>
                  <a:ext cx="64" cy="65"/>
                </a:xfrm>
                <a:custGeom>
                  <a:avLst/>
                  <a:gdLst>
                    <a:gd name="T0" fmla="*/ 3 w 51"/>
                    <a:gd name="T1" fmla="*/ 18 h 51"/>
                    <a:gd name="T2" fmla="*/ 22 w 51"/>
                    <a:gd name="T3" fmla="*/ 2 h 51"/>
                    <a:gd name="T4" fmla="*/ 31 w 51"/>
                    <a:gd name="T5" fmla="*/ 3 h 51"/>
                    <a:gd name="T6" fmla="*/ 48 w 51"/>
                    <a:gd name="T7" fmla="*/ 24 h 51"/>
                    <a:gd name="T8" fmla="*/ 48 w 51"/>
                    <a:gd name="T9" fmla="*/ 33 h 51"/>
                    <a:gd name="T10" fmla="*/ 29 w 51"/>
                    <a:gd name="T11" fmla="*/ 49 h 51"/>
                    <a:gd name="T12" fmla="*/ 20 w 51"/>
                    <a:gd name="T13" fmla="*/ 48 h 51"/>
                    <a:gd name="T14" fmla="*/ 3 w 51"/>
                    <a:gd name="T15" fmla="*/ 27 h 51"/>
                    <a:gd name="T16" fmla="*/ 3 w 51"/>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8"/>
                      </a:moveTo>
                      <a:cubicBezTo>
                        <a:pt x="22" y="2"/>
                        <a:pt x="22" y="2"/>
                        <a:pt x="22" y="2"/>
                      </a:cubicBezTo>
                      <a:cubicBezTo>
                        <a:pt x="24" y="0"/>
                        <a:pt x="28" y="0"/>
                        <a:pt x="31" y="3"/>
                      </a:cubicBezTo>
                      <a:cubicBezTo>
                        <a:pt x="48" y="24"/>
                        <a:pt x="48" y="24"/>
                        <a:pt x="48" y="24"/>
                      </a:cubicBezTo>
                      <a:cubicBezTo>
                        <a:pt x="51" y="27"/>
                        <a:pt x="50" y="31"/>
                        <a:pt x="48" y="33"/>
                      </a:cubicBezTo>
                      <a:cubicBezTo>
                        <a:pt x="29" y="49"/>
                        <a:pt x="29" y="49"/>
                        <a:pt x="29" y="49"/>
                      </a:cubicBezTo>
                      <a:cubicBezTo>
                        <a:pt x="27" y="51"/>
                        <a:pt x="23" y="51"/>
                        <a:pt x="20" y="48"/>
                      </a:cubicBezTo>
                      <a:cubicBezTo>
                        <a:pt x="3" y="27"/>
                        <a:pt x="3" y="27"/>
                        <a:pt x="3" y="27"/>
                      </a:cubicBezTo>
                      <a:cubicBezTo>
                        <a:pt x="0" y="24"/>
                        <a:pt x="1" y="20"/>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92" name="Freeform 150"/>
                <p:cNvSpPr>
                  <a:spLocks/>
                </p:cNvSpPr>
                <p:nvPr/>
              </p:nvSpPr>
              <p:spPr bwMode="auto">
                <a:xfrm>
                  <a:off x="1510" y="1485"/>
                  <a:ext cx="63" cy="65"/>
                </a:xfrm>
                <a:custGeom>
                  <a:avLst/>
                  <a:gdLst>
                    <a:gd name="T0" fmla="*/ 3 w 50"/>
                    <a:gd name="T1" fmla="*/ 18 h 51"/>
                    <a:gd name="T2" fmla="*/ 21 w 50"/>
                    <a:gd name="T3" fmla="*/ 2 h 51"/>
                    <a:gd name="T4" fmla="*/ 30 w 50"/>
                    <a:gd name="T5" fmla="*/ 3 h 51"/>
                    <a:gd name="T6" fmla="*/ 48 w 50"/>
                    <a:gd name="T7" fmla="*/ 24 h 51"/>
                    <a:gd name="T8" fmla="*/ 47 w 50"/>
                    <a:gd name="T9" fmla="*/ 33 h 51"/>
                    <a:gd name="T10" fmla="*/ 29 w 50"/>
                    <a:gd name="T11" fmla="*/ 49 h 51"/>
                    <a:gd name="T12" fmla="*/ 20 w 50"/>
                    <a:gd name="T13" fmla="*/ 48 h 51"/>
                    <a:gd name="T14" fmla="*/ 2 w 50"/>
                    <a:gd name="T15" fmla="*/ 27 h 51"/>
                    <a:gd name="T16" fmla="*/ 3 w 50"/>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1">
                      <a:moveTo>
                        <a:pt x="3" y="18"/>
                      </a:moveTo>
                      <a:cubicBezTo>
                        <a:pt x="21" y="2"/>
                        <a:pt x="21" y="2"/>
                        <a:pt x="21" y="2"/>
                      </a:cubicBezTo>
                      <a:cubicBezTo>
                        <a:pt x="24" y="0"/>
                        <a:pt x="28" y="0"/>
                        <a:pt x="30" y="3"/>
                      </a:cubicBezTo>
                      <a:cubicBezTo>
                        <a:pt x="48" y="24"/>
                        <a:pt x="48" y="24"/>
                        <a:pt x="48" y="24"/>
                      </a:cubicBezTo>
                      <a:cubicBezTo>
                        <a:pt x="50" y="27"/>
                        <a:pt x="50" y="31"/>
                        <a:pt x="47" y="33"/>
                      </a:cubicBezTo>
                      <a:cubicBezTo>
                        <a:pt x="29" y="49"/>
                        <a:pt x="29" y="49"/>
                        <a:pt x="29" y="49"/>
                      </a:cubicBezTo>
                      <a:cubicBezTo>
                        <a:pt x="26" y="51"/>
                        <a:pt x="22" y="51"/>
                        <a:pt x="20" y="48"/>
                      </a:cubicBezTo>
                      <a:cubicBezTo>
                        <a:pt x="2" y="27"/>
                        <a:pt x="2" y="27"/>
                        <a:pt x="2" y="27"/>
                      </a:cubicBezTo>
                      <a:cubicBezTo>
                        <a:pt x="0" y="24"/>
                        <a:pt x="0" y="20"/>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93" name="Freeform 151"/>
                <p:cNvSpPr>
                  <a:spLocks/>
                </p:cNvSpPr>
                <p:nvPr/>
              </p:nvSpPr>
              <p:spPr bwMode="auto">
                <a:xfrm>
                  <a:off x="1463" y="1524"/>
                  <a:ext cx="63" cy="65"/>
                </a:xfrm>
                <a:custGeom>
                  <a:avLst/>
                  <a:gdLst>
                    <a:gd name="T0" fmla="*/ 3 w 50"/>
                    <a:gd name="T1" fmla="*/ 18 h 51"/>
                    <a:gd name="T2" fmla="*/ 21 w 50"/>
                    <a:gd name="T3" fmla="*/ 2 h 51"/>
                    <a:gd name="T4" fmla="*/ 31 w 50"/>
                    <a:gd name="T5" fmla="*/ 3 h 51"/>
                    <a:gd name="T6" fmla="*/ 48 w 50"/>
                    <a:gd name="T7" fmla="*/ 24 h 51"/>
                    <a:gd name="T8" fmla="*/ 47 w 50"/>
                    <a:gd name="T9" fmla="*/ 33 h 51"/>
                    <a:gd name="T10" fmla="*/ 29 w 50"/>
                    <a:gd name="T11" fmla="*/ 49 h 51"/>
                    <a:gd name="T12" fmla="*/ 20 w 50"/>
                    <a:gd name="T13" fmla="*/ 48 h 51"/>
                    <a:gd name="T14" fmla="*/ 2 w 50"/>
                    <a:gd name="T15" fmla="*/ 27 h 51"/>
                    <a:gd name="T16" fmla="*/ 3 w 50"/>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1">
                      <a:moveTo>
                        <a:pt x="3" y="18"/>
                      </a:moveTo>
                      <a:cubicBezTo>
                        <a:pt x="21" y="2"/>
                        <a:pt x="21" y="2"/>
                        <a:pt x="21" y="2"/>
                      </a:cubicBezTo>
                      <a:cubicBezTo>
                        <a:pt x="24" y="0"/>
                        <a:pt x="28" y="0"/>
                        <a:pt x="31" y="3"/>
                      </a:cubicBezTo>
                      <a:cubicBezTo>
                        <a:pt x="48" y="24"/>
                        <a:pt x="48" y="24"/>
                        <a:pt x="48" y="24"/>
                      </a:cubicBezTo>
                      <a:cubicBezTo>
                        <a:pt x="50" y="27"/>
                        <a:pt x="50" y="31"/>
                        <a:pt x="47" y="33"/>
                      </a:cubicBezTo>
                      <a:cubicBezTo>
                        <a:pt x="29" y="49"/>
                        <a:pt x="29" y="49"/>
                        <a:pt x="29" y="49"/>
                      </a:cubicBezTo>
                      <a:cubicBezTo>
                        <a:pt x="26" y="51"/>
                        <a:pt x="22" y="51"/>
                        <a:pt x="20" y="48"/>
                      </a:cubicBezTo>
                      <a:cubicBezTo>
                        <a:pt x="2" y="27"/>
                        <a:pt x="2" y="27"/>
                        <a:pt x="2" y="27"/>
                      </a:cubicBezTo>
                      <a:cubicBezTo>
                        <a:pt x="0" y="24"/>
                        <a:pt x="0" y="20"/>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94" name="Freeform 152"/>
                <p:cNvSpPr>
                  <a:spLocks/>
                </p:cNvSpPr>
                <p:nvPr/>
              </p:nvSpPr>
              <p:spPr bwMode="auto">
                <a:xfrm>
                  <a:off x="1416" y="1564"/>
                  <a:ext cx="64" cy="64"/>
                </a:xfrm>
                <a:custGeom>
                  <a:avLst/>
                  <a:gdLst>
                    <a:gd name="T0" fmla="*/ 3 w 51"/>
                    <a:gd name="T1" fmla="*/ 18 h 51"/>
                    <a:gd name="T2" fmla="*/ 22 w 51"/>
                    <a:gd name="T3" fmla="*/ 3 h 51"/>
                    <a:gd name="T4" fmla="*/ 31 w 51"/>
                    <a:gd name="T5" fmla="*/ 3 h 51"/>
                    <a:gd name="T6" fmla="*/ 48 w 51"/>
                    <a:gd name="T7" fmla="*/ 24 h 51"/>
                    <a:gd name="T8" fmla="*/ 48 w 51"/>
                    <a:gd name="T9" fmla="*/ 33 h 51"/>
                    <a:gd name="T10" fmla="*/ 30 w 51"/>
                    <a:gd name="T11" fmla="*/ 49 h 51"/>
                    <a:gd name="T12" fmla="*/ 20 w 51"/>
                    <a:gd name="T13" fmla="*/ 48 h 51"/>
                    <a:gd name="T14" fmla="*/ 3 w 51"/>
                    <a:gd name="T15" fmla="*/ 27 h 51"/>
                    <a:gd name="T16" fmla="*/ 3 w 51"/>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8"/>
                      </a:moveTo>
                      <a:cubicBezTo>
                        <a:pt x="22" y="3"/>
                        <a:pt x="22" y="3"/>
                        <a:pt x="22" y="3"/>
                      </a:cubicBezTo>
                      <a:cubicBezTo>
                        <a:pt x="24" y="0"/>
                        <a:pt x="29" y="1"/>
                        <a:pt x="31" y="3"/>
                      </a:cubicBezTo>
                      <a:cubicBezTo>
                        <a:pt x="48" y="24"/>
                        <a:pt x="48" y="24"/>
                        <a:pt x="48" y="24"/>
                      </a:cubicBezTo>
                      <a:cubicBezTo>
                        <a:pt x="51" y="27"/>
                        <a:pt x="50" y="31"/>
                        <a:pt x="48" y="33"/>
                      </a:cubicBezTo>
                      <a:cubicBezTo>
                        <a:pt x="30" y="49"/>
                        <a:pt x="30" y="49"/>
                        <a:pt x="30" y="49"/>
                      </a:cubicBezTo>
                      <a:cubicBezTo>
                        <a:pt x="27" y="51"/>
                        <a:pt x="23" y="51"/>
                        <a:pt x="20" y="48"/>
                      </a:cubicBezTo>
                      <a:cubicBezTo>
                        <a:pt x="3" y="27"/>
                        <a:pt x="3" y="27"/>
                        <a:pt x="3" y="27"/>
                      </a:cubicBezTo>
                      <a:cubicBezTo>
                        <a:pt x="0" y="25"/>
                        <a:pt x="1" y="20"/>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95" name="Freeform 153"/>
                <p:cNvSpPr>
                  <a:spLocks/>
                </p:cNvSpPr>
                <p:nvPr/>
              </p:nvSpPr>
              <p:spPr bwMode="auto">
                <a:xfrm>
                  <a:off x="1370" y="1603"/>
                  <a:ext cx="64" cy="64"/>
                </a:xfrm>
                <a:custGeom>
                  <a:avLst/>
                  <a:gdLst>
                    <a:gd name="T0" fmla="*/ 3 w 50"/>
                    <a:gd name="T1" fmla="*/ 18 h 51"/>
                    <a:gd name="T2" fmla="*/ 21 w 50"/>
                    <a:gd name="T3" fmla="*/ 3 h 51"/>
                    <a:gd name="T4" fmla="*/ 30 w 50"/>
                    <a:gd name="T5" fmla="*/ 3 h 51"/>
                    <a:gd name="T6" fmla="*/ 48 w 50"/>
                    <a:gd name="T7" fmla="*/ 24 h 51"/>
                    <a:gd name="T8" fmla="*/ 47 w 50"/>
                    <a:gd name="T9" fmla="*/ 33 h 51"/>
                    <a:gd name="T10" fmla="*/ 29 w 50"/>
                    <a:gd name="T11" fmla="*/ 49 h 51"/>
                    <a:gd name="T12" fmla="*/ 20 w 50"/>
                    <a:gd name="T13" fmla="*/ 48 h 51"/>
                    <a:gd name="T14" fmla="*/ 2 w 50"/>
                    <a:gd name="T15" fmla="*/ 27 h 51"/>
                    <a:gd name="T16" fmla="*/ 3 w 50"/>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1">
                      <a:moveTo>
                        <a:pt x="3" y="18"/>
                      </a:moveTo>
                      <a:cubicBezTo>
                        <a:pt x="21" y="3"/>
                        <a:pt x="21" y="3"/>
                        <a:pt x="21" y="3"/>
                      </a:cubicBezTo>
                      <a:cubicBezTo>
                        <a:pt x="24" y="0"/>
                        <a:pt x="28" y="1"/>
                        <a:pt x="30" y="3"/>
                      </a:cubicBezTo>
                      <a:cubicBezTo>
                        <a:pt x="48" y="24"/>
                        <a:pt x="48" y="24"/>
                        <a:pt x="48" y="24"/>
                      </a:cubicBezTo>
                      <a:cubicBezTo>
                        <a:pt x="50" y="27"/>
                        <a:pt x="50" y="31"/>
                        <a:pt x="47" y="33"/>
                      </a:cubicBezTo>
                      <a:cubicBezTo>
                        <a:pt x="29" y="49"/>
                        <a:pt x="29" y="49"/>
                        <a:pt x="29" y="49"/>
                      </a:cubicBezTo>
                      <a:cubicBezTo>
                        <a:pt x="26" y="51"/>
                        <a:pt x="22" y="51"/>
                        <a:pt x="20" y="48"/>
                      </a:cubicBezTo>
                      <a:cubicBezTo>
                        <a:pt x="2" y="27"/>
                        <a:pt x="2" y="27"/>
                        <a:pt x="2" y="27"/>
                      </a:cubicBezTo>
                      <a:cubicBezTo>
                        <a:pt x="0" y="25"/>
                        <a:pt x="0" y="20"/>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96" name="Freeform 154"/>
                <p:cNvSpPr>
                  <a:spLocks/>
                </p:cNvSpPr>
                <p:nvPr/>
              </p:nvSpPr>
              <p:spPr bwMode="auto">
                <a:xfrm>
                  <a:off x="1324" y="1642"/>
                  <a:ext cx="64" cy="64"/>
                </a:xfrm>
                <a:custGeom>
                  <a:avLst/>
                  <a:gdLst>
                    <a:gd name="T0" fmla="*/ 3 w 51"/>
                    <a:gd name="T1" fmla="*/ 18 h 51"/>
                    <a:gd name="T2" fmla="*/ 21 w 51"/>
                    <a:gd name="T3" fmla="*/ 3 h 51"/>
                    <a:gd name="T4" fmla="*/ 31 w 51"/>
                    <a:gd name="T5" fmla="*/ 4 h 51"/>
                    <a:gd name="T6" fmla="*/ 48 w 51"/>
                    <a:gd name="T7" fmla="*/ 24 h 51"/>
                    <a:gd name="T8" fmla="*/ 47 w 51"/>
                    <a:gd name="T9" fmla="*/ 34 h 51"/>
                    <a:gd name="T10" fmla="*/ 29 w 51"/>
                    <a:gd name="T11" fmla="*/ 49 h 51"/>
                    <a:gd name="T12" fmla="*/ 20 w 51"/>
                    <a:gd name="T13" fmla="*/ 48 h 51"/>
                    <a:gd name="T14" fmla="*/ 2 w 51"/>
                    <a:gd name="T15" fmla="*/ 27 h 51"/>
                    <a:gd name="T16" fmla="*/ 3 w 51"/>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8"/>
                      </a:moveTo>
                      <a:cubicBezTo>
                        <a:pt x="21" y="3"/>
                        <a:pt x="21" y="3"/>
                        <a:pt x="21" y="3"/>
                      </a:cubicBezTo>
                      <a:cubicBezTo>
                        <a:pt x="24" y="0"/>
                        <a:pt x="28" y="1"/>
                        <a:pt x="31" y="4"/>
                      </a:cubicBezTo>
                      <a:cubicBezTo>
                        <a:pt x="48" y="24"/>
                        <a:pt x="48" y="24"/>
                        <a:pt x="48" y="24"/>
                      </a:cubicBezTo>
                      <a:cubicBezTo>
                        <a:pt x="51" y="27"/>
                        <a:pt x="50" y="31"/>
                        <a:pt x="47" y="34"/>
                      </a:cubicBezTo>
                      <a:cubicBezTo>
                        <a:pt x="29" y="49"/>
                        <a:pt x="29" y="49"/>
                        <a:pt x="29" y="49"/>
                      </a:cubicBezTo>
                      <a:cubicBezTo>
                        <a:pt x="27" y="51"/>
                        <a:pt x="22" y="51"/>
                        <a:pt x="20" y="48"/>
                      </a:cubicBezTo>
                      <a:cubicBezTo>
                        <a:pt x="2" y="27"/>
                        <a:pt x="2" y="27"/>
                        <a:pt x="2" y="27"/>
                      </a:cubicBezTo>
                      <a:cubicBezTo>
                        <a:pt x="0" y="25"/>
                        <a:pt x="0" y="21"/>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97" name="Freeform 155"/>
                <p:cNvSpPr>
                  <a:spLocks/>
                </p:cNvSpPr>
                <p:nvPr/>
              </p:nvSpPr>
              <p:spPr bwMode="auto">
                <a:xfrm>
                  <a:off x="1276" y="1682"/>
                  <a:ext cx="64" cy="65"/>
                </a:xfrm>
                <a:custGeom>
                  <a:avLst/>
                  <a:gdLst>
                    <a:gd name="T0" fmla="*/ 3 w 51"/>
                    <a:gd name="T1" fmla="*/ 18 h 51"/>
                    <a:gd name="T2" fmla="*/ 22 w 51"/>
                    <a:gd name="T3" fmla="*/ 3 h 51"/>
                    <a:gd name="T4" fmla="*/ 31 w 51"/>
                    <a:gd name="T5" fmla="*/ 3 h 51"/>
                    <a:gd name="T6" fmla="*/ 49 w 51"/>
                    <a:gd name="T7" fmla="*/ 24 h 51"/>
                    <a:gd name="T8" fmla="*/ 48 w 51"/>
                    <a:gd name="T9" fmla="*/ 33 h 51"/>
                    <a:gd name="T10" fmla="*/ 29 w 51"/>
                    <a:gd name="T11" fmla="*/ 49 h 51"/>
                    <a:gd name="T12" fmla="*/ 20 w 51"/>
                    <a:gd name="T13" fmla="*/ 48 h 51"/>
                    <a:gd name="T14" fmla="*/ 3 w 51"/>
                    <a:gd name="T15" fmla="*/ 28 h 51"/>
                    <a:gd name="T16" fmla="*/ 3 w 51"/>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8"/>
                      </a:moveTo>
                      <a:cubicBezTo>
                        <a:pt x="22" y="3"/>
                        <a:pt x="22" y="3"/>
                        <a:pt x="22" y="3"/>
                      </a:cubicBezTo>
                      <a:cubicBezTo>
                        <a:pt x="25" y="0"/>
                        <a:pt x="29" y="1"/>
                        <a:pt x="31" y="3"/>
                      </a:cubicBezTo>
                      <a:cubicBezTo>
                        <a:pt x="49" y="24"/>
                        <a:pt x="49" y="24"/>
                        <a:pt x="49" y="24"/>
                      </a:cubicBezTo>
                      <a:cubicBezTo>
                        <a:pt x="51" y="27"/>
                        <a:pt x="51" y="31"/>
                        <a:pt x="48" y="33"/>
                      </a:cubicBezTo>
                      <a:cubicBezTo>
                        <a:pt x="29" y="49"/>
                        <a:pt x="29" y="49"/>
                        <a:pt x="29" y="49"/>
                      </a:cubicBezTo>
                      <a:cubicBezTo>
                        <a:pt x="27" y="51"/>
                        <a:pt x="22" y="51"/>
                        <a:pt x="20" y="48"/>
                      </a:cubicBezTo>
                      <a:cubicBezTo>
                        <a:pt x="3" y="28"/>
                        <a:pt x="3" y="28"/>
                        <a:pt x="3" y="28"/>
                      </a:cubicBezTo>
                      <a:cubicBezTo>
                        <a:pt x="0" y="25"/>
                        <a:pt x="1" y="21"/>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98" name="Freeform 156"/>
                <p:cNvSpPr>
                  <a:spLocks/>
                </p:cNvSpPr>
                <p:nvPr/>
              </p:nvSpPr>
              <p:spPr bwMode="auto">
                <a:xfrm>
                  <a:off x="1315" y="1706"/>
                  <a:ext cx="90" cy="86"/>
                </a:xfrm>
                <a:custGeom>
                  <a:avLst/>
                  <a:gdLst>
                    <a:gd name="T0" fmla="*/ 3 w 71"/>
                    <a:gd name="T1" fmla="*/ 35 h 68"/>
                    <a:gd name="T2" fmla="*/ 41 w 71"/>
                    <a:gd name="T3" fmla="*/ 3 h 68"/>
                    <a:gd name="T4" fmla="*/ 52 w 71"/>
                    <a:gd name="T5" fmla="*/ 4 h 68"/>
                    <a:gd name="T6" fmla="*/ 68 w 71"/>
                    <a:gd name="T7" fmla="*/ 23 h 68"/>
                    <a:gd name="T8" fmla="*/ 67 w 71"/>
                    <a:gd name="T9" fmla="*/ 34 h 68"/>
                    <a:gd name="T10" fmla="*/ 29 w 71"/>
                    <a:gd name="T11" fmla="*/ 66 h 68"/>
                    <a:gd name="T12" fmla="*/ 19 w 71"/>
                    <a:gd name="T13" fmla="*/ 65 h 68"/>
                    <a:gd name="T14" fmla="*/ 2 w 71"/>
                    <a:gd name="T15" fmla="*/ 45 h 68"/>
                    <a:gd name="T16" fmla="*/ 3 w 71"/>
                    <a:gd name="T17" fmla="*/ 3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8">
                      <a:moveTo>
                        <a:pt x="3" y="35"/>
                      </a:moveTo>
                      <a:cubicBezTo>
                        <a:pt x="41" y="3"/>
                        <a:pt x="41" y="3"/>
                        <a:pt x="41" y="3"/>
                      </a:cubicBezTo>
                      <a:cubicBezTo>
                        <a:pt x="44" y="0"/>
                        <a:pt x="49" y="1"/>
                        <a:pt x="52" y="4"/>
                      </a:cubicBezTo>
                      <a:cubicBezTo>
                        <a:pt x="68" y="23"/>
                        <a:pt x="68" y="23"/>
                        <a:pt x="68" y="23"/>
                      </a:cubicBezTo>
                      <a:cubicBezTo>
                        <a:pt x="71" y="26"/>
                        <a:pt x="71" y="31"/>
                        <a:pt x="67" y="34"/>
                      </a:cubicBezTo>
                      <a:cubicBezTo>
                        <a:pt x="29" y="66"/>
                        <a:pt x="29" y="66"/>
                        <a:pt x="29" y="66"/>
                      </a:cubicBezTo>
                      <a:cubicBezTo>
                        <a:pt x="26" y="68"/>
                        <a:pt x="22" y="68"/>
                        <a:pt x="19" y="65"/>
                      </a:cubicBezTo>
                      <a:cubicBezTo>
                        <a:pt x="2" y="45"/>
                        <a:pt x="2" y="45"/>
                        <a:pt x="2" y="45"/>
                      </a:cubicBezTo>
                      <a:cubicBezTo>
                        <a:pt x="0" y="42"/>
                        <a:pt x="0" y="38"/>
                        <a:pt x="3" y="3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99" name="Freeform 157"/>
                <p:cNvSpPr>
                  <a:spLocks/>
                </p:cNvSpPr>
                <p:nvPr/>
              </p:nvSpPr>
              <p:spPr bwMode="auto">
                <a:xfrm>
                  <a:off x="1354" y="1744"/>
                  <a:ext cx="99" cy="95"/>
                </a:xfrm>
                <a:custGeom>
                  <a:avLst/>
                  <a:gdLst>
                    <a:gd name="T0" fmla="*/ 3 w 78"/>
                    <a:gd name="T1" fmla="*/ 41 h 75"/>
                    <a:gd name="T2" fmla="*/ 48 w 78"/>
                    <a:gd name="T3" fmla="*/ 3 h 75"/>
                    <a:gd name="T4" fmla="*/ 58 w 78"/>
                    <a:gd name="T5" fmla="*/ 4 h 75"/>
                    <a:gd name="T6" fmla="*/ 75 w 78"/>
                    <a:gd name="T7" fmla="*/ 23 h 75"/>
                    <a:gd name="T8" fmla="*/ 74 w 78"/>
                    <a:gd name="T9" fmla="*/ 34 h 75"/>
                    <a:gd name="T10" fmla="*/ 29 w 78"/>
                    <a:gd name="T11" fmla="*/ 72 h 75"/>
                    <a:gd name="T12" fmla="*/ 19 w 78"/>
                    <a:gd name="T13" fmla="*/ 71 h 75"/>
                    <a:gd name="T14" fmla="*/ 2 w 78"/>
                    <a:gd name="T15" fmla="*/ 51 h 75"/>
                    <a:gd name="T16" fmla="*/ 3 w 78"/>
                    <a:gd name="T17" fmla="*/ 4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75">
                      <a:moveTo>
                        <a:pt x="3" y="41"/>
                      </a:moveTo>
                      <a:cubicBezTo>
                        <a:pt x="48" y="3"/>
                        <a:pt x="48" y="3"/>
                        <a:pt x="48" y="3"/>
                      </a:cubicBezTo>
                      <a:cubicBezTo>
                        <a:pt x="51" y="0"/>
                        <a:pt x="56" y="1"/>
                        <a:pt x="58" y="4"/>
                      </a:cubicBezTo>
                      <a:cubicBezTo>
                        <a:pt x="75" y="23"/>
                        <a:pt x="75" y="23"/>
                        <a:pt x="75" y="23"/>
                      </a:cubicBezTo>
                      <a:cubicBezTo>
                        <a:pt x="78" y="26"/>
                        <a:pt x="77" y="31"/>
                        <a:pt x="74" y="34"/>
                      </a:cubicBezTo>
                      <a:cubicBezTo>
                        <a:pt x="29" y="72"/>
                        <a:pt x="29" y="72"/>
                        <a:pt x="29" y="72"/>
                      </a:cubicBezTo>
                      <a:cubicBezTo>
                        <a:pt x="26" y="75"/>
                        <a:pt x="21" y="74"/>
                        <a:pt x="19" y="71"/>
                      </a:cubicBezTo>
                      <a:cubicBezTo>
                        <a:pt x="2" y="51"/>
                        <a:pt x="2" y="51"/>
                        <a:pt x="2" y="51"/>
                      </a:cubicBezTo>
                      <a:cubicBezTo>
                        <a:pt x="0" y="48"/>
                        <a:pt x="0" y="44"/>
                        <a:pt x="3" y="4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00" name="Freeform 158"/>
                <p:cNvSpPr>
                  <a:spLocks/>
                </p:cNvSpPr>
                <p:nvPr/>
              </p:nvSpPr>
              <p:spPr bwMode="auto">
                <a:xfrm>
                  <a:off x="1392" y="1770"/>
                  <a:ext cx="124" cy="115"/>
                </a:xfrm>
                <a:custGeom>
                  <a:avLst/>
                  <a:gdLst>
                    <a:gd name="T0" fmla="*/ 4 w 98"/>
                    <a:gd name="T1" fmla="*/ 57 h 91"/>
                    <a:gd name="T2" fmla="*/ 68 w 98"/>
                    <a:gd name="T3" fmla="*/ 2 h 91"/>
                    <a:gd name="T4" fmla="*/ 79 w 98"/>
                    <a:gd name="T5" fmla="*/ 3 h 91"/>
                    <a:gd name="T6" fmla="*/ 95 w 98"/>
                    <a:gd name="T7" fmla="*/ 23 h 91"/>
                    <a:gd name="T8" fmla="*/ 95 w 98"/>
                    <a:gd name="T9" fmla="*/ 33 h 91"/>
                    <a:gd name="T10" fmla="*/ 30 w 98"/>
                    <a:gd name="T11" fmla="*/ 88 h 91"/>
                    <a:gd name="T12" fmla="*/ 20 w 98"/>
                    <a:gd name="T13" fmla="*/ 87 h 91"/>
                    <a:gd name="T14" fmla="*/ 3 w 98"/>
                    <a:gd name="T15" fmla="*/ 67 h 91"/>
                    <a:gd name="T16" fmla="*/ 4 w 98"/>
                    <a:gd name="T17" fmla="*/ 5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91">
                      <a:moveTo>
                        <a:pt x="4" y="57"/>
                      </a:moveTo>
                      <a:cubicBezTo>
                        <a:pt x="68" y="2"/>
                        <a:pt x="68" y="2"/>
                        <a:pt x="68" y="2"/>
                      </a:cubicBezTo>
                      <a:cubicBezTo>
                        <a:pt x="71" y="0"/>
                        <a:pt x="76" y="0"/>
                        <a:pt x="79" y="3"/>
                      </a:cubicBezTo>
                      <a:cubicBezTo>
                        <a:pt x="95" y="23"/>
                        <a:pt x="95" y="23"/>
                        <a:pt x="95" y="23"/>
                      </a:cubicBezTo>
                      <a:cubicBezTo>
                        <a:pt x="98" y="26"/>
                        <a:pt x="98" y="30"/>
                        <a:pt x="95" y="33"/>
                      </a:cubicBezTo>
                      <a:cubicBezTo>
                        <a:pt x="30" y="88"/>
                        <a:pt x="30" y="88"/>
                        <a:pt x="30" y="88"/>
                      </a:cubicBezTo>
                      <a:cubicBezTo>
                        <a:pt x="27" y="91"/>
                        <a:pt x="22" y="90"/>
                        <a:pt x="20" y="87"/>
                      </a:cubicBezTo>
                      <a:cubicBezTo>
                        <a:pt x="3" y="67"/>
                        <a:pt x="3" y="67"/>
                        <a:pt x="3" y="67"/>
                      </a:cubicBezTo>
                      <a:cubicBezTo>
                        <a:pt x="0" y="64"/>
                        <a:pt x="1" y="60"/>
                        <a:pt x="4" y="5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01" name="Freeform 159"/>
                <p:cNvSpPr>
                  <a:spLocks/>
                </p:cNvSpPr>
                <p:nvPr/>
              </p:nvSpPr>
              <p:spPr bwMode="auto">
                <a:xfrm>
                  <a:off x="1431" y="1856"/>
                  <a:ext cx="76" cy="74"/>
                </a:xfrm>
                <a:custGeom>
                  <a:avLst/>
                  <a:gdLst>
                    <a:gd name="T0" fmla="*/ 3 w 60"/>
                    <a:gd name="T1" fmla="*/ 25 h 59"/>
                    <a:gd name="T2" fmla="*/ 30 w 60"/>
                    <a:gd name="T3" fmla="*/ 3 h 59"/>
                    <a:gd name="T4" fmla="*/ 40 w 60"/>
                    <a:gd name="T5" fmla="*/ 3 h 59"/>
                    <a:gd name="T6" fmla="*/ 57 w 60"/>
                    <a:gd name="T7" fmla="*/ 23 h 59"/>
                    <a:gd name="T8" fmla="*/ 56 w 60"/>
                    <a:gd name="T9" fmla="*/ 33 h 59"/>
                    <a:gd name="T10" fmla="*/ 29 w 60"/>
                    <a:gd name="T11" fmla="*/ 56 h 59"/>
                    <a:gd name="T12" fmla="*/ 19 w 60"/>
                    <a:gd name="T13" fmla="*/ 55 h 59"/>
                    <a:gd name="T14" fmla="*/ 2 w 60"/>
                    <a:gd name="T15" fmla="*/ 36 h 59"/>
                    <a:gd name="T16" fmla="*/ 3 w 60"/>
                    <a:gd name="T17" fmla="*/ 2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9">
                      <a:moveTo>
                        <a:pt x="3" y="25"/>
                      </a:moveTo>
                      <a:cubicBezTo>
                        <a:pt x="30" y="3"/>
                        <a:pt x="30" y="3"/>
                        <a:pt x="30" y="3"/>
                      </a:cubicBezTo>
                      <a:cubicBezTo>
                        <a:pt x="33" y="0"/>
                        <a:pt x="38" y="0"/>
                        <a:pt x="40" y="3"/>
                      </a:cubicBezTo>
                      <a:cubicBezTo>
                        <a:pt x="57" y="23"/>
                        <a:pt x="57" y="23"/>
                        <a:pt x="57" y="23"/>
                      </a:cubicBezTo>
                      <a:cubicBezTo>
                        <a:pt x="60" y="26"/>
                        <a:pt x="59" y="31"/>
                        <a:pt x="56" y="33"/>
                      </a:cubicBezTo>
                      <a:cubicBezTo>
                        <a:pt x="29" y="56"/>
                        <a:pt x="29" y="56"/>
                        <a:pt x="29" y="56"/>
                      </a:cubicBezTo>
                      <a:cubicBezTo>
                        <a:pt x="26" y="59"/>
                        <a:pt x="22" y="58"/>
                        <a:pt x="19" y="55"/>
                      </a:cubicBezTo>
                      <a:cubicBezTo>
                        <a:pt x="2" y="36"/>
                        <a:pt x="2" y="36"/>
                        <a:pt x="2" y="36"/>
                      </a:cubicBezTo>
                      <a:cubicBezTo>
                        <a:pt x="0" y="33"/>
                        <a:pt x="0" y="28"/>
                        <a:pt x="3" y="2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02" name="Freeform 160"/>
                <p:cNvSpPr>
                  <a:spLocks/>
                </p:cNvSpPr>
                <p:nvPr/>
              </p:nvSpPr>
              <p:spPr bwMode="auto">
                <a:xfrm>
                  <a:off x="1383" y="1670"/>
                  <a:ext cx="66" cy="66"/>
                </a:xfrm>
                <a:custGeom>
                  <a:avLst/>
                  <a:gdLst>
                    <a:gd name="T0" fmla="*/ 3 w 52"/>
                    <a:gd name="T1" fmla="*/ 19 h 52"/>
                    <a:gd name="T2" fmla="*/ 22 w 52"/>
                    <a:gd name="T3" fmla="*/ 2 h 52"/>
                    <a:gd name="T4" fmla="*/ 32 w 52"/>
                    <a:gd name="T5" fmla="*/ 3 h 52"/>
                    <a:gd name="T6" fmla="*/ 49 w 52"/>
                    <a:gd name="T7" fmla="*/ 23 h 52"/>
                    <a:gd name="T8" fmla="*/ 48 w 52"/>
                    <a:gd name="T9" fmla="*/ 33 h 52"/>
                    <a:gd name="T10" fmla="*/ 29 w 52"/>
                    <a:gd name="T11" fmla="*/ 49 h 52"/>
                    <a:gd name="T12" fmla="*/ 19 w 52"/>
                    <a:gd name="T13" fmla="*/ 49 h 52"/>
                    <a:gd name="T14" fmla="*/ 2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2" y="2"/>
                        <a:pt x="22" y="2"/>
                        <a:pt x="22" y="2"/>
                      </a:cubicBezTo>
                      <a:cubicBezTo>
                        <a:pt x="25" y="0"/>
                        <a:pt x="30" y="0"/>
                        <a:pt x="32" y="3"/>
                      </a:cubicBezTo>
                      <a:cubicBezTo>
                        <a:pt x="49" y="23"/>
                        <a:pt x="49" y="23"/>
                        <a:pt x="49" y="23"/>
                      </a:cubicBezTo>
                      <a:cubicBezTo>
                        <a:pt x="52" y="26"/>
                        <a:pt x="51" y="30"/>
                        <a:pt x="48" y="33"/>
                      </a:cubicBezTo>
                      <a:cubicBezTo>
                        <a:pt x="29" y="49"/>
                        <a:pt x="29" y="49"/>
                        <a:pt x="29" y="49"/>
                      </a:cubicBezTo>
                      <a:cubicBezTo>
                        <a:pt x="26" y="52"/>
                        <a:pt x="21" y="52"/>
                        <a:pt x="19" y="49"/>
                      </a:cubicBezTo>
                      <a:cubicBezTo>
                        <a:pt x="2" y="29"/>
                        <a:pt x="2" y="29"/>
                        <a:pt x="2" y="29"/>
                      </a:cubicBezTo>
                      <a:cubicBezTo>
                        <a:pt x="0" y="26"/>
                        <a:pt x="0"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03" name="Freeform 161"/>
                <p:cNvSpPr>
                  <a:spLocks/>
                </p:cNvSpPr>
                <p:nvPr/>
              </p:nvSpPr>
              <p:spPr bwMode="auto">
                <a:xfrm>
                  <a:off x="1430" y="1629"/>
                  <a:ext cx="66" cy="66"/>
                </a:xfrm>
                <a:custGeom>
                  <a:avLst/>
                  <a:gdLst>
                    <a:gd name="T0" fmla="*/ 3 w 52"/>
                    <a:gd name="T1" fmla="*/ 19 h 52"/>
                    <a:gd name="T2" fmla="*/ 23 w 52"/>
                    <a:gd name="T3" fmla="*/ 2 h 52"/>
                    <a:gd name="T4" fmla="*/ 33 w 52"/>
                    <a:gd name="T5" fmla="*/ 3 h 52"/>
                    <a:gd name="T6" fmla="*/ 50 w 52"/>
                    <a:gd name="T7" fmla="*/ 23 h 52"/>
                    <a:gd name="T8" fmla="*/ 49 w 52"/>
                    <a:gd name="T9" fmla="*/ 33 h 52"/>
                    <a:gd name="T10" fmla="*/ 29 w 52"/>
                    <a:gd name="T11" fmla="*/ 50 h 52"/>
                    <a:gd name="T12" fmla="*/ 19 w 52"/>
                    <a:gd name="T13" fmla="*/ 49 h 52"/>
                    <a:gd name="T14" fmla="*/ 2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3" y="2"/>
                        <a:pt x="23" y="2"/>
                        <a:pt x="23" y="2"/>
                      </a:cubicBezTo>
                      <a:cubicBezTo>
                        <a:pt x="26" y="0"/>
                        <a:pt x="30" y="0"/>
                        <a:pt x="33" y="3"/>
                      </a:cubicBezTo>
                      <a:cubicBezTo>
                        <a:pt x="50" y="23"/>
                        <a:pt x="50" y="23"/>
                        <a:pt x="50" y="23"/>
                      </a:cubicBezTo>
                      <a:cubicBezTo>
                        <a:pt x="52" y="26"/>
                        <a:pt x="52" y="31"/>
                        <a:pt x="49" y="33"/>
                      </a:cubicBezTo>
                      <a:cubicBezTo>
                        <a:pt x="29" y="50"/>
                        <a:pt x="29" y="50"/>
                        <a:pt x="29" y="50"/>
                      </a:cubicBezTo>
                      <a:cubicBezTo>
                        <a:pt x="26" y="52"/>
                        <a:pt x="22" y="52"/>
                        <a:pt x="19" y="49"/>
                      </a:cubicBezTo>
                      <a:cubicBezTo>
                        <a:pt x="2" y="29"/>
                        <a:pt x="2" y="29"/>
                        <a:pt x="2" y="29"/>
                      </a:cubicBezTo>
                      <a:cubicBezTo>
                        <a:pt x="0" y="26"/>
                        <a:pt x="0"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04" name="Freeform 162"/>
                <p:cNvSpPr>
                  <a:spLocks/>
                </p:cNvSpPr>
                <p:nvPr/>
              </p:nvSpPr>
              <p:spPr bwMode="auto">
                <a:xfrm>
                  <a:off x="1477" y="1589"/>
                  <a:ext cx="65" cy="67"/>
                </a:xfrm>
                <a:custGeom>
                  <a:avLst/>
                  <a:gdLst>
                    <a:gd name="T0" fmla="*/ 3 w 52"/>
                    <a:gd name="T1" fmla="*/ 19 h 53"/>
                    <a:gd name="T2" fmla="*/ 23 w 52"/>
                    <a:gd name="T3" fmla="*/ 3 h 53"/>
                    <a:gd name="T4" fmla="*/ 33 w 52"/>
                    <a:gd name="T5" fmla="*/ 4 h 53"/>
                    <a:gd name="T6" fmla="*/ 50 w 52"/>
                    <a:gd name="T7" fmla="*/ 24 h 53"/>
                    <a:gd name="T8" fmla="*/ 49 w 52"/>
                    <a:gd name="T9" fmla="*/ 34 h 53"/>
                    <a:gd name="T10" fmla="*/ 30 w 52"/>
                    <a:gd name="T11" fmla="*/ 50 h 53"/>
                    <a:gd name="T12" fmla="*/ 20 w 52"/>
                    <a:gd name="T13" fmla="*/ 49 h 53"/>
                    <a:gd name="T14" fmla="*/ 3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3" y="3"/>
                        <a:pt x="23" y="3"/>
                        <a:pt x="23" y="3"/>
                      </a:cubicBezTo>
                      <a:cubicBezTo>
                        <a:pt x="26" y="0"/>
                        <a:pt x="30" y="1"/>
                        <a:pt x="33" y="4"/>
                      </a:cubicBezTo>
                      <a:cubicBezTo>
                        <a:pt x="50" y="24"/>
                        <a:pt x="50" y="24"/>
                        <a:pt x="50" y="24"/>
                      </a:cubicBezTo>
                      <a:cubicBezTo>
                        <a:pt x="52" y="27"/>
                        <a:pt x="52" y="31"/>
                        <a:pt x="49" y="34"/>
                      </a:cubicBezTo>
                      <a:cubicBezTo>
                        <a:pt x="30" y="50"/>
                        <a:pt x="30" y="50"/>
                        <a:pt x="30" y="50"/>
                      </a:cubicBezTo>
                      <a:cubicBezTo>
                        <a:pt x="27" y="53"/>
                        <a:pt x="22" y="52"/>
                        <a:pt x="20" y="49"/>
                      </a:cubicBezTo>
                      <a:cubicBezTo>
                        <a:pt x="3" y="29"/>
                        <a:pt x="3" y="29"/>
                        <a:pt x="3" y="29"/>
                      </a:cubicBezTo>
                      <a:cubicBezTo>
                        <a:pt x="0" y="26"/>
                        <a:pt x="1"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05" name="Freeform 163"/>
                <p:cNvSpPr>
                  <a:spLocks/>
                </p:cNvSpPr>
                <p:nvPr/>
              </p:nvSpPr>
              <p:spPr bwMode="auto">
                <a:xfrm>
                  <a:off x="1523" y="1550"/>
                  <a:ext cx="67" cy="65"/>
                </a:xfrm>
                <a:custGeom>
                  <a:avLst/>
                  <a:gdLst>
                    <a:gd name="T0" fmla="*/ 4 w 53"/>
                    <a:gd name="T1" fmla="*/ 19 h 52"/>
                    <a:gd name="T2" fmla="*/ 23 w 53"/>
                    <a:gd name="T3" fmla="*/ 2 h 52"/>
                    <a:gd name="T4" fmla="*/ 33 w 53"/>
                    <a:gd name="T5" fmla="*/ 3 h 52"/>
                    <a:gd name="T6" fmla="*/ 50 w 53"/>
                    <a:gd name="T7" fmla="*/ 23 h 52"/>
                    <a:gd name="T8" fmla="*/ 49 w 53"/>
                    <a:gd name="T9" fmla="*/ 33 h 52"/>
                    <a:gd name="T10" fmla="*/ 30 w 53"/>
                    <a:gd name="T11" fmla="*/ 49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2"/>
                        <a:pt x="23" y="2"/>
                        <a:pt x="23" y="2"/>
                      </a:cubicBezTo>
                      <a:cubicBezTo>
                        <a:pt x="26" y="0"/>
                        <a:pt x="31" y="0"/>
                        <a:pt x="33" y="3"/>
                      </a:cubicBezTo>
                      <a:cubicBezTo>
                        <a:pt x="50" y="23"/>
                        <a:pt x="50" y="23"/>
                        <a:pt x="50" y="23"/>
                      </a:cubicBezTo>
                      <a:cubicBezTo>
                        <a:pt x="53" y="26"/>
                        <a:pt x="52" y="30"/>
                        <a:pt x="49" y="33"/>
                      </a:cubicBezTo>
                      <a:cubicBezTo>
                        <a:pt x="30" y="49"/>
                        <a:pt x="30" y="49"/>
                        <a:pt x="30" y="49"/>
                      </a:cubicBezTo>
                      <a:cubicBezTo>
                        <a:pt x="27" y="52"/>
                        <a:pt x="22" y="52"/>
                        <a:pt x="20" y="49"/>
                      </a:cubicBezTo>
                      <a:cubicBezTo>
                        <a:pt x="3" y="29"/>
                        <a:pt x="3" y="29"/>
                        <a:pt x="3" y="29"/>
                      </a:cubicBezTo>
                      <a:cubicBezTo>
                        <a:pt x="0" y="26"/>
                        <a:pt x="1" y="21"/>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06" name="Freeform 164"/>
                <p:cNvSpPr>
                  <a:spLocks/>
                </p:cNvSpPr>
                <p:nvPr/>
              </p:nvSpPr>
              <p:spPr bwMode="auto">
                <a:xfrm>
                  <a:off x="1571" y="1509"/>
                  <a:ext cx="66" cy="66"/>
                </a:xfrm>
                <a:custGeom>
                  <a:avLst/>
                  <a:gdLst>
                    <a:gd name="T0" fmla="*/ 3 w 52"/>
                    <a:gd name="T1" fmla="*/ 19 h 52"/>
                    <a:gd name="T2" fmla="*/ 23 w 52"/>
                    <a:gd name="T3" fmla="*/ 2 h 52"/>
                    <a:gd name="T4" fmla="*/ 33 w 52"/>
                    <a:gd name="T5" fmla="*/ 3 h 52"/>
                    <a:gd name="T6" fmla="*/ 50 w 52"/>
                    <a:gd name="T7" fmla="*/ 23 h 52"/>
                    <a:gd name="T8" fmla="*/ 49 w 52"/>
                    <a:gd name="T9" fmla="*/ 33 h 52"/>
                    <a:gd name="T10" fmla="*/ 29 w 52"/>
                    <a:gd name="T11" fmla="*/ 50 h 52"/>
                    <a:gd name="T12" fmla="*/ 19 w 52"/>
                    <a:gd name="T13" fmla="*/ 49 h 52"/>
                    <a:gd name="T14" fmla="*/ 2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3" y="2"/>
                        <a:pt x="23" y="2"/>
                        <a:pt x="23" y="2"/>
                      </a:cubicBezTo>
                      <a:cubicBezTo>
                        <a:pt x="26" y="0"/>
                        <a:pt x="30" y="0"/>
                        <a:pt x="33" y="3"/>
                      </a:cubicBezTo>
                      <a:cubicBezTo>
                        <a:pt x="50" y="23"/>
                        <a:pt x="50" y="23"/>
                        <a:pt x="50" y="23"/>
                      </a:cubicBezTo>
                      <a:cubicBezTo>
                        <a:pt x="52" y="26"/>
                        <a:pt x="52" y="31"/>
                        <a:pt x="49" y="33"/>
                      </a:cubicBezTo>
                      <a:cubicBezTo>
                        <a:pt x="29" y="50"/>
                        <a:pt x="29" y="50"/>
                        <a:pt x="29" y="50"/>
                      </a:cubicBezTo>
                      <a:cubicBezTo>
                        <a:pt x="26" y="52"/>
                        <a:pt x="22" y="52"/>
                        <a:pt x="19" y="49"/>
                      </a:cubicBezTo>
                      <a:cubicBezTo>
                        <a:pt x="2" y="29"/>
                        <a:pt x="2" y="29"/>
                        <a:pt x="2" y="29"/>
                      </a:cubicBezTo>
                      <a:cubicBezTo>
                        <a:pt x="0" y="26"/>
                        <a:pt x="0"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07" name="Freeform 165"/>
                <p:cNvSpPr>
                  <a:spLocks/>
                </p:cNvSpPr>
                <p:nvPr/>
              </p:nvSpPr>
              <p:spPr bwMode="auto">
                <a:xfrm>
                  <a:off x="1618" y="1469"/>
                  <a:ext cx="66" cy="67"/>
                </a:xfrm>
                <a:custGeom>
                  <a:avLst/>
                  <a:gdLst>
                    <a:gd name="T0" fmla="*/ 3 w 52"/>
                    <a:gd name="T1" fmla="*/ 19 h 53"/>
                    <a:gd name="T2" fmla="*/ 23 w 52"/>
                    <a:gd name="T3" fmla="*/ 3 h 53"/>
                    <a:gd name="T4" fmla="*/ 33 w 52"/>
                    <a:gd name="T5" fmla="*/ 4 h 53"/>
                    <a:gd name="T6" fmla="*/ 50 w 52"/>
                    <a:gd name="T7" fmla="*/ 24 h 53"/>
                    <a:gd name="T8" fmla="*/ 49 w 52"/>
                    <a:gd name="T9" fmla="*/ 34 h 53"/>
                    <a:gd name="T10" fmla="*/ 30 w 52"/>
                    <a:gd name="T11" fmla="*/ 50 h 53"/>
                    <a:gd name="T12" fmla="*/ 20 w 52"/>
                    <a:gd name="T13" fmla="*/ 49 h 53"/>
                    <a:gd name="T14" fmla="*/ 3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3" y="3"/>
                        <a:pt x="23" y="3"/>
                        <a:pt x="23" y="3"/>
                      </a:cubicBezTo>
                      <a:cubicBezTo>
                        <a:pt x="26" y="0"/>
                        <a:pt x="30" y="1"/>
                        <a:pt x="33" y="4"/>
                      </a:cubicBezTo>
                      <a:cubicBezTo>
                        <a:pt x="50" y="24"/>
                        <a:pt x="50" y="24"/>
                        <a:pt x="50" y="24"/>
                      </a:cubicBezTo>
                      <a:cubicBezTo>
                        <a:pt x="52" y="27"/>
                        <a:pt x="52" y="31"/>
                        <a:pt x="49" y="34"/>
                      </a:cubicBezTo>
                      <a:cubicBezTo>
                        <a:pt x="30" y="50"/>
                        <a:pt x="30" y="50"/>
                        <a:pt x="30" y="50"/>
                      </a:cubicBezTo>
                      <a:cubicBezTo>
                        <a:pt x="27" y="53"/>
                        <a:pt x="22" y="52"/>
                        <a:pt x="20" y="49"/>
                      </a:cubicBezTo>
                      <a:cubicBezTo>
                        <a:pt x="3" y="29"/>
                        <a:pt x="3" y="29"/>
                        <a:pt x="3" y="29"/>
                      </a:cubicBezTo>
                      <a:cubicBezTo>
                        <a:pt x="0" y="26"/>
                        <a:pt x="1"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08" name="Freeform 166"/>
                <p:cNvSpPr>
                  <a:spLocks/>
                </p:cNvSpPr>
                <p:nvPr/>
              </p:nvSpPr>
              <p:spPr bwMode="auto">
                <a:xfrm>
                  <a:off x="1665" y="1430"/>
                  <a:ext cx="67" cy="65"/>
                </a:xfrm>
                <a:custGeom>
                  <a:avLst/>
                  <a:gdLst>
                    <a:gd name="T0" fmla="*/ 4 w 53"/>
                    <a:gd name="T1" fmla="*/ 19 h 52"/>
                    <a:gd name="T2" fmla="*/ 23 w 53"/>
                    <a:gd name="T3" fmla="*/ 2 h 52"/>
                    <a:gd name="T4" fmla="*/ 33 w 53"/>
                    <a:gd name="T5" fmla="*/ 3 h 52"/>
                    <a:gd name="T6" fmla="*/ 50 w 53"/>
                    <a:gd name="T7" fmla="*/ 23 h 52"/>
                    <a:gd name="T8" fmla="*/ 49 w 53"/>
                    <a:gd name="T9" fmla="*/ 33 h 52"/>
                    <a:gd name="T10" fmla="*/ 30 w 53"/>
                    <a:gd name="T11" fmla="*/ 49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2"/>
                        <a:pt x="23" y="2"/>
                        <a:pt x="23" y="2"/>
                      </a:cubicBezTo>
                      <a:cubicBezTo>
                        <a:pt x="26" y="0"/>
                        <a:pt x="31" y="0"/>
                        <a:pt x="33" y="3"/>
                      </a:cubicBezTo>
                      <a:cubicBezTo>
                        <a:pt x="50" y="23"/>
                        <a:pt x="50" y="23"/>
                        <a:pt x="50" y="23"/>
                      </a:cubicBezTo>
                      <a:cubicBezTo>
                        <a:pt x="53" y="26"/>
                        <a:pt x="52" y="30"/>
                        <a:pt x="49" y="33"/>
                      </a:cubicBezTo>
                      <a:cubicBezTo>
                        <a:pt x="30" y="49"/>
                        <a:pt x="30" y="49"/>
                        <a:pt x="30" y="49"/>
                      </a:cubicBezTo>
                      <a:cubicBezTo>
                        <a:pt x="27" y="52"/>
                        <a:pt x="22" y="52"/>
                        <a:pt x="20" y="49"/>
                      </a:cubicBezTo>
                      <a:cubicBezTo>
                        <a:pt x="3" y="29"/>
                        <a:pt x="3" y="29"/>
                        <a:pt x="3" y="29"/>
                      </a:cubicBezTo>
                      <a:cubicBezTo>
                        <a:pt x="0" y="26"/>
                        <a:pt x="1" y="21"/>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09" name="Freeform 167"/>
                <p:cNvSpPr>
                  <a:spLocks/>
                </p:cNvSpPr>
                <p:nvPr/>
              </p:nvSpPr>
              <p:spPr bwMode="auto">
                <a:xfrm>
                  <a:off x="1713" y="1389"/>
                  <a:ext cx="66" cy="66"/>
                </a:xfrm>
                <a:custGeom>
                  <a:avLst/>
                  <a:gdLst>
                    <a:gd name="T0" fmla="*/ 3 w 52"/>
                    <a:gd name="T1" fmla="*/ 19 h 52"/>
                    <a:gd name="T2" fmla="*/ 23 w 52"/>
                    <a:gd name="T3" fmla="*/ 2 h 52"/>
                    <a:gd name="T4" fmla="*/ 33 w 52"/>
                    <a:gd name="T5" fmla="*/ 3 h 52"/>
                    <a:gd name="T6" fmla="*/ 50 w 52"/>
                    <a:gd name="T7" fmla="*/ 23 h 52"/>
                    <a:gd name="T8" fmla="*/ 49 w 52"/>
                    <a:gd name="T9" fmla="*/ 33 h 52"/>
                    <a:gd name="T10" fmla="*/ 29 w 52"/>
                    <a:gd name="T11" fmla="*/ 50 h 52"/>
                    <a:gd name="T12" fmla="*/ 19 w 52"/>
                    <a:gd name="T13" fmla="*/ 49 h 52"/>
                    <a:gd name="T14" fmla="*/ 2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3" y="2"/>
                        <a:pt x="23" y="2"/>
                        <a:pt x="23" y="2"/>
                      </a:cubicBezTo>
                      <a:cubicBezTo>
                        <a:pt x="26" y="0"/>
                        <a:pt x="30" y="0"/>
                        <a:pt x="33" y="3"/>
                      </a:cubicBezTo>
                      <a:cubicBezTo>
                        <a:pt x="50" y="23"/>
                        <a:pt x="50" y="23"/>
                        <a:pt x="50" y="23"/>
                      </a:cubicBezTo>
                      <a:cubicBezTo>
                        <a:pt x="52" y="26"/>
                        <a:pt x="52" y="31"/>
                        <a:pt x="49" y="33"/>
                      </a:cubicBezTo>
                      <a:cubicBezTo>
                        <a:pt x="29" y="50"/>
                        <a:pt x="29" y="50"/>
                        <a:pt x="29" y="50"/>
                      </a:cubicBezTo>
                      <a:cubicBezTo>
                        <a:pt x="26" y="52"/>
                        <a:pt x="22" y="52"/>
                        <a:pt x="19" y="49"/>
                      </a:cubicBezTo>
                      <a:cubicBezTo>
                        <a:pt x="2" y="29"/>
                        <a:pt x="2" y="29"/>
                        <a:pt x="2" y="29"/>
                      </a:cubicBezTo>
                      <a:cubicBezTo>
                        <a:pt x="0" y="26"/>
                        <a:pt x="0"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10" name="Freeform 168"/>
                <p:cNvSpPr>
                  <a:spLocks/>
                </p:cNvSpPr>
                <p:nvPr/>
              </p:nvSpPr>
              <p:spPr bwMode="auto">
                <a:xfrm>
                  <a:off x="1760" y="1349"/>
                  <a:ext cx="66" cy="67"/>
                </a:xfrm>
                <a:custGeom>
                  <a:avLst/>
                  <a:gdLst>
                    <a:gd name="T0" fmla="*/ 3 w 52"/>
                    <a:gd name="T1" fmla="*/ 19 h 53"/>
                    <a:gd name="T2" fmla="*/ 23 w 52"/>
                    <a:gd name="T3" fmla="*/ 3 h 53"/>
                    <a:gd name="T4" fmla="*/ 33 w 52"/>
                    <a:gd name="T5" fmla="*/ 4 h 53"/>
                    <a:gd name="T6" fmla="*/ 50 w 52"/>
                    <a:gd name="T7" fmla="*/ 24 h 53"/>
                    <a:gd name="T8" fmla="*/ 49 w 52"/>
                    <a:gd name="T9" fmla="*/ 34 h 53"/>
                    <a:gd name="T10" fmla="*/ 30 w 52"/>
                    <a:gd name="T11" fmla="*/ 50 h 53"/>
                    <a:gd name="T12" fmla="*/ 20 w 52"/>
                    <a:gd name="T13" fmla="*/ 49 h 53"/>
                    <a:gd name="T14" fmla="*/ 3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3" y="3"/>
                        <a:pt x="23" y="3"/>
                        <a:pt x="23" y="3"/>
                      </a:cubicBezTo>
                      <a:cubicBezTo>
                        <a:pt x="26" y="0"/>
                        <a:pt x="30" y="1"/>
                        <a:pt x="33" y="4"/>
                      </a:cubicBezTo>
                      <a:cubicBezTo>
                        <a:pt x="50" y="24"/>
                        <a:pt x="50" y="24"/>
                        <a:pt x="50" y="24"/>
                      </a:cubicBezTo>
                      <a:cubicBezTo>
                        <a:pt x="52" y="27"/>
                        <a:pt x="52" y="31"/>
                        <a:pt x="49" y="34"/>
                      </a:cubicBezTo>
                      <a:cubicBezTo>
                        <a:pt x="30" y="50"/>
                        <a:pt x="30" y="50"/>
                        <a:pt x="30" y="50"/>
                      </a:cubicBezTo>
                      <a:cubicBezTo>
                        <a:pt x="27" y="53"/>
                        <a:pt x="22" y="52"/>
                        <a:pt x="20" y="49"/>
                      </a:cubicBezTo>
                      <a:cubicBezTo>
                        <a:pt x="3" y="29"/>
                        <a:pt x="3" y="29"/>
                        <a:pt x="3" y="29"/>
                      </a:cubicBezTo>
                      <a:cubicBezTo>
                        <a:pt x="0" y="26"/>
                        <a:pt x="1"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11" name="Freeform 169"/>
                <p:cNvSpPr>
                  <a:spLocks/>
                </p:cNvSpPr>
                <p:nvPr/>
              </p:nvSpPr>
              <p:spPr bwMode="auto">
                <a:xfrm>
                  <a:off x="1807" y="1310"/>
                  <a:ext cx="67" cy="65"/>
                </a:xfrm>
                <a:custGeom>
                  <a:avLst/>
                  <a:gdLst>
                    <a:gd name="T0" fmla="*/ 4 w 53"/>
                    <a:gd name="T1" fmla="*/ 19 h 52"/>
                    <a:gd name="T2" fmla="*/ 23 w 53"/>
                    <a:gd name="T3" fmla="*/ 2 h 52"/>
                    <a:gd name="T4" fmla="*/ 33 w 53"/>
                    <a:gd name="T5" fmla="*/ 3 h 52"/>
                    <a:gd name="T6" fmla="*/ 50 w 53"/>
                    <a:gd name="T7" fmla="*/ 23 h 52"/>
                    <a:gd name="T8" fmla="*/ 49 w 53"/>
                    <a:gd name="T9" fmla="*/ 33 h 52"/>
                    <a:gd name="T10" fmla="*/ 30 w 53"/>
                    <a:gd name="T11" fmla="*/ 49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2"/>
                        <a:pt x="23" y="2"/>
                        <a:pt x="23" y="2"/>
                      </a:cubicBezTo>
                      <a:cubicBezTo>
                        <a:pt x="26" y="0"/>
                        <a:pt x="31" y="0"/>
                        <a:pt x="33" y="3"/>
                      </a:cubicBezTo>
                      <a:cubicBezTo>
                        <a:pt x="50" y="23"/>
                        <a:pt x="50" y="23"/>
                        <a:pt x="50" y="23"/>
                      </a:cubicBezTo>
                      <a:cubicBezTo>
                        <a:pt x="53" y="26"/>
                        <a:pt x="52" y="30"/>
                        <a:pt x="49" y="33"/>
                      </a:cubicBezTo>
                      <a:cubicBezTo>
                        <a:pt x="30" y="49"/>
                        <a:pt x="30" y="49"/>
                        <a:pt x="30" y="49"/>
                      </a:cubicBezTo>
                      <a:cubicBezTo>
                        <a:pt x="27" y="52"/>
                        <a:pt x="22" y="52"/>
                        <a:pt x="20" y="49"/>
                      </a:cubicBezTo>
                      <a:cubicBezTo>
                        <a:pt x="3" y="29"/>
                        <a:pt x="3" y="29"/>
                        <a:pt x="3" y="29"/>
                      </a:cubicBezTo>
                      <a:cubicBezTo>
                        <a:pt x="0" y="26"/>
                        <a:pt x="1" y="21"/>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12" name="Freeform 170"/>
                <p:cNvSpPr>
                  <a:spLocks/>
                </p:cNvSpPr>
                <p:nvPr/>
              </p:nvSpPr>
              <p:spPr bwMode="auto">
                <a:xfrm>
                  <a:off x="1855" y="1269"/>
                  <a:ext cx="65" cy="66"/>
                </a:xfrm>
                <a:custGeom>
                  <a:avLst/>
                  <a:gdLst>
                    <a:gd name="T0" fmla="*/ 3 w 52"/>
                    <a:gd name="T1" fmla="*/ 19 h 52"/>
                    <a:gd name="T2" fmla="*/ 23 w 52"/>
                    <a:gd name="T3" fmla="*/ 2 h 52"/>
                    <a:gd name="T4" fmla="*/ 33 w 52"/>
                    <a:gd name="T5" fmla="*/ 3 h 52"/>
                    <a:gd name="T6" fmla="*/ 50 w 52"/>
                    <a:gd name="T7" fmla="*/ 23 h 52"/>
                    <a:gd name="T8" fmla="*/ 49 w 52"/>
                    <a:gd name="T9" fmla="*/ 33 h 52"/>
                    <a:gd name="T10" fmla="*/ 29 w 52"/>
                    <a:gd name="T11" fmla="*/ 50 h 52"/>
                    <a:gd name="T12" fmla="*/ 19 w 52"/>
                    <a:gd name="T13" fmla="*/ 49 h 52"/>
                    <a:gd name="T14" fmla="*/ 2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3" y="2"/>
                        <a:pt x="23" y="2"/>
                        <a:pt x="23" y="2"/>
                      </a:cubicBezTo>
                      <a:cubicBezTo>
                        <a:pt x="26" y="0"/>
                        <a:pt x="30" y="0"/>
                        <a:pt x="33" y="3"/>
                      </a:cubicBezTo>
                      <a:cubicBezTo>
                        <a:pt x="50" y="23"/>
                        <a:pt x="50" y="23"/>
                        <a:pt x="50" y="23"/>
                      </a:cubicBezTo>
                      <a:cubicBezTo>
                        <a:pt x="52" y="26"/>
                        <a:pt x="52" y="31"/>
                        <a:pt x="49" y="33"/>
                      </a:cubicBezTo>
                      <a:cubicBezTo>
                        <a:pt x="29" y="50"/>
                        <a:pt x="29" y="50"/>
                        <a:pt x="29" y="50"/>
                      </a:cubicBezTo>
                      <a:cubicBezTo>
                        <a:pt x="26" y="52"/>
                        <a:pt x="22" y="52"/>
                        <a:pt x="19" y="49"/>
                      </a:cubicBezTo>
                      <a:cubicBezTo>
                        <a:pt x="2" y="29"/>
                        <a:pt x="2" y="29"/>
                        <a:pt x="2" y="29"/>
                      </a:cubicBezTo>
                      <a:cubicBezTo>
                        <a:pt x="0" y="26"/>
                        <a:pt x="0"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13" name="Freeform 171"/>
                <p:cNvSpPr>
                  <a:spLocks/>
                </p:cNvSpPr>
                <p:nvPr/>
              </p:nvSpPr>
              <p:spPr bwMode="auto">
                <a:xfrm>
                  <a:off x="1901" y="1229"/>
                  <a:ext cx="66" cy="67"/>
                </a:xfrm>
                <a:custGeom>
                  <a:avLst/>
                  <a:gdLst>
                    <a:gd name="T0" fmla="*/ 3 w 52"/>
                    <a:gd name="T1" fmla="*/ 19 h 53"/>
                    <a:gd name="T2" fmla="*/ 23 w 52"/>
                    <a:gd name="T3" fmla="*/ 3 h 53"/>
                    <a:gd name="T4" fmla="*/ 33 w 52"/>
                    <a:gd name="T5" fmla="*/ 4 h 53"/>
                    <a:gd name="T6" fmla="*/ 50 w 52"/>
                    <a:gd name="T7" fmla="*/ 24 h 53"/>
                    <a:gd name="T8" fmla="*/ 49 w 52"/>
                    <a:gd name="T9" fmla="*/ 34 h 53"/>
                    <a:gd name="T10" fmla="*/ 30 w 52"/>
                    <a:gd name="T11" fmla="*/ 50 h 53"/>
                    <a:gd name="T12" fmla="*/ 20 w 52"/>
                    <a:gd name="T13" fmla="*/ 49 h 53"/>
                    <a:gd name="T14" fmla="*/ 3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3" y="3"/>
                        <a:pt x="23" y="3"/>
                        <a:pt x="23" y="3"/>
                      </a:cubicBezTo>
                      <a:cubicBezTo>
                        <a:pt x="26" y="0"/>
                        <a:pt x="30" y="1"/>
                        <a:pt x="33" y="4"/>
                      </a:cubicBezTo>
                      <a:cubicBezTo>
                        <a:pt x="50" y="24"/>
                        <a:pt x="50" y="24"/>
                        <a:pt x="50" y="24"/>
                      </a:cubicBezTo>
                      <a:cubicBezTo>
                        <a:pt x="52" y="27"/>
                        <a:pt x="52" y="31"/>
                        <a:pt x="49" y="34"/>
                      </a:cubicBezTo>
                      <a:cubicBezTo>
                        <a:pt x="30" y="50"/>
                        <a:pt x="30" y="50"/>
                        <a:pt x="30" y="50"/>
                      </a:cubicBezTo>
                      <a:cubicBezTo>
                        <a:pt x="27" y="53"/>
                        <a:pt x="22" y="52"/>
                        <a:pt x="20" y="49"/>
                      </a:cubicBezTo>
                      <a:cubicBezTo>
                        <a:pt x="3" y="29"/>
                        <a:pt x="3" y="29"/>
                        <a:pt x="3"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14" name="Freeform 172"/>
                <p:cNvSpPr>
                  <a:spLocks/>
                </p:cNvSpPr>
                <p:nvPr/>
              </p:nvSpPr>
              <p:spPr bwMode="auto">
                <a:xfrm>
                  <a:off x="1435" y="1704"/>
                  <a:ext cx="66" cy="66"/>
                </a:xfrm>
                <a:custGeom>
                  <a:avLst/>
                  <a:gdLst>
                    <a:gd name="T0" fmla="*/ 3 w 52"/>
                    <a:gd name="T1" fmla="*/ 19 h 52"/>
                    <a:gd name="T2" fmla="*/ 22 w 52"/>
                    <a:gd name="T3" fmla="*/ 2 h 52"/>
                    <a:gd name="T4" fmla="*/ 32 w 52"/>
                    <a:gd name="T5" fmla="*/ 3 h 52"/>
                    <a:gd name="T6" fmla="*/ 49 w 52"/>
                    <a:gd name="T7" fmla="*/ 23 h 52"/>
                    <a:gd name="T8" fmla="*/ 48 w 52"/>
                    <a:gd name="T9" fmla="*/ 33 h 52"/>
                    <a:gd name="T10" fmla="*/ 29 w 52"/>
                    <a:gd name="T11" fmla="*/ 50 h 52"/>
                    <a:gd name="T12" fmla="*/ 19 w 52"/>
                    <a:gd name="T13" fmla="*/ 49 h 52"/>
                    <a:gd name="T14" fmla="*/ 2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2" y="2"/>
                        <a:pt x="22" y="2"/>
                        <a:pt x="22" y="2"/>
                      </a:cubicBezTo>
                      <a:cubicBezTo>
                        <a:pt x="25" y="0"/>
                        <a:pt x="30" y="0"/>
                        <a:pt x="32" y="3"/>
                      </a:cubicBezTo>
                      <a:cubicBezTo>
                        <a:pt x="49" y="23"/>
                        <a:pt x="49" y="23"/>
                        <a:pt x="49" y="23"/>
                      </a:cubicBezTo>
                      <a:cubicBezTo>
                        <a:pt x="52" y="26"/>
                        <a:pt x="51" y="31"/>
                        <a:pt x="48" y="33"/>
                      </a:cubicBezTo>
                      <a:cubicBezTo>
                        <a:pt x="29" y="50"/>
                        <a:pt x="29" y="50"/>
                        <a:pt x="29" y="50"/>
                      </a:cubicBezTo>
                      <a:cubicBezTo>
                        <a:pt x="26" y="52"/>
                        <a:pt x="22" y="52"/>
                        <a:pt x="19" y="49"/>
                      </a:cubicBezTo>
                      <a:cubicBezTo>
                        <a:pt x="2" y="29"/>
                        <a:pt x="2" y="29"/>
                        <a:pt x="2" y="29"/>
                      </a:cubicBezTo>
                      <a:cubicBezTo>
                        <a:pt x="0" y="26"/>
                        <a:pt x="0"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15" name="Freeform 173"/>
                <p:cNvSpPr>
                  <a:spLocks/>
                </p:cNvSpPr>
                <p:nvPr/>
              </p:nvSpPr>
              <p:spPr bwMode="auto">
                <a:xfrm>
                  <a:off x="1482" y="1663"/>
                  <a:ext cx="65" cy="67"/>
                </a:xfrm>
                <a:custGeom>
                  <a:avLst/>
                  <a:gdLst>
                    <a:gd name="T0" fmla="*/ 3 w 52"/>
                    <a:gd name="T1" fmla="*/ 19 h 53"/>
                    <a:gd name="T2" fmla="*/ 23 w 52"/>
                    <a:gd name="T3" fmla="*/ 3 h 53"/>
                    <a:gd name="T4" fmla="*/ 33 w 52"/>
                    <a:gd name="T5" fmla="*/ 4 h 53"/>
                    <a:gd name="T6" fmla="*/ 50 w 52"/>
                    <a:gd name="T7" fmla="*/ 24 h 53"/>
                    <a:gd name="T8" fmla="*/ 49 w 52"/>
                    <a:gd name="T9" fmla="*/ 34 h 53"/>
                    <a:gd name="T10" fmla="*/ 29 w 52"/>
                    <a:gd name="T11" fmla="*/ 50 h 53"/>
                    <a:gd name="T12" fmla="*/ 19 w 52"/>
                    <a:gd name="T13" fmla="*/ 49 h 53"/>
                    <a:gd name="T14" fmla="*/ 2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3" y="3"/>
                        <a:pt x="23" y="3"/>
                        <a:pt x="23" y="3"/>
                      </a:cubicBezTo>
                      <a:cubicBezTo>
                        <a:pt x="26" y="0"/>
                        <a:pt x="30" y="1"/>
                        <a:pt x="33" y="4"/>
                      </a:cubicBezTo>
                      <a:cubicBezTo>
                        <a:pt x="50" y="24"/>
                        <a:pt x="50" y="24"/>
                        <a:pt x="50" y="24"/>
                      </a:cubicBezTo>
                      <a:cubicBezTo>
                        <a:pt x="52" y="27"/>
                        <a:pt x="52" y="31"/>
                        <a:pt x="49" y="34"/>
                      </a:cubicBezTo>
                      <a:cubicBezTo>
                        <a:pt x="29" y="50"/>
                        <a:pt x="29" y="50"/>
                        <a:pt x="29" y="50"/>
                      </a:cubicBezTo>
                      <a:cubicBezTo>
                        <a:pt x="26" y="53"/>
                        <a:pt x="22" y="52"/>
                        <a:pt x="19" y="49"/>
                      </a:cubicBezTo>
                      <a:cubicBezTo>
                        <a:pt x="2" y="29"/>
                        <a:pt x="2" y="29"/>
                        <a:pt x="2"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16" name="Freeform 174"/>
                <p:cNvSpPr>
                  <a:spLocks/>
                </p:cNvSpPr>
                <p:nvPr/>
              </p:nvSpPr>
              <p:spPr bwMode="auto">
                <a:xfrm>
                  <a:off x="1528" y="1624"/>
                  <a:ext cx="66" cy="66"/>
                </a:xfrm>
                <a:custGeom>
                  <a:avLst/>
                  <a:gdLst>
                    <a:gd name="T0" fmla="*/ 4 w 52"/>
                    <a:gd name="T1" fmla="*/ 19 h 52"/>
                    <a:gd name="T2" fmla="*/ 23 w 52"/>
                    <a:gd name="T3" fmla="*/ 2 h 52"/>
                    <a:gd name="T4" fmla="*/ 33 w 52"/>
                    <a:gd name="T5" fmla="*/ 3 h 52"/>
                    <a:gd name="T6" fmla="*/ 50 w 52"/>
                    <a:gd name="T7" fmla="*/ 23 h 52"/>
                    <a:gd name="T8" fmla="*/ 49 w 52"/>
                    <a:gd name="T9" fmla="*/ 33 h 52"/>
                    <a:gd name="T10" fmla="*/ 30 w 52"/>
                    <a:gd name="T11" fmla="*/ 49 h 52"/>
                    <a:gd name="T12" fmla="*/ 20 w 52"/>
                    <a:gd name="T13" fmla="*/ 49 h 52"/>
                    <a:gd name="T14" fmla="*/ 3 w 52"/>
                    <a:gd name="T15" fmla="*/ 29 h 52"/>
                    <a:gd name="T16" fmla="*/ 4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4" y="19"/>
                      </a:moveTo>
                      <a:cubicBezTo>
                        <a:pt x="23" y="2"/>
                        <a:pt x="23" y="2"/>
                        <a:pt x="23" y="2"/>
                      </a:cubicBezTo>
                      <a:cubicBezTo>
                        <a:pt x="26" y="0"/>
                        <a:pt x="30" y="0"/>
                        <a:pt x="33" y="3"/>
                      </a:cubicBezTo>
                      <a:cubicBezTo>
                        <a:pt x="50" y="23"/>
                        <a:pt x="50" y="23"/>
                        <a:pt x="50" y="23"/>
                      </a:cubicBezTo>
                      <a:cubicBezTo>
                        <a:pt x="52" y="26"/>
                        <a:pt x="52" y="30"/>
                        <a:pt x="49" y="33"/>
                      </a:cubicBezTo>
                      <a:cubicBezTo>
                        <a:pt x="30" y="49"/>
                        <a:pt x="30" y="49"/>
                        <a:pt x="30" y="49"/>
                      </a:cubicBezTo>
                      <a:cubicBezTo>
                        <a:pt x="27" y="52"/>
                        <a:pt x="22" y="52"/>
                        <a:pt x="20" y="49"/>
                      </a:cubicBezTo>
                      <a:cubicBezTo>
                        <a:pt x="3" y="29"/>
                        <a:pt x="3" y="29"/>
                        <a:pt x="3" y="29"/>
                      </a:cubicBezTo>
                      <a:cubicBezTo>
                        <a:pt x="0" y="26"/>
                        <a:pt x="1" y="21"/>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17" name="Freeform 175"/>
                <p:cNvSpPr>
                  <a:spLocks/>
                </p:cNvSpPr>
                <p:nvPr/>
              </p:nvSpPr>
              <p:spPr bwMode="auto">
                <a:xfrm>
                  <a:off x="1577" y="1584"/>
                  <a:ext cx="65" cy="66"/>
                </a:xfrm>
                <a:custGeom>
                  <a:avLst/>
                  <a:gdLst>
                    <a:gd name="T0" fmla="*/ 3 w 52"/>
                    <a:gd name="T1" fmla="*/ 19 h 52"/>
                    <a:gd name="T2" fmla="*/ 22 w 52"/>
                    <a:gd name="T3" fmla="*/ 2 h 52"/>
                    <a:gd name="T4" fmla="*/ 32 w 52"/>
                    <a:gd name="T5" fmla="*/ 3 h 52"/>
                    <a:gd name="T6" fmla="*/ 49 w 52"/>
                    <a:gd name="T7" fmla="*/ 23 h 52"/>
                    <a:gd name="T8" fmla="*/ 48 w 52"/>
                    <a:gd name="T9" fmla="*/ 33 h 52"/>
                    <a:gd name="T10" fmla="*/ 29 w 52"/>
                    <a:gd name="T11" fmla="*/ 50 h 52"/>
                    <a:gd name="T12" fmla="*/ 19 w 52"/>
                    <a:gd name="T13" fmla="*/ 49 h 52"/>
                    <a:gd name="T14" fmla="*/ 2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2" y="2"/>
                        <a:pt x="22" y="2"/>
                        <a:pt x="22" y="2"/>
                      </a:cubicBezTo>
                      <a:cubicBezTo>
                        <a:pt x="25" y="0"/>
                        <a:pt x="30" y="0"/>
                        <a:pt x="32" y="3"/>
                      </a:cubicBezTo>
                      <a:cubicBezTo>
                        <a:pt x="49" y="23"/>
                        <a:pt x="49" y="23"/>
                        <a:pt x="49" y="23"/>
                      </a:cubicBezTo>
                      <a:cubicBezTo>
                        <a:pt x="52" y="26"/>
                        <a:pt x="51" y="31"/>
                        <a:pt x="48" y="33"/>
                      </a:cubicBezTo>
                      <a:cubicBezTo>
                        <a:pt x="29" y="50"/>
                        <a:pt x="29" y="50"/>
                        <a:pt x="29" y="50"/>
                      </a:cubicBezTo>
                      <a:cubicBezTo>
                        <a:pt x="26" y="52"/>
                        <a:pt x="21" y="52"/>
                        <a:pt x="19" y="49"/>
                      </a:cubicBezTo>
                      <a:cubicBezTo>
                        <a:pt x="2" y="29"/>
                        <a:pt x="2" y="29"/>
                        <a:pt x="2" y="29"/>
                      </a:cubicBezTo>
                      <a:cubicBezTo>
                        <a:pt x="0" y="26"/>
                        <a:pt x="0"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18" name="Freeform 176"/>
                <p:cNvSpPr>
                  <a:spLocks/>
                </p:cNvSpPr>
                <p:nvPr/>
              </p:nvSpPr>
              <p:spPr bwMode="auto">
                <a:xfrm>
                  <a:off x="1623" y="1543"/>
                  <a:ext cx="66" cy="67"/>
                </a:xfrm>
                <a:custGeom>
                  <a:avLst/>
                  <a:gdLst>
                    <a:gd name="T0" fmla="*/ 3 w 52"/>
                    <a:gd name="T1" fmla="*/ 19 h 53"/>
                    <a:gd name="T2" fmla="*/ 23 w 52"/>
                    <a:gd name="T3" fmla="*/ 3 h 53"/>
                    <a:gd name="T4" fmla="*/ 33 w 52"/>
                    <a:gd name="T5" fmla="*/ 4 h 53"/>
                    <a:gd name="T6" fmla="*/ 50 w 52"/>
                    <a:gd name="T7" fmla="*/ 24 h 53"/>
                    <a:gd name="T8" fmla="*/ 49 w 52"/>
                    <a:gd name="T9" fmla="*/ 34 h 53"/>
                    <a:gd name="T10" fmla="*/ 29 w 52"/>
                    <a:gd name="T11" fmla="*/ 50 h 53"/>
                    <a:gd name="T12" fmla="*/ 19 w 52"/>
                    <a:gd name="T13" fmla="*/ 49 h 53"/>
                    <a:gd name="T14" fmla="*/ 2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3" y="3"/>
                        <a:pt x="23" y="3"/>
                        <a:pt x="23" y="3"/>
                      </a:cubicBezTo>
                      <a:cubicBezTo>
                        <a:pt x="26" y="0"/>
                        <a:pt x="30" y="1"/>
                        <a:pt x="33" y="4"/>
                      </a:cubicBezTo>
                      <a:cubicBezTo>
                        <a:pt x="50" y="24"/>
                        <a:pt x="50" y="24"/>
                        <a:pt x="50" y="24"/>
                      </a:cubicBezTo>
                      <a:cubicBezTo>
                        <a:pt x="52" y="27"/>
                        <a:pt x="52" y="31"/>
                        <a:pt x="49" y="34"/>
                      </a:cubicBezTo>
                      <a:cubicBezTo>
                        <a:pt x="29" y="50"/>
                        <a:pt x="29" y="50"/>
                        <a:pt x="29" y="50"/>
                      </a:cubicBezTo>
                      <a:cubicBezTo>
                        <a:pt x="26" y="53"/>
                        <a:pt x="22" y="52"/>
                        <a:pt x="19" y="49"/>
                      </a:cubicBezTo>
                      <a:cubicBezTo>
                        <a:pt x="2" y="29"/>
                        <a:pt x="2" y="29"/>
                        <a:pt x="2"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19" name="Freeform 177"/>
                <p:cNvSpPr>
                  <a:spLocks/>
                </p:cNvSpPr>
                <p:nvPr/>
              </p:nvSpPr>
              <p:spPr bwMode="auto">
                <a:xfrm>
                  <a:off x="1670" y="1504"/>
                  <a:ext cx="66" cy="66"/>
                </a:xfrm>
                <a:custGeom>
                  <a:avLst/>
                  <a:gdLst>
                    <a:gd name="T0" fmla="*/ 3 w 52"/>
                    <a:gd name="T1" fmla="*/ 19 h 52"/>
                    <a:gd name="T2" fmla="*/ 23 w 52"/>
                    <a:gd name="T3" fmla="*/ 2 h 52"/>
                    <a:gd name="T4" fmla="*/ 33 w 52"/>
                    <a:gd name="T5" fmla="*/ 3 h 52"/>
                    <a:gd name="T6" fmla="*/ 50 w 52"/>
                    <a:gd name="T7" fmla="*/ 23 h 52"/>
                    <a:gd name="T8" fmla="*/ 49 w 52"/>
                    <a:gd name="T9" fmla="*/ 33 h 52"/>
                    <a:gd name="T10" fmla="*/ 30 w 52"/>
                    <a:gd name="T11" fmla="*/ 49 h 52"/>
                    <a:gd name="T12" fmla="*/ 20 w 52"/>
                    <a:gd name="T13" fmla="*/ 49 h 52"/>
                    <a:gd name="T14" fmla="*/ 3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3" y="2"/>
                        <a:pt x="23" y="2"/>
                        <a:pt x="23" y="2"/>
                      </a:cubicBezTo>
                      <a:cubicBezTo>
                        <a:pt x="26" y="0"/>
                        <a:pt x="30" y="0"/>
                        <a:pt x="33" y="3"/>
                      </a:cubicBezTo>
                      <a:cubicBezTo>
                        <a:pt x="50" y="23"/>
                        <a:pt x="50" y="23"/>
                        <a:pt x="50" y="23"/>
                      </a:cubicBezTo>
                      <a:cubicBezTo>
                        <a:pt x="52" y="26"/>
                        <a:pt x="52" y="30"/>
                        <a:pt x="49" y="33"/>
                      </a:cubicBezTo>
                      <a:cubicBezTo>
                        <a:pt x="30" y="49"/>
                        <a:pt x="30" y="49"/>
                        <a:pt x="30" y="49"/>
                      </a:cubicBezTo>
                      <a:cubicBezTo>
                        <a:pt x="27" y="52"/>
                        <a:pt x="22" y="52"/>
                        <a:pt x="20" y="49"/>
                      </a:cubicBezTo>
                      <a:cubicBezTo>
                        <a:pt x="3" y="29"/>
                        <a:pt x="3" y="29"/>
                        <a:pt x="3" y="29"/>
                      </a:cubicBezTo>
                      <a:cubicBezTo>
                        <a:pt x="0" y="26"/>
                        <a:pt x="1"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20" name="Freeform 178"/>
                <p:cNvSpPr>
                  <a:spLocks/>
                </p:cNvSpPr>
                <p:nvPr/>
              </p:nvSpPr>
              <p:spPr bwMode="auto">
                <a:xfrm>
                  <a:off x="1717" y="1464"/>
                  <a:ext cx="67" cy="66"/>
                </a:xfrm>
                <a:custGeom>
                  <a:avLst/>
                  <a:gdLst>
                    <a:gd name="T0" fmla="*/ 4 w 53"/>
                    <a:gd name="T1" fmla="*/ 19 h 52"/>
                    <a:gd name="T2" fmla="*/ 23 w 53"/>
                    <a:gd name="T3" fmla="*/ 2 h 52"/>
                    <a:gd name="T4" fmla="*/ 33 w 53"/>
                    <a:gd name="T5" fmla="*/ 3 h 52"/>
                    <a:gd name="T6" fmla="*/ 50 w 53"/>
                    <a:gd name="T7" fmla="*/ 23 h 52"/>
                    <a:gd name="T8" fmla="*/ 49 w 53"/>
                    <a:gd name="T9" fmla="*/ 33 h 52"/>
                    <a:gd name="T10" fmla="*/ 30 w 53"/>
                    <a:gd name="T11" fmla="*/ 50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2"/>
                        <a:pt x="23" y="2"/>
                        <a:pt x="23" y="2"/>
                      </a:cubicBezTo>
                      <a:cubicBezTo>
                        <a:pt x="26" y="0"/>
                        <a:pt x="31" y="0"/>
                        <a:pt x="33" y="3"/>
                      </a:cubicBezTo>
                      <a:cubicBezTo>
                        <a:pt x="50" y="23"/>
                        <a:pt x="50" y="23"/>
                        <a:pt x="50" y="23"/>
                      </a:cubicBezTo>
                      <a:cubicBezTo>
                        <a:pt x="53" y="26"/>
                        <a:pt x="52" y="31"/>
                        <a:pt x="49" y="33"/>
                      </a:cubicBezTo>
                      <a:cubicBezTo>
                        <a:pt x="30" y="50"/>
                        <a:pt x="30" y="50"/>
                        <a:pt x="30" y="50"/>
                      </a:cubicBezTo>
                      <a:cubicBezTo>
                        <a:pt x="27" y="52"/>
                        <a:pt x="22" y="52"/>
                        <a:pt x="20" y="49"/>
                      </a:cubicBezTo>
                      <a:cubicBezTo>
                        <a:pt x="3" y="29"/>
                        <a:pt x="3" y="29"/>
                        <a:pt x="3" y="29"/>
                      </a:cubicBezTo>
                      <a:cubicBezTo>
                        <a:pt x="0" y="26"/>
                        <a:pt x="1" y="21"/>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21" name="Freeform 179"/>
                <p:cNvSpPr>
                  <a:spLocks/>
                </p:cNvSpPr>
                <p:nvPr/>
              </p:nvSpPr>
              <p:spPr bwMode="auto">
                <a:xfrm>
                  <a:off x="1765" y="1423"/>
                  <a:ext cx="66" cy="67"/>
                </a:xfrm>
                <a:custGeom>
                  <a:avLst/>
                  <a:gdLst>
                    <a:gd name="T0" fmla="*/ 3 w 52"/>
                    <a:gd name="T1" fmla="*/ 19 h 53"/>
                    <a:gd name="T2" fmla="*/ 23 w 52"/>
                    <a:gd name="T3" fmla="*/ 3 h 53"/>
                    <a:gd name="T4" fmla="*/ 33 w 52"/>
                    <a:gd name="T5" fmla="*/ 4 h 53"/>
                    <a:gd name="T6" fmla="*/ 50 w 52"/>
                    <a:gd name="T7" fmla="*/ 24 h 53"/>
                    <a:gd name="T8" fmla="*/ 49 w 52"/>
                    <a:gd name="T9" fmla="*/ 34 h 53"/>
                    <a:gd name="T10" fmla="*/ 29 w 52"/>
                    <a:gd name="T11" fmla="*/ 50 h 53"/>
                    <a:gd name="T12" fmla="*/ 19 w 52"/>
                    <a:gd name="T13" fmla="*/ 49 h 53"/>
                    <a:gd name="T14" fmla="*/ 2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3" y="3"/>
                        <a:pt x="23" y="3"/>
                        <a:pt x="23" y="3"/>
                      </a:cubicBezTo>
                      <a:cubicBezTo>
                        <a:pt x="26" y="0"/>
                        <a:pt x="30" y="1"/>
                        <a:pt x="33" y="4"/>
                      </a:cubicBezTo>
                      <a:cubicBezTo>
                        <a:pt x="50" y="24"/>
                        <a:pt x="50" y="24"/>
                        <a:pt x="50" y="24"/>
                      </a:cubicBezTo>
                      <a:cubicBezTo>
                        <a:pt x="52" y="27"/>
                        <a:pt x="52" y="31"/>
                        <a:pt x="49" y="34"/>
                      </a:cubicBezTo>
                      <a:cubicBezTo>
                        <a:pt x="29" y="50"/>
                        <a:pt x="29" y="50"/>
                        <a:pt x="29" y="50"/>
                      </a:cubicBezTo>
                      <a:cubicBezTo>
                        <a:pt x="26" y="53"/>
                        <a:pt x="22" y="52"/>
                        <a:pt x="19" y="49"/>
                      </a:cubicBezTo>
                      <a:cubicBezTo>
                        <a:pt x="2" y="29"/>
                        <a:pt x="2" y="29"/>
                        <a:pt x="2"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22" name="Freeform 180"/>
                <p:cNvSpPr>
                  <a:spLocks/>
                </p:cNvSpPr>
                <p:nvPr/>
              </p:nvSpPr>
              <p:spPr bwMode="auto">
                <a:xfrm>
                  <a:off x="1812" y="1384"/>
                  <a:ext cx="65" cy="66"/>
                </a:xfrm>
                <a:custGeom>
                  <a:avLst/>
                  <a:gdLst>
                    <a:gd name="T0" fmla="*/ 4 w 52"/>
                    <a:gd name="T1" fmla="*/ 19 h 52"/>
                    <a:gd name="T2" fmla="*/ 23 w 52"/>
                    <a:gd name="T3" fmla="*/ 2 h 52"/>
                    <a:gd name="T4" fmla="*/ 33 w 52"/>
                    <a:gd name="T5" fmla="*/ 3 h 52"/>
                    <a:gd name="T6" fmla="*/ 50 w 52"/>
                    <a:gd name="T7" fmla="*/ 23 h 52"/>
                    <a:gd name="T8" fmla="*/ 49 w 52"/>
                    <a:gd name="T9" fmla="*/ 33 h 52"/>
                    <a:gd name="T10" fmla="*/ 30 w 52"/>
                    <a:gd name="T11" fmla="*/ 49 h 52"/>
                    <a:gd name="T12" fmla="*/ 20 w 52"/>
                    <a:gd name="T13" fmla="*/ 49 h 52"/>
                    <a:gd name="T14" fmla="*/ 3 w 52"/>
                    <a:gd name="T15" fmla="*/ 29 h 52"/>
                    <a:gd name="T16" fmla="*/ 4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4" y="19"/>
                      </a:moveTo>
                      <a:cubicBezTo>
                        <a:pt x="23" y="2"/>
                        <a:pt x="23" y="2"/>
                        <a:pt x="23" y="2"/>
                      </a:cubicBezTo>
                      <a:cubicBezTo>
                        <a:pt x="26" y="0"/>
                        <a:pt x="30" y="0"/>
                        <a:pt x="33" y="3"/>
                      </a:cubicBezTo>
                      <a:cubicBezTo>
                        <a:pt x="50" y="23"/>
                        <a:pt x="50" y="23"/>
                        <a:pt x="50" y="23"/>
                      </a:cubicBezTo>
                      <a:cubicBezTo>
                        <a:pt x="52" y="26"/>
                        <a:pt x="52" y="30"/>
                        <a:pt x="49" y="33"/>
                      </a:cubicBezTo>
                      <a:cubicBezTo>
                        <a:pt x="30" y="49"/>
                        <a:pt x="30" y="49"/>
                        <a:pt x="30" y="49"/>
                      </a:cubicBezTo>
                      <a:cubicBezTo>
                        <a:pt x="27" y="52"/>
                        <a:pt x="22" y="52"/>
                        <a:pt x="20" y="49"/>
                      </a:cubicBezTo>
                      <a:cubicBezTo>
                        <a:pt x="3" y="29"/>
                        <a:pt x="3" y="29"/>
                        <a:pt x="3" y="29"/>
                      </a:cubicBezTo>
                      <a:cubicBezTo>
                        <a:pt x="0" y="26"/>
                        <a:pt x="1" y="21"/>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23" name="Freeform 181"/>
                <p:cNvSpPr>
                  <a:spLocks/>
                </p:cNvSpPr>
                <p:nvPr/>
              </p:nvSpPr>
              <p:spPr bwMode="auto">
                <a:xfrm>
                  <a:off x="1858" y="1344"/>
                  <a:ext cx="67" cy="65"/>
                </a:xfrm>
                <a:custGeom>
                  <a:avLst/>
                  <a:gdLst>
                    <a:gd name="T0" fmla="*/ 4 w 53"/>
                    <a:gd name="T1" fmla="*/ 19 h 52"/>
                    <a:gd name="T2" fmla="*/ 23 w 53"/>
                    <a:gd name="T3" fmla="*/ 2 h 52"/>
                    <a:gd name="T4" fmla="*/ 33 w 53"/>
                    <a:gd name="T5" fmla="*/ 3 h 52"/>
                    <a:gd name="T6" fmla="*/ 50 w 53"/>
                    <a:gd name="T7" fmla="*/ 23 h 52"/>
                    <a:gd name="T8" fmla="*/ 49 w 53"/>
                    <a:gd name="T9" fmla="*/ 33 h 52"/>
                    <a:gd name="T10" fmla="*/ 30 w 53"/>
                    <a:gd name="T11" fmla="*/ 50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2"/>
                        <a:pt x="23" y="2"/>
                        <a:pt x="23" y="2"/>
                      </a:cubicBezTo>
                      <a:cubicBezTo>
                        <a:pt x="26" y="0"/>
                        <a:pt x="31" y="0"/>
                        <a:pt x="33" y="3"/>
                      </a:cubicBezTo>
                      <a:cubicBezTo>
                        <a:pt x="50" y="23"/>
                        <a:pt x="50" y="23"/>
                        <a:pt x="50" y="23"/>
                      </a:cubicBezTo>
                      <a:cubicBezTo>
                        <a:pt x="53" y="26"/>
                        <a:pt x="52" y="31"/>
                        <a:pt x="49" y="33"/>
                      </a:cubicBezTo>
                      <a:cubicBezTo>
                        <a:pt x="30" y="50"/>
                        <a:pt x="30" y="50"/>
                        <a:pt x="30" y="50"/>
                      </a:cubicBezTo>
                      <a:cubicBezTo>
                        <a:pt x="27" y="52"/>
                        <a:pt x="22" y="52"/>
                        <a:pt x="20" y="49"/>
                      </a:cubicBezTo>
                      <a:cubicBezTo>
                        <a:pt x="3" y="29"/>
                        <a:pt x="3" y="29"/>
                        <a:pt x="3" y="29"/>
                      </a:cubicBezTo>
                      <a:cubicBezTo>
                        <a:pt x="0" y="26"/>
                        <a:pt x="1" y="21"/>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24" name="Freeform 182"/>
                <p:cNvSpPr>
                  <a:spLocks/>
                </p:cNvSpPr>
                <p:nvPr/>
              </p:nvSpPr>
              <p:spPr bwMode="auto">
                <a:xfrm>
                  <a:off x="1906" y="1303"/>
                  <a:ext cx="66" cy="67"/>
                </a:xfrm>
                <a:custGeom>
                  <a:avLst/>
                  <a:gdLst>
                    <a:gd name="T0" fmla="*/ 3 w 52"/>
                    <a:gd name="T1" fmla="*/ 19 h 53"/>
                    <a:gd name="T2" fmla="*/ 23 w 52"/>
                    <a:gd name="T3" fmla="*/ 3 h 53"/>
                    <a:gd name="T4" fmla="*/ 33 w 52"/>
                    <a:gd name="T5" fmla="*/ 4 h 53"/>
                    <a:gd name="T6" fmla="*/ 50 w 52"/>
                    <a:gd name="T7" fmla="*/ 24 h 53"/>
                    <a:gd name="T8" fmla="*/ 49 w 52"/>
                    <a:gd name="T9" fmla="*/ 34 h 53"/>
                    <a:gd name="T10" fmla="*/ 29 w 52"/>
                    <a:gd name="T11" fmla="*/ 50 h 53"/>
                    <a:gd name="T12" fmla="*/ 19 w 52"/>
                    <a:gd name="T13" fmla="*/ 49 h 53"/>
                    <a:gd name="T14" fmla="*/ 2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3" y="3"/>
                        <a:pt x="23" y="3"/>
                        <a:pt x="23" y="3"/>
                      </a:cubicBezTo>
                      <a:cubicBezTo>
                        <a:pt x="26" y="0"/>
                        <a:pt x="30" y="1"/>
                        <a:pt x="33" y="4"/>
                      </a:cubicBezTo>
                      <a:cubicBezTo>
                        <a:pt x="50" y="24"/>
                        <a:pt x="50" y="24"/>
                        <a:pt x="50" y="24"/>
                      </a:cubicBezTo>
                      <a:cubicBezTo>
                        <a:pt x="52" y="27"/>
                        <a:pt x="52" y="31"/>
                        <a:pt x="49" y="34"/>
                      </a:cubicBezTo>
                      <a:cubicBezTo>
                        <a:pt x="29" y="50"/>
                        <a:pt x="29" y="50"/>
                        <a:pt x="29" y="50"/>
                      </a:cubicBezTo>
                      <a:cubicBezTo>
                        <a:pt x="26" y="53"/>
                        <a:pt x="22" y="52"/>
                        <a:pt x="19" y="49"/>
                      </a:cubicBezTo>
                      <a:cubicBezTo>
                        <a:pt x="2" y="29"/>
                        <a:pt x="2" y="29"/>
                        <a:pt x="2"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25" name="Freeform 183"/>
                <p:cNvSpPr>
                  <a:spLocks/>
                </p:cNvSpPr>
                <p:nvPr/>
              </p:nvSpPr>
              <p:spPr bwMode="auto">
                <a:xfrm>
                  <a:off x="1498" y="1728"/>
                  <a:ext cx="66" cy="67"/>
                </a:xfrm>
                <a:custGeom>
                  <a:avLst/>
                  <a:gdLst>
                    <a:gd name="T0" fmla="*/ 3 w 52"/>
                    <a:gd name="T1" fmla="*/ 19 h 53"/>
                    <a:gd name="T2" fmla="*/ 22 w 52"/>
                    <a:gd name="T3" fmla="*/ 3 h 53"/>
                    <a:gd name="T4" fmla="*/ 32 w 52"/>
                    <a:gd name="T5" fmla="*/ 4 h 53"/>
                    <a:gd name="T6" fmla="*/ 49 w 52"/>
                    <a:gd name="T7" fmla="*/ 24 h 53"/>
                    <a:gd name="T8" fmla="*/ 49 w 52"/>
                    <a:gd name="T9" fmla="*/ 34 h 53"/>
                    <a:gd name="T10" fmla="*/ 29 w 52"/>
                    <a:gd name="T11" fmla="*/ 50 h 53"/>
                    <a:gd name="T12" fmla="*/ 19 w 52"/>
                    <a:gd name="T13" fmla="*/ 49 h 53"/>
                    <a:gd name="T14" fmla="*/ 2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2" y="3"/>
                        <a:pt x="22" y="3"/>
                        <a:pt x="22" y="3"/>
                      </a:cubicBezTo>
                      <a:cubicBezTo>
                        <a:pt x="25" y="0"/>
                        <a:pt x="30" y="1"/>
                        <a:pt x="32" y="4"/>
                      </a:cubicBezTo>
                      <a:cubicBezTo>
                        <a:pt x="49" y="24"/>
                        <a:pt x="49" y="24"/>
                        <a:pt x="49" y="24"/>
                      </a:cubicBezTo>
                      <a:cubicBezTo>
                        <a:pt x="52" y="27"/>
                        <a:pt x="52" y="31"/>
                        <a:pt x="49" y="34"/>
                      </a:cubicBezTo>
                      <a:cubicBezTo>
                        <a:pt x="29" y="50"/>
                        <a:pt x="29" y="50"/>
                        <a:pt x="29" y="50"/>
                      </a:cubicBezTo>
                      <a:cubicBezTo>
                        <a:pt x="26" y="53"/>
                        <a:pt x="22" y="52"/>
                        <a:pt x="19" y="49"/>
                      </a:cubicBezTo>
                      <a:cubicBezTo>
                        <a:pt x="2" y="29"/>
                        <a:pt x="2" y="29"/>
                        <a:pt x="2"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26" name="Freeform 184"/>
                <p:cNvSpPr>
                  <a:spLocks/>
                </p:cNvSpPr>
                <p:nvPr/>
              </p:nvSpPr>
              <p:spPr bwMode="auto">
                <a:xfrm>
                  <a:off x="1545" y="1689"/>
                  <a:ext cx="66" cy="66"/>
                </a:xfrm>
                <a:custGeom>
                  <a:avLst/>
                  <a:gdLst>
                    <a:gd name="T0" fmla="*/ 3 w 52"/>
                    <a:gd name="T1" fmla="*/ 19 h 52"/>
                    <a:gd name="T2" fmla="*/ 23 w 52"/>
                    <a:gd name="T3" fmla="*/ 2 h 52"/>
                    <a:gd name="T4" fmla="*/ 33 w 52"/>
                    <a:gd name="T5" fmla="*/ 3 h 52"/>
                    <a:gd name="T6" fmla="*/ 50 w 52"/>
                    <a:gd name="T7" fmla="*/ 23 h 52"/>
                    <a:gd name="T8" fmla="*/ 49 w 52"/>
                    <a:gd name="T9" fmla="*/ 33 h 52"/>
                    <a:gd name="T10" fmla="*/ 29 w 52"/>
                    <a:gd name="T11" fmla="*/ 50 h 52"/>
                    <a:gd name="T12" fmla="*/ 19 w 52"/>
                    <a:gd name="T13" fmla="*/ 49 h 52"/>
                    <a:gd name="T14" fmla="*/ 3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3" y="2"/>
                        <a:pt x="23" y="2"/>
                        <a:pt x="23" y="2"/>
                      </a:cubicBezTo>
                      <a:cubicBezTo>
                        <a:pt x="26" y="0"/>
                        <a:pt x="30" y="0"/>
                        <a:pt x="33" y="3"/>
                      </a:cubicBezTo>
                      <a:cubicBezTo>
                        <a:pt x="50" y="23"/>
                        <a:pt x="50" y="23"/>
                        <a:pt x="50" y="23"/>
                      </a:cubicBezTo>
                      <a:cubicBezTo>
                        <a:pt x="52" y="26"/>
                        <a:pt x="52" y="31"/>
                        <a:pt x="49" y="33"/>
                      </a:cubicBezTo>
                      <a:cubicBezTo>
                        <a:pt x="29" y="50"/>
                        <a:pt x="29" y="50"/>
                        <a:pt x="29" y="50"/>
                      </a:cubicBezTo>
                      <a:cubicBezTo>
                        <a:pt x="27" y="52"/>
                        <a:pt x="22" y="52"/>
                        <a:pt x="19" y="49"/>
                      </a:cubicBezTo>
                      <a:cubicBezTo>
                        <a:pt x="3" y="29"/>
                        <a:pt x="3" y="29"/>
                        <a:pt x="3" y="29"/>
                      </a:cubicBezTo>
                      <a:cubicBezTo>
                        <a:pt x="0" y="26"/>
                        <a:pt x="0"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27" name="Freeform 185"/>
                <p:cNvSpPr>
                  <a:spLocks/>
                </p:cNvSpPr>
                <p:nvPr/>
              </p:nvSpPr>
              <p:spPr bwMode="auto">
                <a:xfrm>
                  <a:off x="1592" y="1648"/>
                  <a:ext cx="67" cy="66"/>
                </a:xfrm>
                <a:custGeom>
                  <a:avLst/>
                  <a:gdLst>
                    <a:gd name="T0" fmla="*/ 4 w 53"/>
                    <a:gd name="T1" fmla="*/ 19 h 52"/>
                    <a:gd name="T2" fmla="*/ 23 w 53"/>
                    <a:gd name="T3" fmla="*/ 3 h 52"/>
                    <a:gd name="T4" fmla="*/ 33 w 53"/>
                    <a:gd name="T5" fmla="*/ 3 h 52"/>
                    <a:gd name="T6" fmla="*/ 50 w 53"/>
                    <a:gd name="T7" fmla="*/ 23 h 52"/>
                    <a:gd name="T8" fmla="*/ 49 w 53"/>
                    <a:gd name="T9" fmla="*/ 33 h 52"/>
                    <a:gd name="T10" fmla="*/ 30 w 53"/>
                    <a:gd name="T11" fmla="*/ 50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3"/>
                        <a:pt x="23" y="3"/>
                        <a:pt x="23" y="3"/>
                      </a:cubicBezTo>
                      <a:cubicBezTo>
                        <a:pt x="26" y="0"/>
                        <a:pt x="31" y="0"/>
                        <a:pt x="33" y="3"/>
                      </a:cubicBezTo>
                      <a:cubicBezTo>
                        <a:pt x="50" y="23"/>
                        <a:pt x="50" y="23"/>
                        <a:pt x="50" y="23"/>
                      </a:cubicBezTo>
                      <a:cubicBezTo>
                        <a:pt x="53" y="26"/>
                        <a:pt x="52" y="31"/>
                        <a:pt x="49" y="33"/>
                      </a:cubicBezTo>
                      <a:cubicBezTo>
                        <a:pt x="30" y="50"/>
                        <a:pt x="30" y="50"/>
                        <a:pt x="30" y="50"/>
                      </a:cubicBezTo>
                      <a:cubicBezTo>
                        <a:pt x="27" y="52"/>
                        <a:pt x="22" y="52"/>
                        <a:pt x="20" y="49"/>
                      </a:cubicBezTo>
                      <a:cubicBezTo>
                        <a:pt x="3" y="29"/>
                        <a:pt x="3" y="29"/>
                        <a:pt x="3" y="29"/>
                      </a:cubicBezTo>
                      <a:cubicBezTo>
                        <a:pt x="0" y="26"/>
                        <a:pt x="1" y="22"/>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28" name="Freeform 186"/>
                <p:cNvSpPr>
                  <a:spLocks/>
                </p:cNvSpPr>
                <p:nvPr/>
              </p:nvSpPr>
              <p:spPr bwMode="auto">
                <a:xfrm>
                  <a:off x="1640" y="1608"/>
                  <a:ext cx="65" cy="67"/>
                </a:xfrm>
                <a:custGeom>
                  <a:avLst/>
                  <a:gdLst>
                    <a:gd name="T0" fmla="*/ 3 w 52"/>
                    <a:gd name="T1" fmla="*/ 19 h 53"/>
                    <a:gd name="T2" fmla="*/ 22 w 52"/>
                    <a:gd name="T3" fmla="*/ 3 h 53"/>
                    <a:gd name="T4" fmla="*/ 32 w 52"/>
                    <a:gd name="T5" fmla="*/ 4 h 53"/>
                    <a:gd name="T6" fmla="*/ 49 w 52"/>
                    <a:gd name="T7" fmla="*/ 24 h 53"/>
                    <a:gd name="T8" fmla="*/ 49 w 52"/>
                    <a:gd name="T9" fmla="*/ 34 h 53"/>
                    <a:gd name="T10" fmla="*/ 29 w 52"/>
                    <a:gd name="T11" fmla="*/ 50 h 53"/>
                    <a:gd name="T12" fmla="*/ 19 w 52"/>
                    <a:gd name="T13" fmla="*/ 49 h 53"/>
                    <a:gd name="T14" fmla="*/ 2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2" y="3"/>
                        <a:pt x="22" y="3"/>
                        <a:pt x="22" y="3"/>
                      </a:cubicBezTo>
                      <a:cubicBezTo>
                        <a:pt x="25" y="0"/>
                        <a:pt x="30" y="1"/>
                        <a:pt x="32" y="4"/>
                      </a:cubicBezTo>
                      <a:cubicBezTo>
                        <a:pt x="49" y="24"/>
                        <a:pt x="49" y="24"/>
                        <a:pt x="49" y="24"/>
                      </a:cubicBezTo>
                      <a:cubicBezTo>
                        <a:pt x="52" y="27"/>
                        <a:pt x="52" y="31"/>
                        <a:pt x="49" y="34"/>
                      </a:cubicBezTo>
                      <a:cubicBezTo>
                        <a:pt x="29" y="50"/>
                        <a:pt x="29" y="50"/>
                        <a:pt x="29" y="50"/>
                      </a:cubicBezTo>
                      <a:cubicBezTo>
                        <a:pt x="26" y="53"/>
                        <a:pt x="22" y="52"/>
                        <a:pt x="19" y="49"/>
                      </a:cubicBezTo>
                      <a:cubicBezTo>
                        <a:pt x="2" y="29"/>
                        <a:pt x="2" y="29"/>
                        <a:pt x="2"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29" name="Freeform 187"/>
                <p:cNvSpPr>
                  <a:spLocks/>
                </p:cNvSpPr>
                <p:nvPr/>
              </p:nvSpPr>
              <p:spPr bwMode="auto">
                <a:xfrm>
                  <a:off x="1686" y="1569"/>
                  <a:ext cx="66" cy="65"/>
                </a:xfrm>
                <a:custGeom>
                  <a:avLst/>
                  <a:gdLst>
                    <a:gd name="T0" fmla="*/ 3 w 52"/>
                    <a:gd name="T1" fmla="*/ 19 h 52"/>
                    <a:gd name="T2" fmla="*/ 23 w 52"/>
                    <a:gd name="T3" fmla="*/ 2 h 52"/>
                    <a:gd name="T4" fmla="*/ 33 w 52"/>
                    <a:gd name="T5" fmla="*/ 3 h 52"/>
                    <a:gd name="T6" fmla="*/ 50 w 52"/>
                    <a:gd name="T7" fmla="*/ 23 h 52"/>
                    <a:gd name="T8" fmla="*/ 49 w 52"/>
                    <a:gd name="T9" fmla="*/ 33 h 52"/>
                    <a:gd name="T10" fmla="*/ 29 w 52"/>
                    <a:gd name="T11" fmla="*/ 50 h 52"/>
                    <a:gd name="T12" fmla="*/ 19 w 52"/>
                    <a:gd name="T13" fmla="*/ 49 h 52"/>
                    <a:gd name="T14" fmla="*/ 3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3" y="2"/>
                        <a:pt x="23" y="2"/>
                        <a:pt x="23" y="2"/>
                      </a:cubicBezTo>
                      <a:cubicBezTo>
                        <a:pt x="26" y="0"/>
                        <a:pt x="30" y="0"/>
                        <a:pt x="33" y="3"/>
                      </a:cubicBezTo>
                      <a:cubicBezTo>
                        <a:pt x="50" y="23"/>
                        <a:pt x="50" y="23"/>
                        <a:pt x="50" y="23"/>
                      </a:cubicBezTo>
                      <a:cubicBezTo>
                        <a:pt x="52" y="26"/>
                        <a:pt x="52" y="31"/>
                        <a:pt x="49" y="33"/>
                      </a:cubicBezTo>
                      <a:cubicBezTo>
                        <a:pt x="29" y="50"/>
                        <a:pt x="29" y="50"/>
                        <a:pt x="29" y="50"/>
                      </a:cubicBezTo>
                      <a:cubicBezTo>
                        <a:pt x="26" y="52"/>
                        <a:pt x="22" y="52"/>
                        <a:pt x="19" y="49"/>
                      </a:cubicBezTo>
                      <a:cubicBezTo>
                        <a:pt x="3" y="29"/>
                        <a:pt x="3" y="29"/>
                        <a:pt x="3" y="29"/>
                      </a:cubicBezTo>
                      <a:cubicBezTo>
                        <a:pt x="0" y="26"/>
                        <a:pt x="0"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30" name="Freeform 188"/>
                <p:cNvSpPr>
                  <a:spLocks/>
                </p:cNvSpPr>
                <p:nvPr/>
              </p:nvSpPr>
              <p:spPr bwMode="auto">
                <a:xfrm>
                  <a:off x="1733" y="1528"/>
                  <a:ext cx="67" cy="66"/>
                </a:xfrm>
                <a:custGeom>
                  <a:avLst/>
                  <a:gdLst>
                    <a:gd name="T0" fmla="*/ 4 w 53"/>
                    <a:gd name="T1" fmla="*/ 19 h 52"/>
                    <a:gd name="T2" fmla="*/ 23 w 53"/>
                    <a:gd name="T3" fmla="*/ 3 h 52"/>
                    <a:gd name="T4" fmla="*/ 33 w 53"/>
                    <a:gd name="T5" fmla="*/ 3 h 52"/>
                    <a:gd name="T6" fmla="*/ 50 w 53"/>
                    <a:gd name="T7" fmla="*/ 23 h 52"/>
                    <a:gd name="T8" fmla="*/ 49 w 53"/>
                    <a:gd name="T9" fmla="*/ 33 h 52"/>
                    <a:gd name="T10" fmla="*/ 30 w 53"/>
                    <a:gd name="T11" fmla="*/ 50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3"/>
                        <a:pt x="23" y="3"/>
                        <a:pt x="23" y="3"/>
                      </a:cubicBezTo>
                      <a:cubicBezTo>
                        <a:pt x="26" y="0"/>
                        <a:pt x="31" y="0"/>
                        <a:pt x="33" y="3"/>
                      </a:cubicBezTo>
                      <a:cubicBezTo>
                        <a:pt x="50" y="23"/>
                        <a:pt x="50" y="23"/>
                        <a:pt x="50" y="23"/>
                      </a:cubicBezTo>
                      <a:cubicBezTo>
                        <a:pt x="53" y="26"/>
                        <a:pt x="52" y="31"/>
                        <a:pt x="49" y="33"/>
                      </a:cubicBezTo>
                      <a:cubicBezTo>
                        <a:pt x="30" y="50"/>
                        <a:pt x="30" y="50"/>
                        <a:pt x="30" y="50"/>
                      </a:cubicBezTo>
                      <a:cubicBezTo>
                        <a:pt x="27" y="52"/>
                        <a:pt x="22" y="52"/>
                        <a:pt x="20" y="49"/>
                      </a:cubicBezTo>
                      <a:cubicBezTo>
                        <a:pt x="3" y="29"/>
                        <a:pt x="3" y="29"/>
                        <a:pt x="3" y="29"/>
                      </a:cubicBezTo>
                      <a:cubicBezTo>
                        <a:pt x="0" y="26"/>
                        <a:pt x="1" y="22"/>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31" name="Freeform 189"/>
                <p:cNvSpPr>
                  <a:spLocks/>
                </p:cNvSpPr>
                <p:nvPr/>
              </p:nvSpPr>
              <p:spPr bwMode="auto">
                <a:xfrm>
                  <a:off x="1781" y="1488"/>
                  <a:ext cx="66" cy="67"/>
                </a:xfrm>
                <a:custGeom>
                  <a:avLst/>
                  <a:gdLst>
                    <a:gd name="T0" fmla="*/ 3 w 52"/>
                    <a:gd name="T1" fmla="*/ 19 h 53"/>
                    <a:gd name="T2" fmla="*/ 22 w 52"/>
                    <a:gd name="T3" fmla="*/ 3 h 53"/>
                    <a:gd name="T4" fmla="*/ 32 w 52"/>
                    <a:gd name="T5" fmla="*/ 4 h 53"/>
                    <a:gd name="T6" fmla="*/ 49 w 52"/>
                    <a:gd name="T7" fmla="*/ 24 h 53"/>
                    <a:gd name="T8" fmla="*/ 49 w 52"/>
                    <a:gd name="T9" fmla="*/ 34 h 53"/>
                    <a:gd name="T10" fmla="*/ 29 w 52"/>
                    <a:gd name="T11" fmla="*/ 50 h 53"/>
                    <a:gd name="T12" fmla="*/ 19 w 52"/>
                    <a:gd name="T13" fmla="*/ 49 h 53"/>
                    <a:gd name="T14" fmla="*/ 2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2" y="3"/>
                        <a:pt x="22" y="3"/>
                        <a:pt x="22" y="3"/>
                      </a:cubicBezTo>
                      <a:cubicBezTo>
                        <a:pt x="25" y="0"/>
                        <a:pt x="30" y="1"/>
                        <a:pt x="32" y="4"/>
                      </a:cubicBezTo>
                      <a:cubicBezTo>
                        <a:pt x="49" y="24"/>
                        <a:pt x="49" y="24"/>
                        <a:pt x="49" y="24"/>
                      </a:cubicBezTo>
                      <a:cubicBezTo>
                        <a:pt x="52" y="27"/>
                        <a:pt x="52" y="31"/>
                        <a:pt x="49" y="34"/>
                      </a:cubicBezTo>
                      <a:cubicBezTo>
                        <a:pt x="29" y="50"/>
                        <a:pt x="29" y="50"/>
                        <a:pt x="29" y="50"/>
                      </a:cubicBezTo>
                      <a:cubicBezTo>
                        <a:pt x="26" y="53"/>
                        <a:pt x="22" y="52"/>
                        <a:pt x="19" y="49"/>
                      </a:cubicBezTo>
                      <a:cubicBezTo>
                        <a:pt x="2" y="29"/>
                        <a:pt x="2" y="29"/>
                        <a:pt x="2"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32" name="Freeform 190"/>
                <p:cNvSpPr>
                  <a:spLocks/>
                </p:cNvSpPr>
                <p:nvPr/>
              </p:nvSpPr>
              <p:spPr bwMode="auto">
                <a:xfrm>
                  <a:off x="1828" y="1449"/>
                  <a:ext cx="66" cy="65"/>
                </a:xfrm>
                <a:custGeom>
                  <a:avLst/>
                  <a:gdLst>
                    <a:gd name="T0" fmla="*/ 3 w 52"/>
                    <a:gd name="T1" fmla="*/ 19 h 52"/>
                    <a:gd name="T2" fmla="*/ 23 w 52"/>
                    <a:gd name="T3" fmla="*/ 2 h 52"/>
                    <a:gd name="T4" fmla="*/ 33 w 52"/>
                    <a:gd name="T5" fmla="*/ 3 h 52"/>
                    <a:gd name="T6" fmla="*/ 50 w 52"/>
                    <a:gd name="T7" fmla="*/ 23 h 52"/>
                    <a:gd name="T8" fmla="*/ 49 w 52"/>
                    <a:gd name="T9" fmla="*/ 33 h 52"/>
                    <a:gd name="T10" fmla="*/ 29 w 52"/>
                    <a:gd name="T11" fmla="*/ 50 h 52"/>
                    <a:gd name="T12" fmla="*/ 19 w 52"/>
                    <a:gd name="T13" fmla="*/ 49 h 52"/>
                    <a:gd name="T14" fmla="*/ 3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3" y="2"/>
                        <a:pt x="23" y="2"/>
                        <a:pt x="23" y="2"/>
                      </a:cubicBezTo>
                      <a:cubicBezTo>
                        <a:pt x="26" y="0"/>
                        <a:pt x="30" y="0"/>
                        <a:pt x="33" y="3"/>
                      </a:cubicBezTo>
                      <a:cubicBezTo>
                        <a:pt x="50" y="23"/>
                        <a:pt x="50" y="23"/>
                        <a:pt x="50" y="23"/>
                      </a:cubicBezTo>
                      <a:cubicBezTo>
                        <a:pt x="52" y="26"/>
                        <a:pt x="52" y="31"/>
                        <a:pt x="49" y="33"/>
                      </a:cubicBezTo>
                      <a:cubicBezTo>
                        <a:pt x="29" y="50"/>
                        <a:pt x="29" y="50"/>
                        <a:pt x="29" y="50"/>
                      </a:cubicBezTo>
                      <a:cubicBezTo>
                        <a:pt x="26" y="52"/>
                        <a:pt x="22" y="52"/>
                        <a:pt x="19" y="49"/>
                      </a:cubicBezTo>
                      <a:cubicBezTo>
                        <a:pt x="3" y="29"/>
                        <a:pt x="3" y="29"/>
                        <a:pt x="3" y="29"/>
                      </a:cubicBezTo>
                      <a:cubicBezTo>
                        <a:pt x="0" y="26"/>
                        <a:pt x="0"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33" name="Freeform 191"/>
                <p:cNvSpPr>
                  <a:spLocks/>
                </p:cNvSpPr>
                <p:nvPr/>
              </p:nvSpPr>
              <p:spPr bwMode="auto">
                <a:xfrm>
                  <a:off x="1875" y="1408"/>
                  <a:ext cx="67" cy="66"/>
                </a:xfrm>
                <a:custGeom>
                  <a:avLst/>
                  <a:gdLst>
                    <a:gd name="T0" fmla="*/ 4 w 53"/>
                    <a:gd name="T1" fmla="*/ 19 h 52"/>
                    <a:gd name="T2" fmla="*/ 23 w 53"/>
                    <a:gd name="T3" fmla="*/ 3 h 52"/>
                    <a:gd name="T4" fmla="*/ 33 w 53"/>
                    <a:gd name="T5" fmla="*/ 3 h 52"/>
                    <a:gd name="T6" fmla="*/ 50 w 53"/>
                    <a:gd name="T7" fmla="*/ 23 h 52"/>
                    <a:gd name="T8" fmla="*/ 49 w 53"/>
                    <a:gd name="T9" fmla="*/ 33 h 52"/>
                    <a:gd name="T10" fmla="*/ 30 w 53"/>
                    <a:gd name="T11" fmla="*/ 50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3"/>
                        <a:pt x="23" y="3"/>
                        <a:pt x="23" y="3"/>
                      </a:cubicBezTo>
                      <a:cubicBezTo>
                        <a:pt x="26" y="0"/>
                        <a:pt x="31" y="0"/>
                        <a:pt x="33" y="3"/>
                      </a:cubicBezTo>
                      <a:cubicBezTo>
                        <a:pt x="50" y="23"/>
                        <a:pt x="50" y="23"/>
                        <a:pt x="50" y="23"/>
                      </a:cubicBezTo>
                      <a:cubicBezTo>
                        <a:pt x="53" y="26"/>
                        <a:pt x="52" y="31"/>
                        <a:pt x="49" y="33"/>
                      </a:cubicBezTo>
                      <a:cubicBezTo>
                        <a:pt x="30" y="50"/>
                        <a:pt x="30" y="50"/>
                        <a:pt x="30" y="50"/>
                      </a:cubicBezTo>
                      <a:cubicBezTo>
                        <a:pt x="27" y="52"/>
                        <a:pt x="22" y="52"/>
                        <a:pt x="20" y="49"/>
                      </a:cubicBezTo>
                      <a:cubicBezTo>
                        <a:pt x="3" y="29"/>
                        <a:pt x="3" y="29"/>
                        <a:pt x="3" y="29"/>
                      </a:cubicBezTo>
                      <a:cubicBezTo>
                        <a:pt x="0" y="26"/>
                        <a:pt x="1" y="22"/>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34" name="Freeform 192"/>
                <p:cNvSpPr>
                  <a:spLocks/>
                </p:cNvSpPr>
                <p:nvPr/>
              </p:nvSpPr>
              <p:spPr bwMode="auto">
                <a:xfrm>
                  <a:off x="1923" y="1368"/>
                  <a:ext cx="66" cy="67"/>
                </a:xfrm>
                <a:custGeom>
                  <a:avLst/>
                  <a:gdLst>
                    <a:gd name="T0" fmla="*/ 3 w 52"/>
                    <a:gd name="T1" fmla="*/ 19 h 53"/>
                    <a:gd name="T2" fmla="*/ 22 w 52"/>
                    <a:gd name="T3" fmla="*/ 3 h 53"/>
                    <a:gd name="T4" fmla="*/ 32 w 52"/>
                    <a:gd name="T5" fmla="*/ 4 h 53"/>
                    <a:gd name="T6" fmla="*/ 49 w 52"/>
                    <a:gd name="T7" fmla="*/ 24 h 53"/>
                    <a:gd name="T8" fmla="*/ 49 w 52"/>
                    <a:gd name="T9" fmla="*/ 34 h 53"/>
                    <a:gd name="T10" fmla="*/ 29 w 52"/>
                    <a:gd name="T11" fmla="*/ 50 h 53"/>
                    <a:gd name="T12" fmla="*/ 19 w 52"/>
                    <a:gd name="T13" fmla="*/ 49 h 53"/>
                    <a:gd name="T14" fmla="*/ 2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2" y="3"/>
                        <a:pt x="22" y="3"/>
                        <a:pt x="22" y="3"/>
                      </a:cubicBezTo>
                      <a:cubicBezTo>
                        <a:pt x="25" y="0"/>
                        <a:pt x="30" y="1"/>
                        <a:pt x="32" y="4"/>
                      </a:cubicBezTo>
                      <a:cubicBezTo>
                        <a:pt x="49" y="24"/>
                        <a:pt x="49" y="24"/>
                        <a:pt x="49" y="24"/>
                      </a:cubicBezTo>
                      <a:cubicBezTo>
                        <a:pt x="52" y="27"/>
                        <a:pt x="52" y="31"/>
                        <a:pt x="49" y="34"/>
                      </a:cubicBezTo>
                      <a:cubicBezTo>
                        <a:pt x="29" y="50"/>
                        <a:pt x="29" y="50"/>
                        <a:pt x="29" y="50"/>
                      </a:cubicBezTo>
                      <a:cubicBezTo>
                        <a:pt x="26" y="53"/>
                        <a:pt x="22" y="52"/>
                        <a:pt x="19" y="49"/>
                      </a:cubicBezTo>
                      <a:cubicBezTo>
                        <a:pt x="2" y="29"/>
                        <a:pt x="2" y="29"/>
                        <a:pt x="2"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35" name="Freeform 193"/>
                <p:cNvSpPr>
                  <a:spLocks/>
                </p:cNvSpPr>
                <p:nvPr/>
              </p:nvSpPr>
              <p:spPr bwMode="auto">
                <a:xfrm>
                  <a:off x="1970" y="1311"/>
                  <a:ext cx="86" cy="83"/>
                </a:xfrm>
                <a:custGeom>
                  <a:avLst/>
                  <a:gdLst>
                    <a:gd name="T0" fmla="*/ 3 w 68"/>
                    <a:gd name="T1" fmla="*/ 33 h 66"/>
                    <a:gd name="T2" fmla="*/ 39 w 68"/>
                    <a:gd name="T3" fmla="*/ 3 h 66"/>
                    <a:gd name="T4" fmla="*/ 49 w 68"/>
                    <a:gd name="T5" fmla="*/ 4 h 66"/>
                    <a:gd name="T6" fmla="*/ 66 w 68"/>
                    <a:gd name="T7" fmla="*/ 23 h 66"/>
                    <a:gd name="T8" fmla="*/ 65 w 68"/>
                    <a:gd name="T9" fmla="*/ 34 h 66"/>
                    <a:gd name="T10" fmla="*/ 30 w 68"/>
                    <a:gd name="T11" fmla="*/ 63 h 66"/>
                    <a:gd name="T12" fmla="*/ 19 w 68"/>
                    <a:gd name="T13" fmla="*/ 63 h 66"/>
                    <a:gd name="T14" fmla="*/ 3 w 68"/>
                    <a:gd name="T15" fmla="*/ 43 h 66"/>
                    <a:gd name="T16" fmla="*/ 3 w 68"/>
                    <a:gd name="T17" fmla="*/ 3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6">
                      <a:moveTo>
                        <a:pt x="3" y="33"/>
                      </a:moveTo>
                      <a:cubicBezTo>
                        <a:pt x="39" y="3"/>
                        <a:pt x="39" y="3"/>
                        <a:pt x="39" y="3"/>
                      </a:cubicBezTo>
                      <a:cubicBezTo>
                        <a:pt x="42" y="0"/>
                        <a:pt x="46" y="1"/>
                        <a:pt x="49" y="4"/>
                      </a:cubicBezTo>
                      <a:cubicBezTo>
                        <a:pt x="66" y="23"/>
                        <a:pt x="66" y="23"/>
                        <a:pt x="66" y="23"/>
                      </a:cubicBezTo>
                      <a:cubicBezTo>
                        <a:pt x="68" y="27"/>
                        <a:pt x="68" y="31"/>
                        <a:pt x="65" y="34"/>
                      </a:cubicBezTo>
                      <a:cubicBezTo>
                        <a:pt x="30" y="63"/>
                        <a:pt x="30" y="63"/>
                        <a:pt x="30" y="63"/>
                      </a:cubicBezTo>
                      <a:cubicBezTo>
                        <a:pt x="27" y="66"/>
                        <a:pt x="22" y="66"/>
                        <a:pt x="19" y="63"/>
                      </a:cubicBezTo>
                      <a:cubicBezTo>
                        <a:pt x="3" y="43"/>
                        <a:pt x="3" y="43"/>
                        <a:pt x="3" y="43"/>
                      </a:cubicBezTo>
                      <a:cubicBezTo>
                        <a:pt x="0" y="40"/>
                        <a:pt x="0" y="35"/>
                        <a:pt x="3" y="3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36" name="Freeform 194"/>
                <p:cNvSpPr>
                  <a:spLocks/>
                </p:cNvSpPr>
                <p:nvPr/>
              </p:nvSpPr>
              <p:spPr bwMode="auto">
                <a:xfrm>
                  <a:off x="1488" y="1815"/>
                  <a:ext cx="67" cy="66"/>
                </a:xfrm>
                <a:custGeom>
                  <a:avLst/>
                  <a:gdLst>
                    <a:gd name="T0" fmla="*/ 4 w 53"/>
                    <a:gd name="T1" fmla="*/ 19 h 52"/>
                    <a:gd name="T2" fmla="*/ 23 w 53"/>
                    <a:gd name="T3" fmla="*/ 2 h 52"/>
                    <a:gd name="T4" fmla="*/ 33 w 53"/>
                    <a:gd name="T5" fmla="*/ 3 h 52"/>
                    <a:gd name="T6" fmla="*/ 50 w 53"/>
                    <a:gd name="T7" fmla="*/ 23 h 52"/>
                    <a:gd name="T8" fmla="*/ 49 w 53"/>
                    <a:gd name="T9" fmla="*/ 33 h 52"/>
                    <a:gd name="T10" fmla="*/ 30 w 53"/>
                    <a:gd name="T11" fmla="*/ 50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2"/>
                        <a:pt x="23" y="2"/>
                        <a:pt x="23" y="2"/>
                      </a:cubicBezTo>
                      <a:cubicBezTo>
                        <a:pt x="26" y="0"/>
                        <a:pt x="31" y="0"/>
                        <a:pt x="33" y="3"/>
                      </a:cubicBezTo>
                      <a:cubicBezTo>
                        <a:pt x="50" y="23"/>
                        <a:pt x="50" y="23"/>
                        <a:pt x="50" y="23"/>
                      </a:cubicBezTo>
                      <a:cubicBezTo>
                        <a:pt x="53" y="26"/>
                        <a:pt x="52" y="31"/>
                        <a:pt x="49" y="33"/>
                      </a:cubicBezTo>
                      <a:cubicBezTo>
                        <a:pt x="30" y="50"/>
                        <a:pt x="30" y="50"/>
                        <a:pt x="30" y="50"/>
                      </a:cubicBezTo>
                      <a:cubicBezTo>
                        <a:pt x="27" y="52"/>
                        <a:pt x="22" y="52"/>
                        <a:pt x="20" y="49"/>
                      </a:cubicBezTo>
                      <a:cubicBezTo>
                        <a:pt x="3" y="29"/>
                        <a:pt x="3" y="29"/>
                        <a:pt x="3" y="29"/>
                      </a:cubicBezTo>
                      <a:cubicBezTo>
                        <a:pt x="0" y="26"/>
                        <a:pt x="1" y="21"/>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37" name="Freeform 195"/>
                <p:cNvSpPr>
                  <a:spLocks/>
                </p:cNvSpPr>
                <p:nvPr/>
              </p:nvSpPr>
              <p:spPr bwMode="auto">
                <a:xfrm>
                  <a:off x="1536" y="1775"/>
                  <a:ext cx="66" cy="65"/>
                </a:xfrm>
                <a:custGeom>
                  <a:avLst/>
                  <a:gdLst>
                    <a:gd name="T0" fmla="*/ 3 w 52"/>
                    <a:gd name="T1" fmla="*/ 19 h 52"/>
                    <a:gd name="T2" fmla="*/ 22 w 52"/>
                    <a:gd name="T3" fmla="*/ 3 h 52"/>
                    <a:gd name="T4" fmla="*/ 32 w 52"/>
                    <a:gd name="T5" fmla="*/ 3 h 52"/>
                    <a:gd name="T6" fmla="*/ 49 w 52"/>
                    <a:gd name="T7" fmla="*/ 23 h 52"/>
                    <a:gd name="T8" fmla="*/ 49 w 52"/>
                    <a:gd name="T9" fmla="*/ 33 h 52"/>
                    <a:gd name="T10" fmla="*/ 29 w 52"/>
                    <a:gd name="T11" fmla="*/ 50 h 52"/>
                    <a:gd name="T12" fmla="*/ 19 w 52"/>
                    <a:gd name="T13" fmla="*/ 49 h 52"/>
                    <a:gd name="T14" fmla="*/ 2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2" y="3"/>
                        <a:pt x="22" y="3"/>
                        <a:pt x="22" y="3"/>
                      </a:cubicBezTo>
                      <a:cubicBezTo>
                        <a:pt x="25" y="0"/>
                        <a:pt x="30" y="0"/>
                        <a:pt x="32" y="3"/>
                      </a:cubicBezTo>
                      <a:cubicBezTo>
                        <a:pt x="49" y="23"/>
                        <a:pt x="49" y="23"/>
                        <a:pt x="49" y="23"/>
                      </a:cubicBezTo>
                      <a:cubicBezTo>
                        <a:pt x="52" y="26"/>
                        <a:pt x="52" y="31"/>
                        <a:pt x="49" y="33"/>
                      </a:cubicBezTo>
                      <a:cubicBezTo>
                        <a:pt x="29" y="50"/>
                        <a:pt x="29" y="50"/>
                        <a:pt x="29" y="50"/>
                      </a:cubicBezTo>
                      <a:cubicBezTo>
                        <a:pt x="26" y="52"/>
                        <a:pt x="22" y="52"/>
                        <a:pt x="19" y="49"/>
                      </a:cubicBezTo>
                      <a:cubicBezTo>
                        <a:pt x="2" y="29"/>
                        <a:pt x="2" y="29"/>
                        <a:pt x="2"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38" name="Freeform 196"/>
                <p:cNvSpPr>
                  <a:spLocks/>
                </p:cNvSpPr>
                <p:nvPr/>
              </p:nvSpPr>
              <p:spPr bwMode="auto">
                <a:xfrm>
                  <a:off x="1583" y="1734"/>
                  <a:ext cx="66" cy="67"/>
                </a:xfrm>
                <a:custGeom>
                  <a:avLst/>
                  <a:gdLst>
                    <a:gd name="T0" fmla="*/ 3 w 52"/>
                    <a:gd name="T1" fmla="*/ 19 h 53"/>
                    <a:gd name="T2" fmla="*/ 23 w 52"/>
                    <a:gd name="T3" fmla="*/ 3 h 53"/>
                    <a:gd name="T4" fmla="*/ 33 w 52"/>
                    <a:gd name="T5" fmla="*/ 4 h 53"/>
                    <a:gd name="T6" fmla="*/ 50 w 52"/>
                    <a:gd name="T7" fmla="*/ 24 h 53"/>
                    <a:gd name="T8" fmla="*/ 49 w 52"/>
                    <a:gd name="T9" fmla="*/ 34 h 53"/>
                    <a:gd name="T10" fmla="*/ 30 w 52"/>
                    <a:gd name="T11" fmla="*/ 50 h 53"/>
                    <a:gd name="T12" fmla="*/ 20 w 52"/>
                    <a:gd name="T13" fmla="*/ 49 h 53"/>
                    <a:gd name="T14" fmla="*/ 3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3" y="3"/>
                        <a:pt x="23" y="3"/>
                        <a:pt x="23" y="3"/>
                      </a:cubicBezTo>
                      <a:cubicBezTo>
                        <a:pt x="26" y="0"/>
                        <a:pt x="30" y="1"/>
                        <a:pt x="33" y="4"/>
                      </a:cubicBezTo>
                      <a:cubicBezTo>
                        <a:pt x="50" y="24"/>
                        <a:pt x="50" y="24"/>
                        <a:pt x="50" y="24"/>
                      </a:cubicBezTo>
                      <a:cubicBezTo>
                        <a:pt x="52" y="27"/>
                        <a:pt x="52" y="31"/>
                        <a:pt x="49" y="34"/>
                      </a:cubicBezTo>
                      <a:cubicBezTo>
                        <a:pt x="30" y="50"/>
                        <a:pt x="30" y="50"/>
                        <a:pt x="30" y="50"/>
                      </a:cubicBezTo>
                      <a:cubicBezTo>
                        <a:pt x="27" y="53"/>
                        <a:pt x="22" y="52"/>
                        <a:pt x="20" y="49"/>
                      </a:cubicBezTo>
                      <a:cubicBezTo>
                        <a:pt x="3" y="29"/>
                        <a:pt x="3" y="29"/>
                        <a:pt x="3"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39" name="Freeform 197"/>
                <p:cNvSpPr>
                  <a:spLocks/>
                </p:cNvSpPr>
                <p:nvPr/>
              </p:nvSpPr>
              <p:spPr bwMode="auto">
                <a:xfrm>
                  <a:off x="1630" y="1695"/>
                  <a:ext cx="67" cy="66"/>
                </a:xfrm>
                <a:custGeom>
                  <a:avLst/>
                  <a:gdLst>
                    <a:gd name="T0" fmla="*/ 4 w 53"/>
                    <a:gd name="T1" fmla="*/ 19 h 52"/>
                    <a:gd name="T2" fmla="*/ 23 w 53"/>
                    <a:gd name="T3" fmla="*/ 2 h 52"/>
                    <a:gd name="T4" fmla="*/ 33 w 53"/>
                    <a:gd name="T5" fmla="*/ 3 h 52"/>
                    <a:gd name="T6" fmla="*/ 50 w 53"/>
                    <a:gd name="T7" fmla="*/ 23 h 52"/>
                    <a:gd name="T8" fmla="*/ 49 w 53"/>
                    <a:gd name="T9" fmla="*/ 33 h 52"/>
                    <a:gd name="T10" fmla="*/ 30 w 53"/>
                    <a:gd name="T11" fmla="*/ 50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2"/>
                        <a:pt x="23" y="2"/>
                        <a:pt x="23" y="2"/>
                      </a:cubicBezTo>
                      <a:cubicBezTo>
                        <a:pt x="26" y="0"/>
                        <a:pt x="31" y="0"/>
                        <a:pt x="33" y="3"/>
                      </a:cubicBezTo>
                      <a:cubicBezTo>
                        <a:pt x="50" y="23"/>
                        <a:pt x="50" y="23"/>
                        <a:pt x="50" y="23"/>
                      </a:cubicBezTo>
                      <a:cubicBezTo>
                        <a:pt x="53" y="26"/>
                        <a:pt x="52" y="31"/>
                        <a:pt x="49" y="33"/>
                      </a:cubicBezTo>
                      <a:cubicBezTo>
                        <a:pt x="30" y="50"/>
                        <a:pt x="30" y="50"/>
                        <a:pt x="30" y="50"/>
                      </a:cubicBezTo>
                      <a:cubicBezTo>
                        <a:pt x="27" y="52"/>
                        <a:pt x="22" y="52"/>
                        <a:pt x="20" y="49"/>
                      </a:cubicBezTo>
                      <a:cubicBezTo>
                        <a:pt x="3" y="29"/>
                        <a:pt x="3" y="29"/>
                        <a:pt x="3" y="29"/>
                      </a:cubicBezTo>
                      <a:cubicBezTo>
                        <a:pt x="0" y="26"/>
                        <a:pt x="1" y="21"/>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40" name="Freeform 198"/>
                <p:cNvSpPr>
                  <a:spLocks/>
                </p:cNvSpPr>
                <p:nvPr/>
              </p:nvSpPr>
              <p:spPr bwMode="auto">
                <a:xfrm>
                  <a:off x="1678" y="1655"/>
                  <a:ext cx="65" cy="65"/>
                </a:xfrm>
                <a:custGeom>
                  <a:avLst/>
                  <a:gdLst>
                    <a:gd name="T0" fmla="*/ 3 w 52"/>
                    <a:gd name="T1" fmla="*/ 19 h 52"/>
                    <a:gd name="T2" fmla="*/ 22 w 52"/>
                    <a:gd name="T3" fmla="*/ 3 h 52"/>
                    <a:gd name="T4" fmla="*/ 32 w 52"/>
                    <a:gd name="T5" fmla="*/ 3 h 52"/>
                    <a:gd name="T6" fmla="*/ 49 w 52"/>
                    <a:gd name="T7" fmla="*/ 23 h 52"/>
                    <a:gd name="T8" fmla="*/ 49 w 52"/>
                    <a:gd name="T9" fmla="*/ 33 h 52"/>
                    <a:gd name="T10" fmla="*/ 29 w 52"/>
                    <a:gd name="T11" fmla="*/ 50 h 52"/>
                    <a:gd name="T12" fmla="*/ 19 w 52"/>
                    <a:gd name="T13" fmla="*/ 49 h 52"/>
                    <a:gd name="T14" fmla="*/ 2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2" y="3"/>
                        <a:pt x="22" y="3"/>
                        <a:pt x="22" y="3"/>
                      </a:cubicBezTo>
                      <a:cubicBezTo>
                        <a:pt x="25" y="0"/>
                        <a:pt x="30" y="0"/>
                        <a:pt x="32" y="3"/>
                      </a:cubicBezTo>
                      <a:cubicBezTo>
                        <a:pt x="49" y="23"/>
                        <a:pt x="49" y="23"/>
                        <a:pt x="49" y="23"/>
                      </a:cubicBezTo>
                      <a:cubicBezTo>
                        <a:pt x="52" y="26"/>
                        <a:pt x="52" y="31"/>
                        <a:pt x="49" y="33"/>
                      </a:cubicBezTo>
                      <a:cubicBezTo>
                        <a:pt x="29" y="50"/>
                        <a:pt x="29" y="50"/>
                        <a:pt x="29" y="50"/>
                      </a:cubicBezTo>
                      <a:cubicBezTo>
                        <a:pt x="26" y="52"/>
                        <a:pt x="22" y="52"/>
                        <a:pt x="19" y="49"/>
                      </a:cubicBezTo>
                      <a:cubicBezTo>
                        <a:pt x="2" y="29"/>
                        <a:pt x="2" y="29"/>
                        <a:pt x="2"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41" name="Freeform 199"/>
                <p:cNvSpPr>
                  <a:spLocks/>
                </p:cNvSpPr>
                <p:nvPr/>
              </p:nvSpPr>
              <p:spPr bwMode="auto">
                <a:xfrm>
                  <a:off x="1724" y="1614"/>
                  <a:ext cx="66" cy="67"/>
                </a:xfrm>
                <a:custGeom>
                  <a:avLst/>
                  <a:gdLst>
                    <a:gd name="T0" fmla="*/ 3 w 52"/>
                    <a:gd name="T1" fmla="*/ 19 h 53"/>
                    <a:gd name="T2" fmla="*/ 23 w 52"/>
                    <a:gd name="T3" fmla="*/ 3 h 53"/>
                    <a:gd name="T4" fmla="*/ 33 w 52"/>
                    <a:gd name="T5" fmla="*/ 4 h 53"/>
                    <a:gd name="T6" fmla="*/ 50 w 52"/>
                    <a:gd name="T7" fmla="*/ 24 h 53"/>
                    <a:gd name="T8" fmla="*/ 49 w 52"/>
                    <a:gd name="T9" fmla="*/ 34 h 53"/>
                    <a:gd name="T10" fmla="*/ 29 w 52"/>
                    <a:gd name="T11" fmla="*/ 50 h 53"/>
                    <a:gd name="T12" fmla="*/ 20 w 52"/>
                    <a:gd name="T13" fmla="*/ 49 h 53"/>
                    <a:gd name="T14" fmla="*/ 3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3" y="3"/>
                        <a:pt x="23" y="3"/>
                        <a:pt x="23" y="3"/>
                      </a:cubicBezTo>
                      <a:cubicBezTo>
                        <a:pt x="26" y="0"/>
                        <a:pt x="30" y="1"/>
                        <a:pt x="33" y="4"/>
                      </a:cubicBezTo>
                      <a:cubicBezTo>
                        <a:pt x="50" y="24"/>
                        <a:pt x="50" y="24"/>
                        <a:pt x="50" y="24"/>
                      </a:cubicBezTo>
                      <a:cubicBezTo>
                        <a:pt x="52" y="27"/>
                        <a:pt x="52" y="31"/>
                        <a:pt x="49" y="34"/>
                      </a:cubicBezTo>
                      <a:cubicBezTo>
                        <a:pt x="29" y="50"/>
                        <a:pt x="29" y="50"/>
                        <a:pt x="29" y="50"/>
                      </a:cubicBezTo>
                      <a:cubicBezTo>
                        <a:pt x="27" y="53"/>
                        <a:pt x="22" y="52"/>
                        <a:pt x="20" y="49"/>
                      </a:cubicBezTo>
                      <a:cubicBezTo>
                        <a:pt x="3" y="29"/>
                        <a:pt x="3" y="29"/>
                        <a:pt x="3"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42" name="Freeform 200"/>
                <p:cNvSpPr>
                  <a:spLocks/>
                </p:cNvSpPr>
                <p:nvPr/>
              </p:nvSpPr>
              <p:spPr bwMode="auto">
                <a:xfrm>
                  <a:off x="1771" y="1575"/>
                  <a:ext cx="67" cy="66"/>
                </a:xfrm>
                <a:custGeom>
                  <a:avLst/>
                  <a:gdLst>
                    <a:gd name="T0" fmla="*/ 4 w 53"/>
                    <a:gd name="T1" fmla="*/ 19 h 52"/>
                    <a:gd name="T2" fmla="*/ 23 w 53"/>
                    <a:gd name="T3" fmla="*/ 2 h 52"/>
                    <a:gd name="T4" fmla="*/ 33 w 53"/>
                    <a:gd name="T5" fmla="*/ 3 h 52"/>
                    <a:gd name="T6" fmla="*/ 50 w 53"/>
                    <a:gd name="T7" fmla="*/ 23 h 52"/>
                    <a:gd name="T8" fmla="*/ 49 w 53"/>
                    <a:gd name="T9" fmla="*/ 33 h 52"/>
                    <a:gd name="T10" fmla="*/ 30 w 53"/>
                    <a:gd name="T11" fmla="*/ 50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2"/>
                        <a:pt x="23" y="2"/>
                        <a:pt x="23" y="2"/>
                      </a:cubicBezTo>
                      <a:cubicBezTo>
                        <a:pt x="26" y="0"/>
                        <a:pt x="31" y="0"/>
                        <a:pt x="33" y="3"/>
                      </a:cubicBezTo>
                      <a:cubicBezTo>
                        <a:pt x="50" y="23"/>
                        <a:pt x="50" y="23"/>
                        <a:pt x="50" y="23"/>
                      </a:cubicBezTo>
                      <a:cubicBezTo>
                        <a:pt x="53" y="26"/>
                        <a:pt x="52" y="31"/>
                        <a:pt x="49" y="33"/>
                      </a:cubicBezTo>
                      <a:cubicBezTo>
                        <a:pt x="30" y="50"/>
                        <a:pt x="30" y="50"/>
                        <a:pt x="30" y="50"/>
                      </a:cubicBezTo>
                      <a:cubicBezTo>
                        <a:pt x="27" y="52"/>
                        <a:pt x="22" y="52"/>
                        <a:pt x="20" y="49"/>
                      </a:cubicBezTo>
                      <a:cubicBezTo>
                        <a:pt x="3" y="29"/>
                        <a:pt x="3" y="29"/>
                        <a:pt x="3" y="29"/>
                      </a:cubicBezTo>
                      <a:cubicBezTo>
                        <a:pt x="0" y="26"/>
                        <a:pt x="1" y="21"/>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43" name="Freeform 201"/>
                <p:cNvSpPr>
                  <a:spLocks/>
                </p:cNvSpPr>
                <p:nvPr/>
              </p:nvSpPr>
              <p:spPr bwMode="auto">
                <a:xfrm>
                  <a:off x="1819" y="1535"/>
                  <a:ext cx="66" cy="65"/>
                </a:xfrm>
                <a:custGeom>
                  <a:avLst/>
                  <a:gdLst>
                    <a:gd name="T0" fmla="*/ 3 w 52"/>
                    <a:gd name="T1" fmla="*/ 19 h 52"/>
                    <a:gd name="T2" fmla="*/ 22 w 52"/>
                    <a:gd name="T3" fmla="*/ 3 h 52"/>
                    <a:gd name="T4" fmla="*/ 32 w 52"/>
                    <a:gd name="T5" fmla="*/ 3 h 52"/>
                    <a:gd name="T6" fmla="*/ 49 w 52"/>
                    <a:gd name="T7" fmla="*/ 23 h 52"/>
                    <a:gd name="T8" fmla="*/ 49 w 52"/>
                    <a:gd name="T9" fmla="*/ 33 h 52"/>
                    <a:gd name="T10" fmla="*/ 29 w 52"/>
                    <a:gd name="T11" fmla="*/ 50 h 52"/>
                    <a:gd name="T12" fmla="*/ 19 w 52"/>
                    <a:gd name="T13" fmla="*/ 49 h 52"/>
                    <a:gd name="T14" fmla="*/ 2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2" y="3"/>
                        <a:pt x="22" y="3"/>
                        <a:pt x="22" y="3"/>
                      </a:cubicBezTo>
                      <a:cubicBezTo>
                        <a:pt x="25" y="0"/>
                        <a:pt x="30" y="0"/>
                        <a:pt x="32" y="3"/>
                      </a:cubicBezTo>
                      <a:cubicBezTo>
                        <a:pt x="49" y="23"/>
                        <a:pt x="49" y="23"/>
                        <a:pt x="49" y="23"/>
                      </a:cubicBezTo>
                      <a:cubicBezTo>
                        <a:pt x="52" y="26"/>
                        <a:pt x="52" y="31"/>
                        <a:pt x="49" y="33"/>
                      </a:cubicBezTo>
                      <a:cubicBezTo>
                        <a:pt x="29" y="50"/>
                        <a:pt x="29" y="50"/>
                        <a:pt x="29" y="50"/>
                      </a:cubicBezTo>
                      <a:cubicBezTo>
                        <a:pt x="26" y="52"/>
                        <a:pt x="22" y="52"/>
                        <a:pt x="19" y="49"/>
                      </a:cubicBezTo>
                      <a:cubicBezTo>
                        <a:pt x="2" y="29"/>
                        <a:pt x="2" y="29"/>
                        <a:pt x="2"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44" name="Freeform 202"/>
                <p:cNvSpPr>
                  <a:spLocks/>
                </p:cNvSpPr>
                <p:nvPr/>
              </p:nvSpPr>
              <p:spPr bwMode="auto">
                <a:xfrm>
                  <a:off x="1866" y="1494"/>
                  <a:ext cx="66" cy="67"/>
                </a:xfrm>
                <a:custGeom>
                  <a:avLst/>
                  <a:gdLst>
                    <a:gd name="T0" fmla="*/ 3 w 52"/>
                    <a:gd name="T1" fmla="*/ 19 h 53"/>
                    <a:gd name="T2" fmla="*/ 23 w 52"/>
                    <a:gd name="T3" fmla="*/ 3 h 53"/>
                    <a:gd name="T4" fmla="*/ 33 w 52"/>
                    <a:gd name="T5" fmla="*/ 4 h 53"/>
                    <a:gd name="T6" fmla="*/ 50 w 52"/>
                    <a:gd name="T7" fmla="*/ 24 h 53"/>
                    <a:gd name="T8" fmla="*/ 49 w 52"/>
                    <a:gd name="T9" fmla="*/ 34 h 53"/>
                    <a:gd name="T10" fmla="*/ 29 w 52"/>
                    <a:gd name="T11" fmla="*/ 50 h 53"/>
                    <a:gd name="T12" fmla="*/ 19 w 52"/>
                    <a:gd name="T13" fmla="*/ 49 h 53"/>
                    <a:gd name="T14" fmla="*/ 3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3" y="3"/>
                        <a:pt x="23" y="3"/>
                        <a:pt x="23" y="3"/>
                      </a:cubicBezTo>
                      <a:cubicBezTo>
                        <a:pt x="26" y="0"/>
                        <a:pt x="30" y="1"/>
                        <a:pt x="33" y="4"/>
                      </a:cubicBezTo>
                      <a:cubicBezTo>
                        <a:pt x="50" y="24"/>
                        <a:pt x="50" y="24"/>
                        <a:pt x="50" y="24"/>
                      </a:cubicBezTo>
                      <a:cubicBezTo>
                        <a:pt x="52" y="27"/>
                        <a:pt x="52" y="31"/>
                        <a:pt x="49" y="34"/>
                      </a:cubicBezTo>
                      <a:cubicBezTo>
                        <a:pt x="29" y="50"/>
                        <a:pt x="29" y="50"/>
                        <a:pt x="29" y="50"/>
                      </a:cubicBezTo>
                      <a:cubicBezTo>
                        <a:pt x="27" y="53"/>
                        <a:pt x="22" y="52"/>
                        <a:pt x="19" y="49"/>
                      </a:cubicBezTo>
                      <a:cubicBezTo>
                        <a:pt x="3" y="29"/>
                        <a:pt x="3" y="29"/>
                        <a:pt x="3"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45" name="Freeform 203"/>
                <p:cNvSpPr>
                  <a:spLocks/>
                </p:cNvSpPr>
                <p:nvPr/>
              </p:nvSpPr>
              <p:spPr bwMode="auto">
                <a:xfrm>
                  <a:off x="1913" y="1455"/>
                  <a:ext cx="67" cy="66"/>
                </a:xfrm>
                <a:custGeom>
                  <a:avLst/>
                  <a:gdLst>
                    <a:gd name="T0" fmla="*/ 4 w 53"/>
                    <a:gd name="T1" fmla="*/ 19 h 52"/>
                    <a:gd name="T2" fmla="*/ 23 w 53"/>
                    <a:gd name="T3" fmla="*/ 2 h 52"/>
                    <a:gd name="T4" fmla="*/ 33 w 53"/>
                    <a:gd name="T5" fmla="*/ 3 h 52"/>
                    <a:gd name="T6" fmla="*/ 50 w 53"/>
                    <a:gd name="T7" fmla="*/ 23 h 52"/>
                    <a:gd name="T8" fmla="*/ 49 w 53"/>
                    <a:gd name="T9" fmla="*/ 33 h 52"/>
                    <a:gd name="T10" fmla="*/ 30 w 53"/>
                    <a:gd name="T11" fmla="*/ 50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2"/>
                        <a:pt x="23" y="2"/>
                        <a:pt x="23" y="2"/>
                      </a:cubicBezTo>
                      <a:cubicBezTo>
                        <a:pt x="26" y="0"/>
                        <a:pt x="31" y="0"/>
                        <a:pt x="33" y="3"/>
                      </a:cubicBezTo>
                      <a:cubicBezTo>
                        <a:pt x="50" y="23"/>
                        <a:pt x="50" y="23"/>
                        <a:pt x="50" y="23"/>
                      </a:cubicBezTo>
                      <a:cubicBezTo>
                        <a:pt x="53" y="26"/>
                        <a:pt x="52" y="30"/>
                        <a:pt x="49" y="33"/>
                      </a:cubicBezTo>
                      <a:cubicBezTo>
                        <a:pt x="30" y="50"/>
                        <a:pt x="30" y="50"/>
                        <a:pt x="30" y="50"/>
                      </a:cubicBezTo>
                      <a:cubicBezTo>
                        <a:pt x="27" y="52"/>
                        <a:pt x="22" y="52"/>
                        <a:pt x="20" y="49"/>
                      </a:cubicBezTo>
                      <a:cubicBezTo>
                        <a:pt x="3" y="29"/>
                        <a:pt x="3" y="29"/>
                        <a:pt x="3" y="29"/>
                      </a:cubicBezTo>
                      <a:cubicBezTo>
                        <a:pt x="0" y="26"/>
                        <a:pt x="1" y="21"/>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46" name="Freeform 204"/>
                <p:cNvSpPr>
                  <a:spLocks/>
                </p:cNvSpPr>
                <p:nvPr/>
              </p:nvSpPr>
              <p:spPr bwMode="auto">
                <a:xfrm>
                  <a:off x="1961" y="1398"/>
                  <a:ext cx="86" cy="82"/>
                </a:xfrm>
                <a:custGeom>
                  <a:avLst/>
                  <a:gdLst>
                    <a:gd name="T0" fmla="*/ 3 w 68"/>
                    <a:gd name="T1" fmla="*/ 32 h 65"/>
                    <a:gd name="T2" fmla="*/ 38 w 68"/>
                    <a:gd name="T3" fmla="*/ 2 h 65"/>
                    <a:gd name="T4" fmla="*/ 48 w 68"/>
                    <a:gd name="T5" fmla="*/ 3 h 65"/>
                    <a:gd name="T6" fmla="*/ 65 w 68"/>
                    <a:gd name="T7" fmla="*/ 23 h 65"/>
                    <a:gd name="T8" fmla="*/ 64 w 68"/>
                    <a:gd name="T9" fmla="*/ 33 h 65"/>
                    <a:gd name="T10" fmla="*/ 29 w 68"/>
                    <a:gd name="T11" fmla="*/ 63 h 65"/>
                    <a:gd name="T12" fmla="*/ 19 w 68"/>
                    <a:gd name="T13" fmla="*/ 62 h 65"/>
                    <a:gd name="T14" fmla="*/ 2 w 68"/>
                    <a:gd name="T15" fmla="*/ 42 h 65"/>
                    <a:gd name="T16" fmla="*/ 3 w 68"/>
                    <a:gd name="T17"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5">
                      <a:moveTo>
                        <a:pt x="3" y="32"/>
                      </a:moveTo>
                      <a:cubicBezTo>
                        <a:pt x="38" y="2"/>
                        <a:pt x="38" y="2"/>
                        <a:pt x="38" y="2"/>
                      </a:cubicBezTo>
                      <a:cubicBezTo>
                        <a:pt x="41" y="0"/>
                        <a:pt x="46" y="0"/>
                        <a:pt x="48" y="3"/>
                      </a:cubicBezTo>
                      <a:cubicBezTo>
                        <a:pt x="65" y="23"/>
                        <a:pt x="65" y="23"/>
                        <a:pt x="65" y="23"/>
                      </a:cubicBezTo>
                      <a:cubicBezTo>
                        <a:pt x="68" y="26"/>
                        <a:pt x="67" y="30"/>
                        <a:pt x="64" y="33"/>
                      </a:cubicBezTo>
                      <a:cubicBezTo>
                        <a:pt x="29" y="63"/>
                        <a:pt x="29" y="63"/>
                        <a:pt x="29" y="63"/>
                      </a:cubicBezTo>
                      <a:cubicBezTo>
                        <a:pt x="26" y="65"/>
                        <a:pt x="22" y="65"/>
                        <a:pt x="19" y="62"/>
                      </a:cubicBezTo>
                      <a:cubicBezTo>
                        <a:pt x="2" y="42"/>
                        <a:pt x="2" y="42"/>
                        <a:pt x="2" y="42"/>
                      </a:cubicBezTo>
                      <a:cubicBezTo>
                        <a:pt x="0" y="39"/>
                        <a:pt x="0" y="35"/>
                        <a:pt x="3" y="3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grpSp>
            <p:nvGrpSpPr>
              <p:cNvPr id="12" name="Group 406"/>
              <p:cNvGrpSpPr>
                <a:grpSpLocks/>
              </p:cNvGrpSpPr>
              <p:nvPr/>
            </p:nvGrpSpPr>
            <p:grpSpPr bwMode="auto">
              <a:xfrm>
                <a:off x="42" y="81"/>
                <a:ext cx="3758" cy="3606"/>
                <a:chOff x="42" y="81"/>
                <a:chExt cx="3758" cy="3606"/>
              </a:xfrm>
            </p:grpSpPr>
            <p:sp>
              <p:nvSpPr>
                <p:cNvPr id="47" name="Freeform 206"/>
                <p:cNvSpPr>
                  <a:spLocks/>
                </p:cNvSpPr>
                <p:nvPr/>
              </p:nvSpPr>
              <p:spPr bwMode="auto">
                <a:xfrm>
                  <a:off x="2030" y="1356"/>
                  <a:ext cx="65" cy="66"/>
                </a:xfrm>
                <a:custGeom>
                  <a:avLst/>
                  <a:gdLst>
                    <a:gd name="T0" fmla="*/ 3 w 51"/>
                    <a:gd name="T1" fmla="*/ 18 h 52"/>
                    <a:gd name="T2" fmla="*/ 22 w 51"/>
                    <a:gd name="T3" fmla="*/ 3 h 52"/>
                    <a:gd name="T4" fmla="*/ 31 w 51"/>
                    <a:gd name="T5" fmla="*/ 3 h 52"/>
                    <a:gd name="T6" fmla="*/ 48 w 51"/>
                    <a:gd name="T7" fmla="*/ 24 h 52"/>
                    <a:gd name="T8" fmla="*/ 48 w 51"/>
                    <a:gd name="T9" fmla="*/ 33 h 52"/>
                    <a:gd name="T10" fmla="*/ 29 w 51"/>
                    <a:gd name="T11" fmla="*/ 49 h 52"/>
                    <a:gd name="T12" fmla="*/ 20 w 51"/>
                    <a:gd name="T13" fmla="*/ 48 h 52"/>
                    <a:gd name="T14" fmla="*/ 2 w 51"/>
                    <a:gd name="T15" fmla="*/ 28 h 52"/>
                    <a:gd name="T16" fmla="*/ 3 w 51"/>
                    <a:gd name="T17" fmla="*/ 1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2">
                      <a:moveTo>
                        <a:pt x="3" y="18"/>
                      </a:moveTo>
                      <a:cubicBezTo>
                        <a:pt x="22" y="3"/>
                        <a:pt x="22" y="3"/>
                        <a:pt x="22" y="3"/>
                      </a:cubicBezTo>
                      <a:cubicBezTo>
                        <a:pt x="24" y="0"/>
                        <a:pt x="29" y="1"/>
                        <a:pt x="31" y="3"/>
                      </a:cubicBezTo>
                      <a:cubicBezTo>
                        <a:pt x="48" y="24"/>
                        <a:pt x="48" y="24"/>
                        <a:pt x="48" y="24"/>
                      </a:cubicBezTo>
                      <a:cubicBezTo>
                        <a:pt x="51" y="27"/>
                        <a:pt x="51" y="31"/>
                        <a:pt x="48" y="33"/>
                      </a:cubicBezTo>
                      <a:cubicBezTo>
                        <a:pt x="29" y="49"/>
                        <a:pt x="29" y="49"/>
                        <a:pt x="29" y="49"/>
                      </a:cubicBezTo>
                      <a:cubicBezTo>
                        <a:pt x="26" y="52"/>
                        <a:pt x="22" y="51"/>
                        <a:pt x="20" y="48"/>
                      </a:cubicBezTo>
                      <a:cubicBezTo>
                        <a:pt x="2" y="28"/>
                        <a:pt x="2" y="28"/>
                        <a:pt x="2" y="28"/>
                      </a:cubicBezTo>
                      <a:cubicBezTo>
                        <a:pt x="0" y="25"/>
                        <a:pt x="0" y="21"/>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8" name="Freeform 207"/>
                <p:cNvSpPr>
                  <a:spLocks/>
                </p:cNvSpPr>
                <p:nvPr/>
              </p:nvSpPr>
              <p:spPr bwMode="auto">
                <a:xfrm>
                  <a:off x="1722" y="1552"/>
                  <a:ext cx="365" cy="347"/>
                </a:xfrm>
                <a:custGeom>
                  <a:avLst/>
                  <a:gdLst>
                    <a:gd name="T0" fmla="*/ 3 w 289"/>
                    <a:gd name="T1" fmla="*/ 168 h 274"/>
                    <a:gd name="T2" fmla="*/ 197 w 289"/>
                    <a:gd name="T3" fmla="*/ 3 h 274"/>
                    <a:gd name="T4" fmla="*/ 207 w 289"/>
                    <a:gd name="T5" fmla="*/ 4 h 274"/>
                    <a:gd name="T6" fmla="*/ 286 w 289"/>
                    <a:gd name="T7" fmla="*/ 97 h 274"/>
                    <a:gd name="T8" fmla="*/ 286 w 289"/>
                    <a:gd name="T9" fmla="*/ 107 h 274"/>
                    <a:gd name="T10" fmla="*/ 92 w 289"/>
                    <a:gd name="T11" fmla="*/ 272 h 274"/>
                    <a:gd name="T12" fmla="*/ 82 w 289"/>
                    <a:gd name="T13" fmla="*/ 271 h 274"/>
                    <a:gd name="T14" fmla="*/ 3 w 289"/>
                    <a:gd name="T15" fmla="*/ 177 h 274"/>
                    <a:gd name="T16" fmla="*/ 3 w 289"/>
                    <a:gd name="T17" fmla="*/ 16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274">
                      <a:moveTo>
                        <a:pt x="3" y="168"/>
                      </a:moveTo>
                      <a:cubicBezTo>
                        <a:pt x="197" y="3"/>
                        <a:pt x="197" y="3"/>
                        <a:pt x="197" y="3"/>
                      </a:cubicBezTo>
                      <a:cubicBezTo>
                        <a:pt x="200" y="0"/>
                        <a:pt x="205" y="1"/>
                        <a:pt x="207" y="4"/>
                      </a:cubicBezTo>
                      <a:cubicBezTo>
                        <a:pt x="286" y="97"/>
                        <a:pt x="286" y="97"/>
                        <a:pt x="286" y="97"/>
                      </a:cubicBezTo>
                      <a:cubicBezTo>
                        <a:pt x="289" y="100"/>
                        <a:pt x="289" y="104"/>
                        <a:pt x="286" y="107"/>
                      </a:cubicBezTo>
                      <a:cubicBezTo>
                        <a:pt x="92" y="272"/>
                        <a:pt x="92" y="272"/>
                        <a:pt x="92" y="272"/>
                      </a:cubicBezTo>
                      <a:cubicBezTo>
                        <a:pt x="89" y="274"/>
                        <a:pt x="84" y="274"/>
                        <a:pt x="82" y="271"/>
                      </a:cubicBezTo>
                      <a:cubicBezTo>
                        <a:pt x="3" y="177"/>
                        <a:pt x="3" y="177"/>
                        <a:pt x="3" y="177"/>
                      </a:cubicBezTo>
                      <a:cubicBezTo>
                        <a:pt x="0" y="175"/>
                        <a:pt x="0" y="170"/>
                        <a:pt x="3" y="16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9" name="Freeform 208"/>
                <p:cNvSpPr>
                  <a:spLocks/>
                </p:cNvSpPr>
                <p:nvPr/>
              </p:nvSpPr>
              <p:spPr bwMode="auto">
                <a:xfrm>
                  <a:off x="1839" y="1805"/>
                  <a:ext cx="147" cy="132"/>
                </a:xfrm>
                <a:custGeom>
                  <a:avLst/>
                  <a:gdLst>
                    <a:gd name="T0" fmla="*/ 0 w 116"/>
                    <a:gd name="T1" fmla="*/ 82 h 104"/>
                    <a:gd name="T2" fmla="*/ 97 w 116"/>
                    <a:gd name="T3" fmla="*/ 0 h 104"/>
                    <a:gd name="T4" fmla="*/ 99 w 116"/>
                    <a:gd name="T5" fmla="*/ 0 h 104"/>
                    <a:gd name="T6" fmla="*/ 115 w 116"/>
                    <a:gd name="T7" fmla="*/ 20 h 104"/>
                    <a:gd name="T8" fmla="*/ 115 w 116"/>
                    <a:gd name="T9" fmla="*/ 22 h 104"/>
                    <a:gd name="T10" fmla="*/ 19 w 116"/>
                    <a:gd name="T11" fmla="*/ 104 h 104"/>
                    <a:gd name="T12" fmla="*/ 17 w 116"/>
                    <a:gd name="T13" fmla="*/ 104 h 104"/>
                    <a:gd name="T14" fmla="*/ 0 w 116"/>
                    <a:gd name="T15" fmla="*/ 84 h 104"/>
                    <a:gd name="T16" fmla="*/ 0 w 116"/>
                    <a:gd name="T17"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04">
                      <a:moveTo>
                        <a:pt x="0" y="82"/>
                      </a:moveTo>
                      <a:cubicBezTo>
                        <a:pt x="97" y="0"/>
                        <a:pt x="97" y="0"/>
                        <a:pt x="97" y="0"/>
                      </a:cubicBezTo>
                      <a:cubicBezTo>
                        <a:pt x="97" y="0"/>
                        <a:pt x="98" y="0"/>
                        <a:pt x="99" y="0"/>
                      </a:cubicBezTo>
                      <a:cubicBezTo>
                        <a:pt x="115" y="20"/>
                        <a:pt x="115" y="20"/>
                        <a:pt x="115" y="20"/>
                      </a:cubicBezTo>
                      <a:cubicBezTo>
                        <a:pt x="116" y="20"/>
                        <a:pt x="116" y="21"/>
                        <a:pt x="115" y="22"/>
                      </a:cubicBezTo>
                      <a:cubicBezTo>
                        <a:pt x="19" y="104"/>
                        <a:pt x="19" y="104"/>
                        <a:pt x="19" y="104"/>
                      </a:cubicBezTo>
                      <a:cubicBezTo>
                        <a:pt x="18" y="104"/>
                        <a:pt x="17" y="104"/>
                        <a:pt x="17" y="104"/>
                      </a:cubicBezTo>
                      <a:cubicBezTo>
                        <a:pt x="0" y="84"/>
                        <a:pt x="0" y="84"/>
                        <a:pt x="0" y="84"/>
                      </a:cubicBezTo>
                      <a:cubicBezTo>
                        <a:pt x="0" y="84"/>
                        <a:pt x="0" y="83"/>
                        <a:pt x="0" y="8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0" name="Freeform 209"/>
                <p:cNvSpPr>
                  <a:spLocks/>
                </p:cNvSpPr>
                <p:nvPr/>
              </p:nvSpPr>
              <p:spPr bwMode="auto">
                <a:xfrm>
                  <a:off x="1973" y="1691"/>
                  <a:ext cx="147" cy="132"/>
                </a:xfrm>
                <a:custGeom>
                  <a:avLst/>
                  <a:gdLst>
                    <a:gd name="T0" fmla="*/ 0 w 116"/>
                    <a:gd name="T1" fmla="*/ 82 h 104"/>
                    <a:gd name="T2" fmla="*/ 97 w 116"/>
                    <a:gd name="T3" fmla="*/ 0 h 104"/>
                    <a:gd name="T4" fmla="*/ 99 w 116"/>
                    <a:gd name="T5" fmla="*/ 1 h 104"/>
                    <a:gd name="T6" fmla="*/ 115 w 116"/>
                    <a:gd name="T7" fmla="*/ 20 h 104"/>
                    <a:gd name="T8" fmla="*/ 115 w 116"/>
                    <a:gd name="T9" fmla="*/ 22 h 104"/>
                    <a:gd name="T10" fmla="*/ 19 w 116"/>
                    <a:gd name="T11" fmla="*/ 104 h 104"/>
                    <a:gd name="T12" fmla="*/ 17 w 116"/>
                    <a:gd name="T13" fmla="*/ 104 h 104"/>
                    <a:gd name="T14" fmla="*/ 0 w 116"/>
                    <a:gd name="T15" fmla="*/ 84 h 104"/>
                    <a:gd name="T16" fmla="*/ 0 w 116"/>
                    <a:gd name="T17"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04">
                      <a:moveTo>
                        <a:pt x="0" y="82"/>
                      </a:moveTo>
                      <a:cubicBezTo>
                        <a:pt x="97" y="0"/>
                        <a:pt x="97" y="0"/>
                        <a:pt x="97" y="0"/>
                      </a:cubicBezTo>
                      <a:cubicBezTo>
                        <a:pt x="97" y="0"/>
                        <a:pt x="98" y="0"/>
                        <a:pt x="99" y="1"/>
                      </a:cubicBezTo>
                      <a:cubicBezTo>
                        <a:pt x="115" y="20"/>
                        <a:pt x="115" y="20"/>
                        <a:pt x="115" y="20"/>
                      </a:cubicBezTo>
                      <a:cubicBezTo>
                        <a:pt x="116" y="21"/>
                        <a:pt x="116" y="21"/>
                        <a:pt x="115" y="22"/>
                      </a:cubicBezTo>
                      <a:cubicBezTo>
                        <a:pt x="19" y="104"/>
                        <a:pt x="19" y="104"/>
                        <a:pt x="19" y="104"/>
                      </a:cubicBezTo>
                      <a:cubicBezTo>
                        <a:pt x="18" y="104"/>
                        <a:pt x="17" y="104"/>
                        <a:pt x="17" y="104"/>
                      </a:cubicBezTo>
                      <a:cubicBezTo>
                        <a:pt x="0" y="84"/>
                        <a:pt x="0" y="84"/>
                        <a:pt x="0" y="84"/>
                      </a:cubicBezTo>
                      <a:cubicBezTo>
                        <a:pt x="0" y="84"/>
                        <a:pt x="0" y="83"/>
                        <a:pt x="0" y="8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1" name="Freeform 210"/>
                <p:cNvSpPr>
                  <a:spLocks/>
                </p:cNvSpPr>
                <p:nvPr/>
              </p:nvSpPr>
              <p:spPr bwMode="auto">
                <a:xfrm>
                  <a:off x="1094" y="911"/>
                  <a:ext cx="878" cy="751"/>
                </a:xfrm>
                <a:custGeom>
                  <a:avLst/>
                  <a:gdLst>
                    <a:gd name="T0" fmla="*/ 656 w 695"/>
                    <a:gd name="T1" fmla="*/ 10 h 594"/>
                    <a:gd name="T2" fmla="*/ 13 w 695"/>
                    <a:gd name="T3" fmla="*/ 556 h 594"/>
                    <a:gd name="T4" fmla="*/ 10 w 695"/>
                    <a:gd name="T5" fmla="*/ 594 h 594"/>
                    <a:gd name="T6" fmla="*/ 695 w 695"/>
                    <a:gd name="T7" fmla="*/ 13 h 594"/>
                    <a:gd name="T8" fmla="*/ 656 w 695"/>
                    <a:gd name="T9" fmla="*/ 10 h 594"/>
                  </a:gdLst>
                  <a:ahLst/>
                  <a:cxnLst>
                    <a:cxn ang="0">
                      <a:pos x="T0" y="T1"/>
                    </a:cxn>
                    <a:cxn ang="0">
                      <a:pos x="T2" y="T3"/>
                    </a:cxn>
                    <a:cxn ang="0">
                      <a:pos x="T4" y="T5"/>
                    </a:cxn>
                    <a:cxn ang="0">
                      <a:pos x="T6" y="T7"/>
                    </a:cxn>
                    <a:cxn ang="0">
                      <a:pos x="T8" y="T9"/>
                    </a:cxn>
                  </a:cxnLst>
                  <a:rect l="0" t="0" r="r" b="b"/>
                  <a:pathLst>
                    <a:path w="695" h="594">
                      <a:moveTo>
                        <a:pt x="656" y="10"/>
                      </a:moveTo>
                      <a:cubicBezTo>
                        <a:pt x="13" y="556"/>
                        <a:pt x="13" y="556"/>
                        <a:pt x="13" y="556"/>
                      </a:cubicBezTo>
                      <a:cubicBezTo>
                        <a:pt x="2" y="565"/>
                        <a:pt x="0" y="583"/>
                        <a:pt x="10" y="594"/>
                      </a:cubicBezTo>
                      <a:cubicBezTo>
                        <a:pt x="695" y="13"/>
                        <a:pt x="695" y="13"/>
                        <a:pt x="695" y="13"/>
                      </a:cubicBezTo>
                      <a:cubicBezTo>
                        <a:pt x="685" y="2"/>
                        <a:pt x="668" y="0"/>
                        <a:pt x="656" y="10"/>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2" name="Freeform 211"/>
                <p:cNvSpPr>
                  <a:spLocks/>
                </p:cNvSpPr>
                <p:nvPr/>
              </p:nvSpPr>
              <p:spPr bwMode="auto">
                <a:xfrm>
                  <a:off x="2061" y="1732"/>
                  <a:ext cx="689" cy="697"/>
                </a:xfrm>
                <a:custGeom>
                  <a:avLst/>
                  <a:gdLst>
                    <a:gd name="T0" fmla="*/ 8 w 545"/>
                    <a:gd name="T1" fmla="*/ 355 h 552"/>
                    <a:gd name="T2" fmla="*/ 7 w 545"/>
                    <a:gd name="T3" fmla="*/ 330 h 552"/>
                    <a:gd name="T4" fmla="*/ 310 w 545"/>
                    <a:gd name="T5" fmla="*/ 7 h 552"/>
                    <a:gd name="T6" fmla="*/ 335 w 545"/>
                    <a:gd name="T7" fmla="*/ 7 h 552"/>
                    <a:gd name="T8" fmla="*/ 538 w 545"/>
                    <a:gd name="T9" fmla="*/ 197 h 552"/>
                    <a:gd name="T10" fmla="*/ 538 w 545"/>
                    <a:gd name="T11" fmla="*/ 222 h 552"/>
                    <a:gd name="T12" fmla="*/ 235 w 545"/>
                    <a:gd name="T13" fmla="*/ 545 h 552"/>
                    <a:gd name="T14" fmla="*/ 210 w 545"/>
                    <a:gd name="T15" fmla="*/ 545 h 552"/>
                    <a:gd name="T16" fmla="*/ 8 w 545"/>
                    <a:gd name="T17" fmla="*/ 35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5" h="552">
                      <a:moveTo>
                        <a:pt x="8" y="355"/>
                      </a:moveTo>
                      <a:cubicBezTo>
                        <a:pt x="1" y="348"/>
                        <a:pt x="0" y="337"/>
                        <a:pt x="7" y="330"/>
                      </a:cubicBezTo>
                      <a:cubicBezTo>
                        <a:pt x="310" y="7"/>
                        <a:pt x="310" y="7"/>
                        <a:pt x="310" y="7"/>
                      </a:cubicBezTo>
                      <a:cubicBezTo>
                        <a:pt x="317" y="0"/>
                        <a:pt x="328" y="0"/>
                        <a:pt x="335" y="7"/>
                      </a:cubicBezTo>
                      <a:cubicBezTo>
                        <a:pt x="538" y="197"/>
                        <a:pt x="538" y="197"/>
                        <a:pt x="538" y="197"/>
                      </a:cubicBezTo>
                      <a:cubicBezTo>
                        <a:pt x="545" y="204"/>
                        <a:pt x="545" y="215"/>
                        <a:pt x="538" y="222"/>
                      </a:cubicBezTo>
                      <a:cubicBezTo>
                        <a:pt x="235" y="545"/>
                        <a:pt x="235" y="545"/>
                        <a:pt x="235" y="545"/>
                      </a:cubicBezTo>
                      <a:cubicBezTo>
                        <a:pt x="229" y="552"/>
                        <a:pt x="217" y="552"/>
                        <a:pt x="210" y="545"/>
                      </a:cubicBezTo>
                      <a:lnTo>
                        <a:pt x="8" y="355"/>
                      </a:lnTo>
                      <a:close/>
                    </a:path>
                  </a:pathLst>
                </a:custGeom>
                <a:solidFill>
                  <a:srgbClr val="3745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3" name="Freeform 212"/>
                <p:cNvSpPr>
                  <a:spLocks/>
                </p:cNvSpPr>
                <p:nvPr/>
              </p:nvSpPr>
              <p:spPr bwMode="auto">
                <a:xfrm>
                  <a:off x="2159" y="1794"/>
                  <a:ext cx="530" cy="534"/>
                </a:xfrm>
                <a:custGeom>
                  <a:avLst/>
                  <a:gdLst>
                    <a:gd name="T0" fmla="*/ 302 w 530"/>
                    <a:gd name="T1" fmla="*/ 0 h 534"/>
                    <a:gd name="T2" fmla="*/ 0 w 530"/>
                    <a:gd name="T3" fmla="*/ 322 h 534"/>
                    <a:gd name="T4" fmla="*/ 227 w 530"/>
                    <a:gd name="T5" fmla="*/ 534 h 534"/>
                    <a:gd name="T6" fmla="*/ 530 w 530"/>
                    <a:gd name="T7" fmla="*/ 212 h 534"/>
                    <a:gd name="T8" fmla="*/ 302 w 530"/>
                    <a:gd name="T9" fmla="*/ 0 h 534"/>
                  </a:gdLst>
                  <a:ahLst/>
                  <a:cxnLst>
                    <a:cxn ang="0">
                      <a:pos x="T0" y="T1"/>
                    </a:cxn>
                    <a:cxn ang="0">
                      <a:pos x="T2" y="T3"/>
                    </a:cxn>
                    <a:cxn ang="0">
                      <a:pos x="T4" y="T5"/>
                    </a:cxn>
                    <a:cxn ang="0">
                      <a:pos x="T6" y="T7"/>
                    </a:cxn>
                    <a:cxn ang="0">
                      <a:pos x="T8" y="T9"/>
                    </a:cxn>
                  </a:cxnLst>
                  <a:rect l="0" t="0" r="r" b="b"/>
                  <a:pathLst>
                    <a:path w="530" h="534">
                      <a:moveTo>
                        <a:pt x="302" y="0"/>
                      </a:moveTo>
                      <a:lnTo>
                        <a:pt x="0" y="322"/>
                      </a:lnTo>
                      <a:lnTo>
                        <a:pt x="227" y="534"/>
                      </a:lnTo>
                      <a:lnTo>
                        <a:pt x="530" y="212"/>
                      </a:lnTo>
                      <a:lnTo>
                        <a:pt x="302" y="0"/>
                      </a:lnTo>
                      <a:close/>
                    </a:path>
                  </a:pathLst>
                </a:custGeom>
                <a:solidFill>
                  <a:srgbClr val="2D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4" name="Freeform 213"/>
                <p:cNvSpPr>
                  <a:spLocks/>
                </p:cNvSpPr>
                <p:nvPr/>
              </p:nvSpPr>
              <p:spPr bwMode="auto">
                <a:xfrm>
                  <a:off x="2197" y="2231"/>
                  <a:ext cx="70" cy="70"/>
                </a:xfrm>
                <a:custGeom>
                  <a:avLst/>
                  <a:gdLst>
                    <a:gd name="T0" fmla="*/ 44 w 55"/>
                    <a:gd name="T1" fmla="*/ 9 h 55"/>
                    <a:gd name="T2" fmla="*/ 9 w 55"/>
                    <a:gd name="T3" fmla="*/ 10 h 55"/>
                    <a:gd name="T4" fmla="*/ 10 w 55"/>
                    <a:gd name="T5" fmla="*/ 45 h 55"/>
                    <a:gd name="T6" fmla="*/ 46 w 55"/>
                    <a:gd name="T7" fmla="*/ 44 h 55"/>
                    <a:gd name="T8" fmla="*/ 44 w 55"/>
                    <a:gd name="T9" fmla="*/ 9 h 55"/>
                  </a:gdLst>
                  <a:ahLst/>
                  <a:cxnLst>
                    <a:cxn ang="0">
                      <a:pos x="T0" y="T1"/>
                    </a:cxn>
                    <a:cxn ang="0">
                      <a:pos x="T2" y="T3"/>
                    </a:cxn>
                    <a:cxn ang="0">
                      <a:pos x="T4" y="T5"/>
                    </a:cxn>
                    <a:cxn ang="0">
                      <a:pos x="T6" y="T7"/>
                    </a:cxn>
                    <a:cxn ang="0">
                      <a:pos x="T8" y="T9"/>
                    </a:cxn>
                  </a:cxnLst>
                  <a:rect l="0" t="0" r="r" b="b"/>
                  <a:pathLst>
                    <a:path w="55" h="55">
                      <a:moveTo>
                        <a:pt x="44" y="9"/>
                      </a:moveTo>
                      <a:cubicBezTo>
                        <a:pt x="34" y="0"/>
                        <a:pt x="19" y="0"/>
                        <a:pt x="9" y="10"/>
                      </a:cubicBezTo>
                      <a:cubicBezTo>
                        <a:pt x="0" y="20"/>
                        <a:pt x="0" y="36"/>
                        <a:pt x="10" y="45"/>
                      </a:cubicBezTo>
                      <a:cubicBezTo>
                        <a:pt x="20" y="55"/>
                        <a:pt x="36" y="54"/>
                        <a:pt x="46" y="44"/>
                      </a:cubicBezTo>
                      <a:cubicBezTo>
                        <a:pt x="55" y="34"/>
                        <a:pt x="55" y="18"/>
                        <a:pt x="44" y="9"/>
                      </a:cubicBezTo>
                      <a:close/>
                    </a:path>
                  </a:pathLst>
                </a:custGeom>
                <a:solidFill>
                  <a:srgbClr val="1C2B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5" name="Freeform 214"/>
                <p:cNvSpPr>
                  <a:spLocks/>
                </p:cNvSpPr>
                <p:nvPr/>
              </p:nvSpPr>
              <p:spPr bwMode="auto">
                <a:xfrm>
                  <a:off x="2216" y="2250"/>
                  <a:ext cx="32" cy="30"/>
                </a:xfrm>
                <a:custGeom>
                  <a:avLst/>
                  <a:gdLst>
                    <a:gd name="T0" fmla="*/ 20 w 25"/>
                    <a:gd name="T1" fmla="*/ 4 h 24"/>
                    <a:gd name="T2" fmla="*/ 4 w 25"/>
                    <a:gd name="T3" fmla="*/ 5 h 24"/>
                    <a:gd name="T4" fmla="*/ 5 w 25"/>
                    <a:gd name="T5" fmla="*/ 20 h 24"/>
                    <a:gd name="T6" fmla="*/ 20 w 25"/>
                    <a:gd name="T7" fmla="*/ 20 h 24"/>
                    <a:gd name="T8" fmla="*/ 20 w 25"/>
                    <a:gd name="T9" fmla="*/ 4 h 24"/>
                  </a:gdLst>
                  <a:ahLst/>
                  <a:cxnLst>
                    <a:cxn ang="0">
                      <a:pos x="T0" y="T1"/>
                    </a:cxn>
                    <a:cxn ang="0">
                      <a:pos x="T2" y="T3"/>
                    </a:cxn>
                    <a:cxn ang="0">
                      <a:pos x="T4" y="T5"/>
                    </a:cxn>
                    <a:cxn ang="0">
                      <a:pos x="T6" y="T7"/>
                    </a:cxn>
                    <a:cxn ang="0">
                      <a:pos x="T8" y="T9"/>
                    </a:cxn>
                  </a:cxnLst>
                  <a:rect l="0" t="0" r="r" b="b"/>
                  <a:pathLst>
                    <a:path w="25" h="24">
                      <a:moveTo>
                        <a:pt x="20" y="4"/>
                      </a:moveTo>
                      <a:cubicBezTo>
                        <a:pt x="16" y="0"/>
                        <a:pt x="9" y="0"/>
                        <a:pt x="4" y="5"/>
                      </a:cubicBezTo>
                      <a:cubicBezTo>
                        <a:pt x="0" y="9"/>
                        <a:pt x="0" y="16"/>
                        <a:pt x="5" y="20"/>
                      </a:cubicBezTo>
                      <a:cubicBezTo>
                        <a:pt x="9" y="24"/>
                        <a:pt x="16" y="24"/>
                        <a:pt x="20" y="20"/>
                      </a:cubicBezTo>
                      <a:cubicBezTo>
                        <a:pt x="25" y="15"/>
                        <a:pt x="24" y="8"/>
                        <a:pt x="20" y="4"/>
                      </a:cubicBezTo>
                      <a:close/>
                    </a:path>
                  </a:pathLst>
                </a:custGeom>
                <a:solidFill>
                  <a:srgbClr val="1223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6" name="Freeform 215"/>
                <p:cNvSpPr>
                  <a:spLocks/>
                </p:cNvSpPr>
                <p:nvPr/>
              </p:nvSpPr>
              <p:spPr bwMode="auto">
                <a:xfrm>
                  <a:off x="2176" y="2211"/>
                  <a:ext cx="36" cy="38"/>
                </a:xfrm>
                <a:custGeom>
                  <a:avLst/>
                  <a:gdLst>
                    <a:gd name="T0" fmla="*/ 28 w 29"/>
                    <a:gd name="T1" fmla="*/ 8 h 30"/>
                    <a:gd name="T2" fmla="*/ 28 w 29"/>
                    <a:gd name="T3" fmla="*/ 12 h 30"/>
                    <a:gd name="T4" fmla="*/ 12 w 29"/>
                    <a:gd name="T5" fmla="*/ 28 h 30"/>
                    <a:gd name="T6" fmla="*/ 8 w 29"/>
                    <a:gd name="T7" fmla="*/ 29 h 30"/>
                    <a:gd name="T8" fmla="*/ 1 w 29"/>
                    <a:gd name="T9" fmla="*/ 21 h 30"/>
                    <a:gd name="T10" fmla="*/ 1 w 29"/>
                    <a:gd name="T11" fmla="*/ 18 h 30"/>
                    <a:gd name="T12" fmla="*/ 16 w 29"/>
                    <a:gd name="T13" fmla="*/ 1 h 30"/>
                    <a:gd name="T14" fmla="*/ 20 w 29"/>
                    <a:gd name="T15" fmla="*/ 1 h 30"/>
                    <a:gd name="T16" fmla="*/ 28 w 29"/>
                    <a:gd name="T17"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28" y="8"/>
                      </a:moveTo>
                      <a:cubicBezTo>
                        <a:pt x="29" y="9"/>
                        <a:pt x="29" y="11"/>
                        <a:pt x="28" y="12"/>
                      </a:cubicBezTo>
                      <a:cubicBezTo>
                        <a:pt x="12" y="28"/>
                        <a:pt x="12" y="28"/>
                        <a:pt x="12" y="28"/>
                      </a:cubicBezTo>
                      <a:cubicBezTo>
                        <a:pt x="11" y="30"/>
                        <a:pt x="10" y="30"/>
                        <a:pt x="8" y="29"/>
                      </a:cubicBezTo>
                      <a:cubicBezTo>
                        <a:pt x="1" y="21"/>
                        <a:pt x="1" y="21"/>
                        <a:pt x="1" y="21"/>
                      </a:cubicBezTo>
                      <a:cubicBezTo>
                        <a:pt x="0" y="20"/>
                        <a:pt x="0" y="19"/>
                        <a:pt x="1" y="18"/>
                      </a:cubicBezTo>
                      <a:cubicBezTo>
                        <a:pt x="16" y="1"/>
                        <a:pt x="16" y="1"/>
                        <a:pt x="16" y="1"/>
                      </a:cubicBezTo>
                      <a:cubicBezTo>
                        <a:pt x="17" y="0"/>
                        <a:pt x="19" y="0"/>
                        <a:pt x="20" y="1"/>
                      </a:cubicBezTo>
                      <a:lnTo>
                        <a:pt x="28" y="8"/>
                      </a:lnTo>
                      <a:close/>
                    </a:path>
                  </a:pathLst>
                </a:custGeom>
                <a:solidFill>
                  <a:srgbClr val="1D2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7" name="Freeform 216"/>
                <p:cNvSpPr>
                  <a:spLocks/>
                </p:cNvSpPr>
                <p:nvPr/>
              </p:nvSpPr>
              <p:spPr bwMode="auto">
                <a:xfrm>
                  <a:off x="2157" y="2193"/>
                  <a:ext cx="36" cy="38"/>
                </a:xfrm>
                <a:custGeom>
                  <a:avLst/>
                  <a:gdLst>
                    <a:gd name="T0" fmla="*/ 28 w 29"/>
                    <a:gd name="T1" fmla="*/ 8 h 30"/>
                    <a:gd name="T2" fmla="*/ 28 w 29"/>
                    <a:gd name="T3" fmla="*/ 12 h 30"/>
                    <a:gd name="T4" fmla="*/ 13 w 29"/>
                    <a:gd name="T5" fmla="*/ 29 h 30"/>
                    <a:gd name="T6" fmla="*/ 9 w 29"/>
                    <a:gd name="T7" fmla="*/ 29 h 30"/>
                    <a:gd name="T8" fmla="*/ 1 w 29"/>
                    <a:gd name="T9" fmla="*/ 22 h 30"/>
                    <a:gd name="T10" fmla="*/ 1 w 29"/>
                    <a:gd name="T11" fmla="*/ 18 h 30"/>
                    <a:gd name="T12" fmla="*/ 16 w 29"/>
                    <a:gd name="T13" fmla="*/ 1 h 30"/>
                    <a:gd name="T14" fmla="*/ 20 w 29"/>
                    <a:gd name="T15" fmla="*/ 1 h 30"/>
                    <a:gd name="T16" fmla="*/ 28 w 29"/>
                    <a:gd name="T17"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28" y="8"/>
                      </a:moveTo>
                      <a:cubicBezTo>
                        <a:pt x="29" y="9"/>
                        <a:pt x="29" y="11"/>
                        <a:pt x="28" y="12"/>
                      </a:cubicBezTo>
                      <a:cubicBezTo>
                        <a:pt x="13" y="29"/>
                        <a:pt x="13" y="29"/>
                        <a:pt x="13" y="29"/>
                      </a:cubicBezTo>
                      <a:cubicBezTo>
                        <a:pt x="12" y="30"/>
                        <a:pt x="10" y="30"/>
                        <a:pt x="9" y="29"/>
                      </a:cubicBezTo>
                      <a:cubicBezTo>
                        <a:pt x="1" y="22"/>
                        <a:pt x="1" y="22"/>
                        <a:pt x="1" y="22"/>
                      </a:cubicBezTo>
                      <a:cubicBezTo>
                        <a:pt x="0" y="21"/>
                        <a:pt x="0" y="19"/>
                        <a:pt x="1" y="18"/>
                      </a:cubicBezTo>
                      <a:cubicBezTo>
                        <a:pt x="16" y="1"/>
                        <a:pt x="16" y="1"/>
                        <a:pt x="16" y="1"/>
                      </a:cubicBezTo>
                      <a:cubicBezTo>
                        <a:pt x="18" y="0"/>
                        <a:pt x="19" y="0"/>
                        <a:pt x="20" y="1"/>
                      </a:cubicBezTo>
                      <a:lnTo>
                        <a:pt x="28" y="8"/>
                      </a:lnTo>
                      <a:close/>
                    </a:path>
                  </a:pathLst>
                </a:custGeom>
                <a:solidFill>
                  <a:srgbClr val="1D2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8" name="Freeform 217"/>
                <p:cNvSpPr>
                  <a:spLocks/>
                </p:cNvSpPr>
                <p:nvPr/>
              </p:nvSpPr>
              <p:spPr bwMode="auto">
                <a:xfrm>
                  <a:off x="2138" y="2175"/>
                  <a:ext cx="38" cy="38"/>
                </a:xfrm>
                <a:custGeom>
                  <a:avLst/>
                  <a:gdLst>
                    <a:gd name="T0" fmla="*/ 28 w 30"/>
                    <a:gd name="T1" fmla="*/ 9 h 30"/>
                    <a:gd name="T2" fmla="*/ 29 w 30"/>
                    <a:gd name="T3" fmla="*/ 12 h 30"/>
                    <a:gd name="T4" fmla="*/ 13 w 30"/>
                    <a:gd name="T5" fmla="*/ 29 h 30"/>
                    <a:gd name="T6" fmla="*/ 9 w 30"/>
                    <a:gd name="T7" fmla="*/ 29 h 30"/>
                    <a:gd name="T8" fmla="*/ 1 w 30"/>
                    <a:gd name="T9" fmla="*/ 22 h 30"/>
                    <a:gd name="T10" fmla="*/ 1 w 30"/>
                    <a:gd name="T11" fmla="*/ 18 h 30"/>
                    <a:gd name="T12" fmla="*/ 17 w 30"/>
                    <a:gd name="T13" fmla="*/ 2 h 30"/>
                    <a:gd name="T14" fmla="*/ 21 w 30"/>
                    <a:gd name="T15" fmla="*/ 1 h 30"/>
                    <a:gd name="T16" fmla="*/ 28 w 30"/>
                    <a:gd name="T17"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28" y="9"/>
                      </a:moveTo>
                      <a:cubicBezTo>
                        <a:pt x="29" y="10"/>
                        <a:pt x="30" y="11"/>
                        <a:pt x="29" y="12"/>
                      </a:cubicBezTo>
                      <a:cubicBezTo>
                        <a:pt x="13" y="29"/>
                        <a:pt x="13" y="29"/>
                        <a:pt x="13" y="29"/>
                      </a:cubicBezTo>
                      <a:cubicBezTo>
                        <a:pt x="12" y="30"/>
                        <a:pt x="10" y="30"/>
                        <a:pt x="9" y="29"/>
                      </a:cubicBezTo>
                      <a:cubicBezTo>
                        <a:pt x="1" y="22"/>
                        <a:pt x="1" y="22"/>
                        <a:pt x="1" y="22"/>
                      </a:cubicBezTo>
                      <a:cubicBezTo>
                        <a:pt x="0" y="21"/>
                        <a:pt x="0" y="19"/>
                        <a:pt x="1" y="18"/>
                      </a:cubicBezTo>
                      <a:cubicBezTo>
                        <a:pt x="17" y="2"/>
                        <a:pt x="17" y="2"/>
                        <a:pt x="17" y="2"/>
                      </a:cubicBezTo>
                      <a:cubicBezTo>
                        <a:pt x="18" y="0"/>
                        <a:pt x="20" y="0"/>
                        <a:pt x="21" y="1"/>
                      </a:cubicBezTo>
                      <a:lnTo>
                        <a:pt x="28" y="9"/>
                      </a:lnTo>
                      <a:close/>
                    </a:path>
                  </a:pathLst>
                </a:custGeom>
                <a:solidFill>
                  <a:srgbClr val="1D2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9" name="Freeform 218"/>
                <p:cNvSpPr>
                  <a:spLocks/>
                </p:cNvSpPr>
                <p:nvPr/>
              </p:nvSpPr>
              <p:spPr bwMode="auto">
                <a:xfrm>
                  <a:off x="2120" y="2159"/>
                  <a:ext cx="37" cy="37"/>
                </a:xfrm>
                <a:custGeom>
                  <a:avLst/>
                  <a:gdLst>
                    <a:gd name="T0" fmla="*/ 28 w 29"/>
                    <a:gd name="T1" fmla="*/ 8 h 29"/>
                    <a:gd name="T2" fmla="*/ 28 w 29"/>
                    <a:gd name="T3" fmla="*/ 12 h 29"/>
                    <a:gd name="T4" fmla="*/ 12 w 29"/>
                    <a:gd name="T5" fmla="*/ 28 h 29"/>
                    <a:gd name="T6" fmla="*/ 9 w 29"/>
                    <a:gd name="T7" fmla="*/ 28 h 29"/>
                    <a:gd name="T8" fmla="*/ 1 w 29"/>
                    <a:gd name="T9" fmla="*/ 21 h 29"/>
                    <a:gd name="T10" fmla="*/ 1 w 29"/>
                    <a:gd name="T11" fmla="*/ 17 h 29"/>
                    <a:gd name="T12" fmla="*/ 16 w 29"/>
                    <a:gd name="T13" fmla="*/ 1 h 29"/>
                    <a:gd name="T14" fmla="*/ 20 w 29"/>
                    <a:gd name="T15" fmla="*/ 1 h 29"/>
                    <a:gd name="T16" fmla="*/ 28 w 29"/>
                    <a:gd name="T17"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8" y="8"/>
                      </a:moveTo>
                      <a:cubicBezTo>
                        <a:pt x="29" y="9"/>
                        <a:pt x="29" y="11"/>
                        <a:pt x="28" y="12"/>
                      </a:cubicBezTo>
                      <a:cubicBezTo>
                        <a:pt x="12" y="28"/>
                        <a:pt x="12" y="28"/>
                        <a:pt x="12" y="28"/>
                      </a:cubicBezTo>
                      <a:cubicBezTo>
                        <a:pt x="11" y="29"/>
                        <a:pt x="10" y="29"/>
                        <a:pt x="9" y="28"/>
                      </a:cubicBezTo>
                      <a:cubicBezTo>
                        <a:pt x="1" y="21"/>
                        <a:pt x="1" y="21"/>
                        <a:pt x="1" y="21"/>
                      </a:cubicBezTo>
                      <a:cubicBezTo>
                        <a:pt x="0" y="20"/>
                        <a:pt x="0" y="18"/>
                        <a:pt x="1" y="17"/>
                      </a:cubicBezTo>
                      <a:cubicBezTo>
                        <a:pt x="16" y="1"/>
                        <a:pt x="16" y="1"/>
                        <a:pt x="16" y="1"/>
                      </a:cubicBezTo>
                      <a:cubicBezTo>
                        <a:pt x="17" y="0"/>
                        <a:pt x="19" y="0"/>
                        <a:pt x="20" y="1"/>
                      </a:cubicBezTo>
                      <a:lnTo>
                        <a:pt x="28" y="8"/>
                      </a:lnTo>
                      <a:close/>
                    </a:path>
                  </a:pathLst>
                </a:custGeom>
                <a:solidFill>
                  <a:srgbClr val="1D2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0" name="Freeform 219"/>
                <p:cNvSpPr>
                  <a:spLocks/>
                </p:cNvSpPr>
                <p:nvPr/>
              </p:nvSpPr>
              <p:spPr bwMode="auto">
                <a:xfrm>
                  <a:off x="2308" y="2336"/>
                  <a:ext cx="37" cy="38"/>
                </a:xfrm>
                <a:custGeom>
                  <a:avLst/>
                  <a:gdLst>
                    <a:gd name="T0" fmla="*/ 28 w 29"/>
                    <a:gd name="T1" fmla="*/ 8 h 30"/>
                    <a:gd name="T2" fmla="*/ 28 w 29"/>
                    <a:gd name="T3" fmla="*/ 12 h 30"/>
                    <a:gd name="T4" fmla="*/ 13 w 29"/>
                    <a:gd name="T5" fmla="*/ 29 h 30"/>
                    <a:gd name="T6" fmla="*/ 9 w 29"/>
                    <a:gd name="T7" fmla="*/ 29 h 30"/>
                    <a:gd name="T8" fmla="*/ 1 w 29"/>
                    <a:gd name="T9" fmla="*/ 21 h 30"/>
                    <a:gd name="T10" fmla="*/ 1 w 29"/>
                    <a:gd name="T11" fmla="*/ 18 h 30"/>
                    <a:gd name="T12" fmla="*/ 17 w 29"/>
                    <a:gd name="T13" fmla="*/ 1 h 30"/>
                    <a:gd name="T14" fmla="*/ 20 w 29"/>
                    <a:gd name="T15" fmla="*/ 1 h 30"/>
                    <a:gd name="T16" fmla="*/ 28 w 29"/>
                    <a:gd name="T17"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28" y="8"/>
                      </a:moveTo>
                      <a:cubicBezTo>
                        <a:pt x="29" y="9"/>
                        <a:pt x="29" y="11"/>
                        <a:pt x="28" y="12"/>
                      </a:cubicBezTo>
                      <a:cubicBezTo>
                        <a:pt x="13" y="29"/>
                        <a:pt x="13" y="29"/>
                        <a:pt x="13" y="29"/>
                      </a:cubicBezTo>
                      <a:cubicBezTo>
                        <a:pt x="12" y="30"/>
                        <a:pt x="10" y="30"/>
                        <a:pt x="9" y="29"/>
                      </a:cubicBezTo>
                      <a:cubicBezTo>
                        <a:pt x="1" y="21"/>
                        <a:pt x="1" y="21"/>
                        <a:pt x="1" y="21"/>
                      </a:cubicBezTo>
                      <a:cubicBezTo>
                        <a:pt x="0" y="20"/>
                        <a:pt x="0" y="19"/>
                        <a:pt x="1" y="18"/>
                      </a:cubicBezTo>
                      <a:cubicBezTo>
                        <a:pt x="17" y="1"/>
                        <a:pt x="17" y="1"/>
                        <a:pt x="17" y="1"/>
                      </a:cubicBezTo>
                      <a:cubicBezTo>
                        <a:pt x="18" y="0"/>
                        <a:pt x="19" y="0"/>
                        <a:pt x="20" y="1"/>
                      </a:cubicBezTo>
                      <a:lnTo>
                        <a:pt x="28" y="8"/>
                      </a:lnTo>
                      <a:close/>
                    </a:path>
                  </a:pathLst>
                </a:custGeom>
                <a:solidFill>
                  <a:srgbClr val="1D2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1" name="Freeform 220"/>
                <p:cNvSpPr>
                  <a:spLocks/>
                </p:cNvSpPr>
                <p:nvPr/>
              </p:nvSpPr>
              <p:spPr bwMode="auto">
                <a:xfrm>
                  <a:off x="2291" y="2318"/>
                  <a:ext cx="36" cy="38"/>
                </a:xfrm>
                <a:custGeom>
                  <a:avLst/>
                  <a:gdLst>
                    <a:gd name="T0" fmla="*/ 28 w 29"/>
                    <a:gd name="T1" fmla="*/ 9 h 30"/>
                    <a:gd name="T2" fmla="*/ 28 w 29"/>
                    <a:gd name="T3" fmla="*/ 12 h 30"/>
                    <a:gd name="T4" fmla="*/ 12 w 29"/>
                    <a:gd name="T5" fmla="*/ 29 h 30"/>
                    <a:gd name="T6" fmla="*/ 8 w 29"/>
                    <a:gd name="T7" fmla="*/ 29 h 30"/>
                    <a:gd name="T8" fmla="*/ 1 w 29"/>
                    <a:gd name="T9" fmla="*/ 22 h 30"/>
                    <a:gd name="T10" fmla="*/ 1 w 29"/>
                    <a:gd name="T11" fmla="*/ 18 h 30"/>
                    <a:gd name="T12" fmla="*/ 16 w 29"/>
                    <a:gd name="T13" fmla="*/ 1 h 30"/>
                    <a:gd name="T14" fmla="*/ 20 w 29"/>
                    <a:gd name="T15" fmla="*/ 1 h 30"/>
                    <a:gd name="T16" fmla="*/ 28 w 29"/>
                    <a:gd name="T17"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28" y="9"/>
                      </a:moveTo>
                      <a:cubicBezTo>
                        <a:pt x="29" y="10"/>
                        <a:pt x="29" y="11"/>
                        <a:pt x="28" y="12"/>
                      </a:cubicBezTo>
                      <a:cubicBezTo>
                        <a:pt x="12" y="29"/>
                        <a:pt x="12" y="29"/>
                        <a:pt x="12" y="29"/>
                      </a:cubicBezTo>
                      <a:cubicBezTo>
                        <a:pt x="11" y="30"/>
                        <a:pt x="9" y="30"/>
                        <a:pt x="8" y="29"/>
                      </a:cubicBezTo>
                      <a:cubicBezTo>
                        <a:pt x="1" y="22"/>
                        <a:pt x="1" y="22"/>
                        <a:pt x="1" y="22"/>
                      </a:cubicBezTo>
                      <a:cubicBezTo>
                        <a:pt x="0" y="21"/>
                        <a:pt x="0" y="19"/>
                        <a:pt x="1" y="18"/>
                      </a:cubicBezTo>
                      <a:cubicBezTo>
                        <a:pt x="16" y="1"/>
                        <a:pt x="16" y="1"/>
                        <a:pt x="16" y="1"/>
                      </a:cubicBezTo>
                      <a:cubicBezTo>
                        <a:pt x="17" y="0"/>
                        <a:pt x="19" y="0"/>
                        <a:pt x="20" y="1"/>
                      </a:cubicBezTo>
                      <a:lnTo>
                        <a:pt x="28" y="9"/>
                      </a:lnTo>
                      <a:close/>
                    </a:path>
                  </a:pathLst>
                </a:custGeom>
                <a:solidFill>
                  <a:srgbClr val="1D2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2" name="Freeform 221"/>
                <p:cNvSpPr>
                  <a:spLocks/>
                </p:cNvSpPr>
                <p:nvPr/>
              </p:nvSpPr>
              <p:spPr bwMode="auto">
                <a:xfrm>
                  <a:off x="2272" y="2302"/>
                  <a:ext cx="36" cy="36"/>
                </a:xfrm>
                <a:custGeom>
                  <a:avLst/>
                  <a:gdLst>
                    <a:gd name="T0" fmla="*/ 28 w 29"/>
                    <a:gd name="T1" fmla="*/ 8 h 29"/>
                    <a:gd name="T2" fmla="*/ 28 w 29"/>
                    <a:gd name="T3" fmla="*/ 12 h 29"/>
                    <a:gd name="T4" fmla="*/ 13 w 29"/>
                    <a:gd name="T5" fmla="*/ 28 h 29"/>
                    <a:gd name="T6" fmla="*/ 9 w 29"/>
                    <a:gd name="T7" fmla="*/ 28 h 29"/>
                    <a:gd name="T8" fmla="*/ 1 w 29"/>
                    <a:gd name="T9" fmla="*/ 21 h 29"/>
                    <a:gd name="T10" fmla="*/ 1 w 29"/>
                    <a:gd name="T11" fmla="*/ 17 h 29"/>
                    <a:gd name="T12" fmla="*/ 16 w 29"/>
                    <a:gd name="T13" fmla="*/ 1 h 29"/>
                    <a:gd name="T14" fmla="*/ 20 w 29"/>
                    <a:gd name="T15" fmla="*/ 1 h 29"/>
                    <a:gd name="T16" fmla="*/ 28 w 29"/>
                    <a:gd name="T17"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8" y="8"/>
                      </a:moveTo>
                      <a:cubicBezTo>
                        <a:pt x="29" y="9"/>
                        <a:pt x="29" y="11"/>
                        <a:pt x="28" y="12"/>
                      </a:cubicBezTo>
                      <a:cubicBezTo>
                        <a:pt x="13" y="28"/>
                        <a:pt x="13" y="28"/>
                        <a:pt x="13" y="28"/>
                      </a:cubicBezTo>
                      <a:cubicBezTo>
                        <a:pt x="12" y="29"/>
                        <a:pt x="10" y="29"/>
                        <a:pt x="9" y="28"/>
                      </a:cubicBezTo>
                      <a:cubicBezTo>
                        <a:pt x="1" y="21"/>
                        <a:pt x="1" y="21"/>
                        <a:pt x="1" y="21"/>
                      </a:cubicBezTo>
                      <a:cubicBezTo>
                        <a:pt x="0" y="20"/>
                        <a:pt x="0" y="18"/>
                        <a:pt x="1" y="17"/>
                      </a:cubicBezTo>
                      <a:cubicBezTo>
                        <a:pt x="16" y="1"/>
                        <a:pt x="16" y="1"/>
                        <a:pt x="16" y="1"/>
                      </a:cubicBezTo>
                      <a:cubicBezTo>
                        <a:pt x="17" y="0"/>
                        <a:pt x="19" y="0"/>
                        <a:pt x="20" y="1"/>
                      </a:cubicBezTo>
                      <a:lnTo>
                        <a:pt x="28" y="8"/>
                      </a:lnTo>
                      <a:close/>
                    </a:path>
                  </a:pathLst>
                </a:custGeom>
                <a:solidFill>
                  <a:srgbClr val="1D2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3" name="Freeform 222"/>
                <p:cNvSpPr>
                  <a:spLocks/>
                </p:cNvSpPr>
                <p:nvPr/>
              </p:nvSpPr>
              <p:spPr bwMode="auto">
                <a:xfrm>
                  <a:off x="2253" y="2284"/>
                  <a:ext cx="37" cy="38"/>
                </a:xfrm>
                <a:custGeom>
                  <a:avLst/>
                  <a:gdLst>
                    <a:gd name="T0" fmla="*/ 28 w 29"/>
                    <a:gd name="T1" fmla="*/ 8 h 30"/>
                    <a:gd name="T2" fmla="*/ 28 w 29"/>
                    <a:gd name="T3" fmla="*/ 12 h 30"/>
                    <a:gd name="T4" fmla="*/ 13 w 29"/>
                    <a:gd name="T5" fmla="*/ 28 h 30"/>
                    <a:gd name="T6" fmla="*/ 9 w 29"/>
                    <a:gd name="T7" fmla="*/ 29 h 30"/>
                    <a:gd name="T8" fmla="*/ 1 w 29"/>
                    <a:gd name="T9" fmla="*/ 21 h 30"/>
                    <a:gd name="T10" fmla="*/ 1 w 29"/>
                    <a:gd name="T11" fmla="*/ 17 h 30"/>
                    <a:gd name="T12" fmla="*/ 17 w 29"/>
                    <a:gd name="T13" fmla="*/ 1 h 30"/>
                    <a:gd name="T14" fmla="*/ 21 w 29"/>
                    <a:gd name="T15" fmla="*/ 1 h 30"/>
                    <a:gd name="T16" fmla="*/ 28 w 29"/>
                    <a:gd name="T17"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28" y="8"/>
                      </a:moveTo>
                      <a:cubicBezTo>
                        <a:pt x="29" y="9"/>
                        <a:pt x="29" y="11"/>
                        <a:pt x="28" y="12"/>
                      </a:cubicBezTo>
                      <a:cubicBezTo>
                        <a:pt x="13" y="28"/>
                        <a:pt x="13" y="28"/>
                        <a:pt x="13" y="28"/>
                      </a:cubicBezTo>
                      <a:cubicBezTo>
                        <a:pt x="12" y="30"/>
                        <a:pt x="10" y="30"/>
                        <a:pt x="9" y="29"/>
                      </a:cubicBezTo>
                      <a:cubicBezTo>
                        <a:pt x="1" y="21"/>
                        <a:pt x="1" y="21"/>
                        <a:pt x="1" y="21"/>
                      </a:cubicBezTo>
                      <a:cubicBezTo>
                        <a:pt x="0" y="20"/>
                        <a:pt x="0" y="19"/>
                        <a:pt x="1" y="17"/>
                      </a:cubicBezTo>
                      <a:cubicBezTo>
                        <a:pt x="17" y="1"/>
                        <a:pt x="17" y="1"/>
                        <a:pt x="17" y="1"/>
                      </a:cubicBezTo>
                      <a:cubicBezTo>
                        <a:pt x="18" y="0"/>
                        <a:pt x="19" y="0"/>
                        <a:pt x="21" y="1"/>
                      </a:cubicBezTo>
                      <a:lnTo>
                        <a:pt x="28" y="8"/>
                      </a:lnTo>
                      <a:close/>
                    </a:path>
                  </a:pathLst>
                </a:custGeom>
                <a:solidFill>
                  <a:srgbClr val="1D2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4" name="Freeform 223"/>
                <p:cNvSpPr>
                  <a:spLocks/>
                </p:cNvSpPr>
                <p:nvPr/>
              </p:nvSpPr>
              <p:spPr bwMode="auto">
                <a:xfrm>
                  <a:off x="1316" y="2388"/>
                  <a:ext cx="135" cy="278"/>
                </a:xfrm>
                <a:custGeom>
                  <a:avLst/>
                  <a:gdLst>
                    <a:gd name="T0" fmla="*/ 12 w 107"/>
                    <a:gd name="T1" fmla="*/ 7 h 220"/>
                    <a:gd name="T2" fmla="*/ 72 w 107"/>
                    <a:gd name="T3" fmla="*/ 43 h 220"/>
                    <a:gd name="T4" fmla="*/ 100 w 107"/>
                    <a:gd name="T5" fmla="*/ 157 h 220"/>
                    <a:gd name="T6" fmla="*/ 65 w 107"/>
                    <a:gd name="T7" fmla="*/ 217 h 220"/>
                    <a:gd name="T8" fmla="*/ 52 w 107"/>
                    <a:gd name="T9" fmla="*/ 220 h 220"/>
                    <a:gd name="T10" fmla="*/ 0 w 107"/>
                    <a:gd name="T11" fmla="*/ 10 h 220"/>
                    <a:gd name="T12" fmla="*/ 12 w 107"/>
                    <a:gd name="T13" fmla="*/ 7 h 220"/>
                  </a:gdLst>
                  <a:ahLst/>
                  <a:cxnLst>
                    <a:cxn ang="0">
                      <a:pos x="T0" y="T1"/>
                    </a:cxn>
                    <a:cxn ang="0">
                      <a:pos x="T2" y="T3"/>
                    </a:cxn>
                    <a:cxn ang="0">
                      <a:pos x="T4" y="T5"/>
                    </a:cxn>
                    <a:cxn ang="0">
                      <a:pos x="T6" y="T7"/>
                    </a:cxn>
                    <a:cxn ang="0">
                      <a:pos x="T8" y="T9"/>
                    </a:cxn>
                    <a:cxn ang="0">
                      <a:pos x="T10" y="T11"/>
                    </a:cxn>
                    <a:cxn ang="0">
                      <a:pos x="T12" y="T13"/>
                    </a:cxn>
                  </a:cxnLst>
                  <a:rect l="0" t="0" r="r" b="b"/>
                  <a:pathLst>
                    <a:path w="107" h="220">
                      <a:moveTo>
                        <a:pt x="12" y="7"/>
                      </a:moveTo>
                      <a:cubicBezTo>
                        <a:pt x="39" y="0"/>
                        <a:pt x="65" y="16"/>
                        <a:pt x="72" y="43"/>
                      </a:cubicBezTo>
                      <a:cubicBezTo>
                        <a:pt x="100" y="157"/>
                        <a:pt x="100" y="157"/>
                        <a:pt x="100" y="157"/>
                      </a:cubicBezTo>
                      <a:cubicBezTo>
                        <a:pt x="107" y="183"/>
                        <a:pt x="91" y="210"/>
                        <a:pt x="65" y="217"/>
                      </a:cubicBezTo>
                      <a:cubicBezTo>
                        <a:pt x="52" y="220"/>
                        <a:pt x="52" y="220"/>
                        <a:pt x="52" y="220"/>
                      </a:cubicBezTo>
                      <a:cubicBezTo>
                        <a:pt x="0" y="10"/>
                        <a:pt x="0" y="10"/>
                        <a:pt x="0" y="10"/>
                      </a:cubicBezTo>
                      <a:lnTo>
                        <a:pt x="1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5" name="Freeform 224"/>
                <p:cNvSpPr>
                  <a:spLocks/>
                </p:cNvSpPr>
                <p:nvPr/>
              </p:nvSpPr>
              <p:spPr bwMode="auto">
                <a:xfrm>
                  <a:off x="1247" y="2400"/>
                  <a:ext cx="135" cy="277"/>
                </a:xfrm>
                <a:custGeom>
                  <a:avLst/>
                  <a:gdLst>
                    <a:gd name="T0" fmla="*/ 42 w 107"/>
                    <a:gd name="T1" fmla="*/ 3 h 219"/>
                    <a:gd name="T2" fmla="*/ 55 w 107"/>
                    <a:gd name="T3" fmla="*/ 0 h 219"/>
                    <a:gd name="T4" fmla="*/ 107 w 107"/>
                    <a:gd name="T5" fmla="*/ 210 h 219"/>
                    <a:gd name="T6" fmla="*/ 94 w 107"/>
                    <a:gd name="T7" fmla="*/ 213 h 219"/>
                    <a:gd name="T8" fmla="*/ 35 w 107"/>
                    <a:gd name="T9" fmla="*/ 177 h 219"/>
                    <a:gd name="T10" fmla="*/ 6 w 107"/>
                    <a:gd name="T11" fmla="*/ 63 h 219"/>
                    <a:gd name="T12" fmla="*/ 42 w 107"/>
                    <a:gd name="T13" fmla="*/ 3 h 219"/>
                  </a:gdLst>
                  <a:ahLst/>
                  <a:cxnLst>
                    <a:cxn ang="0">
                      <a:pos x="T0" y="T1"/>
                    </a:cxn>
                    <a:cxn ang="0">
                      <a:pos x="T2" y="T3"/>
                    </a:cxn>
                    <a:cxn ang="0">
                      <a:pos x="T4" y="T5"/>
                    </a:cxn>
                    <a:cxn ang="0">
                      <a:pos x="T6" y="T7"/>
                    </a:cxn>
                    <a:cxn ang="0">
                      <a:pos x="T8" y="T9"/>
                    </a:cxn>
                    <a:cxn ang="0">
                      <a:pos x="T10" y="T11"/>
                    </a:cxn>
                    <a:cxn ang="0">
                      <a:pos x="T12" y="T13"/>
                    </a:cxn>
                  </a:cxnLst>
                  <a:rect l="0" t="0" r="r" b="b"/>
                  <a:pathLst>
                    <a:path w="107" h="219">
                      <a:moveTo>
                        <a:pt x="42" y="3"/>
                      </a:moveTo>
                      <a:cubicBezTo>
                        <a:pt x="55" y="0"/>
                        <a:pt x="55" y="0"/>
                        <a:pt x="55" y="0"/>
                      </a:cubicBezTo>
                      <a:cubicBezTo>
                        <a:pt x="107" y="210"/>
                        <a:pt x="107" y="210"/>
                        <a:pt x="107" y="210"/>
                      </a:cubicBezTo>
                      <a:cubicBezTo>
                        <a:pt x="94" y="213"/>
                        <a:pt x="94" y="213"/>
                        <a:pt x="94" y="213"/>
                      </a:cubicBezTo>
                      <a:cubicBezTo>
                        <a:pt x="68" y="219"/>
                        <a:pt x="41" y="203"/>
                        <a:pt x="35" y="177"/>
                      </a:cubicBezTo>
                      <a:cubicBezTo>
                        <a:pt x="6" y="63"/>
                        <a:pt x="6" y="63"/>
                        <a:pt x="6" y="63"/>
                      </a:cubicBezTo>
                      <a:cubicBezTo>
                        <a:pt x="0" y="36"/>
                        <a:pt x="16" y="10"/>
                        <a:pt x="42" y="3"/>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6" name="Freeform 225"/>
                <p:cNvSpPr>
                  <a:spLocks/>
                </p:cNvSpPr>
                <p:nvPr/>
              </p:nvSpPr>
              <p:spPr bwMode="auto">
                <a:xfrm>
                  <a:off x="1326" y="2442"/>
                  <a:ext cx="32" cy="56"/>
                </a:xfrm>
                <a:custGeom>
                  <a:avLst/>
                  <a:gdLst>
                    <a:gd name="T0" fmla="*/ 20 w 25"/>
                    <a:gd name="T1" fmla="*/ 14 h 44"/>
                    <a:gd name="T2" fmla="*/ 23 w 25"/>
                    <a:gd name="T3" fmla="*/ 24 h 44"/>
                    <a:gd name="T4" fmla="*/ 11 w 25"/>
                    <a:gd name="T5" fmla="*/ 44 h 44"/>
                    <a:gd name="T6" fmla="*/ 0 w 25"/>
                    <a:gd name="T7" fmla="*/ 2 h 44"/>
                    <a:gd name="T8" fmla="*/ 20 w 25"/>
                    <a:gd name="T9" fmla="*/ 14 h 44"/>
                  </a:gdLst>
                  <a:ahLst/>
                  <a:cxnLst>
                    <a:cxn ang="0">
                      <a:pos x="T0" y="T1"/>
                    </a:cxn>
                    <a:cxn ang="0">
                      <a:pos x="T2" y="T3"/>
                    </a:cxn>
                    <a:cxn ang="0">
                      <a:pos x="T4" y="T5"/>
                    </a:cxn>
                    <a:cxn ang="0">
                      <a:pos x="T6" y="T7"/>
                    </a:cxn>
                    <a:cxn ang="0">
                      <a:pos x="T8" y="T9"/>
                    </a:cxn>
                  </a:cxnLst>
                  <a:rect l="0" t="0" r="r" b="b"/>
                  <a:pathLst>
                    <a:path w="25" h="44">
                      <a:moveTo>
                        <a:pt x="20" y="14"/>
                      </a:moveTo>
                      <a:cubicBezTo>
                        <a:pt x="23" y="24"/>
                        <a:pt x="23" y="24"/>
                        <a:pt x="23" y="24"/>
                      </a:cubicBezTo>
                      <a:cubicBezTo>
                        <a:pt x="25" y="33"/>
                        <a:pt x="20" y="42"/>
                        <a:pt x="11" y="44"/>
                      </a:cubicBezTo>
                      <a:cubicBezTo>
                        <a:pt x="0" y="2"/>
                        <a:pt x="0" y="2"/>
                        <a:pt x="0" y="2"/>
                      </a:cubicBezTo>
                      <a:cubicBezTo>
                        <a:pt x="9" y="0"/>
                        <a:pt x="18" y="5"/>
                        <a:pt x="20" y="14"/>
                      </a:cubicBezTo>
                      <a:close/>
                    </a:path>
                  </a:pathLst>
                </a:custGeom>
                <a:solidFill>
                  <a:srgbClr val="103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7" name="Freeform 226"/>
                <p:cNvSpPr>
                  <a:spLocks/>
                </p:cNvSpPr>
                <p:nvPr/>
              </p:nvSpPr>
              <p:spPr bwMode="auto">
                <a:xfrm>
                  <a:off x="1308" y="2445"/>
                  <a:ext cx="32" cy="55"/>
                </a:xfrm>
                <a:custGeom>
                  <a:avLst/>
                  <a:gdLst>
                    <a:gd name="T0" fmla="*/ 14 w 25"/>
                    <a:gd name="T1" fmla="*/ 0 h 44"/>
                    <a:gd name="T2" fmla="*/ 14 w 25"/>
                    <a:gd name="T3" fmla="*/ 0 h 44"/>
                    <a:gd name="T4" fmla="*/ 25 w 25"/>
                    <a:gd name="T5" fmla="*/ 42 h 44"/>
                    <a:gd name="T6" fmla="*/ 5 w 25"/>
                    <a:gd name="T7" fmla="*/ 30 h 44"/>
                    <a:gd name="T8" fmla="*/ 2 w 25"/>
                    <a:gd name="T9" fmla="*/ 20 h 44"/>
                    <a:gd name="T10" fmla="*/ 14 w 25"/>
                    <a:gd name="T11" fmla="*/ 0 h 44"/>
                  </a:gdLst>
                  <a:ahLst/>
                  <a:cxnLst>
                    <a:cxn ang="0">
                      <a:pos x="T0" y="T1"/>
                    </a:cxn>
                    <a:cxn ang="0">
                      <a:pos x="T2" y="T3"/>
                    </a:cxn>
                    <a:cxn ang="0">
                      <a:pos x="T4" y="T5"/>
                    </a:cxn>
                    <a:cxn ang="0">
                      <a:pos x="T6" y="T7"/>
                    </a:cxn>
                    <a:cxn ang="0">
                      <a:pos x="T8" y="T9"/>
                    </a:cxn>
                    <a:cxn ang="0">
                      <a:pos x="T10" y="T11"/>
                    </a:cxn>
                  </a:cxnLst>
                  <a:rect l="0" t="0" r="r" b="b"/>
                  <a:pathLst>
                    <a:path w="25" h="44">
                      <a:moveTo>
                        <a:pt x="14" y="0"/>
                      </a:moveTo>
                      <a:cubicBezTo>
                        <a:pt x="14" y="0"/>
                        <a:pt x="14" y="0"/>
                        <a:pt x="14" y="0"/>
                      </a:cubicBezTo>
                      <a:cubicBezTo>
                        <a:pt x="25" y="42"/>
                        <a:pt x="25" y="42"/>
                        <a:pt x="25" y="42"/>
                      </a:cubicBezTo>
                      <a:cubicBezTo>
                        <a:pt x="16" y="44"/>
                        <a:pt x="7" y="39"/>
                        <a:pt x="5" y="30"/>
                      </a:cubicBezTo>
                      <a:cubicBezTo>
                        <a:pt x="2" y="20"/>
                        <a:pt x="2" y="20"/>
                        <a:pt x="2" y="20"/>
                      </a:cubicBezTo>
                      <a:cubicBezTo>
                        <a:pt x="0" y="11"/>
                        <a:pt x="6" y="2"/>
                        <a:pt x="14" y="0"/>
                      </a:cubicBezTo>
                      <a:close/>
                    </a:path>
                  </a:pathLst>
                </a:custGeom>
                <a:solidFill>
                  <a:srgbClr val="0E3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8" name="Freeform 227"/>
                <p:cNvSpPr>
                  <a:spLocks/>
                </p:cNvSpPr>
                <p:nvPr/>
              </p:nvSpPr>
              <p:spPr bwMode="auto">
                <a:xfrm>
                  <a:off x="277" y="2465"/>
                  <a:ext cx="138" cy="110"/>
                </a:xfrm>
                <a:custGeom>
                  <a:avLst/>
                  <a:gdLst>
                    <a:gd name="T0" fmla="*/ 111 w 138"/>
                    <a:gd name="T1" fmla="*/ 110 h 110"/>
                    <a:gd name="T2" fmla="*/ 0 w 138"/>
                    <a:gd name="T3" fmla="*/ 43 h 110"/>
                    <a:gd name="T4" fmla="*/ 25 w 138"/>
                    <a:gd name="T5" fmla="*/ 0 h 110"/>
                    <a:gd name="T6" fmla="*/ 138 w 138"/>
                    <a:gd name="T7" fmla="*/ 67 h 110"/>
                    <a:gd name="T8" fmla="*/ 111 w 138"/>
                    <a:gd name="T9" fmla="*/ 110 h 110"/>
                  </a:gdLst>
                  <a:ahLst/>
                  <a:cxnLst>
                    <a:cxn ang="0">
                      <a:pos x="T0" y="T1"/>
                    </a:cxn>
                    <a:cxn ang="0">
                      <a:pos x="T2" y="T3"/>
                    </a:cxn>
                    <a:cxn ang="0">
                      <a:pos x="T4" y="T5"/>
                    </a:cxn>
                    <a:cxn ang="0">
                      <a:pos x="T6" y="T7"/>
                    </a:cxn>
                    <a:cxn ang="0">
                      <a:pos x="T8" y="T9"/>
                    </a:cxn>
                  </a:cxnLst>
                  <a:rect l="0" t="0" r="r" b="b"/>
                  <a:pathLst>
                    <a:path w="138" h="110">
                      <a:moveTo>
                        <a:pt x="111" y="110"/>
                      </a:moveTo>
                      <a:lnTo>
                        <a:pt x="0" y="43"/>
                      </a:lnTo>
                      <a:lnTo>
                        <a:pt x="25" y="0"/>
                      </a:lnTo>
                      <a:lnTo>
                        <a:pt x="138" y="67"/>
                      </a:lnTo>
                      <a:lnTo>
                        <a:pt x="111" y="110"/>
                      </a:lnTo>
                      <a:close/>
                    </a:path>
                  </a:pathLst>
                </a:custGeom>
                <a:solidFill>
                  <a:srgbClr val="F9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9" name="Freeform 228"/>
                <p:cNvSpPr>
                  <a:spLocks/>
                </p:cNvSpPr>
                <p:nvPr/>
              </p:nvSpPr>
              <p:spPr bwMode="auto">
                <a:xfrm>
                  <a:off x="59" y="2502"/>
                  <a:ext cx="572" cy="1065"/>
                </a:xfrm>
                <a:custGeom>
                  <a:avLst/>
                  <a:gdLst>
                    <a:gd name="T0" fmla="*/ 449 w 452"/>
                    <a:gd name="T1" fmla="*/ 518 h 843"/>
                    <a:gd name="T2" fmla="*/ 221 w 452"/>
                    <a:gd name="T3" fmla="*/ 512 h 843"/>
                    <a:gd name="T4" fmla="*/ 267 w 452"/>
                    <a:gd name="T5" fmla="*/ 57 h 843"/>
                    <a:gd name="T6" fmla="*/ 166 w 452"/>
                    <a:gd name="T7" fmla="*/ 0 h 843"/>
                    <a:gd name="T8" fmla="*/ 10 w 452"/>
                    <a:gd name="T9" fmla="*/ 398 h 843"/>
                    <a:gd name="T10" fmla="*/ 90 w 452"/>
                    <a:gd name="T11" fmla="*/ 699 h 843"/>
                    <a:gd name="T12" fmla="*/ 368 w 452"/>
                    <a:gd name="T13" fmla="*/ 822 h 843"/>
                    <a:gd name="T14" fmla="*/ 449 w 452"/>
                    <a:gd name="T15" fmla="*/ 518 h 8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2" h="843">
                      <a:moveTo>
                        <a:pt x="449" y="518"/>
                      </a:moveTo>
                      <a:cubicBezTo>
                        <a:pt x="449" y="518"/>
                        <a:pt x="306" y="550"/>
                        <a:pt x="221" y="512"/>
                      </a:cubicBezTo>
                      <a:cubicBezTo>
                        <a:pt x="137" y="474"/>
                        <a:pt x="162" y="222"/>
                        <a:pt x="267" y="57"/>
                      </a:cubicBezTo>
                      <a:cubicBezTo>
                        <a:pt x="209" y="22"/>
                        <a:pt x="166" y="0"/>
                        <a:pt x="166" y="0"/>
                      </a:cubicBezTo>
                      <a:cubicBezTo>
                        <a:pt x="166" y="0"/>
                        <a:pt x="0" y="266"/>
                        <a:pt x="10" y="398"/>
                      </a:cubicBezTo>
                      <a:cubicBezTo>
                        <a:pt x="21" y="531"/>
                        <a:pt x="90" y="699"/>
                        <a:pt x="90" y="699"/>
                      </a:cubicBezTo>
                      <a:cubicBezTo>
                        <a:pt x="90" y="699"/>
                        <a:pt x="285" y="800"/>
                        <a:pt x="368" y="822"/>
                      </a:cubicBezTo>
                      <a:cubicBezTo>
                        <a:pt x="452" y="843"/>
                        <a:pt x="449" y="518"/>
                        <a:pt x="449" y="518"/>
                      </a:cubicBezTo>
                      <a:close/>
                    </a:path>
                  </a:pathLst>
                </a:custGeom>
                <a:solidFill>
                  <a:srgbClr val="60AA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0" name="Freeform 229"/>
                <p:cNvSpPr>
                  <a:spLocks/>
                </p:cNvSpPr>
                <p:nvPr/>
              </p:nvSpPr>
              <p:spPr bwMode="auto">
                <a:xfrm>
                  <a:off x="59" y="2502"/>
                  <a:ext cx="533" cy="1046"/>
                </a:xfrm>
                <a:custGeom>
                  <a:avLst/>
                  <a:gdLst>
                    <a:gd name="T0" fmla="*/ 154 w 421"/>
                    <a:gd name="T1" fmla="*/ 652 h 828"/>
                    <a:gd name="T2" fmla="*/ 74 w 421"/>
                    <a:gd name="T3" fmla="*/ 351 h 828"/>
                    <a:gd name="T4" fmla="*/ 194 w 421"/>
                    <a:gd name="T5" fmla="*/ 15 h 828"/>
                    <a:gd name="T6" fmla="*/ 166 w 421"/>
                    <a:gd name="T7" fmla="*/ 0 h 828"/>
                    <a:gd name="T8" fmla="*/ 10 w 421"/>
                    <a:gd name="T9" fmla="*/ 398 h 828"/>
                    <a:gd name="T10" fmla="*/ 90 w 421"/>
                    <a:gd name="T11" fmla="*/ 699 h 828"/>
                    <a:gd name="T12" fmla="*/ 368 w 421"/>
                    <a:gd name="T13" fmla="*/ 822 h 828"/>
                    <a:gd name="T14" fmla="*/ 421 w 421"/>
                    <a:gd name="T15" fmla="*/ 771 h 828"/>
                    <a:gd name="T16" fmla="*/ 154 w 421"/>
                    <a:gd name="T17" fmla="*/ 652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1" h="828">
                      <a:moveTo>
                        <a:pt x="154" y="652"/>
                      </a:moveTo>
                      <a:cubicBezTo>
                        <a:pt x="154" y="652"/>
                        <a:pt x="85" y="484"/>
                        <a:pt x="74" y="351"/>
                      </a:cubicBezTo>
                      <a:cubicBezTo>
                        <a:pt x="67" y="259"/>
                        <a:pt x="146" y="101"/>
                        <a:pt x="194" y="15"/>
                      </a:cubicBezTo>
                      <a:cubicBezTo>
                        <a:pt x="176" y="6"/>
                        <a:pt x="166" y="0"/>
                        <a:pt x="166" y="0"/>
                      </a:cubicBezTo>
                      <a:cubicBezTo>
                        <a:pt x="166" y="0"/>
                        <a:pt x="0" y="266"/>
                        <a:pt x="10" y="398"/>
                      </a:cubicBezTo>
                      <a:cubicBezTo>
                        <a:pt x="21" y="531"/>
                        <a:pt x="90" y="699"/>
                        <a:pt x="90" y="699"/>
                      </a:cubicBezTo>
                      <a:cubicBezTo>
                        <a:pt x="90" y="699"/>
                        <a:pt x="285" y="800"/>
                        <a:pt x="368" y="822"/>
                      </a:cubicBezTo>
                      <a:cubicBezTo>
                        <a:pt x="392" y="828"/>
                        <a:pt x="409" y="806"/>
                        <a:pt x="421" y="771"/>
                      </a:cubicBezTo>
                      <a:cubicBezTo>
                        <a:pt x="332" y="745"/>
                        <a:pt x="154" y="652"/>
                        <a:pt x="154" y="652"/>
                      </a:cubicBezTo>
                      <a:close/>
                    </a:path>
                  </a:pathLst>
                </a:custGeom>
                <a:solidFill>
                  <a:srgbClr val="4483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1" name="Freeform 230"/>
                <p:cNvSpPr>
                  <a:spLocks/>
                </p:cNvSpPr>
                <p:nvPr/>
              </p:nvSpPr>
              <p:spPr bwMode="auto">
                <a:xfrm>
                  <a:off x="1344" y="2802"/>
                  <a:ext cx="131" cy="55"/>
                </a:xfrm>
                <a:custGeom>
                  <a:avLst/>
                  <a:gdLst>
                    <a:gd name="T0" fmla="*/ 0 w 131"/>
                    <a:gd name="T1" fmla="*/ 51 h 55"/>
                    <a:gd name="T2" fmla="*/ 130 w 131"/>
                    <a:gd name="T3" fmla="*/ 55 h 55"/>
                    <a:gd name="T4" fmla="*/ 131 w 131"/>
                    <a:gd name="T5" fmla="*/ 4 h 55"/>
                    <a:gd name="T6" fmla="*/ 1 w 131"/>
                    <a:gd name="T7" fmla="*/ 0 h 55"/>
                    <a:gd name="T8" fmla="*/ 0 w 131"/>
                    <a:gd name="T9" fmla="*/ 51 h 55"/>
                  </a:gdLst>
                  <a:ahLst/>
                  <a:cxnLst>
                    <a:cxn ang="0">
                      <a:pos x="T0" y="T1"/>
                    </a:cxn>
                    <a:cxn ang="0">
                      <a:pos x="T2" y="T3"/>
                    </a:cxn>
                    <a:cxn ang="0">
                      <a:pos x="T4" y="T5"/>
                    </a:cxn>
                    <a:cxn ang="0">
                      <a:pos x="T6" y="T7"/>
                    </a:cxn>
                    <a:cxn ang="0">
                      <a:pos x="T8" y="T9"/>
                    </a:cxn>
                  </a:cxnLst>
                  <a:rect l="0" t="0" r="r" b="b"/>
                  <a:pathLst>
                    <a:path w="131" h="55">
                      <a:moveTo>
                        <a:pt x="0" y="51"/>
                      </a:moveTo>
                      <a:lnTo>
                        <a:pt x="130" y="55"/>
                      </a:lnTo>
                      <a:lnTo>
                        <a:pt x="131" y="4"/>
                      </a:lnTo>
                      <a:lnTo>
                        <a:pt x="1" y="0"/>
                      </a:lnTo>
                      <a:lnTo>
                        <a:pt x="0" y="51"/>
                      </a:lnTo>
                      <a:close/>
                    </a:path>
                  </a:pathLst>
                </a:custGeom>
                <a:solidFill>
                  <a:srgbClr val="F9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2" name="Freeform 231"/>
                <p:cNvSpPr>
                  <a:spLocks/>
                </p:cNvSpPr>
                <p:nvPr/>
              </p:nvSpPr>
              <p:spPr bwMode="auto">
                <a:xfrm>
                  <a:off x="603" y="2843"/>
                  <a:ext cx="882" cy="802"/>
                </a:xfrm>
                <a:custGeom>
                  <a:avLst/>
                  <a:gdLst>
                    <a:gd name="T0" fmla="*/ 179 w 698"/>
                    <a:gd name="T1" fmla="*/ 288 h 635"/>
                    <a:gd name="T2" fmla="*/ 373 w 698"/>
                    <a:gd name="T3" fmla="*/ 407 h 635"/>
                    <a:gd name="T4" fmla="*/ 582 w 698"/>
                    <a:gd name="T5" fmla="*/ 0 h 635"/>
                    <a:gd name="T6" fmla="*/ 698 w 698"/>
                    <a:gd name="T7" fmla="*/ 7 h 635"/>
                    <a:gd name="T8" fmla="*/ 612 w 698"/>
                    <a:gd name="T9" fmla="*/ 426 h 635"/>
                    <a:gd name="T10" fmla="*/ 382 w 698"/>
                    <a:gd name="T11" fmla="*/ 635 h 635"/>
                    <a:gd name="T12" fmla="*/ 82 w 698"/>
                    <a:gd name="T13" fmla="*/ 587 h 635"/>
                    <a:gd name="T14" fmla="*/ 179 w 698"/>
                    <a:gd name="T15" fmla="*/ 288 h 6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8" h="635">
                      <a:moveTo>
                        <a:pt x="179" y="288"/>
                      </a:moveTo>
                      <a:cubicBezTo>
                        <a:pt x="179" y="288"/>
                        <a:pt x="282" y="393"/>
                        <a:pt x="373" y="407"/>
                      </a:cubicBezTo>
                      <a:cubicBezTo>
                        <a:pt x="465" y="421"/>
                        <a:pt x="581" y="195"/>
                        <a:pt x="582" y="0"/>
                      </a:cubicBezTo>
                      <a:cubicBezTo>
                        <a:pt x="650" y="2"/>
                        <a:pt x="698" y="7"/>
                        <a:pt x="698" y="7"/>
                      </a:cubicBezTo>
                      <a:cubicBezTo>
                        <a:pt x="698" y="7"/>
                        <a:pt x="694" y="320"/>
                        <a:pt x="612" y="426"/>
                      </a:cubicBezTo>
                      <a:cubicBezTo>
                        <a:pt x="531" y="531"/>
                        <a:pt x="382" y="635"/>
                        <a:pt x="382" y="635"/>
                      </a:cubicBezTo>
                      <a:cubicBezTo>
                        <a:pt x="382" y="635"/>
                        <a:pt x="164" y="614"/>
                        <a:pt x="82" y="587"/>
                      </a:cubicBezTo>
                      <a:cubicBezTo>
                        <a:pt x="0" y="559"/>
                        <a:pt x="179" y="288"/>
                        <a:pt x="179" y="288"/>
                      </a:cubicBezTo>
                      <a:close/>
                    </a:path>
                  </a:pathLst>
                </a:custGeom>
                <a:solidFill>
                  <a:srgbClr val="60AA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3" name="Freeform 232"/>
                <p:cNvSpPr>
                  <a:spLocks/>
                </p:cNvSpPr>
                <p:nvPr/>
              </p:nvSpPr>
              <p:spPr bwMode="auto">
                <a:xfrm>
                  <a:off x="675" y="2848"/>
                  <a:ext cx="810" cy="797"/>
                </a:xfrm>
                <a:custGeom>
                  <a:avLst/>
                  <a:gdLst>
                    <a:gd name="T0" fmla="*/ 297 w 641"/>
                    <a:gd name="T1" fmla="*/ 557 h 631"/>
                    <a:gd name="T2" fmla="*/ 527 w 641"/>
                    <a:gd name="T3" fmla="*/ 348 h 631"/>
                    <a:gd name="T4" fmla="*/ 610 w 641"/>
                    <a:gd name="T5" fmla="*/ 0 h 631"/>
                    <a:gd name="T6" fmla="*/ 641 w 641"/>
                    <a:gd name="T7" fmla="*/ 3 h 631"/>
                    <a:gd name="T8" fmla="*/ 555 w 641"/>
                    <a:gd name="T9" fmla="*/ 422 h 631"/>
                    <a:gd name="T10" fmla="*/ 325 w 641"/>
                    <a:gd name="T11" fmla="*/ 631 h 631"/>
                    <a:gd name="T12" fmla="*/ 25 w 641"/>
                    <a:gd name="T13" fmla="*/ 583 h 631"/>
                    <a:gd name="T14" fmla="*/ 8 w 641"/>
                    <a:gd name="T15" fmla="*/ 512 h 631"/>
                    <a:gd name="T16" fmla="*/ 297 w 641"/>
                    <a:gd name="T17" fmla="*/ 557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631">
                      <a:moveTo>
                        <a:pt x="297" y="557"/>
                      </a:moveTo>
                      <a:cubicBezTo>
                        <a:pt x="297" y="557"/>
                        <a:pt x="446" y="453"/>
                        <a:pt x="527" y="348"/>
                      </a:cubicBezTo>
                      <a:cubicBezTo>
                        <a:pt x="584" y="274"/>
                        <a:pt x="603" y="99"/>
                        <a:pt x="610" y="0"/>
                      </a:cubicBezTo>
                      <a:cubicBezTo>
                        <a:pt x="630" y="2"/>
                        <a:pt x="641" y="3"/>
                        <a:pt x="641" y="3"/>
                      </a:cubicBezTo>
                      <a:cubicBezTo>
                        <a:pt x="641" y="3"/>
                        <a:pt x="637" y="316"/>
                        <a:pt x="555" y="422"/>
                      </a:cubicBezTo>
                      <a:cubicBezTo>
                        <a:pt x="474" y="527"/>
                        <a:pt x="325" y="631"/>
                        <a:pt x="325" y="631"/>
                      </a:cubicBezTo>
                      <a:cubicBezTo>
                        <a:pt x="325" y="631"/>
                        <a:pt x="107" y="610"/>
                        <a:pt x="25" y="583"/>
                      </a:cubicBezTo>
                      <a:cubicBezTo>
                        <a:pt x="2" y="575"/>
                        <a:pt x="0" y="547"/>
                        <a:pt x="8" y="512"/>
                      </a:cubicBezTo>
                      <a:cubicBezTo>
                        <a:pt x="97" y="538"/>
                        <a:pt x="297" y="557"/>
                        <a:pt x="297" y="557"/>
                      </a:cubicBezTo>
                      <a:close/>
                    </a:path>
                  </a:pathLst>
                </a:custGeom>
                <a:solidFill>
                  <a:srgbClr val="4483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4" name="Freeform 233"/>
                <p:cNvSpPr>
                  <a:spLocks/>
                </p:cNvSpPr>
                <p:nvPr/>
              </p:nvSpPr>
              <p:spPr bwMode="auto">
                <a:xfrm>
                  <a:off x="1278" y="2440"/>
                  <a:ext cx="235" cy="365"/>
                </a:xfrm>
                <a:custGeom>
                  <a:avLst/>
                  <a:gdLst>
                    <a:gd name="T0" fmla="*/ 129 w 186"/>
                    <a:gd name="T1" fmla="*/ 289 h 289"/>
                    <a:gd name="T2" fmla="*/ 175 w 186"/>
                    <a:gd name="T3" fmla="*/ 156 h 289"/>
                    <a:gd name="T4" fmla="*/ 156 w 186"/>
                    <a:gd name="T5" fmla="*/ 85 h 289"/>
                    <a:gd name="T6" fmla="*/ 118 w 186"/>
                    <a:gd name="T7" fmla="*/ 17 h 289"/>
                    <a:gd name="T8" fmla="*/ 115 w 186"/>
                    <a:gd name="T9" fmla="*/ 22 h 289"/>
                    <a:gd name="T10" fmla="*/ 100 w 186"/>
                    <a:gd name="T11" fmla="*/ 3 h 289"/>
                    <a:gd name="T12" fmla="*/ 92 w 186"/>
                    <a:gd name="T13" fmla="*/ 24 h 289"/>
                    <a:gd name="T14" fmla="*/ 70 w 186"/>
                    <a:gd name="T15" fmla="*/ 2 h 289"/>
                    <a:gd name="T16" fmla="*/ 62 w 186"/>
                    <a:gd name="T17" fmla="*/ 34 h 289"/>
                    <a:gd name="T18" fmla="*/ 39 w 186"/>
                    <a:gd name="T19" fmla="*/ 14 h 289"/>
                    <a:gd name="T20" fmla="*/ 31 w 186"/>
                    <a:gd name="T21" fmla="*/ 49 h 289"/>
                    <a:gd name="T22" fmla="*/ 53 w 186"/>
                    <a:gd name="T23" fmla="*/ 143 h 289"/>
                    <a:gd name="T24" fmla="*/ 25 w 186"/>
                    <a:gd name="T25" fmla="*/ 71 h 289"/>
                    <a:gd name="T26" fmla="*/ 10 w 186"/>
                    <a:gd name="T27" fmla="*/ 99 h 289"/>
                    <a:gd name="T28" fmla="*/ 24 w 186"/>
                    <a:gd name="T29" fmla="*/ 201 h 289"/>
                    <a:gd name="T30" fmla="*/ 63 w 186"/>
                    <a:gd name="T31" fmla="*/ 287 h 289"/>
                    <a:gd name="T32" fmla="*/ 129 w 186"/>
                    <a:gd name="T33"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6" h="289">
                      <a:moveTo>
                        <a:pt x="129" y="289"/>
                      </a:moveTo>
                      <a:cubicBezTo>
                        <a:pt x="129" y="289"/>
                        <a:pt x="165" y="194"/>
                        <a:pt x="175" y="156"/>
                      </a:cubicBezTo>
                      <a:cubicBezTo>
                        <a:pt x="186" y="118"/>
                        <a:pt x="171" y="117"/>
                        <a:pt x="156" y="85"/>
                      </a:cubicBezTo>
                      <a:cubicBezTo>
                        <a:pt x="142" y="53"/>
                        <a:pt x="133" y="21"/>
                        <a:pt x="118" y="17"/>
                      </a:cubicBezTo>
                      <a:cubicBezTo>
                        <a:pt x="115" y="22"/>
                        <a:pt x="115" y="22"/>
                        <a:pt x="115" y="22"/>
                      </a:cubicBezTo>
                      <a:cubicBezTo>
                        <a:pt x="115" y="22"/>
                        <a:pt x="112" y="5"/>
                        <a:pt x="100" y="3"/>
                      </a:cubicBezTo>
                      <a:cubicBezTo>
                        <a:pt x="88" y="0"/>
                        <a:pt x="91" y="15"/>
                        <a:pt x="92" y="24"/>
                      </a:cubicBezTo>
                      <a:cubicBezTo>
                        <a:pt x="88" y="5"/>
                        <a:pt x="80" y="0"/>
                        <a:pt x="70" y="2"/>
                      </a:cubicBezTo>
                      <a:cubicBezTo>
                        <a:pt x="61" y="4"/>
                        <a:pt x="60" y="19"/>
                        <a:pt x="62" y="34"/>
                      </a:cubicBezTo>
                      <a:cubicBezTo>
                        <a:pt x="58" y="18"/>
                        <a:pt x="47" y="13"/>
                        <a:pt x="39" y="14"/>
                      </a:cubicBezTo>
                      <a:cubicBezTo>
                        <a:pt x="31" y="14"/>
                        <a:pt x="21" y="26"/>
                        <a:pt x="31" y="49"/>
                      </a:cubicBezTo>
                      <a:cubicBezTo>
                        <a:pt x="41" y="73"/>
                        <a:pt x="53" y="143"/>
                        <a:pt x="53" y="143"/>
                      </a:cubicBezTo>
                      <a:cubicBezTo>
                        <a:pt x="53" y="143"/>
                        <a:pt x="26" y="76"/>
                        <a:pt x="25" y="71"/>
                      </a:cubicBezTo>
                      <a:cubicBezTo>
                        <a:pt x="24" y="66"/>
                        <a:pt x="0" y="67"/>
                        <a:pt x="10" y="99"/>
                      </a:cubicBezTo>
                      <a:cubicBezTo>
                        <a:pt x="20" y="130"/>
                        <a:pt x="19" y="169"/>
                        <a:pt x="24" y="201"/>
                      </a:cubicBezTo>
                      <a:cubicBezTo>
                        <a:pt x="30" y="232"/>
                        <a:pt x="45" y="278"/>
                        <a:pt x="63" y="287"/>
                      </a:cubicBezTo>
                      <a:cubicBezTo>
                        <a:pt x="116" y="289"/>
                        <a:pt x="129" y="289"/>
                        <a:pt x="129" y="289"/>
                      </a:cubicBezTo>
                      <a:close/>
                    </a:path>
                  </a:pathLst>
                </a:custGeom>
                <a:solidFill>
                  <a:srgbClr val="E7B2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5" name="Freeform 234"/>
                <p:cNvSpPr>
                  <a:spLocks/>
                </p:cNvSpPr>
                <p:nvPr/>
              </p:nvSpPr>
              <p:spPr bwMode="auto">
                <a:xfrm>
                  <a:off x="320" y="2188"/>
                  <a:ext cx="294" cy="335"/>
                </a:xfrm>
                <a:custGeom>
                  <a:avLst/>
                  <a:gdLst>
                    <a:gd name="T0" fmla="*/ 0 w 233"/>
                    <a:gd name="T1" fmla="*/ 229 h 265"/>
                    <a:gd name="T2" fmla="*/ 33 w 233"/>
                    <a:gd name="T3" fmla="*/ 92 h 265"/>
                    <a:gd name="T4" fmla="*/ 88 w 233"/>
                    <a:gd name="T5" fmla="*/ 43 h 265"/>
                    <a:gd name="T6" fmla="*/ 157 w 233"/>
                    <a:gd name="T7" fmla="*/ 7 h 265"/>
                    <a:gd name="T8" fmla="*/ 156 w 233"/>
                    <a:gd name="T9" fmla="*/ 12 h 265"/>
                    <a:gd name="T10" fmla="*/ 180 w 233"/>
                    <a:gd name="T11" fmla="*/ 4 h 265"/>
                    <a:gd name="T12" fmla="*/ 175 w 233"/>
                    <a:gd name="T13" fmla="*/ 26 h 265"/>
                    <a:gd name="T14" fmla="*/ 205 w 233"/>
                    <a:gd name="T15" fmla="*/ 19 h 265"/>
                    <a:gd name="T16" fmla="*/ 195 w 233"/>
                    <a:gd name="T17" fmla="*/ 51 h 265"/>
                    <a:gd name="T18" fmla="*/ 225 w 233"/>
                    <a:gd name="T19" fmla="*/ 47 h 265"/>
                    <a:gd name="T20" fmla="*/ 212 w 233"/>
                    <a:gd name="T21" fmla="*/ 81 h 265"/>
                    <a:gd name="T22" fmla="*/ 143 w 233"/>
                    <a:gd name="T23" fmla="*/ 147 h 265"/>
                    <a:gd name="T24" fmla="*/ 206 w 233"/>
                    <a:gd name="T25" fmla="*/ 102 h 265"/>
                    <a:gd name="T26" fmla="*/ 203 w 233"/>
                    <a:gd name="T27" fmla="*/ 134 h 265"/>
                    <a:gd name="T28" fmla="*/ 136 w 233"/>
                    <a:gd name="T29" fmla="*/ 212 h 265"/>
                    <a:gd name="T30" fmla="*/ 57 w 233"/>
                    <a:gd name="T31" fmla="*/ 263 h 265"/>
                    <a:gd name="T32" fmla="*/ 0 w 233"/>
                    <a:gd name="T33" fmla="*/ 22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3" h="265">
                      <a:moveTo>
                        <a:pt x="0" y="229"/>
                      </a:moveTo>
                      <a:cubicBezTo>
                        <a:pt x="0" y="229"/>
                        <a:pt x="21" y="130"/>
                        <a:pt x="33" y="92"/>
                      </a:cubicBezTo>
                      <a:cubicBezTo>
                        <a:pt x="45" y="54"/>
                        <a:pt x="58" y="62"/>
                        <a:pt x="88" y="43"/>
                      </a:cubicBezTo>
                      <a:cubicBezTo>
                        <a:pt x="118" y="23"/>
                        <a:pt x="143" y="2"/>
                        <a:pt x="157" y="7"/>
                      </a:cubicBezTo>
                      <a:cubicBezTo>
                        <a:pt x="156" y="12"/>
                        <a:pt x="156" y="12"/>
                        <a:pt x="156" y="12"/>
                      </a:cubicBezTo>
                      <a:cubicBezTo>
                        <a:pt x="156" y="12"/>
                        <a:pt x="169" y="0"/>
                        <a:pt x="180" y="4"/>
                      </a:cubicBezTo>
                      <a:cubicBezTo>
                        <a:pt x="191" y="9"/>
                        <a:pt x="181" y="20"/>
                        <a:pt x="175" y="26"/>
                      </a:cubicBezTo>
                      <a:cubicBezTo>
                        <a:pt x="189" y="13"/>
                        <a:pt x="198" y="12"/>
                        <a:pt x="205" y="19"/>
                      </a:cubicBezTo>
                      <a:cubicBezTo>
                        <a:pt x="212" y="26"/>
                        <a:pt x="205" y="40"/>
                        <a:pt x="195" y="51"/>
                      </a:cubicBezTo>
                      <a:cubicBezTo>
                        <a:pt x="207" y="40"/>
                        <a:pt x="219" y="42"/>
                        <a:pt x="225" y="47"/>
                      </a:cubicBezTo>
                      <a:cubicBezTo>
                        <a:pt x="232" y="52"/>
                        <a:pt x="233" y="66"/>
                        <a:pt x="212" y="81"/>
                      </a:cubicBezTo>
                      <a:cubicBezTo>
                        <a:pt x="191" y="95"/>
                        <a:pt x="143" y="147"/>
                        <a:pt x="143" y="147"/>
                      </a:cubicBezTo>
                      <a:cubicBezTo>
                        <a:pt x="143" y="147"/>
                        <a:pt x="202" y="106"/>
                        <a:pt x="206" y="102"/>
                      </a:cubicBezTo>
                      <a:cubicBezTo>
                        <a:pt x="209" y="99"/>
                        <a:pt x="229" y="113"/>
                        <a:pt x="203" y="134"/>
                      </a:cubicBezTo>
                      <a:cubicBezTo>
                        <a:pt x="178" y="155"/>
                        <a:pt x="157" y="188"/>
                        <a:pt x="136" y="212"/>
                      </a:cubicBezTo>
                      <a:cubicBezTo>
                        <a:pt x="114" y="235"/>
                        <a:pt x="76" y="265"/>
                        <a:pt x="57" y="263"/>
                      </a:cubicBezTo>
                      <a:cubicBezTo>
                        <a:pt x="11" y="236"/>
                        <a:pt x="0" y="229"/>
                        <a:pt x="0" y="229"/>
                      </a:cubicBezTo>
                      <a:close/>
                    </a:path>
                  </a:pathLst>
                </a:custGeom>
                <a:solidFill>
                  <a:srgbClr val="E7B2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6" name="Freeform 235"/>
                <p:cNvSpPr>
                  <a:spLocks/>
                </p:cNvSpPr>
                <p:nvPr/>
              </p:nvSpPr>
              <p:spPr bwMode="auto">
                <a:xfrm>
                  <a:off x="386" y="2991"/>
                  <a:ext cx="625" cy="340"/>
                </a:xfrm>
                <a:custGeom>
                  <a:avLst/>
                  <a:gdLst>
                    <a:gd name="T0" fmla="*/ 455 w 495"/>
                    <a:gd name="T1" fmla="*/ 91 h 269"/>
                    <a:gd name="T2" fmla="*/ 398 w 495"/>
                    <a:gd name="T3" fmla="*/ 45 h 269"/>
                    <a:gd name="T4" fmla="*/ 125 w 495"/>
                    <a:gd name="T5" fmla="*/ 4 h 269"/>
                    <a:gd name="T6" fmla="*/ 62 w 495"/>
                    <a:gd name="T7" fmla="*/ 33 h 269"/>
                    <a:gd name="T8" fmla="*/ 8 w 495"/>
                    <a:gd name="T9" fmla="*/ 155 h 269"/>
                    <a:gd name="T10" fmla="*/ 38 w 495"/>
                    <a:gd name="T11" fmla="*/ 205 h 269"/>
                    <a:gd name="T12" fmla="*/ 181 w 495"/>
                    <a:gd name="T13" fmla="*/ 248 h 269"/>
                    <a:gd name="T14" fmla="*/ 275 w 495"/>
                    <a:gd name="T15" fmla="*/ 263 h 269"/>
                    <a:gd name="T16" fmla="*/ 452 w 495"/>
                    <a:gd name="T17" fmla="*/ 268 h 269"/>
                    <a:gd name="T18" fmla="*/ 490 w 495"/>
                    <a:gd name="T19" fmla="*/ 231 h 269"/>
                    <a:gd name="T20" fmla="*/ 455 w 495"/>
                    <a:gd name="T21" fmla="*/ 9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5" h="269">
                      <a:moveTo>
                        <a:pt x="455" y="91"/>
                      </a:moveTo>
                      <a:cubicBezTo>
                        <a:pt x="449" y="70"/>
                        <a:pt x="424" y="49"/>
                        <a:pt x="398" y="45"/>
                      </a:cubicBezTo>
                      <a:cubicBezTo>
                        <a:pt x="125" y="4"/>
                        <a:pt x="125" y="4"/>
                        <a:pt x="125" y="4"/>
                      </a:cubicBezTo>
                      <a:cubicBezTo>
                        <a:pt x="99" y="0"/>
                        <a:pt x="71" y="13"/>
                        <a:pt x="62" y="33"/>
                      </a:cubicBezTo>
                      <a:cubicBezTo>
                        <a:pt x="8" y="155"/>
                        <a:pt x="8" y="155"/>
                        <a:pt x="8" y="155"/>
                      </a:cubicBezTo>
                      <a:cubicBezTo>
                        <a:pt x="0" y="175"/>
                        <a:pt x="13" y="197"/>
                        <a:pt x="38" y="205"/>
                      </a:cubicBezTo>
                      <a:cubicBezTo>
                        <a:pt x="181" y="248"/>
                        <a:pt x="181" y="248"/>
                        <a:pt x="181" y="248"/>
                      </a:cubicBezTo>
                      <a:cubicBezTo>
                        <a:pt x="206" y="255"/>
                        <a:pt x="248" y="262"/>
                        <a:pt x="275" y="263"/>
                      </a:cubicBezTo>
                      <a:cubicBezTo>
                        <a:pt x="452" y="268"/>
                        <a:pt x="452" y="268"/>
                        <a:pt x="452" y="268"/>
                      </a:cubicBezTo>
                      <a:cubicBezTo>
                        <a:pt x="478" y="269"/>
                        <a:pt x="495" y="252"/>
                        <a:pt x="490" y="231"/>
                      </a:cubicBezTo>
                      <a:lnTo>
                        <a:pt x="455" y="91"/>
                      </a:lnTo>
                      <a:close/>
                    </a:path>
                  </a:pathLst>
                </a:custGeom>
                <a:solidFill>
                  <a:srgbClr val="60AA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7" name="Freeform 236"/>
                <p:cNvSpPr>
                  <a:spLocks/>
                </p:cNvSpPr>
                <p:nvPr/>
              </p:nvSpPr>
              <p:spPr bwMode="auto">
                <a:xfrm>
                  <a:off x="376" y="3078"/>
                  <a:ext cx="567" cy="609"/>
                </a:xfrm>
                <a:custGeom>
                  <a:avLst/>
                  <a:gdLst>
                    <a:gd name="T0" fmla="*/ 430 w 449"/>
                    <a:gd name="T1" fmla="*/ 272 h 482"/>
                    <a:gd name="T2" fmla="*/ 259 w 449"/>
                    <a:gd name="T3" fmla="*/ 17 h 482"/>
                    <a:gd name="T4" fmla="*/ 19 w 449"/>
                    <a:gd name="T5" fmla="*/ 209 h 482"/>
                    <a:gd name="T6" fmla="*/ 190 w 449"/>
                    <a:gd name="T7" fmla="*/ 464 h 482"/>
                    <a:gd name="T8" fmla="*/ 430 w 449"/>
                    <a:gd name="T9" fmla="*/ 272 h 482"/>
                  </a:gdLst>
                  <a:ahLst/>
                  <a:cxnLst>
                    <a:cxn ang="0">
                      <a:pos x="T0" y="T1"/>
                    </a:cxn>
                    <a:cxn ang="0">
                      <a:pos x="T2" y="T3"/>
                    </a:cxn>
                    <a:cxn ang="0">
                      <a:pos x="T4" y="T5"/>
                    </a:cxn>
                    <a:cxn ang="0">
                      <a:pos x="T6" y="T7"/>
                    </a:cxn>
                    <a:cxn ang="0">
                      <a:pos x="T8" y="T9"/>
                    </a:cxn>
                  </a:cxnLst>
                  <a:rect l="0" t="0" r="r" b="b"/>
                  <a:pathLst>
                    <a:path w="449" h="482">
                      <a:moveTo>
                        <a:pt x="430" y="272"/>
                      </a:moveTo>
                      <a:cubicBezTo>
                        <a:pt x="449" y="148"/>
                        <a:pt x="372" y="34"/>
                        <a:pt x="259" y="17"/>
                      </a:cubicBezTo>
                      <a:cubicBezTo>
                        <a:pt x="145" y="0"/>
                        <a:pt x="38" y="86"/>
                        <a:pt x="19" y="209"/>
                      </a:cubicBezTo>
                      <a:cubicBezTo>
                        <a:pt x="0" y="333"/>
                        <a:pt x="77" y="447"/>
                        <a:pt x="190" y="464"/>
                      </a:cubicBezTo>
                      <a:cubicBezTo>
                        <a:pt x="304" y="482"/>
                        <a:pt x="411" y="396"/>
                        <a:pt x="430" y="272"/>
                      </a:cubicBezTo>
                      <a:close/>
                    </a:path>
                  </a:pathLst>
                </a:custGeom>
                <a:solidFill>
                  <a:srgbClr val="4A4C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8" name="Freeform 237"/>
                <p:cNvSpPr>
                  <a:spLocks/>
                </p:cNvSpPr>
                <p:nvPr/>
              </p:nvSpPr>
              <p:spPr bwMode="auto">
                <a:xfrm>
                  <a:off x="376" y="3078"/>
                  <a:ext cx="437" cy="589"/>
                </a:xfrm>
                <a:custGeom>
                  <a:avLst/>
                  <a:gdLst>
                    <a:gd name="T0" fmla="*/ 122 w 346"/>
                    <a:gd name="T1" fmla="*/ 248 h 466"/>
                    <a:gd name="T2" fmla="*/ 346 w 346"/>
                    <a:gd name="T3" fmla="*/ 54 h 466"/>
                    <a:gd name="T4" fmla="*/ 259 w 346"/>
                    <a:gd name="T5" fmla="*/ 17 h 466"/>
                    <a:gd name="T6" fmla="*/ 19 w 346"/>
                    <a:gd name="T7" fmla="*/ 209 h 466"/>
                    <a:gd name="T8" fmla="*/ 190 w 346"/>
                    <a:gd name="T9" fmla="*/ 464 h 466"/>
                    <a:gd name="T10" fmla="*/ 206 w 346"/>
                    <a:gd name="T11" fmla="*/ 466 h 466"/>
                    <a:gd name="T12" fmla="*/ 122 w 346"/>
                    <a:gd name="T13" fmla="*/ 248 h 466"/>
                  </a:gdLst>
                  <a:ahLst/>
                  <a:cxnLst>
                    <a:cxn ang="0">
                      <a:pos x="T0" y="T1"/>
                    </a:cxn>
                    <a:cxn ang="0">
                      <a:pos x="T2" y="T3"/>
                    </a:cxn>
                    <a:cxn ang="0">
                      <a:pos x="T4" y="T5"/>
                    </a:cxn>
                    <a:cxn ang="0">
                      <a:pos x="T6" y="T7"/>
                    </a:cxn>
                    <a:cxn ang="0">
                      <a:pos x="T8" y="T9"/>
                    </a:cxn>
                    <a:cxn ang="0">
                      <a:pos x="T10" y="T11"/>
                    </a:cxn>
                    <a:cxn ang="0">
                      <a:pos x="T12" y="T13"/>
                    </a:cxn>
                  </a:cxnLst>
                  <a:rect l="0" t="0" r="r" b="b"/>
                  <a:pathLst>
                    <a:path w="346" h="466">
                      <a:moveTo>
                        <a:pt x="122" y="248"/>
                      </a:moveTo>
                      <a:cubicBezTo>
                        <a:pt x="140" y="130"/>
                        <a:pt x="238" y="46"/>
                        <a:pt x="346" y="54"/>
                      </a:cubicBezTo>
                      <a:cubicBezTo>
                        <a:pt x="321" y="35"/>
                        <a:pt x="291" y="22"/>
                        <a:pt x="259" y="17"/>
                      </a:cubicBezTo>
                      <a:cubicBezTo>
                        <a:pt x="145" y="0"/>
                        <a:pt x="38" y="86"/>
                        <a:pt x="19" y="209"/>
                      </a:cubicBezTo>
                      <a:cubicBezTo>
                        <a:pt x="0" y="333"/>
                        <a:pt x="77" y="447"/>
                        <a:pt x="190" y="464"/>
                      </a:cubicBezTo>
                      <a:cubicBezTo>
                        <a:pt x="196" y="465"/>
                        <a:pt x="201" y="466"/>
                        <a:pt x="206" y="466"/>
                      </a:cubicBezTo>
                      <a:cubicBezTo>
                        <a:pt x="144" y="419"/>
                        <a:pt x="109" y="336"/>
                        <a:pt x="122" y="248"/>
                      </a:cubicBezTo>
                      <a:close/>
                    </a:path>
                  </a:pathLst>
                </a:custGeom>
                <a:solidFill>
                  <a:srgbClr val="3335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9" name="Freeform 238"/>
                <p:cNvSpPr>
                  <a:spLocks/>
                </p:cNvSpPr>
                <p:nvPr/>
              </p:nvSpPr>
              <p:spPr bwMode="auto">
                <a:xfrm>
                  <a:off x="1578" y="81"/>
                  <a:ext cx="451" cy="451"/>
                </a:xfrm>
                <a:custGeom>
                  <a:avLst/>
                  <a:gdLst>
                    <a:gd name="T0" fmla="*/ 114 w 357"/>
                    <a:gd name="T1" fmla="*/ 322 h 357"/>
                    <a:gd name="T2" fmla="*/ 36 w 357"/>
                    <a:gd name="T3" fmla="*/ 114 h 357"/>
                    <a:gd name="T4" fmla="*/ 243 w 357"/>
                    <a:gd name="T5" fmla="*/ 36 h 357"/>
                    <a:gd name="T6" fmla="*/ 321 w 357"/>
                    <a:gd name="T7" fmla="*/ 243 h 357"/>
                    <a:gd name="T8" fmla="*/ 114 w 357"/>
                    <a:gd name="T9" fmla="*/ 322 h 357"/>
                  </a:gdLst>
                  <a:ahLst/>
                  <a:cxnLst>
                    <a:cxn ang="0">
                      <a:pos x="T0" y="T1"/>
                    </a:cxn>
                    <a:cxn ang="0">
                      <a:pos x="T2" y="T3"/>
                    </a:cxn>
                    <a:cxn ang="0">
                      <a:pos x="T4" y="T5"/>
                    </a:cxn>
                    <a:cxn ang="0">
                      <a:pos x="T6" y="T7"/>
                    </a:cxn>
                    <a:cxn ang="0">
                      <a:pos x="T8" y="T9"/>
                    </a:cxn>
                  </a:cxnLst>
                  <a:rect l="0" t="0" r="r" b="b"/>
                  <a:pathLst>
                    <a:path w="357" h="357">
                      <a:moveTo>
                        <a:pt x="114" y="322"/>
                      </a:moveTo>
                      <a:cubicBezTo>
                        <a:pt x="35" y="286"/>
                        <a:pt x="0" y="193"/>
                        <a:pt x="36" y="114"/>
                      </a:cubicBezTo>
                      <a:cubicBezTo>
                        <a:pt x="71" y="35"/>
                        <a:pt x="164" y="0"/>
                        <a:pt x="243" y="36"/>
                      </a:cubicBezTo>
                      <a:cubicBezTo>
                        <a:pt x="322" y="72"/>
                        <a:pt x="357" y="164"/>
                        <a:pt x="321" y="243"/>
                      </a:cubicBezTo>
                      <a:cubicBezTo>
                        <a:pt x="286" y="322"/>
                        <a:pt x="193" y="357"/>
                        <a:pt x="114" y="322"/>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0" name="Freeform 239"/>
                <p:cNvSpPr>
                  <a:spLocks/>
                </p:cNvSpPr>
                <p:nvPr/>
              </p:nvSpPr>
              <p:spPr bwMode="auto">
                <a:xfrm>
                  <a:off x="1660" y="391"/>
                  <a:ext cx="80" cy="84"/>
                </a:xfrm>
                <a:custGeom>
                  <a:avLst/>
                  <a:gdLst>
                    <a:gd name="T0" fmla="*/ 7 w 63"/>
                    <a:gd name="T1" fmla="*/ 63 h 67"/>
                    <a:gd name="T2" fmla="*/ 1 w 63"/>
                    <a:gd name="T3" fmla="*/ 52 h 67"/>
                    <a:gd name="T4" fmla="*/ 4 w 63"/>
                    <a:gd name="T5" fmla="*/ 39 h 67"/>
                    <a:gd name="T6" fmla="*/ 37 w 63"/>
                    <a:gd name="T7" fmla="*/ 0 h 67"/>
                    <a:gd name="T8" fmla="*/ 63 w 63"/>
                    <a:gd name="T9" fmla="*/ 22 h 67"/>
                    <a:gd name="T10" fmla="*/ 31 w 63"/>
                    <a:gd name="T11" fmla="*/ 61 h 67"/>
                    <a:gd name="T12" fmla="*/ 19 w 63"/>
                    <a:gd name="T13" fmla="*/ 67 h 67"/>
                    <a:gd name="T14" fmla="*/ 7 w 63"/>
                    <a:gd name="T15" fmla="*/ 63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67">
                      <a:moveTo>
                        <a:pt x="7" y="63"/>
                      </a:moveTo>
                      <a:cubicBezTo>
                        <a:pt x="3" y="60"/>
                        <a:pt x="1" y="56"/>
                        <a:pt x="1" y="52"/>
                      </a:cubicBezTo>
                      <a:cubicBezTo>
                        <a:pt x="0" y="47"/>
                        <a:pt x="2" y="43"/>
                        <a:pt x="4" y="39"/>
                      </a:cubicBezTo>
                      <a:cubicBezTo>
                        <a:pt x="37" y="0"/>
                        <a:pt x="37" y="0"/>
                        <a:pt x="37" y="0"/>
                      </a:cubicBezTo>
                      <a:cubicBezTo>
                        <a:pt x="63" y="22"/>
                        <a:pt x="63" y="22"/>
                        <a:pt x="63" y="22"/>
                      </a:cubicBezTo>
                      <a:cubicBezTo>
                        <a:pt x="31" y="61"/>
                        <a:pt x="31" y="61"/>
                        <a:pt x="31" y="61"/>
                      </a:cubicBezTo>
                      <a:cubicBezTo>
                        <a:pt x="28" y="64"/>
                        <a:pt x="24" y="66"/>
                        <a:pt x="19" y="67"/>
                      </a:cubicBezTo>
                      <a:cubicBezTo>
                        <a:pt x="14" y="67"/>
                        <a:pt x="10" y="66"/>
                        <a:pt x="7"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1" name="Freeform 240"/>
                <p:cNvSpPr>
                  <a:spLocks/>
                </p:cNvSpPr>
                <p:nvPr/>
              </p:nvSpPr>
              <p:spPr bwMode="auto">
                <a:xfrm>
                  <a:off x="1692" y="391"/>
                  <a:ext cx="48" cy="45"/>
                </a:xfrm>
                <a:custGeom>
                  <a:avLst/>
                  <a:gdLst>
                    <a:gd name="T0" fmla="*/ 38 w 38"/>
                    <a:gd name="T1" fmla="*/ 22 h 36"/>
                    <a:gd name="T2" fmla="*/ 12 w 38"/>
                    <a:gd name="T3" fmla="*/ 0 h 36"/>
                    <a:gd name="T4" fmla="*/ 0 w 38"/>
                    <a:gd name="T5" fmla="*/ 15 h 36"/>
                    <a:gd name="T6" fmla="*/ 26 w 38"/>
                    <a:gd name="T7" fmla="*/ 36 h 36"/>
                    <a:gd name="T8" fmla="*/ 38 w 38"/>
                    <a:gd name="T9" fmla="*/ 22 h 36"/>
                  </a:gdLst>
                  <a:ahLst/>
                  <a:cxnLst>
                    <a:cxn ang="0">
                      <a:pos x="T0" y="T1"/>
                    </a:cxn>
                    <a:cxn ang="0">
                      <a:pos x="T2" y="T3"/>
                    </a:cxn>
                    <a:cxn ang="0">
                      <a:pos x="T4" y="T5"/>
                    </a:cxn>
                    <a:cxn ang="0">
                      <a:pos x="T6" y="T7"/>
                    </a:cxn>
                    <a:cxn ang="0">
                      <a:pos x="T8" y="T9"/>
                    </a:cxn>
                  </a:cxnLst>
                  <a:rect l="0" t="0" r="r" b="b"/>
                  <a:pathLst>
                    <a:path w="38" h="36">
                      <a:moveTo>
                        <a:pt x="38" y="22"/>
                      </a:moveTo>
                      <a:cubicBezTo>
                        <a:pt x="12" y="0"/>
                        <a:pt x="12" y="0"/>
                        <a:pt x="12" y="0"/>
                      </a:cubicBezTo>
                      <a:cubicBezTo>
                        <a:pt x="0" y="15"/>
                        <a:pt x="0" y="15"/>
                        <a:pt x="0" y="15"/>
                      </a:cubicBezTo>
                      <a:cubicBezTo>
                        <a:pt x="7" y="23"/>
                        <a:pt x="16" y="30"/>
                        <a:pt x="26" y="36"/>
                      </a:cubicBezTo>
                      <a:lnTo>
                        <a:pt x="38" y="22"/>
                      </a:lnTo>
                      <a:close/>
                    </a:path>
                  </a:pathLst>
                </a:custGeom>
                <a:solidFill>
                  <a:srgbClr val="E0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2" name="Freeform 241"/>
                <p:cNvSpPr>
                  <a:spLocks/>
                </p:cNvSpPr>
                <p:nvPr/>
              </p:nvSpPr>
              <p:spPr bwMode="auto">
                <a:xfrm>
                  <a:off x="1651" y="154"/>
                  <a:ext cx="305" cy="305"/>
                </a:xfrm>
                <a:custGeom>
                  <a:avLst/>
                  <a:gdLst>
                    <a:gd name="T0" fmla="*/ 77 w 241"/>
                    <a:gd name="T1" fmla="*/ 217 h 241"/>
                    <a:gd name="T2" fmla="*/ 24 w 241"/>
                    <a:gd name="T3" fmla="*/ 77 h 241"/>
                    <a:gd name="T4" fmla="*/ 164 w 241"/>
                    <a:gd name="T5" fmla="*/ 24 h 241"/>
                    <a:gd name="T6" fmla="*/ 217 w 241"/>
                    <a:gd name="T7" fmla="*/ 164 h 241"/>
                    <a:gd name="T8" fmla="*/ 77 w 241"/>
                    <a:gd name="T9" fmla="*/ 217 h 241"/>
                  </a:gdLst>
                  <a:ahLst/>
                  <a:cxnLst>
                    <a:cxn ang="0">
                      <a:pos x="T0" y="T1"/>
                    </a:cxn>
                    <a:cxn ang="0">
                      <a:pos x="T2" y="T3"/>
                    </a:cxn>
                    <a:cxn ang="0">
                      <a:pos x="T4" y="T5"/>
                    </a:cxn>
                    <a:cxn ang="0">
                      <a:pos x="T6" y="T7"/>
                    </a:cxn>
                    <a:cxn ang="0">
                      <a:pos x="T8" y="T9"/>
                    </a:cxn>
                  </a:cxnLst>
                  <a:rect l="0" t="0" r="r" b="b"/>
                  <a:pathLst>
                    <a:path w="241" h="241">
                      <a:moveTo>
                        <a:pt x="77" y="217"/>
                      </a:moveTo>
                      <a:cubicBezTo>
                        <a:pt x="24" y="193"/>
                        <a:pt x="0" y="131"/>
                        <a:pt x="24" y="77"/>
                      </a:cubicBezTo>
                      <a:cubicBezTo>
                        <a:pt x="48" y="24"/>
                        <a:pt x="111" y="0"/>
                        <a:pt x="164" y="24"/>
                      </a:cubicBezTo>
                      <a:cubicBezTo>
                        <a:pt x="217" y="48"/>
                        <a:pt x="241" y="111"/>
                        <a:pt x="217" y="164"/>
                      </a:cubicBezTo>
                      <a:cubicBezTo>
                        <a:pt x="193" y="218"/>
                        <a:pt x="130" y="241"/>
                        <a:pt x="77" y="2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3" name="Freeform 242"/>
                <p:cNvSpPr>
                  <a:spLocks/>
                </p:cNvSpPr>
                <p:nvPr/>
              </p:nvSpPr>
              <p:spPr bwMode="auto">
                <a:xfrm>
                  <a:off x="1675" y="178"/>
                  <a:ext cx="257" cy="257"/>
                </a:xfrm>
                <a:custGeom>
                  <a:avLst/>
                  <a:gdLst>
                    <a:gd name="T0" fmla="*/ 65 w 203"/>
                    <a:gd name="T1" fmla="*/ 183 h 203"/>
                    <a:gd name="T2" fmla="*/ 20 w 203"/>
                    <a:gd name="T3" fmla="*/ 65 h 203"/>
                    <a:gd name="T4" fmla="*/ 138 w 203"/>
                    <a:gd name="T5" fmla="*/ 21 h 203"/>
                    <a:gd name="T6" fmla="*/ 183 w 203"/>
                    <a:gd name="T7" fmla="*/ 138 h 203"/>
                    <a:gd name="T8" fmla="*/ 65 w 203"/>
                    <a:gd name="T9" fmla="*/ 183 h 203"/>
                  </a:gdLst>
                  <a:ahLst/>
                  <a:cxnLst>
                    <a:cxn ang="0">
                      <a:pos x="T0" y="T1"/>
                    </a:cxn>
                    <a:cxn ang="0">
                      <a:pos x="T2" y="T3"/>
                    </a:cxn>
                    <a:cxn ang="0">
                      <a:pos x="T4" y="T5"/>
                    </a:cxn>
                    <a:cxn ang="0">
                      <a:pos x="T6" y="T7"/>
                    </a:cxn>
                    <a:cxn ang="0">
                      <a:pos x="T8" y="T9"/>
                    </a:cxn>
                  </a:cxnLst>
                  <a:rect l="0" t="0" r="r" b="b"/>
                  <a:pathLst>
                    <a:path w="203" h="203">
                      <a:moveTo>
                        <a:pt x="65" y="183"/>
                      </a:moveTo>
                      <a:cubicBezTo>
                        <a:pt x="20" y="163"/>
                        <a:pt x="0" y="110"/>
                        <a:pt x="20" y="65"/>
                      </a:cubicBezTo>
                      <a:cubicBezTo>
                        <a:pt x="41" y="20"/>
                        <a:pt x="93" y="0"/>
                        <a:pt x="138" y="21"/>
                      </a:cubicBezTo>
                      <a:cubicBezTo>
                        <a:pt x="183" y="41"/>
                        <a:pt x="203" y="94"/>
                        <a:pt x="183" y="138"/>
                      </a:cubicBezTo>
                      <a:cubicBezTo>
                        <a:pt x="162" y="183"/>
                        <a:pt x="110" y="203"/>
                        <a:pt x="65" y="183"/>
                      </a:cubicBezTo>
                      <a:close/>
                    </a:path>
                  </a:pathLst>
                </a:custGeom>
                <a:solidFill>
                  <a:srgbClr val="8D4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4" name="Freeform 243"/>
                <p:cNvSpPr>
                  <a:spLocks/>
                </p:cNvSpPr>
                <p:nvPr/>
              </p:nvSpPr>
              <p:spPr bwMode="auto">
                <a:xfrm>
                  <a:off x="1743" y="188"/>
                  <a:ext cx="189" cy="230"/>
                </a:xfrm>
                <a:custGeom>
                  <a:avLst/>
                  <a:gdLst>
                    <a:gd name="T0" fmla="*/ 51 w 149"/>
                    <a:gd name="T1" fmla="*/ 25 h 182"/>
                    <a:gd name="T2" fmla="*/ 95 w 149"/>
                    <a:gd name="T3" fmla="*/ 143 h 182"/>
                    <a:gd name="T4" fmla="*/ 62 w 149"/>
                    <a:gd name="T5" fmla="*/ 182 h 182"/>
                    <a:gd name="T6" fmla="*/ 129 w 149"/>
                    <a:gd name="T7" fmla="*/ 130 h 182"/>
                    <a:gd name="T8" fmla="*/ 84 w 149"/>
                    <a:gd name="T9" fmla="*/ 13 h 182"/>
                    <a:gd name="T10" fmla="*/ 0 w 149"/>
                    <a:gd name="T11" fmla="*/ 19 h 182"/>
                    <a:gd name="T12" fmla="*/ 51 w 149"/>
                    <a:gd name="T13" fmla="*/ 25 h 182"/>
                  </a:gdLst>
                  <a:ahLst/>
                  <a:cxnLst>
                    <a:cxn ang="0">
                      <a:pos x="T0" y="T1"/>
                    </a:cxn>
                    <a:cxn ang="0">
                      <a:pos x="T2" y="T3"/>
                    </a:cxn>
                    <a:cxn ang="0">
                      <a:pos x="T4" y="T5"/>
                    </a:cxn>
                    <a:cxn ang="0">
                      <a:pos x="T6" y="T7"/>
                    </a:cxn>
                    <a:cxn ang="0">
                      <a:pos x="T8" y="T9"/>
                    </a:cxn>
                    <a:cxn ang="0">
                      <a:pos x="T10" y="T11"/>
                    </a:cxn>
                    <a:cxn ang="0">
                      <a:pos x="T12" y="T13"/>
                    </a:cxn>
                  </a:cxnLst>
                  <a:rect l="0" t="0" r="r" b="b"/>
                  <a:pathLst>
                    <a:path w="149" h="182">
                      <a:moveTo>
                        <a:pt x="51" y="25"/>
                      </a:moveTo>
                      <a:cubicBezTo>
                        <a:pt x="95" y="46"/>
                        <a:pt x="115" y="98"/>
                        <a:pt x="95" y="143"/>
                      </a:cubicBezTo>
                      <a:cubicBezTo>
                        <a:pt x="88" y="160"/>
                        <a:pt x="76" y="173"/>
                        <a:pt x="62" y="182"/>
                      </a:cubicBezTo>
                      <a:cubicBezTo>
                        <a:pt x="90" y="177"/>
                        <a:pt x="116" y="159"/>
                        <a:pt x="129" y="130"/>
                      </a:cubicBezTo>
                      <a:cubicBezTo>
                        <a:pt x="149" y="86"/>
                        <a:pt x="129" y="33"/>
                        <a:pt x="84" y="13"/>
                      </a:cubicBezTo>
                      <a:cubicBezTo>
                        <a:pt x="56" y="0"/>
                        <a:pt x="24" y="3"/>
                        <a:pt x="0" y="19"/>
                      </a:cubicBezTo>
                      <a:cubicBezTo>
                        <a:pt x="17" y="16"/>
                        <a:pt x="34" y="18"/>
                        <a:pt x="51" y="25"/>
                      </a:cubicBezTo>
                      <a:close/>
                    </a:path>
                  </a:pathLst>
                </a:custGeom>
                <a:solidFill>
                  <a:srgbClr val="5128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5" name="Freeform 244"/>
                <p:cNvSpPr>
                  <a:spLocks/>
                </p:cNvSpPr>
                <p:nvPr/>
              </p:nvSpPr>
              <p:spPr bwMode="auto">
                <a:xfrm>
                  <a:off x="42" y="1163"/>
                  <a:ext cx="451" cy="451"/>
                </a:xfrm>
                <a:custGeom>
                  <a:avLst/>
                  <a:gdLst>
                    <a:gd name="T0" fmla="*/ 114 w 357"/>
                    <a:gd name="T1" fmla="*/ 322 h 357"/>
                    <a:gd name="T2" fmla="*/ 36 w 357"/>
                    <a:gd name="T3" fmla="*/ 114 h 357"/>
                    <a:gd name="T4" fmla="*/ 243 w 357"/>
                    <a:gd name="T5" fmla="*/ 36 h 357"/>
                    <a:gd name="T6" fmla="*/ 322 w 357"/>
                    <a:gd name="T7" fmla="*/ 243 h 357"/>
                    <a:gd name="T8" fmla="*/ 114 w 357"/>
                    <a:gd name="T9" fmla="*/ 322 h 357"/>
                  </a:gdLst>
                  <a:ahLst/>
                  <a:cxnLst>
                    <a:cxn ang="0">
                      <a:pos x="T0" y="T1"/>
                    </a:cxn>
                    <a:cxn ang="0">
                      <a:pos x="T2" y="T3"/>
                    </a:cxn>
                    <a:cxn ang="0">
                      <a:pos x="T4" y="T5"/>
                    </a:cxn>
                    <a:cxn ang="0">
                      <a:pos x="T6" y="T7"/>
                    </a:cxn>
                    <a:cxn ang="0">
                      <a:pos x="T8" y="T9"/>
                    </a:cxn>
                  </a:cxnLst>
                  <a:rect l="0" t="0" r="r" b="b"/>
                  <a:pathLst>
                    <a:path w="357" h="357">
                      <a:moveTo>
                        <a:pt x="114" y="322"/>
                      </a:moveTo>
                      <a:cubicBezTo>
                        <a:pt x="35" y="286"/>
                        <a:pt x="0" y="193"/>
                        <a:pt x="36" y="114"/>
                      </a:cubicBezTo>
                      <a:cubicBezTo>
                        <a:pt x="72" y="35"/>
                        <a:pt x="165" y="0"/>
                        <a:pt x="243" y="36"/>
                      </a:cubicBezTo>
                      <a:cubicBezTo>
                        <a:pt x="322" y="72"/>
                        <a:pt x="357" y="165"/>
                        <a:pt x="322" y="243"/>
                      </a:cubicBezTo>
                      <a:cubicBezTo>
                        <a:pt x="286" y="322"/>
                        <a:pt x="193" y="357"/>
                        <a:pt x="114" y="322"/>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6" name="Freeform 245"/>
                <p:cNvSpPr>
                  <a:spLocks/>
                </p:cNvSpPr>
                <p:nvPr/>
              </p:nvSpPr>
              <p:spPr bwMode="auto">
                <a:xfrm>
                  <a:off x="125" y="1473"/>
                  <a:ext cx="79" cy="84"/>
                </a:xfrm>
                <a:custGeom>
                  <a:avLst/>
                  <a:gdLst>
                    <a:gd name="T0" fmla="*/ 6 w 62"/>
                    <a:gd name="T1" fmla="*/ 63 h 67"/>
                    <a:gd name="T2" fmla="*/ 0 w 62"/>
                    <a:gd name="T3" fmla="*/ 52 h 67"/>
                    <a:gd name="T4" fmla="*/ 4 w 62"/>
                    <a:gd name="T5" fmla="*/ 39 h 67"/>
                    <a:gd name="T6" fmla="*/ 36 w 62"/>
                    <a:gd name="T7" fmla="*/ 0 h 67"/>
                    <a:gd name="T8" fmla="*/ 62 w 62"/>
                    <a:gd name="T9" fmla="*/ 22 h 67"/>
                    <a:gd name="T10" fmla="*/ 30 w 62"/>
                    <a:gd name="T11" fmla="*/ 61 h 67"/>
                    <a:gd name="T12" fmla="*/ 18 w 62"/>
                    <a:gd name="T13" fmla="*/ 67 h 67"/>
                    <a:gd name="T14" fmla="*/ 6 w 62"/>
                    <a:gd name="T15" fmla="*/ 63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67">
                      <a:moveTo>
                        <a:pt x="6" y="63"/>
                      </a:moveTo>
                      <a:cubicBezTo>
                        <a:pt x="3" y="60"/>
                        <a:pt x="0" y="56"/>
                        <a:pt x="0" y="52"/>
                      </a:cubicBezTo>
                      <a:cubicBezTo>
                        <a:pt x="0" y="47"/>
                        <a:pt x="1" y="43"/>
                        <a:pt x="4" y="39"/>
                      </a:cubicBezTo>
                      <a:cubicBezTo>
                        <a:pt x="36" y="0"/>
                        <a:pt x="36" y="0"/>
                        <a:pt x="36" y="0"/>
                      </a:cubicBezTo>
                      <a:cubicBezTo>
                        <a:pt x="62" y="22"/>
                        <a:pt x="62" y="22"/>
                        <a:pt x="62" y="22"/>
                      </a:cubicBezTo>
                      <a:cubicBezTo>
                        <a:pt x="30" y="61"/>
                        <a:pt x="30" y="61"/>
                        <a:pt x="30" y="61"/>
                      </a:cubicBezTo>
                      <a:cubicBezTo>
                        <a:pt x="27" y="64"/>
                        <a:pt x="23" y="67"/>
                        <a:pt x="18" y="67"/>
                      </a:cubicBezTo>
                      <a:cubicBezTo>
                        <a:pt x="14" y="67"/>
                        <a:pt x="9" y="66"/>
                        <a:pt x="6"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7" name="Freeform 246"/>
                <p:cNvSpPr>
                  <a:spLocks/>
                </p:cNvSpPr>
                <p:nvPr/>
              </p:nvSpPr>
              <p:spPr bwMode="auto">
                <a:xfrm>
                  <a:off x="156" y="1473"/>
                  <a:ext cx="48" cy="45"/>
                </a:xfrm>
                <a:custGeom>
                  <a:avLst/>
                  <a:gdLst>
                    <a:gd name="T0" fmla="*/ 38 w 38"/>
                    <a:gd name="T1" fmla="*/ 22 h 36"/>
                    <a:gd name="T2" fmla="*/ 12 w 38"/>
                    <a:gd name="T3" fmla="*/ 0 h 36"/>
                    <a:gd name="T4" fmla="*/ 0 w 38"/>
                    <a:gd name="T5" fmla="*/ 15 h 36"/>
                    <a:gd name="T6" fmla="*/ 26 w 38"/>
                    <a:gd name="T7" fmla="*/ 36 h 36"/>
                    <a:gd name="T8" fmla="*/ 38 w 38"/>
                    <a:gd name="T9" fmla="*/ 22 h 36"/>
                  </a:gdLst>
                  <a:ahLst/>
                  <a:cxnLst>
                    <a:cxn ang="0">
                      <a:pos x="T0" y="T1"/>
                    </a:cxn>
                    <a:cxn ang="0">
                      <a:pos x="T2" y="T3"/>
                    </a:cxn>
                    <a:cxn ang="0">
                      <a:pos x="T4" y="T5"/>
                    </a:cxn>
                    <a:cxn ang="0">
                      <a:pos x="T6" y="T7"/>
                    </a:cxn>
                    <a:cxn ang="0">
                      <a:pos x="T8" y="T9"/>
                    </a:cxn>
                  </a:cxnLst>
                  <a:rect l="0" t="0" r="r" b="b"/>
                  <a:pathLst>
                    <a:path w="38" h="36">
                      <a:moveTo>
                        <a:pt x="38" y="22"/>
                      </a:moveTo>
                      <a:cubicBezTo>
                        <a:pt x="12" y="0"/>
                        <a:pt x="12" y="0"/>
                        <a:pt x="12" y="0"/>
                      </a:cubicBezTo>
                      <a:cubicBezTo>
                        <a:pt x="0" y="15"/>
                        <a:pt x="0" y="15"/>
                        <a:pt x="0" y="15"/>
                      </a:cubicBezTo>
                      <a:cubicBezTo>
                        <a:pt x="8" y="23"/>
                        <a:pt x="16" y="30"/>
                        <a:pt x="26" y="36"/>
                      </a:cubicBezTo>
                      <a:lnTo>
                        <a:pt x="38" y="22"/>
                      </a:lnTo>
                      <a:close/>
                    </a:path>
                  </a:pathLst>
                </a:custGeom>
                <a:solidFill>
                  <a:srgbClr val="E0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8" name="Freeform 247"/>
                <p:cNvSpPr>
                  <a:spLocks/>
                </p:cNvSpPr>
                <p:nvPr/>
              </p:nvSpPr>
              <p:spPr bwMode="auto">
                <a:xfrm>
                  <a:off x="115" y="1236"/>
                  <a:ext cx="306" cy="306"/>
                </a:xfrm>
                <a:custGeom>
                  <a:avLst/>
                  <a:gdLst>
                    <a:gd name="T0" fmla="*/ 77 w 242"/>
                    <a:gd name="T1" fmla="*/ 217 h 242"/>
                    <a:gd name="T2" fmla="*/ 24 w 242"/>
                    <a:gd name="T3" fmla="*/ 77 h 242"/>
                    <a:gd name="T4" fmla="*/ 165 w 242"/>
                    <a:gd name="T5" fmla="*/ 24 h 242"/>
                    <a:gd name="T6" fmla="*/ 217 w 242"/>
                    <a:gd name="T7" fmla="*/ 165 h 242"/>
                    <a:gd name="T8" fmla="*/ 77 w 242"/>
                    <a:gd name="T9" fmla="*/ 217 h 242"/>
                  </a:gdLst>
                  <a:ahLst/>
                  <a:cxnLst>
                    <a:cxn ang="0">
                      <a:pos x="T0" y="T1"/>
                    </a:cxn>
                    <a:cxn ang="0">
                      <a:pos x="T2" y="T3"/>
                    </a:cxn>
                    <a:cxn ang="0">
                      <a:pos x="T4" y="T5"/>
                    </a:cxn>
                    <a:cxn ang="0">
                      <a:pos x="T6" y="T7"/>
                    </a:cxn>
                    <a:cxn ang="0">
                      <a:pos x="T8" y="T9"/>
                    </a:cxn>
                  </a:cxnLst>
                  <a:rect l="0" t="0" r="r" b="b"/>
                  <a:pathLst>
                    <a:path w="242" h="242">
                      <a:moveTo>
                        <a:pt x="77" y="217"/>
                      </a:moveTo>
                      <a:cubicBezTo>
                        <a:pt x="24" y="193"/>
                        <a:pt x="0" y="131"/>
                        <a:pt x="24" y="77"/>
                      </a:cubicBezTo>
                      <a:cubicBezTo>
                        <a:pt x="48" y="24"/>
                        <a:pt x="111" y="0"/>
                        <a:pt x="165" y="24"/>
                      </a:cubicBezTo>
                      <a:cubicBezTo>
                        <a:pt x="218" y="48"/>
                        <a:pt x="242" y="111"/>
                        <a:pt x="217" y="165"/>
                      </a:cubicBezTo>
                      <a:cubicBezTo>
                        <a:pt x="193" y="218"/>
                        <a:pt x="131" y="242"/>
                        <a:pt x="77" y="2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9" name="Freeform 248"/>
                <p:cNvSpPr>
                  <a:spLocks/>
                </p:cNvSpPr>
                <p:nvPr/>
              </p:nvSpPr>
              <p:spPr bwMode="auto">
                <a:xfrm>
                  <a:off x="140" y="1262"/>
                  <a:ext cx="256" cy="255"/>
                </a:xfrm>
                <a:custGeom>
                  <a:avLst/>
                  <a:gdLst>
                    <a:gd name="T0" fmla="*/ 64 w 202"/>
                    <a:gd name="T1" fmla="*/ 182 h 202"/>
                    <a:gd name="T2" fmla="*/ 20 w 202"/>
                    <a:gd name="T3" fmla="*/ 64 h 202"/>
                    <a:gd name="T4" fmla="*/ 138 w 202"/>
                    <a:gd name="T5" fmla="*/ 20 h 202"/>
                    <a:gd name="T6" fmla="*/ 182 w 202"/>
                    <a:gd name="T7" fmla="*/ 138 h 202"/>
                    <a:gd name="T8" fmla="*/ 64 w 202"/>
                    <a:gd name="T9" fmla="*/ 182 h 202"/>
                  </a:gdLst>
                  <a:ahLst/>
                  <a:cxnLst>
                    <a:cxn ang="0">
                      <a:pos x="T0" y="T1"/>
                    </a:cxn>
                    <a:cxn ang="0">
                      <a:pos x="T2" y="T3"/>
                    </a:cxn>
                    <a:cxn ang="0">
                      <a:pos x="T4" y="T5"/>
                    </a:cxn>
                    <a:cxn ang="0">
                      <a:pos x="T6" y="T7"/>
                    </a:cxn>
                    <a:cxn ang="0">
                      <a:pos x="T8" y="T9"/>
                    </a:cxn>
                  </a:cxnLst>
                  <a:rect l="0" t="0" r="r" b="b"/>
                  <a:pathLst>
                    <a:path w="202" h="202">
                      <a:moveTo>
                        <a:pt x="64" y="182"/>
                      </a:moveTo>
                      <a:cubicBezTo>
                        <a:pt x="19" y="162"/>
                        <a:pt x="0" y="109"/>
                        <a:pt x="20" y="64"/>
                      </a:cubicBezTo>
                      <a:cubicBezTo>
                        <a:pt x="40" y="19"/>
                        <a:pt x="93" y="0"/>
                        <a:pt x="138" y="20"/>
                      </a:cubicBezTo>
                      <a:cubicBezTo>
                        <a:pt x="182" y="40"/>
                        <a:pt x="202" y="93"/>
                        <a:pt x="182" y="138"/>
                      </a:cubicBezTo>
                      <a:cubicBezTo>
                        <a:pt x="162" y="182"/>
                        <a:pt x="109" y="202"/>
                        <a:pt x="64" y="182"/>
                      </a:cubicBezTo>
                      <a:close/>
                    </a:path>
                  </a:pathLst>
                </a:custGeom>
                <a:solidFill>
                  <a:srgbClr val="8D4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0" name="Freeform 249"/>
                <p:cNvSpPr>
                  <a:spLocks/>
                </p:cNvSpPr>
                <p:nvPr/>
              </p:nvSpPr>
              <p:spPr bwMode="auto">
                <a:xfrm>
                  <a:off x="207" y="1270"/>
                  <a:ext cx="189" cy="230"/>
                </a:xfrm>
                <a:custGeom>
                  <a:avLst/>
                  <a:gdLst>
                    <a:gd name="T0" fmla="*/ 51 w 149"/>
                    <a:gd name="T1" fmla="*/ 26 h 182"/>
                    <a:gd name="T2" fmla="*/ 95 w 149"/>
                    <a:gd name="T3" fmla="*/ 143 h 182"/>
                    <a:gd name="T4" fmla="*/ 62 w 149"/>
                    <a:gd name="T5" fmla="*/ 182 h 182"/>
                    <a:gd name="T6" fmla="*/ 129 w 149"/>
                    <a:gd name="T7" fmla="*/ 131 h 182"/>
                    <a:gd name="T8" fmla="*/ 85 w 149"/>
                    <a:gd name="T9" fmla="*/ 13 h 182"/>
                    <a:gd name="T10" fmla="*/ 0 w 149"/>
                    <a:gd name="T11" fmla="*/ 19 h 182"/>
                    <a:gd name="T12" fmla="*/ 51 w 149"/>
                    <a:gd name="T13" fmla="*/ 26 h 182"/>
                  </a:gdLst>
                  <a:ahLst/>
                  <a:cxnLst>
                    <a:cxn ang="0">
                      <a:pos x="T0" y="T1"/>
                    </a:cxn>
                    <a:cxn ang="0">
                      <a:pos x="T2" y="T3"/>
                    </a:cxn>
                    <a:cxn ang="0">
                      <a:pos x="T4" y="T5"/>
                    </a:cxn>
                    <a:cxn ang="0">
                      <a:pos x="T6" y="T7"/>
                    </a:cxn>
                    <a:cxn ang="0">
                      <a:pos x="T8" y="T9"/>
                    </a:cxn>
                    <a:cxn ang="0">
                      <a:pos x="T10" y="T11"/>
                    </a:cxn>
                    <a:cxn ang="0">
                      <a:pos x="T12" y="T13"/>
                    </a:cxn>
                  </a:cxnLst>
                  <a:rect l="0" t="0" r="r" b="b"/>
                  <a:pathLst>
                    <a:path w="149" h="182">
                      <a:moveTo>
                        <a:pt x="51" y="26"/>
                      </a:moveTo>
                      <a:cubicBezTo>
                        <a:pt x="96" y="46"/>
                        <a:pt x="116" y="98"/>
                        <a:pt x="95" y="143"/>
                      </a:cubicBezTo>
                      <a:cubicBezTo>
                        <a:pt x="88" y="160"/>
                        <a:pt x="76" y="173"/>
                        <a:pt x="62" y="182"/>
                      </a:cubicBezTo>
                      <a:cubicBezTo>
                        <a:pt x="90" y="177"/>
                        <a:pt x="116" y="159"/>
                        <a:pt x="129" y="131"/>
                      </a:cubicBezTo>
                      <a:cubicBezTo>
                        <a:pt x="149" y="86"/>
                        <a:pt x="129" y="33"/>
                        <a:pt x="85" y="13"/>
                      </a:cubicBezTo>
                      <a:cubicBezTo>
                        <a:pt x="56" y="0"/>
                        <a:pt x="25" y="3"/>
                        <a:pt x="0" y="19"/>
                      </a:cubicBezTo>
                      <a:cubicBezTo>
                        <a:pt x="17" y="16"/>
                        <a:pt x="34" y="18"/>
                        <a:pt x="51" y="26"/>
                      </a:cubicBezTo>
                      <a:close/>
                    </a:path>
                  </a:pathLst>
                </a:custGeom>
                <a:solidFill>
                  <a:srgbClr val="5128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1" name="Freeform 250"/>
                <p:cNvSpPr>
                  <a:spLocks/>
                </p:cNvSpPr>
                <p:nvPr/>
              </p:nvSpPr>
              <p:spPr bwMode="auto">
                <a:xfrm>
                  <a:off x="2003" y="362"/>
                  <a:ext cx="498" cy="345"/>
                </a:xfrm>
                <a:custGeom>
                  <a:avLst/>
                  <a:gdLst>
                    <a:gd name="T0" fmla="*/ 0 w 498"/>
                    <a:gd name="T1" fmla="*/ 0 h 345"/>
                    <a:gd name="T2" fmla="*/ 498 w 498"/>
                    <a:gd name="T3" fmla="*/ 0 h 345"/>
                    <a:gd name="T4" fmla="*/ 498 w 498"/>
                    <a:gd name="T5" fmla="*/ 345 h 345"/>
                    <a:gd name="T6" fmla="*/ 0 w 498"/>
                    <a:gd name="T7" fmla="*/ 343 h 345"/>
                    <a:gd name="T8" fmla="*/ 0 w 498"/>
                    <a:gd name="T9" fmla="*/ 0 h 345"/>
                  </a:gdLst>
                  <a:ahLst/>
                  <a:cxnLst>
                    <a:cxn ang="0">
                      <a:pos x="T0" y="T1"/>
                    </a:cxn>
                    <a:cxn ang="0">
                      <a:pos x="T2" y="T3"/>
                    </a:cxn>
                    <a:cxn ang="0">
                      <a:pos x="T4" y="T5"/>
                    </a:cxn>
                    <a:cxn ang="0">
                      <a:pos x="T6" y="T7"/>
                    </a:cxn>
                    <a:cxn ang="0">
                      <a:pos x="T8" y="T9"/>
                    </a:cxn>
                  </a:cxnLst>
                  <a:rect l="0" t="0" r="r" b="b"/>
                  <a:pathLst>
                    <a:path w="498" h="345">
                      <a:moveTo>
                        <a:pt x="0" y="0"/>
                      </a:moveTo>
                      <a:lnTo>
                        <a:pt x="498" y="0"/>
                      </a:lnTo>
                      <a:lnTo>
                        <a:pt x="498" y="345"/>
                      </a:lnTo>
                      <a:lnTo>
                        <a:pt x="0" y="34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2" name="Freeform 251"/>
                <p:cNvSpPr>
                  <a:spLocks/>
                </p:cNvSpPr>
                <p:nvPr/>
              </p:nvSpPr>
              <p:spPr bwMode="auto">
                <a:xfrm>
                  <a:off x="2003" y="362"/>
                  <a:ext cx="498" cy="345"/>
                </a:xfrm>
                <a:custGeom>
                  <a:avLst/>
                  <a:gdLst>
                    <a:gd name="T0" fmla="*/ 0 w 498"/>
                    <a:gd name="T1" fmla="*/ 0 h 345"/>
                    <a:gd name="T2" fmla="*/ 498 w 498"/>
                    <a:gd name="T3" fmla="*/ 0 h 345"/>
                    <a:gd name="T4" fmla="*/ 498 w 498"/>
                    <a:gd name="T5" fmla="*/ 345 h 345"/>
                    <a:gd name="T6" fmla="*/ 0 w 498"/>
                    <a:gd name="T7" fmla="*/ 343 h 345"/>
                    <a:gd name="T8" fmla="*/ 0 w 498"/>
                    <a:gd name="T9" fmla="*/ 0 h 345"/>
                  </a:gdLst>
                  <a:ahLst/>
                  <a:cxnLst>
                    <a:cxn ang="0">
                      <a:pos x="T0" y="T1"/>
                    </a:cxn>
                    <a:cxn ang="0">
                      <a:pos x="T2" y="T3"/>
                    </a:cxn>
                    <a:cxn ang="0">
                      <a:pos x="T4" y="T5"/>
                    </a:cxn>
                    <a:cxn ang="0">
                      <a:pos x="T6" y="T7"/>
                    </a:cxn>
                    <a:cxn ang="0">
                      <a:pos x="T8" y="T9"/>
                    </a:cxn>
                  </a:cxnLst>
                  <a:rect l="0" t="0" r="r" b="b"/>
                  <a:pathLst>
                    <a:path w="498" h="345">
                      <a:moveTo>
                        <a:pt x="0" y="0"/>
                      </a:moveTo>
                      <a:lnTo>
                        <a:pt x="498" y="0"/>
                      </a:lnTo>
                      <a:lnTo>
                        <a:pt x="498" y="345"/>
                      </a:lnTo>
                      <a:lnTo>
                        <a:pt x="0" y="34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3" name="Rectangle 252"/>
                <p:cNvSpPr>
                  <a:spLocks noChangeArrowheads="1"/>
                </p:cNvSpPr>
                <p:nvPr/>
              </p:nvSpPr>
              <p:spPr bwMode="auto">
                <a:xfrm>
                  <a:off x="2034" y="637"/>
                  <a:ext cx="43" cy="42"/>
                </a:xfrm>
                <a:prstGeom prst="rect">
                  <a:avLst/>
                </a:prstGeom>
                <a:solidFill>
                  <a:srgbClr val="DBA4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4" name="Rectangle 253"/>
                <p:cNvSpPr>
                  <a:spLocks noChangeArrowheads="1"/>
                </p:cNvSpPr>
                <p:nvPr/>
              </p:nvSpPr>
              <p:spPr bwMode="auto">
                <a:xfrm>
                  <a:off x="2097" y="637"/>
                  <a:ext cx="43" cy="42"/>
                </a:xfrm>
                <a:prstGeom prst="rect">
                  <a:avLst/>
                </a:prstGeom>
                <a:solidFill>
                  <a:srgbClr val="CA6B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5" name="Rectangle 254"/>
                <p:cNvSpPr>
                  <a:spLocks noChangeArrowheads="1"/>
                </p:cNvSpPr>
                <p:nvPr/>
              </p:nvSpPr>
              <p:spPr bwMode="auto">
                <a:xfrm>
                  <a:off x="2161" y="637"/>
                  <a:ext cx="43" cy="42"/>
                </a:xfrm>
                <a:prstGeom prst="rect">
                  <a:avLst/>
                </a:prstGeom>
                <a:solidFill>
                  <a:srgbClr val="DD5E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6" name="Rectangle 255"/>
                <p:cNvSpPr>
                  <a:spLocks noChangeArrowheads="1"/>
                </p:cNvSpPr>
                <p:nvPr/>
              </p:nvSpPr>
              <p:spPr bwMode="auto">
                <a:xfrm>
                  <a:off x="2224" y="637"/>
                  <a:ext cx="43" cy="42"/>
                </a:xfrm>
                <a:prstGeom prst="rect">
                  <a:avLst/>
                </a:prstGeom>
                <a:solidFill>
                  <a:srgbClr val="E6C6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7" name="Rectangle 256"/>
                <p:cNvSpPr>
                  <a:spLocks noChangeArrowheads="1"/>
                </p:cNvSpPr>
                <p:nvPr/>
              </p:nvSpPr>
              <p:spPr bwMode="auto">
                <a:xfrm>
                  <a:off x="2287" y="637"/>
                  <a:ext cx="43" cy="42"/>
                </a:xfrm>
                <a:prstGeom prst="rect">
                  <a:avLst/>
                </a:prstGeom>
                <a:solidFill>
                  <a:srgbClr val="F9B6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8" name="Freeform 257"/>
                <p:cNvSpPr>
                  <a:spLocks/>
                </p:cNvSpPr>
                <p:nvPr/>
              </p:nvSpPr>
              <p:spPr bwMode="auto">
                <a:xfrm>
                  <a:off x="2350" y="637"/>
                  <a:ext cx="43" cy="43"/>
                </a:xfrm>
                <a:custGeom>
                  <a:avLst/>
                  <a:gdLst>
                    <a:gd name="T0" fmla="*/ 43 w 43"/>
                    <a:gd name="T1" fmla="*/ 0 h 43"/>
                    <a:gd name="T2" fmla="*/ 43 w 43"/>
                    <a:gd name="T3" fmla="*/ 43 h 43"/>
                    <a:gd name="T4" fmla="*/ 0 w 43"/>
                    <a:gd name="T5" fmla="*/ 42 h 43"/>
                    <a:gd name="T6" fmla="*/ 0 w 43"/>
                    <a:gd name="T7" fmla="*/ 0 h 43"/>
                    <a:gd name="T8" fmla="*/ 43 w 43"/>
                    <a:gd name="T9" fmla="*/ 0 h 43"/>
                  </a:gdLst>
                  <a:ahLst/>
                  <a:cxnLst>
                    <a:cxn ang="0">
                      <a:pos x="T0" y="T1"/>
                    </a:cxn>
                    <a:cxn ang="0">
                      <a:pos x="T2" y="T3"/>
                    </a:cxn>
                    <a:cxn ang="0">
                      <a:pos x="T4" y="T5"/>
                    </a:cxn>
                    <a:cxn ang="0">
                      <a:pos x="T6" y="T7"/>
                    </a:cxn>
                    <a:cxn ang="0">
                      <a:pos x="T8" y="T9"/>
                    </a:cxn>
                  </a:cxnLst>
                  <a:rect l="0" t="0" r="r" b="b"/>
                  <a:pathLst>
                    <a:path w="43" h="43">
                      <a:moveTo>
                        <a:pt x="43" y="0"/>
                      </a:moveTo>
                      <a:lnTo>
                        <a:pt x="43" y="43"/>
                      </a:lnTo>
                      <a:lnTo>
                        <a:pt x="0" y="42"/>
                      </a:lnTo>
                      <a:lnTo>
                        <a:pt x="0" y="0"/>
                      </a:lnTo>
                      <a:lnTo>
                        <a:pt x="43" y="0"/>
                      </a:lnTo>
                      <a:close/>
                    </a:path>
                  </a:pathLst>
                </a:custGeom>
                <a:solidFill>
                  <a:srgbClr val="A6B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9" name="Rectangle 258"/>
                <p:cNvSpPr>
                  <a:spLocks noChangeArrowheads="1"/>
                </p:cNvSpPr>
                <p:nvPr/>
              </p:nvSpPr>
              <p:spPr bwMode="auto">
                <a:xfrm>
                  <a:off x="2413" y="637"/>
                  <a:ext cx="43" cy="43"/>
                </a:xfrm>
                <a:prstGeom prst="rect">
                  <a:avLst/>
                </a:prstGeom>
                <a:solidFill>
                  <a:srgbClr val="630E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0" name="Freeform 259"/>
                <p:cNvSpPr>
                  <a:spLocks/>
                </p:cNvSpPr>
                <p:nvPr/>
              </p:nvSpPr>
              <p:spPr bwMode="auto">
                <a:xfrm>
                  <a:off x="2034" y="575"/>
                  <a:ext cx="43" cy="42"/>
                </a:xfrm>
                <a:custGeom>
                  <a:avLst/>
                  <a:gdLst>
                    <a:gd name="T0" fmla="*/ 43 w 43"/>
                    <a:gd name="T1" fmla="*/ 0 h 42"/>
                    <a:gd name="T2" fmla="*/ 43 w 43"/>
                    <a:gd name="T3" fmla="*/ 42 h 42"/>
                    <a:gd name="T4" fmla="*/ 0 w 43"/>
                    <a:gd name="T5" fmla="*/ 42 h 42"/>
                    <a:gd name="T6" fmla="*/ 1 w 43"/>
                    <a:gd name="T7" fmla="*/ 0 h 42"/>
                    <a:gd name="T8" fmla="*/ 43 w 43"/>
                    <a:gd name="T9" fmla="*/ 0 h 42"/>
                  </a:gdLst>
                  <a:ahLst/>
                  <a:cxnLst>
                    <a:cxn ang="0">
                      <a:pos x="T0" y="T1"/>
                    </a:cxn>
                    <a:cxn ang="0">
                      <a:pos x="T2" y="T3"/>
                    </a:cxn>
                    <a:cxn ang="0">
                      <a:pos x="T4" y="T5"/>
                    </a:cxn>
                    <a:cxn ang="0">
                      <a:pos x="T6" y="T7"/>
                    </a:cxn>
                    <a:cxn ang="0">
                      <a:pos x="T8" y="T9"/>
                    </a:cxn>
                  </a:cxnLst>
                  <a:rect l="0" t="0" r="r" b="b"/>
                  <a:pathLst>
                    <a:path w="43" h="42">
                      <a:moveTo>
                        <a:pt x="43" y="0"/>
                      </a:moveTo>
                      <a:lnTo>
                        <a:pt x="43" y="42"/>
                      </a:lnTo>
                      <a:lnTo>
                        <a:pt x="0" y="42"/>
                      </a:lnTo>
                      <a:lnTo>
                        <a:pt x="1" y="0"/>
                      </a:lnTo>
                      <a:lnTo>
                        <a:pt x="43" y="0"/>
                      </a:lnTo>
                      <a:close/>
                    </a:path>
                  </a:pathLst>
                </a:custGeom>
                <a:solidFill>
                  <a:srgbClr val="A13B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1" name="Freeform 260"/>
                <p:cNvSpPr>
                  <a:spLocks/>
                </p:cNvSpPr>
                <p:nvPr/>
              </p:nvSpPr>
              <p:spPr bwMode="auto">
                <a:xfrm>
                  <a:off x="2097" y="575"/>
                  <a:ext cx="43" cy="42"/>
                </a:xfrm>
                <a:custGeom>
                  <a:avLst/>
                  <a:gdLst>
                    <a:gd name="T0" fmla="*/ 43 w 43"/>
                    <a:gd name="T1" fmla="*/ 0 h 42"/>
                    <a:gd name="T2" fmla="*/ 43 w 43"/>
                    <a:gd name="T3" fmla="*/ 42 h 42"/>
                    <a:gd name="T4" fmla="*/ 0 w 43"/>
                    <a:gd name="T5" fmla="*/ 42 h 42"/>
                    <a:gd name="T6" fmla="*/ 2 w 43"/>
                    <a:gd name="T7" fmla="*/ 0 h 42"/>
                    <a:gd name="T8" fmla="*/ 43 w 43"/>
                    <a:gd name="T9" fmla="*/ 0 h 42"/>
                  </a:gdLst>
                  <a:ahLst/>
                  <a:cxnLst>
                    <a:cxn ang="0">
                      <a:pos x="T0" y="T1"/>
                    </a:cxn>
                    <a:cxn ang="0">
                      <a:pos x="T2" y="T3"/>
                    </a:cxn>
                    <a:cxn ang="0">
                      <a:pos x="T4" y="T5"/>
                    </a:cxn>
                    <a:cxn ang="0">
                      <a:pos x="T6" y="T7"/>
                    </a:cxn>
                    <a:cxn ang="0">
                      <a:pos x="T8" y="T9"/>
                    </a:cxn>
                  </a:cxnLst>
                  <a:rect l="0" t="0" r="r" b="b"/>
                  <a:pathLst>
                    <a:path w="43" h="42">
                      <a:moveTo>
                        <a:pt x="43" y="0"/>
                      </a:moveTo>
                      <a:lnTo>
                        <a:pt x="43" y="42"/>
                      </a:lnTo>
                      <a:lnTo>
                        <a:pt x="0" y="42"/>
                      </a:lnTo>
                      <a:lnTo>
                        <a:pt x="2" y="0"/>
                      </a:lnTo>
                      <a:lnTo>
                        <a:pt x="43" y="0"/>
                      </a:lnTo>
                      <a:close/>
                    </a:path>
                  </a:pathLst>
                </a:custGeom>
                <a:solidFill>
                  <a:srgbClr val="A6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2" name="Freeform 261"/>
                <p:cNvSpPr>
                  <a:spLocks/>
                </p:cNvSpPr>
                <p:nvPr/>
              </p:nvSpPr>
              <p:spPr bwMode="auto">
                <a:xfrm>
                  <a:off x="2161" y="575"/>
                  <a:ext cx="43" cy="42"/>
                </a:xfrm>
                <a:custGeom>
                  <a:avLst/>
                  <a:gdLst>
                    <a:gd name="T0" fmla="*/ 43 w 43"/>
                    <a:gd name="T1" fmla="*/ 0 h 42"/>
                    <a:gd name="T2" fmla="*/ 43 w 43"/>
                    <a:gd name="T3" fmla="*/ 42 h 42"/>
                    <a:gd name="T4" fmla="*/ 0 w 43"/>
                    <a:gd name="T5" fmla="*/ 42 h 42"/>
                    <a:gd name="T6" fmla="*/ 1 w 43"/>
                    <a:gd name="T7" fmla="*/ 0 h 42"/>
                    <a:gd name="T8" fmla="*/ 43 w 43"/>
                    <a:gd name="T9" fmla="*/ 0 h 42"/>
                  </a:gdLst>
                  <a:ahLst/>
                  <a:cxnLst>
                    <a:cxn ang="0">
                      <a:pos x="T0" y="T1"/>
                    </a:cxn>
                    <a:cxn ang="0">
                      <a:pos x="T2" y="T3"/>
                    </a:cxn>
                    <a:cxn ang="0">
                      <a:pos x="T4" y="T5"/>
                    </a:cxn>
                    <a:cxn ang="0">
                      <a:pos x="T6" y="T7"/>
                    </a:cxn>
                    <a:cxn ang="0">
                      <a:pos x="T8" y="T9"/>
                    </a:cxn>
                  </a:cxnLst>
                  <a:rect l="0" t="0" r="r" b="b"/>
                  <a:pathLst>
                    <a:path w="43" h="42">
                      <a:moveTo>
                        <a:pt x="43" y="0"/>
                      </a:moveTo>
                      <a:lnTo>
                        <a:pt x="43" y="42"/>
                      </a:lnTo>
                      <a:lnTo>
                        <a:pt x="0" y="42"/>
                      </a:lnTo>
                      <a:lnTo>
                        <a:pt x="1" y="0"/>
                      </a:lnTo>
                      <a:lnTo>
                        <a:pt x="43" y="0"/>
                      </a:lnTo>
                      <a:close/>
                    </a:path>
                  </a:pathLst>
                </a:custGeom>
                <a:solidFill>
                  <a:srgbClr val="BD0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3" name="Freeform 262"/>
                <p:cNvSpPr>
                  <a:spLocks/>
                </p:cNvSpPr>
                <p:nvPr/>
              </p:nvSpPr>
              <p:spPr bwMode="auto">
                <a:xfrm>
                  <a:off x="2224" y="575"/>
                  <a:ext cx="43" cy="42"/>
                </a:xfrm>
                <a:custGeom>
                  <a:avLst/>
                  <a:gdLst>
                    <a:gd name="T0" fmla="*/ 43 w 43"/>
                    <a:gd name="T1" fmla="*/ 0 h 42"/>
                    <a:gd name="T2" fmla="*/ 43 w 43"/>
                    <a:gd name="T3" fmla="*/ 42 h 42"/>
                    <a:gd name="T4" fmla="*/ 0 w 43"/>
                    <a:gd name="T5" fmla="*/ 42 h 42"/>
                    <a:gd name="T6" fmla="*/ 1 w 43"/>
                    <a:gd name="T7" fmla="*/ 0 h 42"/>
                    <a:gd name="T8" fmla="*/ 43 w 43"/>
                    <a:gd name="T9" fmla="*/ 0 h 42"/>
                  </a:gdLst>
                  <a:ahLst/>
                  <a:cxnLst>
                    <a:cxn ang="0">
                      <a:pos x="T0" y="T1"/>
                    </a:cxn>
                    <a:cxn ang="0">
                      <a:pos x="T2" y="T3"/>
                    </a:cxn>
                    <a:cxn ang="0">
                      <a:pos x="T4" y="T5"/>
                    </a:cxn>
                    <a:cxn ang="0">
                      <a:pos x="T6" y="T7"/>
                    </a:cxn>
                    <a:cxn ang="0">
                      <a:pos x="T8" y="T9"/>
                    </a:cxn>
                  </a:cxnLst>
                  <a:rect l="0" t="0" r="r" b="b"/>
                  <a:pathLst>
                    <a:path w="43" h="42">
                      <a:moveTo>
                        <a:pt x="43" y="0"/>
                      </a:moveTo>
                      <a:lnTo>
                        <a:pt x="43" y="42"/>
                      </a:lnTo>
                      <a:lnTo>
                        <a:pt x="0" y="42"/>
                      </a:lnTo>
                      <a:lnTo>
                        <a:pt x="1" y="0"/>
                      </a:lnTo>
                      <a:lnTo>
                        <a:pt x="43" y="0"/>
                      </a:lnTo>
                      <a:close/>
                    </a:path>
                  </a:pathLst>
                </a:custGeom>
                <a:solidFill>
                  <a:srgbClr val="D00E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4" name="Freeform 263"/>
                <p:cNvSpPr>
                  <a:spLocks/>
                </p:cNvSpPr>
                <p:nvPr/>
              </p:nvSpPr>
              <p:spPr bwMode="auto">
                <a:xfrm>
                  <a:off x="2287" y="575"/>
                  <a:ext cx="43" cy="43"/>
                </a:xfrm>
                <a:custGeom>
                  <a:avLst/>
                  <a:gdLst>
                    <a:gd name="T0" fmla="*/ 43 w 43"/>
                    <a:gd name="T1" fmla="*/ 0 h 43"/>
                    <a:gd name="T2" fmla="*/ 43 w 43"/>
                    <a:gd name="T3" fmla="*/ 43 h 43"/>
                    <a:gd name="T4" fmla="*/ 0 w 43"/>
                    <a:gd name="T5" fmla="*/ 43 h 43"/>
                    <a:gd name="T6" fmla="*/ 1 w 43"/>
                    <a:gd name="T7" fmla="*/ 0 h 43"/>
                    <a:gd name="T8" fmla="*/ 43 w 43"/>
                    <a:gd name="T9" fmla="*/ 0 h 43"/>
                  </a:gdLst>
                  <a:ahLst/>
                  <a:cxnLst>
                    <a:cxn ang="0">
                      <a:pos x="T0" y="T1"/>
                    </a:cxn>
                    <a:cxn ang="0">
                      <a:pos x="T2" y="T3"/>
                    </a:cxn>
                    <a:cxn ang="0">
                      <a:pos x="T4" y="T5"/>
                    </a:cxn>
                    <a:cxn ang="0">
                      <a:pos x="T6" y="T7"/>
                    </a:cxn>
                    <a:cxn ang="0">
                      <a:pos x="T8" y="T9"/>
                    </a:cxn>
                  </a:cxnLst>
                  <a:rect l="0" t="0" r="r" b="b"/>
                  <a:pathLst>
                    <a:path w="43" h="43">
                      <a:moveTo>
                        <a:pt x="43" y="0"/>
                      </a:moveTo>
                      <a:lnTo>
                        <a:pt x="43" y="43"/>
                      </a:lnTo>
                      <a:lnTo>
                        <a:pt x="0" y="43"/>
                      </a:lnTo>
                      <a:lnTo>
                        <a:pt x="1" y="0"/>
                      </a:lnTo>
                      <a:lnTo>
                        <a:pt x="43" y="0"/>
                      </a:lnTo>
                      <a:close/>
                    </a:path>
                  </a:pathLst>
                </a:custGeom>
                <a:solidFill>
                  <a:srgbClr val="1907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5" name="Rectangle 264"/>
                <p:cNvSpPr>
                  <a:spLocks noChangeArrowheads="1"/>
                </p:cNvSpPr>
                <p:nvPr/>
              </p:nvSpPr>
              <p:spPr bwMode="auto">
                <a:xfrm>
                  <a:off x="2350" y="575"/>
                  <a:ext cx="43" cy="43"/>
                </a:xfrm>
                <a:prstGeom prst="rect">
                  <a:avLst/>
                </a:prstGeom>
                <a:solidFill>
                  <a:srgbClr val="5536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6" name="Rectangle 265"/>
                <p:cNvSpPr>
                  <a:spLocks noChangeArrowheads="1"/>
                </p:cNvSpPr>
                <p:nvPr/>
              </p:nvSpPr>
              <p:spPr bwMode="auto">
                <a:xfrm>
                  <a:off x="2413" y="575"/>
                  <a:ext cx="43" cy="43"/>
                </a:xfrm>
                <a:prstGeom prst="rect">
                  <a:avLst/>
                </a:prstGeom>
                <a:solidFill>
                  <a:srgbClr val="4626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7" name="Rectangle 266"/>
                <p:cNvSpPr>
                  <a:spLocks noChangeArrowheads="1"/>
                </p:cNvSpPr>
                <p:nvPr/>
              </p:nvSpPr>
              <p:spPr bwMode="auto">
                <a:xfrm>
                  <a:off x="2035" y="513"/>
                  <a:ext cx="42" cy="42"/>
                </a:xfrm>
                <a:prstGeom prst="rect">
                  <a:avLst/>
                </a:prstGeom>
                <a:solidFill>
                  <a:srgbClr val="8B2A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8" name="Rectangle 267"/>
                <p:cNvSpPr>
                  <a:spLocks noChangeArrowheads="1"/>
                </p:cNvSpPr>
                <p:nvPr/>
              </p:nvSpPr>
              <p:spPr bwMode="auto">
                <a:xfrm>
                  <a:off x="2099" y="513"/>
                  <a:ext cx="41" cy="42"/>
                </a:xfrm>
                <a:prstGeom prst="rect">
                  <a:avLst/>
                </a:prstGeom>
                <a:solidFill>
                  <a:srgbClr val="C166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9" name="Freeform 268"/>
                <p:cNvSpPr>
                  <a:spLocks/>
                </p:cNvSpPr>
                <p:nvPr/>
              </p:nvSpPr>
              <p:spPr bwMode="auto">
                <a:xfrm>
                  <a:off x="2162" y="513"/>
                  <a:ext cx="42" cy="43"/>
                </a:xfrm>
                <a:custGeom>
                  <a:avLst/>
                  <a:gdLst>
                    <a:gd name="T0" fmla="*/ 42 w 42"/>
                    <a:gd name="T1" fmla="*/ 0 h 43"/>
                    <a:gd name="T2" fmla="*/ 42 w 42"/>
                    <a:gd name="T3" fmla="*/ 43 h 43"/>
                    <a:gd name="T4" fmla="*/ 0 w 42"/>
                    <a:gd name="T5" fmla="*/ 42 h 43"/>
                    <a:gd name="T6" fmla="*/ 0 w 42"/>
                    <a:gd name="T7" fmla="*/ 0 h 43"/>
                    <a:gd name="T8" fmla="*/ 42 w 42"/>
                    <a:gd name="T9" fmla="*/ 0 h 43"/>
                  </a:gdLst>
                  <a:ahLst/>
                  <a:cxnLst>
                    <a:cxn ang="0">
                      <a:pos x="T0" y="T1"/>
                    </a:cxn>
                    <a:cxn ang="0">
                      <a:pos x="T2" y="T3"/>
                    </a:cxn>
                    <a:cxn ang="0">
                      <a:pos x="T4" y="T5"/>
                    </a:cxn>
                    <a:cxn ang="0">
                      <a:pos x="T6" y="T7"/>
                    </a:cxn>
                    <a:cxn ang="0">
                      <a:pos x="T8" y="T9"/>
                    </a:cxn>
                  </a:cxnLst>
                  <a:rect l="0" t="0" r="r" b="b"/>
                  <a:pathLst>
                    <a:path w="42" h="43">
                      <a:moveTo>
                        <a:pt x="42" y="0"/>
                      </a:moveTo>
                      <a:lnTo>
                        <a:pt x="42" y="43"/>
                      </a:lnTo>
                      <a:lnTo>
                        <a:pt x="0" y="42"/>
                      </a:lnTo>
                      <a:lnTo>
                        <a:pt x="0" y="0"/>
                      </a:lnTo>
                      <a:lnTo>
                        <a:pt x="42" y="0"/>
                      </a:lnTo>
                      <a:close/>
                    </a:path>
                  </a:pathLst>
                </a:custGeom>
                <a:solidFill>
                  <a:srgbClr val="F60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0" name="Rectangle 269"/>
                <p:cNvSpPr>
                  <a:spLocks noChangeArrowheads="1"/>
                </p:cNvSpPr>
                <p:nvPr/>
              </p:nvSpPr>
              <p:spPr bwMode="auto">
                <a:xfrm>
                  <a:off x="2225" y="513"/>
                  <a:ext cx="42" cy="43"/>
                </a:xfrm>
                <a:prstGeom prst="rect">
                  <a:avLst/>
                </a:prstGeom>
                <a:solidFill>
                  <a:srgbClr val="EA1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1" name="Rectangle 270"/>
                <p:cNvSpPr>
                  <a:spLocks noChangeArrowheads="1"/>
                </p:cNvSpPr>
                <p:nvPr/>
              </p:nvSpPr>
              <p:spPr bwMode="auto">
                <a:xfrm>
                  <a:off x="2288" y="513"/>
                  <a:ext cx="42" cy="43"/>
                </a:xfrm>
                <a:prstGeom prst="rect">
                  <a:avLst/>
                </a:prstGeom>
                <a:solidFill>
                  <a:srgbClr val="F69E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2" name="Rectangle 271"/>
                <p:cNvSpPr>
                  <a:spLocks noChangeArrowheads="1"/>
                </p:cNvSpPr>
                <p:nvPr/>
              </p:nvSpPr>
              <p:spPr bwMode="auto">
                <a:xfrm>
                  <a:off x="2351" y="513"/>
                  <a:ext cx="42" cy="43"/>
                </a:xfrm>
                <a:prstGeom prst="rect">
                  <a:avLst/>
                </a:prstGeom>
                <a:solidFill>
                  <a:srgbClr val="315E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3" name="Rectangle 272"/>
                <p:cNvSpPr>
                  <a:spLocks noChangeArrowheads="1"/>
                </p:cNvSpPr>
                <p:nvPr/>
              </p:nvSpPr>
              <p:spPr bwMode="auto">
                <a:xfrm>
                  <a:off x="2415" y="513"/>
                  <a:ext cx="41" cy="43"/>
                </a:xfrm>
                <a:prstGeom prst="rect">
                  <a:avLst/>
                </a:prstGeom>
                <a:solidFill>
                  <a:srgbClr val="4A81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4" name="Freeform 273"/>
                <p:cNvSpPr>
                  <a:spLocks/>
                </p:cNvSpPr>
                <p:nvPr/>
              </p:nvSpPr>
              <p:spPr bwMode="auto">
                <a:xfrm>
                  <a:off x="2035" y="451"/>
                  <a:ext cx="42" cy="43"/>
                </a:xfrm>
                <a:custGeom>
                  <a:avLst/>
                  <a:gdLst>
                    <a:gd name="T0" fmla="*/ 42 w 42"/>
                    <a:gd name="T1" fmla="*/ 0 h 43"/>
                    <a:gd name="T2" fmla="*/ 42 w 42"/>
                    <a:gd name="T3" fmla="*/ 43 h 43"/>
                    <a:gd name="T4" fmla="*/ 0 w 42"/>
                    <a:gd name="T5" fmla="*/ 42 h 43"/>
                    <a:gd name="T6" fmla="*/ 0 w 42"/>
                    <a:gd name="T7" fmla="*/ 0 h 43"/>
                    <a:gd name="T8" fmla="*/ 42 w 42"/>
                    <a:gd name="T9" fmla="*/ 0 h 43"/>
                  </a:gdLst>
                  <a:ahLst/>
                  <a:cxnLst>
                    <a:cxn ang="0">
                      <a:pos x="T0" y="T1"/>
                    </a:cxn>
                    <a:cxn ang="0">
                      <a:pos x="T2" y="T3"/>
                    </a:cxn>
                    <a:cxn ang="0">
                      <a:pos x="T4" y="T5"/>
                    </a:cxn>
                    <a:cxn ang="0">
                      <a:pos x="T6" y="T7"/>
                    </a:cxn>
                    <a:cxn ang="0">
                      <a:pos x="T8" y="T9"/>
                    </a:cxn>
                  </a:cxnLst>
                  <a:rect l="0" t="0" r="r" b="b"/>
                  <a:pathLst>
                    <a:path w="42" h="43">
                      <a:moveTo>
                        <a:pt x="42" y="0"/>
                      </a:moveTo>
                      <a:lnTo>
                        <a:pt x="42" y="43"/>
                      </a:lnTo>
                      <a:lnTo>
                        <a:pt x="0" y="42"/>
                      </a:lnTo>
                      <a:lnTo>
                        <a:pt x="0" y="0"/>
                      </a:lnTo>
                      <a:lnTo>
                        <a:pt x="42" y="0"/>
                      </a:lnTo>
                      <a:close/>
                    </a:path>
                  </a:pathLst>
                </a:custGeom>
                <a:solidFill>
                  <a:srgbClr val="0716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5" name="Rectangle 274"/>
                <p:cNvSpPr>
                  <a:spLocks noChangeArrowheads="1"/>
                </p:cNvSpPr>
                <p:nvPr/>
              </p:nvSpPr>
              <p:spPr bwMode="auto">
                <a:xfrm>
                  <a:off x="2099" y="451"/>
                  <a:ext cx="41" cy="43"/>
                </a:xfrm>
                <a:prstGeom prst="rect">
                  <a:avLst/>
                </a:prstGeom>
                <a:solidFill>
                  <a:srgbClr val="2A43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6" name="Rectangle 275"/>
                <p:cNvSpPr>
                  <a:spLocks noChangeArrowheads="1"/>
                </p:cNvSpPr>
                <p:nvPr/>
              </p:nvSpPr>
              <p:spPr bwMode="auto">
                <a:xfrm>
                  <a:off x="2162" y="451"/>
                  <a:ext cx="42" cy="43"/>
                </a:xfrm>
                <a:prstGeom prst="rect">
                  <a:avLst/>
                </a:prstGeom>
                <a:solidFill>
                  <a:srgbClr val="3F54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7" name="Rectangle 276"/>
                <p:cNvSpPr>
                  <a:spLocks noChangeArrowheads="1"/>
                </p:cNvSpPr>
                <p:nvPr/>
              </p:nvSpPr>
              <p:spPr bwMode="auto">
                <a:xfrm>
                  <a:off x="2225" y="451"/>
                  <a:ext cx="42" cy="43"/>
                </a:xfrm>
                <a:prstGeom prst="rect">
                  <a:avLst/>
                </a:prstGeom>
                <a:solidFill>
                  <a:srgbClr val="1D25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8" name="Rectangle 277"/>
                <p:cNvSpPr>
                  <a:spLocks noChangeArrowheads="1"/>
                </p:cNvSpPr>
                <p:nvPr/>
              </p:nvSpPr>
              <p:spPr bwMode="auto">
                <a:xfrm>
                  <a:off x="2288" y="451"/>
                  <a:ext cx="42" cy="43"/>
                </a:xfrm>
                <a:prstGeom prst="rect">
                  <a:avLst/>
                </a:prstGeom>
                <a:solidFill>
                  <a:srgbClr val="1D3C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9" name="Rectangle 278"/>
                <p:cNvSpPr>
                  <a:spLocks noChangeArrowheads="1"/>
                </p:cNvSpPr>
                <p:nvPr/>
              </p:nvSpPr>
              <p:spPr bwMode="auto">
                <a:xfrm>
                  <a:off x="2351" y="451"/>
                  <a:ext cx="42" cy="43"/>
                </a:xfrm>
                <a:prstGeom prst="rect">
                  <a:avLst/>
                </a:prstGeom>
                <a:solidFill>
                  <a:srgbClr val="2760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0" name="Rectangle 279"/>
                <p:cNvSpPr>
                  <a:spLocks noChangeArrowheads="1"/>
                </p:cNvSpPr>
                <p:nvPr/>
              </p:nvSpPr>
              <p:spPr bwMode="auto">
                <a:xfrm>
                  <a:off x="2415" y="451"/>
                  <a:ext cx="41" cy="43"/>
                </a:xfrm>
                <a:prstGeom prst="rect">
                  <a:avLst/>
                </a:prstGeom>
                <a:solidFill>
                  <a:srgbClr val="3E7D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1" name="Rectangle 280"/>
                <p:cNvSpPr>
                  <a:spLocks noChangeArrowheads="1"/>
                </p:cNvSpPr>
                <p:nvPr/>
              </p:nvSpPr>
              <p:spPr bwMode="auto">
                <a:xfrm>
                  <a:off x="2035" y="389"/>
                  <a:ext cx="42" cy="43"/>
                </a:xfrm>
                <a:prstGeom prst="rect">
                  <a:avLst/>
                </a:prstGeom>
                <a:solidFill>
                  <a:srgbClr val="3F8C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2" name="Rectangle 281"/>
                <p:cNvSpPr>
                  <a:spLocks noChangeArrowheads="1"/>
                </p:cNvSpPr>
                <p:nvPr/>
              </p:nvSpPr>
              <p:spPr bwMode="auto">
                <a:xfrm>
                  <a:off x="2099" y="389"/>
                  <a:ext cx="41" cy="43"/>
                </a:xfrm>
                <a:prstGeom prst="rect">
                  <a:avLst/>
                </a:prstGeom>
                <a:solidFill>
                  <a:srgbClr val="4AA3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3" name="Rectangle 282"/>
                <p:cNvSpPr>
                  <a:spLocks noChangeArrowheads="1"/>
                </p:cNvSpPr>
                <p:nvPr/>
              </p:nvSpPr>
              <p:spPr bwMode="auto">
                <a:xfrm>
                  <a:off x="2162" y="389"/>
                  <a:ext cx="42" cy="43"/>
                </a:xfrm>
                <a:prstGeom prst="rect">
                  <a:avLst/>
                </a:prstGeom>
                <a:solidFill>
                  <a:srgbClr val="59B8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4" name="Rectangle 283"/>
                <p:cNvSpPr>
                  <a:spLocks noChangeArrowheads="1"/>
                </p:cNvSpPr>
                <p:nvPr/>
              </p:nvSpPr>
              <p:spPr bwMode="auto">
                <a:xfrm>
                  <a:off x="2225" y="389"/>
                  <a:ext cx="42" cy="43"/>
                </a:xfrm>
                <a:prstGeom prst="rect">
                  <a:avLst/>
                </a:prstGeom>
                <a:solidFill>
                  <a:srgbClr val="6DC8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5" name="Rectangle 284"/>
                <p:cNvSpPr>
                  <a:spLocks noChangeArrowheads="1"/>
                </p:cNvSpPr>
                <p:nvPr/>
              </p:nvSpPr>
              <p:spPr bwMode="auto">
                <a:xfrm>
                  <a:off x="2288" y="389"/>
                  <a:ext cx="42" cy="43"/>
                </a:xfrm>
                <a:prstGeom prst="rect">
                  <a:avLst/>
                </a:prstGeom>
                <a:solidFill>
                  <a:srgbClr val="7CC8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6" name="Freeform 285"/>
                <p:cNvSpPr>
                  <a:spLocks/>
                </p:cNvSpPr>
                <p:nvPr/>
              </p:nvSpPr>
              <p:spPr bwMode="auto">
                <a:xfrm>
                  <a:off x="2351" y="389"/>
                  <a:ext cx="42" cy="43"/>
                </a:xfrm>
                <a:custGeom>
                  <a:avLst/>
                  <a:gdLst>
                    <a:gd name="T0" fmla="*/ 42 w 42"/>
                    <a:gd name="T1" fmla="*/ 2 h 43"/>
                    <a:gd name="T2" fmla="*/ 42 w 42"/>
                    <a:gd name="T3" fmla="*/ 43 h 43"/>
                    <a:gd name="T4" fmla="*/ 0 w 42"/>
                    <a:gd name="T5" fmla="*/ 43 h 43"/>
                    <a:gd name="T6" fmla="*/ 0 w 42"/>
                    <a:gd name="T7" fmla="*/ 0 h 43"/>
                    <a:gd name="T8" fmla="*/ 42 w 42"/>
                    <a:gd name="T9" fmla="*/ 2 h 43"/>
                  </a:gdLst>
                  <a:ahLst/>
                  <a:cxnLst>
                    <a:cxn ang="0">
                      <a:pos x="T0" y="T1"/>
                    </a:cxn>
                    <a:cxn ang="0">
                      <a:pos x="T2" y="T3"/>
                    </a:cxn>
                    <a:cxn ang="0">
                      <a:pos x="T4" y="T5"/>
                    </a:cxn>
                    <a:cxn ang="0">
                      <a:pos x="T6" y="T7"/>
                    </a:cxn>
                    <a:cxn ang="0">
                      <a:pos x="T8" y="T9"/>
                    </a:cxn>
                  </a:cxnLst>
                  <a:rect l="0" t="0" r="r" b="b"/>
                  <a:pathLst>
                    <a:path w="42" h="43">
                      <a:moveTo>
                        <a:pt x="42" y="2"/>
                      </a:moveTo>
                      <a:lnTo>
                        <a:pt x="42" y="43"/>
                      </a:lnTo>
                      <a:lnTo>
                        <a:pt x="0" y="43"/>
                      </a:lnTo>
                      <a:lnTo>
                        <a:pt x="0" y="0"/>
                      </a:lnTo>
                      <a:lnTo>
                        <a:pt x="42" y="2"/>
                      </a:lnTo>
                      <a:close/>
                    </a:path>
                  </a:pathLst>
                </a:custGeom>
                <a:solidFill>
                  <a:srgbClr val="ADD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7" name="Rectangle 286"/>
                <p:cNvSpPr>
                  <a:spLocks noChangeArrowheads="1"/>
                </p:cNvSpPr>
                <p:nvPr/>
              </p:nvSpPr>
              <p:spPr bwMode="auto">
                <a:xfrm>
                  <a:off x="2415" y="391"/>
                  <a:ext cx="41" cy="41"/>
                </a:xfrm>
                <a:prstGeom prst="rect">
                  <a:avLst/>
                </a:prstGeom>
                <a:solidFill>
                  <a:srgbClr val="CEE3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8" name="Freeform 287"/>
                <p:cNvSpPr>
                  <a:spLocks/>
                </p:cNvSpPr>
                <p:nvPr/>
              </p:nvSpPr>
              <p:spPr bwMode="auto">
                <a:xfrm>
                  <a:off x="2059" y="81"/>
                  <a:ext cx="582" cy="540"/>
                </a:xfrm>
                <a:custGeom>
                  <a:avLst/>
                  <a:gdLst>
                    <a:gd name="T0" fmla="*/ 0 w 582"/>
                    <a:gd name="T1" fmla="*/ 283 h 540"/>
                    <a:gd name="T2" fmla="*/ 182 w 582"/>
                    <a:gd name="T3" fmla="*/ 0 h 540"/>
                    <a:gd name="T4" fmla="*/ 582 w 582"/>
                    <a:gd name="T5" fmla="*/ 257 h 540"/>
                    <a:gd name="T6" fmla="*/ 400 w 582"/>
                    <a:gd name="T7" fmla="*/ 540 h 540"/>
                    <a:gd name="T8" fmla="*/ 0 w 582"/>
                    <a:gd name="T9" fmla="*/ 283 h 540"/>
                  </a:gdLst>
                  <a:ahLst/>
                  <a:cxnLst>
                    <a:cxn ang="0">
                      <a:pos x="T0" y="T1"/>
                    </a:cxn>
                    <a:cxn ang="0">
                      <a:pos x="T2" y="T3"/>
                    </a:cxn>
                    <a:cxn ang="0">
                      <a:pos x="T4" y="T5"/>
                    </a:cxn>
                    <a:cxn ang="0">
                      <a:pos x="T6" y="T7"/>
                    </a:cxn>
                    <a:cxn ang="0">
                      <a:pos x="T8" y="T9"/>
                    </a:cxn>
                  </a:cxnLst>
                  <a:rect l="0" t="0" r="r" b="b"/>
                  <a:pathLst>
                    <a:path w="582" h="540">
                      <a:moveTo>
                        <a:pt x="0" y="283"/>
                      </a:moveTo>
                      <a:lnTo>
                        <a:pt x="182" y="0"/>
                      </a:lnTo>
                      <a:lnTo>
                        <a:pt x="582" y="257"/>
                      </a:lnTo>
                      <a:lnTo>
                        <a:pt x="400" y="540"/>
                      </a:lnTo>
                      <a:lnTo>
                        <a:pt x="0" y="2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9" name="Freeform 288"/>
                <p:cNvSpPr>
                  <a:spLocks/>
                </p:cNvSpPr>
                <p:nvPr/>
              </p:nvSpPr>
              <p:spPr bwMode="auto">
                <a:xfrm>
                  <a:off x="2059" y="81"/>
                  <a:ext cx="582" cy="540"/>
                </a:xfrm>
                <a:custGeom>
                  <a:avLst/>
                  <a:gdLst>
                    <a:gd name="T0" fmla="*/ 0 w 582"/>
                    <a:gd name="T1" fmla="*/ 283 h 540"/>
                    <a:gd name="T2" fmla="*/ 182 w 582"/>
                    <a:gd name="T3" fmla="*/ 0 h 540"/>
                    <a:gd name="T4" fmla="*/ 582 w 582"/>
                    <a:gd name="T5" fmla="*/ 257 h 540"/>
                    <a:gd name="T6" fmla="*/ 400 w 582"/>
                    <a:gd name="T7" fmla="*/ 540 h 540"/>
                    <a:gd name="T8" fmla="*/ 0 w 582"/>
                    <a:gd name="T9" fmla="*/ 283 h 540"/>
                  </a:gdLst>
                  <a:ahLst/>
                  <a:cxnLst>
                    <a:cxn ang="0">
                      <a:pos x="T0" y="T1"/>
                    </a:cxn>
                    <a:cxn ang="0">
                      <a:pos x="T2" y="T3"/>
                    </a:cxn>
                    <a:cxn ang="0">
                      <a:pos x="T4" y="T5"/>
                    </a:cxn>
                    <a:cxn ang="0">
                      <a:pos x="T6" y="T7"/>
                    </a:cxn>
                    <a:cxn ang="0">
                      <a:pos x="T8" y="T9"/>
                    </a:cxn>
                  </a:cxnLst>
                  <a:rect l="0" t="0" r="r" b="b"/>
                  <a:pathLst>
                    <a:path w="582" h="540">
                      <a:moveTo>
                        <a:pt x="0" y="283"/>
                      </a:moveTo>
                      <a:lnTo>
                        <a:pt x="182" y="0"/>
                      </a:lnTo>
                      <a:lnTo>
                        <a:pt x="582" y="257"/>
                      </a:lnTo>
                      <a:lnTo>
                        <a:pt x="400" y="540"/>
                      </a:lnTo>
                      <a:lnTo>
                        <a:pt x="0" y="28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0" name="Freeform 289"/>
                <p:cNvSpPr>
                  <a:spLocks/>
                </p:cNvSpPr>
                <p:nvPr/>
              </p:nvSpPr>
              <p:spPr bwMode="auto">
                <a:xfrm>
                  <a:off x="2338" y="277"/>
                  <a:ext cx="154" cy="234"/>
                </a:xfrm>
                <a:custGeom>
                  <a:avLst/>
                  <a:gdLst>
                    <a:gd name="T0" fmla="*/ 0 w 154"/>
                    <a:gd name="T1" fmla="*/ 229 h 234"/>
                    <a:gd name="T2" fmla="*/ 147 w 154"/>
                    <a:gd name="T3" fmla="*/ 0 h 234"/>
                    <a:gd name="T4" fmla="*/ 154 w 154"/>
                    <a:gd name="T5" fmla="*/ 5 h 234"/>
                    <a:gd name="T6" fmla="*/ 7 w 154"/>
                    <a:gd name="T7" fmla="*/ 234 h 234"/>
                    <a:gd name="T8" fmla="*/ 0 w 154"/>
                    <a:gd name="T9" fmla="*/ 229 h 234"/>
                  </a:gdLst>
                  <a:ahLst/>
                  <a:cxnLst>
                    <a:cxn ang="0">
                      <a:pos x="T0" y="T1"/>
                    </a:cxn>
                    <a:cxn ang="0">
                      <a:pos x="T2" y="T3"/>
                    </a:cxn>
                    <a:cxn ang="0">
                      <a:pos x="T4" y="T5"/>
                    </a:cxn>
                    <a:cxn ang="0">
                      <a:pos x="T6" y="T7"/>
                    </a:cxn>
                    <a:cxn ang="0">
                      <a:pos x="T8" y="T9"/>
                    </a:cxn>
                  </a:cxnLst>
                  <a:rect l="0" t="0" r="r" b="b"/>
                  <a:pathLst>
                    <a:path w="154" h="234">
                      <a:moveTo>
                        <a:pt x="0" y="229"/>
                      </a:moveTo>
                      <a:lnTo>
                        <a:pt x="147" y="0"/>
                      </a:lnTo>
                      <a:lnTo>
                        <a:pt x="154" y="5"/>
                      </a:lnTo>
                      <a:lnTo>
                        <a:pt x="7" y="234"/>
                      </a:lnTo>
                      <a:lnTo>
                        <a:pt x="0" y="22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1" name="Freeform 290"/>
                <p:cNvSpPr>
                  <a:spLocks/>
                </p:cNvSpPr>
                <p:nvPr/>
              </p:nvSpPr>
              <p:spPr bwMode="auto">
                <a:xfrm>
                  <a:off x="2350" y="284"/>
                  <a:ext cx="154" cy="234"/>
                </a:xfrm>
                <a:custGeom>
                  <a:avLst/>
                  <a:gdLst>
                    <a:gd name="T0" fmla="*/ 0 w 154"/>
                    <a:gd name="T1" fmla="*/ 231 h 234"/>
                    <a:gd name="T2" fmla="*/ 147 w 154"/>
                    <a:gd name="T3" fmla="*/ 0 h 234"/>
                    <a:gd name="T4" fmla="*/ 154 w 154"/>
                    <a:gd name="T5" fmla="*/ 6 h 234"/>
                    <a:gd name="T6" fmla="*/ 7 w 154"/>
                    <a:gd name="T7" fmla="*/ 234 h 234"/>
                    <a:gd name="T8" fmla="*/ 0 w 154"/>
                    <a:gd name="T9" fmla="*/ 231 h 234"/>
                  </a:gdLst>
                  <a:ahLst/>
                  <a:cxnLst>
                    <a:cxn ang="0">
                      <a:pos x="T0" y="T1"/>
                    </a:cxn>
                    <a:cxn ang="0">
                      <a:pos x="T2" y="T3"/>
                    </a:cxn>
                    <a:cxn ang="0">
                      <a:pos x="T4" y="T5"/>
                    </a:cxn>
                    <a:cxn ang="0">
                      <a:pos x="T6" y="T7"/>
                    </a:cxn>
                    <a:cxn ang="0">
                      <a:pos x="T8" y="T9"/>
                    </a:cxn>
                  </a:cxnLst>
                  <a:rect l="0" t="0" r="r" b="b"/>
                  <a:pathLst>
                    <a:path w="154" h="234">
                      <a:moveTo>
                        <a:pt x="0" y="231"/>
                      </a:moveTo>
                      <a:lnTo>
                        <a:pt x="147" y="0"/>
                      </a:lnTo>
                      <a:lnTo>
                        <a:pt x="154" y="6"/>
                      </a:lnTo>
                      <a:lnTo>
                        <a:pt x="7" y="234"/>
                      </a:lnTo>
                      <a:lnTo>
                        <a:pt x="0" y="23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2" name="Freeform 291"/>
                <p:cNvSpPr>
                  <a:spLocks/>
                </p:cNvSpPr>
                <p:nvPr/>
              </p:nvSpPr>
              <p:spPr bwMode="auto">
                <a:xfrm>
                  <a:off x="2363" y="293"/>
                  <a:ext cx="154" cy="234"/>
                </a:xfrm>
                <a:custGeom>
                  <a:avLst/>
                  <a:gdLst>
                    <a:gd name="T0" fmla="*/ 0 w 154"/>
                    <a:gd name="T1" fmla="*/ 229 h 234"/>
                    <a:gd name="T2" fmla="*/ 146 w 154"/>
                    <a:gd name="T3" fmla="*/ 0 h 234"/>
                    <a:gd name="T4" fmla="*/ 154 w 154"/>
                    <a:gd name="T5" fmla="*/ 4 h 234"/>
                    <a:gd name="T6" fmla="*/ 6 w 154"/>
                    <a:gd name="T7" fmla="*/ 234 h 234"/>
                    <a:gd name="T8" fmla="*/ 0 w 154"/>
                    <a:gd name="T9" fmla="*/ 229 h 234"/>
                  </a:gdLst>
                  <a:ahLst/>
                  <a:cxnLst>
                    <a:cxn ang="0">
                      <a:pos x="T0" y="T1"/>
                    </a:cxn>
                    <a:cxn ang="0">
                      <a:pos x="T2" y="T3"/>
                    </a:cxn>
                    <a:cxn ang="0">
                      <a:pos x="T4" y="T5"/>
                    </a:cxn>
                    <a:cxn ang="0">
                      <a:pos x="T6" y="T7"/>
                    </a:cxn>
                    <a:cxn ang="0">
                      <a:pos x="T8" y="T9"/>
                    </a:cxn>
                  </a:cxnLst>
                  <a:rect l="0" t="0" r="r" b="b"/>
                  <a:pathLst>
                    <a:path w="154" h="234">
                      <a:moveTo>
                        <a:pt x="0" y="229"/>
                      </a:moveTo>
                      <a:lnTo>
                        <a:pt x="146" y="0"/>
                      </a:lnTo>
                      <a:lnTo>
                        <a:pt x="154" y="4"/>
                      </a:lnTo>
                      <a:lnTo>
                        <a:pt x="6" y="234"/>
                      </a:lnTo>
                      <a:lnTo>
                        <a:pt x="0" y="22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3" name="Freeform 292"/>
                <p:cNvSpPr>
                  <a:spLocks/>
                </p:cNvSpPr>
                <p:nvPr/>
              </p:nvSpPr>
              <p:spPr bwMode="auto">
                <a:xfrm>
                  <a:off x="2374" y="301"/>
                  <a:ext cx="154" cy="234"/>
                </a:xfrm>
                <a:custGeom>
                  <a:avLst/>
                  <a:gdLst>
                    <a:gd name="T0" fmla="*/ 0 w 154"/>
                    <a:gd name="T1" fmla="*/ 229 h 234"/>
                    <a:gd name="T2" fmla="*/ 148 w 154"/>
                    <a:gd name="T3" fmla="*/ 0 h 234"/>
                    <a:gd name="T4" fmla="*/ 154 w 154"/>
                    <a:gd name="T5" fmla="*/ 4 h 234"/>
                    <a:gd name="T6" fmla="*/ 8 w 154"/>
                    <a:gd name="T7" fmla="*/ 234 h 234"/>
                    <a:gd name="T8" fmla="*/ 0 w 154"/>
                    <a:gd name="T9" fmla="*/ 229 h 234"/>
                  </a:gdLst>
                  <a:ahLst/>
                  <a:cxnLst>
                    <a:cxn ang="0">
                      <a:pos x="T0" y="T1"/>
                    </a:cxn>
                    <a:cxn ang="0">
                      <a:pos x="T2" y="T3"/>
                    </a:cxn>
                    <a:cxn ang="0">
                      <a:pos x="T4" y="T5"/>
                    </a:cxn>
                    <a:cxn ang="0">
                      <a:pos x="T6" y="T7"/>
                    </a:cxn>
                    <a:cxn ang="0">
                      <a:pos x="T8" y="T9"/>
                    </a:cxn>
                  </a:cxnLst>
                  <a:rect l="0" t="0" r="r" b="b"/>
                  <a:pathLst>
                    <a:path w="154" h="234">
                      <a:moveTo>
                        <a:pt x="0" y="229"/>
                      </a:moveTo>
                      <a:lnTo>
                        <a:pt x="148" y="0"/>
                      </a:lnTo>
                      <a:lnTo>
                        <a:pt x="154" y="4"/>
                      </a:lnTo>
                      <a:lnTo>
                        <a:pt x="8" y="234"/>
                      </a:lnTo>
                      <a:lnTo>
                        <a:pt x="0" y="22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4" name="Freeform 293"/>
                <p:cNvSpPr>
                  <a:spLocks/>
                </p:cNvSpPr>
                <p:nvPr/>
              </p:nvSpPr>
              <p:spPr bwMode="auto">
                <a:xfrm>
                  <a:off x="2387" y="308"/>
                  <a:ext cx="154" cy="234"/>
                </a:xfrm>
                <a:custGeom>
                  <a:avLst/>
                  <a:gdLst>
                    <a:gd name="T0" fmla="*/ 0 w 154"/>
                    <a:gd name="T1" fmla="*/ 229 h 234"/>
                    <a:gd name="T2" fmla="*/ 148 w 154"/>
                    <a:gd name="T3" fmla="*/ 0 h 234"/>
                    <a:gd name="T4" fmla="*/ 154 w 154"/>
                    <a:gd name="T5" fmla="*/ 6 h 234"/>
                    <a:gd name="T6" fmla="*/ 7 w 154"/>
                    <a:gd name="T7" fmla="*/ 234 h 234"/>
                    <a:gd name="T8" fmla="*/ 0 w 154"/>
                    <a:gd name="T9" fmla="*/ 229 h 234"/>
                  </a:gdLst>
                  <a:ahLst/>
                  <a:cxnLst>
                    <a:cxn ang="0">
                      <a:pos x="T0" y="T1"/>
                    </a:cxn>
                    <a:cxn ang="0">
                      <a:pos x="T2" y="T3"/>
                    </a:cxn>
                    <a:cxn ang="0">
                      <a:pos x="T4" y="T5"/>
                    </a:cxn>
                    <a:cxn ang="0">
                      <a:pos x="T6" y="T7"/>
                    </a:cxn>
                    <a:cxn ang="0">
                      <a:pos x="T8" y="T9"/>
                    </a:cxn>
                  </a:cxnLst>
                  <a:rect l="0" t="0" r="r" b="b"/>
                  <a:pathLst>
                    <a:path w="154" h="234">
                      <a:moveTo>
                        <a:pt x="0" y="229"/>
                      </a:moveTo>
                      <a:lnTo>
                        <a:pt x="148" y="0"/>
                      </a:lnTo>
                      <a:lnTo>
                        <a:pt x="154" y="6"/>
                      </a:lnTo>
                      <a:lnTo>
                        <a:pt x="7" y="234"/>
                      </a:lnTo>
                      <a:lnTo>
                        <a:pt x="0" y="22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5" name="Freeform 294"/>
                <p:cNvSpPr>
                  <a:spLocks/>
                </p:cNvSpPr>
                <p:nvPr/>
              </p:nvSpPr>
              <p:spPr bwMode="auto">
                <a:xfrm>
                  <a:off x="2400" y="316"/>
                  <a:ext cx="154" cy="234"/>
                </a:xfrm>
                <a:custGeom>
                  <a:avLst/>
                  <a:gdLst>
                    <a:gd name="T0" fmla="*/ 0 w 154"/>
                    <a:gd name="T1" fmla="*/ 230 h 234"/>
                    <a:gd name="T2" fmla="*/ 146 w 154"/>
                    <a:gd name="T3" fmla="*/ 0 h 234"/>
                    <a:gd name="T4" fmla="*/ 154 w 154"/>
                    <a:gd name="T5" fmla="*/ 5 h 234"/>
                    <a:gd name="T6" fmla="*/ 6 w 154"/>
                    <a:gd name="T7" fmla="*/ 234 h 234"/>
                    <a:gd name="T8" fmla="*/ 0 w 154"/>
                    <a:gd name="T9" fmla="*/ 230 h 234"/>
                  </a:gdLst>
                  <a:ahLst/>
                  <a:cxnLst>
                    <a:cxn ang="0">
                      <a:pos x="T0" y="T1"/>
                    </a:cxn>
                    <a:cxn ang="0">
                      <a:pos x="T2" y="T3"/>
                    </a:cxn>
                    <a:cxn ang="0">
                      <a:pos x="T4" y="T5"/>
                    </a:cxn>
                    <a:cxn ang="0">
                      <a:pos x="T6" y="T7"/>
                    </a:cxn>
                    <a:cxn ang="0">
                      <a:pos x="T8" y="T9"/>
                    </a:cxn>
                  </a:cxnLst>
                  <a:rect l="0" t="0" r="r" b="b"/>
                  <a:pathLst>
                    <a:path w="154" h="234">
                      <a:moveTo>
                        <a:pt x="0" y="230"/>
                      </a:moveTo>
                      <a:lnTo>
                        <a:pt x="146" y="0"/>
                      </a:lnTo>
                      <a:lnTo>
                        <a:pt x="154" y="5"/>
                      </a:lnTo>
                      <a:lnTo>
                        <a:pt x="6" y="234"/>
                      </a:lnTo>
                      <a:lnTo>
                        <a:pt x="0" y="23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6" name="Freeform 295"/>
                <p:cNvSpPr>
                  <a:spLocks/>
                </p:cNvSpPr>
                <p:nvPr/>
              </p:nvSpPr>
              <p:spPr bwMode="auto">
                <a:xfrm>
                  <a:off x="2412" y="325"/>
                  <a:ext cx="154" cy="234"/>
                </a:xfrm>
                <a:custGeom>
                  <a:avLst/>
                  <a:gdLst>
                    <a:gd name="T0" fmla="*/ 0 w 154"/>
                    <a:gd name="T1" fmla="*/ 229 h 234"/>
                    <a:gd name="T2" fmla="*/ 147 w 154"/>
                    <a:gd name="T3" fmla="*/ 0 h 234"/>
                    <a:gd name="T4" fmla="*/ 154 w 154"/>
                    <a:gd name="T5" fmla="*/ 4 h 234"/>
                    <a:gd name="T6" fmla="*/ 6 w 154"/>
                    <a:gd name="T7" fmla="*/ 234 h 234"/>
                    <a:gd name="T8" fmla="*/ 0 w 154"/>
                    <a:gd name="T9" fmla="*/ 229 h 234"/>
                  </a:gdLst>
                  <a:ahLst/>
                  <a:cxnLst>
                    <a:cxn ang="0">
                      <a:pos x="T0" y="T1"/>
                    </a:cxn>
                    <a:cxn ang="0">
                      <a:pos x="T2" y="T3"/>
                    </a:cxn>
                    <a:cxn ang="0">
                      <a:pos x="T4" y="T5"/>
                    </a:cxn>
                    <a:cxn ang="0">
                      <a:pos x="T6" y="T7"/>
                    </a:cxn>
                    <a:cxn ang="0">
                      <a:pos x="T8" y="T9"/>
                    </a:cxn>
                  </a:cxnLst>
                  <a:rect l="0" t="0" r="r" b="b"/>
                  <a:pathLst>
                    <a:path w="154" h="234">
                      <a:moveTo>
                        <a:pt x="0" y="229"/>
                      </a:moveTo>
                      <a:lnTo>
                        <a:pt x="147" y="0"/>
                      </a:lnTo>
                      <a:lnTo>
                        <a:pt x="154" y="4"/>
                      </a:lnTo>
                      <a:lnTo>
                        <a:pt x="6" y="234"/>
                      </a:lnTo>
                      <a:lnTo>
                        <a:pt x="0" y="22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7" name="Freeform 296"/>
                <p:cNvSpPr>
                  <a:spLocks/>
                </p:cNvSpPr>
                <p:nvPr/>
              </p:nvSpPr>
              <p:spPr bwMode="auto">
                <a:xfrm>
                  <a:off x="2424" y="508"/>
                  <a:ext cx="41" cy="58"/>
                </a:xfrm>
                <a:custGeom>
                  <a:avLst/>
                  <a:gdLst>
                    <a:gd name="T0" fmla="*/ 0 w 41"/>
                    <a:gd name="T1" fmla="*/ 53 h 58"/>
                    <a:gd name="T2" fmla="*/ 34 w 41"/>
                    <a:gd name="T3" fmla="*/ 0 h 58"/>
                    <a:gd name="T4" fmla="*/ 41 w 41"/>
                    <a:gd name="T5" fmla="*/ 5 h 58"/>
                    <a:gd name="T6" fmla="*/ 7 w 41"/>
                    <a:gd name="T7" fmla="*/ 58 h 58"/>
                    <a:gd name="T8" fmla="*/ 0 w 41"/>
                    <a:gd name="T9" fmla="*/ 53 h 58"/>
                  </a:gdLst>
                  <a:ahLst/>
                  <a:cxnLst>
                    <a:cxn ang="0">
                      <a:pos x="T0" y="T1"/>
                    </a:cxn>
                    <a:cxn ang="0">
                      <a:pos x="T2" y="T3"/>
                    </a:cxn>
                    <a:cxn ang="0">
                      <a:pos x="T4" y="T5"/>
                    </a:cxn>
                    <a:cxn ang="0">
                      <a:pos x="T6" y="T7"/>
                    </a:cxn>
                    <a:cxn ang="0">
                      <a:pos x="T8" y="T9"/>
                    </a:cxn>
                  </a:cxnLst>
                  <a:rect l="0" t="0" r="r" b="b"/>
                  <a:pathLst>
                    <a:path w="41" h="58">
                      <a:moveTo>
                        <a:pt x="0" y="53"/>
                      </a:moveTo>
                      <a:lnTo>
                        <a:pt x="34" y="0"/>
                      </a:lnTo>
                      <a:lnTo>
                        <a:pt x="41" y="5"/>
                      </a:lnTo>
                      <a:lnTo>
                        <a:pt x="7" y="58"/>
                      </a:lnTo>
                      <a:lnTo>
                        <a:pt x="0" y="5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8" name="Freeform 297"/>
                <p:cNvSpPr>
                  <a:spLocks/>
                </p:cNvSpPr>
                <p:nvPr/>
              </p:nvSpPr>
              <p:spPr bwMode="auto">
                <a:xfrm>
                  <a:off x="2243" y="187"/>
                  <a:ext cx="134" cy="134"/>
                </a:xfrm>
                <a:custGeom>
                  <a:avLst/>
                  <a:gdLst>
                    <a:gd name="T0" fmla="*/ 100 w 106"/>
                    <a:gd name="T1" fmla="*/ 43 h 106"/>
                    <a:gd name="T2" fmla="*/ 43 w 106"/>
                    <a:gd name="T3" fmla="*/ 6 h 106"/>
                    <a:gd name="T4" fmla="*/ 6 w 106"/>
                    <a:gd name="T5" fmla="*/ 64 h 106"/>
                    <a:gd name="T6" fmla="*/ 64 w 106"/>
                    <a:gd name="T7" fmla="*/ 100 h 106"/>
                    <a:gd name="T8" fmla="*/ 100 w 106"/>
                    <a:gd name="T9" fmla="*/ 43 h 106"/>
                  </a:gdLst>
                  <a:ahLst/>
                  <a:cxnLst>
                    <a:cxn ang="0">
                      <a:pos x="T0" y="T1"/>
                    </a:cxn>
                    <a:cxn ang="0">
                      <a:pos x="T2" y="T3"/>
                    </a:cxn>
                    <a:cxn ang="0">
                      <a:pos x="T4" y="T5"/>
                    </a:cxn>
                    <a:cxn ang="0">
                      <a:pos x="T6" y="T7"/>
                    </a:cxn>
                    <a:cxn ang="0">
                      <a:pos x="T8" y="T9"/>
                    </a:cxn>
                  </a:cxnLst>
                  <a:rect l="0" t="0" r="r" b="b"/>
                  <a:pathLst>
                    <a:path w="106" h="106">
                      <a:moveTo>
                        <a:pt x="100" y="43"/>
                      </a:moveTo>
                      <a:cubicBezTo>
                        <a:pt x="95" y="17"/>
                        <a:pt x="69" y="0"/>
                        <a:pt x="43" y="6"/>
                      </a:cubicBezTo>
                      <a:cubicBezTo>
                        <a:pt x="17" y="12"/>
                        <a:pt x="0" y="38"/>
                        <a:pt x="6" y="64"/>
                      </a:cubicBezTo>
                      <a:cubicBezTo>
                        <a:pt x="12" y="90"/>
                        <a:pt x="38" y="106"/>
                        <a:pt x="64" y="100"/>
                      </a:cubicBezTo>
                      <a:cubicBezTo>
                        <a:pt x="90" y="95"/>
                        <a:pt x="106" y="69"/>
                        <a:pt x="100" y="43"/>
                      </a:cubicBezTo>
                    </a:path>
                  </a:pathLst>
                </a:custGeom>
                <a:solidFill>
                  <a:srgbClr val="39B5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9" name="Freeform 298"/>
                <p:cNvSpPr>
                  <a:spLocks/>
                </p:cNvSpPr>
                <p:nvPr/>
              </p:nvSpPr>
              <p:spPr bwMode="auto">
                <a:xfrm>
                  <a:off x="2180" y="247"/>
                  <a:ext cx="134" cy="134"/>
                </a:xfrm>
                <a:custGeom>
                  <a:avLst/>
                  <a:gdLst>
                    <a:gd name="T0" fmla="*/ 100 w 106"/>
                    <a:gd name="T1" fmla="*/ 43 h 106"/>
                    <a:gd name="T2" fmla="*/ 43 w 106"/>
                    <a:gd name="T3" fmla="*/ 6 h 106"/>
                    <a:gd name="T4" fmla="*/ 6 w 106"/>
                    <a:gd name="T5" fmla="*/ 64 h 106"/>
                    <a:gd name="T6" fmla="*/ 64 w 106"/>
                    <a:gd name="T7" fmla="*/ 101 h 106"/>
                    <a:gd name="T8" fmla="*/ 100 w 106"/>
                    <a:gd name="T9" fmla="*/ 43 h 106"/>
                  </a:gdLst>
                  <a:ahLst/>
                  <a:cxnLst>
                    <a:cxn ang="0">
                      <a:pos x="T0" y="T1"/>
                    </a:cxn>
                    <a:cxn ang="0">
                      <a:pos x="T2" y="T3"/>
                    </a:cxn>
                    <a:cxn ang="0">
                      <a:pos x="T4" y="T5"/>
                    </a:cxn>
                    <a:cxn ang="0">
                      <a:pos x="T6" y="T7"/>
                    </a:cxn>
                    <a:cxn ang="0">
                      <a:pos x="T8" y="T9"/>
                    </a:cxn>
                  </a:cxnLst>
                  <a:rect l="0" t="0" r="r" b="b"/>
                  <a:pathLst>
                    <a:path w="106" h="106">
                      <a:moveTo>
                        <a:pt x="100" y="43"/>
                      </a:moveTo>
                      <a:cubicBezTo>
                        <a:pt x="95" y="17"/>
                        <a:pt x="69" y="0"/>
                        <a:pt x="43" y="6"/>
                      </a:cubicBezTo>
                      <a:cubicBezTo>
                        <a:pt x="17" y="12"/>
                        <a:pt x="0" y="38"/>
                        <a:pt x="6" y="64"/>
                      </a:cubicBezTo>
                      <a:cubicBezTo>
                        <a:pt x="12" y="90"/>
                        <a:pt x="38" y="106"/>
                        <a:pt x="64" y="101"/>
                      </a:cubicBezTo>
                      <a:cubicBezTo>
                        <a:pt x="90" y="95"/>
                        <a:pt x="106" y="69"/>
                        <a:pt x="100" y="43"/>
                      </a:cubicBezTo>
                    </a:path>
                  </a:pathLst>
                </a:custGeom>
                <a:solidFill>
                  <a:srgbClr val="EE2A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0" name="Freeform 299"/>
                <p:cNvSpPr>
                  <a:spLocks/>
                </p:cNvSpPr>
                <p:nvPr/>
              </p:nvSpPr>
              <p:spPr bwMode="auto">
                <a:xfrm>
                  <a:off x="2249" y="253"/>
                  <a:ext cx="46" cy="45"/>
                </a:xfrm>
                <a:custGeom>
                  <a:avLst/>
                  <a:gdLst>
                    <a:gd name="T0" fmla="*/ 0 w 36"/>
                    <a:gd name="T1" fmla="*/ 0 h 36"/>
                    <a:gd name="T2" fmla="*/ 1 w 36"/>
                    <a:gd name="T3" fmla="*/ 12 h 36"/>
                    <a:gd name="T4" fmla="*/ 14 w 36"/>
                    <a:gd name="T5" fmla="*/ 36 h 36"/>
                    <a:gd name="T6" fmla="*/ 36 w 36"/>
                    <a:gd name="T7" fmla="*/ 19 h 36"/>
                    <a:gd name="T8" fmla="*/ 0 w 36"/>
                    <a:gd name="T9" fmla="*/ 0 h 36"/>
                  </a:gdLst>
                  <a:ahLst/>
                  <a:cxnLst>
                    <a:cxn ang="0">
                      <a:pos x="T0" y="T1"/>
                    </a:cxn>
                    <a:cxn ang="0">
                      <a:pos x="T2" y="T3"/>
                    </a:cxn>
                    <a:cxn ang="0">
                      <a:pos x="T4" y="T5"/>
                    </a:cxn>
                    <a:cxn ang="0">
                      <a:pos x="T6" y="T7"/>
                    </a:cxn>
                    <a:cxn ang="0">
                      <a:pos x="T8" y="T9"/>
                    </a:cxn>
                  </a:cxnLst>
                  <a:rect l="0" t="0" r="r" b="b"/>
                  <a:pathLst>
                    <a:path w="36" h="36">
                      <a:moveTo>
                        <a:pt x="0" y="0"/>
                      </a:moveTo>
                      <a:cubicBezTo>
                        <a:pt x="0" y="4"/>
                        <a:pt x="0" y="8"/>
                        <a:pt x="1" y="12"/>
                      </a:cubicBezTo>
                      <a:cubicBezTo>
                        <a:pt x="3" y="21"/>
                        <a:pt x="8" y="29"/>
                        <a:pt x="14" y="36"/>
                      </a:cubicBezTo>
                      <a:cubicBezTo>
                        <a:pt x="20" y="28"/>
                        <a:pt x="27" y="22"/>
                        <a:pt x="36" y="19"/>
                      </a:cubicBezTo>
                      <a:cubicBezTo>
                        <a:pt x="28" y="8"/>
                        <a:pt x="14" y="1"/>
                        <a:pt x="0" y="0"/>
                      </a:cubicBezTo>
                    </a:path>
                  </a:pathLst>
                </a:custGeom>
                <a:solidFill>
                  <a:srgbClr val="E020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1" name="Freeform 300"/>
                <p:cNvSpPr>
                  <a:spLocks/>
                </p:cNvSpPr>
                <p:nvPr/>
              </p:nvSpPr>
              <p:spPr bwMode="auto">
                <a:xfrm>
                  <a:off x="2250" y="267"/>
                  <a:ext cx="134" cy="134"/>
                </a:xfrm>
                <a:custGeom>
                  <a:avLst/>
                  <a:gdLst>
                    <a:gd name="T0" fmla="*/ 100 w 106"/>
                    <a:gd name="T1" fmla="*/ 42 h 106"/>
                    <a:gd name="T2" fmla="*/ 42 w 106"/>
                    <a:gd name="T3" fmla="*/ 6 h 106"/>
                    <a:gd name="T4" fmla="*/ 6 w 106"/>
                    <a:gd name="T5" fmla="*/ 63 h 106"/>
                    <a:gd name="T6" fmla="*/ 63 w 106"/>
                    <a:gd name="T7" fmla="*/ 100 h 106"/>
                    <a:gd name="T8" fmla="*/ 100 w 106"/>
                    <a:gd name="T9" fmla="*/ 42 h 106"/>
                  </a:gdLst>
                  <a:ahLst/>
                  <a:cxnLst>
                    <a:cxn ang="0">
                      <a:pos x="T0" y="T1"/>
                    </a:cxn>
                    <a:cxn ang="0">
                      <a:pos x="T2" y="T3"/>
                    </a:cxn>
                    <a:cxn ang="0">
                      <a:pos x="T4" y="T5"/>
                    </a:cxn>
                    <a:cxn ang="0">
                      <a:pos x="T6" y="T7"/>
                    </a:cxn>
                    <a:cxn ang="0">
                      <a:pos x="T8" y="T9"/>
                    </a:cxn>
                  </a:cxnLst>
                  <a:rect l="0" t="0" r="r" b="b"/>
                  <a:pathLst>
                    <a:path w="106" h="106">
                      <a:moveTo>
                        <a:pt x="100" y="42"/>
                      </a:moveTo>
                      <a:cubicBezTo>
                        <a:pt x="94" y="16"/>
                        <a:pt x="68" y="0"/>
                        <a:pt x="42" y="6"/>
                      </a:cubicBezTo>
                      <a:cubicBezTo>
                        <a:pt x="16" y="11"/>
                        <a:pt x="0" y="37"/>
                        <a:pt x="6" y="63"/>
                      </a:cubicBezTo>
                      <a:cubicBezTo>
                        <a:pt x="11" y="89"/>
                        <a:pt x="37" y="106"/>
                        <a:pt x="63" y="100"/>
                      </a:cubicBezTo>
                      <a:cubicBezTo>
                        <a:pt x="89" y="94"/>
                        <a:pt x="106" y="68"/>
                        <a:pt x="100" y="42"/>
                      </a:cubicBezTo>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2" name="Freeform 301"/>
                <p:cNvSpPr>
                  <a:spLocks/>
                </p:cNvSpPr>
                <p:nvPr/>
              </p:nvSpPr>
              <p:spPr bwMode="auto">
                <a:xfrm>
                  <a:off x="2258" y="34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8F2C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3" name="Freeform 302"/>
                <p:cNvSpPr>
                  <a:spLocks/>
                </p:cNvSpPr>
                <p:nvPr/>
              </p:nvSpPr>
              <p:spPr bwMode="auto">
                <a:xfrm>
                  <a:off x="2253" y="290"/>
                  <a:ext cx="54" cy="80"/>
                </a:xfrm>
                <a:custGeom>
                  <a:avLst/>
                  <a:gdLst>
                    <a:gd name="T0" fmla="*/ 17 w 43"/>
                    <a:gd name="T1" fmla="*/ 0 h 64"/>
                    <a:gd name="T2" fmla="*/ 4 w 43"/>
                    <a:gd name="T3" fmla="*/ 45 h 64"/>
                    <a:gd name="T4" fmla="*/ 4 w 43"/>
                    <a:gd name="T5" fmla="*/ 45 h 64"/>
                    <a:gd name="T6" fmla="*/ 4 w 43"/>
                    <a:gd name="T7" fmla="*/ 45 h 64"/>
                    <a:gd name="T8" fmla="*/ 13 w 43"/>
                    <a:gd name="T9" fmla="*/ 64 h 64"/>
                    <a:gd name="T10" fmla="*/ 43 w 43"/>
                    <a:gd name="T11" fmla="*/ 21 h 64"/>
                    <a:gd name="T12" fmla="*/ 11 w 43"/>
                    <a:gd name="T13" fmla="*/ 7 h 64"/>
                    <a:gd name="T14" fmla="*/ 17 w 43"/>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4">
                      <a:moveTo>
                        <a:pt x="17" y="0"/>
                      </a:moveTo>
                      <a:cubicBezTo>
                        <a:pt x="5" y="12"/>
                        <a:pt x="0" y="28"/>
                        <a:pt x="4" y="45"/>
                      </a:cubicBezTo>
                      <a:cubicBezTo>
                        <a:pt x="4" y="45"/>
                        <a:pt x="4" y="45"/>
                        <a:pt x="4" y="45"/>
                      </a:cubicBezTo>
                      <a:cubicBezTo>
                        <a:pt x="4" y="45"/>
                        <a:pt x="4" y="45"/>
                        <a:pt x="4" y="45"/>
                      </a:cubicBezTo>
                      <a:cubicBezTo>
                        <a:pt x="5" y="52"/>
                        <a:pt x="8" y="59"/>
                        <a:pt x="13" y="64"/>
                      </a:cubicBezTo>
                      <a:cubicBezTo>
                        <a:pt x="31" y="57"/>
                        <a:pt x="43" y="40"/>
                        <a:pt x="43" y="21"/>
                      </a:cubicBezTo>
                      <a:cubicBezTo>
                        <a:pt x="31" y="20"/>
                        <a:pt x="20" y="15"/>
                        <a:pt x="11" y="7"/>
                      </a:cubicBezTo>
                      <a:cubicBezTo>
                        <a:pt x="13" y="4"/>
                        <a:pt x="15" y="2"/>
                        <a:pt x="17" y="0"/>
                      </a:cubicBezTo>
                    </a:path>
                  </a:pathLst>
                </a:custGeom>
                <a:solidFill>
                  <a:srgbClr val="5352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4" name="Freeform 303"/>
                <p:cNvSpPr>
                  <a:spLocks noEditPoints="1"/>
                </p:cNvSpPr>
                <p:nvPr/>
              </p:nvSpPr>
              <p:spPr bwMode="auto">
                <a:xfrm>
                  <a:off x="2301" y="272"/>
                  <a:ext cx="16" cy="2"/>
                </a:xfrm>
                <a:custGeom>
                  <a:avLst/>
                  <a:gdLst>
                    <a:gd name="T0" fmla="*/ 0 w 13"/>
                    <a:gd name="T1" fmla="*/ 2 h 2"/>
                    <a:gd name="T2" fmla="*/ 0 w 13"/>
                    <a:gd name="T3" fmla="*/ 2 h 2"/>
                    <a:gd name="T4" fmla="*/ 0 w 13"/>
                    <a:gd name="T5" fmla="*/ 2 h 2"/>
                    <a:gd name="T6" fmla="*/ 13 w 13"/>
                    <a:gd name="T7" fmla="*/ 0 h 2"/>
                    <a:gd name="T8" fmla="*/ 2 w 13"/>
                    <a:gd name="T9" fmla="*/ 2 h 2"/>
                    <a:gd name="T10" fmla="*/ 0 w 13"/>
                    <a:gd name="T11" fmla="*/ 2 h 2"/>
                    <a:gd name="T12" fmla="*/ 2 w 13"/>
                    <a:gd name="T13" fmla="*/ 2 h 2"/>
                    <a:gd name="T14" fmla="*/ 13 w 13"/>
                    <a:gd name="T15" fmla="*/ 0 h 2"/>
                    <a:gd name="T16" fmla="*/ 13 w 1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
                      <a:moveTo>
                        <a:pt x="0" y="2"/>
                      </a:moveTo>
                      <a:cubicBezTo>
                        <a:pt x="0" y="2"/>
                        <a:pt x="0" y="2"/>
                        <a:pt x="0" y="2"/>
                      </a:cubicBezTo>
                      <a:cubicBezTo>
                        <a:pt x="0" y="2"/>
                        <a:pt x="0" y="2"/>
                        <a:pt x="0" y="2"/>
                      </a:cubicBezTo>
                      <a:moveTo>
                        <a:pt x="13" y="0"/>
                      </a:moveTo>
                      <a:cubicBezTo>
                        <a:pt x="9" y="0"/>
                        <a:pt x="6" y="1"/>
                        <a:pt x="2" y="2"/>
                      </a:cubicBezTo>
                      <a:cubicBezTo>
                        <a:pt x="2" y="2"/>
                        <a:pt x="1" y="2"/>
                        <a:pt x="0" y="2"/>
                      </a:cubicBezTo>
                      <a:cubicBezTo>
                        <a:pt x="1" y="2"/>
                        <a:pt x="2" y="2"/>
                        <a:pt x="2" y="2"/>
                      </a:cubicBezTo>
                      <a:cubicBezTo>
                        <a:pt x="6" y="1"/>
                        <a:pt x="9" y="0"/>
                        <a:pt x="13" y="0"/>
                      </a:cubicBezTo>
                      <a:cubicBezTo>
                        <a:pt x="13" y="0"/>
                        <a:pt x="13" y="0"/>
                        <a:pt x="13" y="0"/>
                      </a:cubicBezTo>
                    </a:path>
                  </a:pathLst>
                </a:custGeom>
                <a:solidFill>
                  <a:srgbClr val="2588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5" name="Freeform 304"/>
                <p:cNvSpPr>
                  <a:spLocks/>
                </p:cNvSpPr>
                <p:nvPr/>
              </p:nvSpPr>
              <p:spPr bwMode="auto">
                <a:xfrm>
                  <a:off x="2274" y="272"/>
                  <a:ext cx="86" cy="44"/>
                </a:xfrm>
                <a:custGeom>
                  <a:avLst/>
                  <a:gdLst>
                    <a:gd name="T0" fmla="*/ 34 w 68"/>
                    <a:gd name="T1" fmla="*/ 0 h 35"/>
                    <a:gd name="T2" fmla="*/ 23 w 68"/>
                    <a:gd name="T3" fmla="*/ 2 h 35"/>
                    <a:gd name="T4" fmla="*/ 21 w 68"/>
                    <a:gd name="T5" fmla="*/ 2 h 35"/>
                    <a:gd name="T6" fmla="*/ 21 w 68"/>
                    <a:gd name="T7" fmla="*/ 2 h 35"/>
                    <a:gd name="T8" fmla="*/ 21 w 68"/>
                    <a:gd name="T9" fmla="*/ 2 h 35"/>
                    <a:gd name="T10" fmla="*/ 0 w 68"/>
                    <a:gd name="T11" fmla="*/ 14 h 35"/>
                    <a:gd name="T12" fmla="*/ 16 w 68"/>
                    <a:gd name="T13" fmla="*/ 4 h 35"/>
                    <a:gd name="T14" fmla="*/ 25 w 68"/>
                    <a:gd name="T15" fmla="*/ 23 h 35"/>
                    <a:gd name="T16" fmla="*/ 26 w 68"/>
                    <a:gd name="T17" fmla="*/ 35 h 35"/>
                    <a:gd name="T18" fmla="*/ 28 w 68"/>
                    <a:gd name="T19" fmla="*/ 35 h 35"/>
                    <a:gd name="T20" fmla="*/ 39 w 68"/>
                    <a:gd name="T21" fmla="*/ 33 h 35"/>
                    <a:gd name="T22" fmla="*/ 68 w 68"/>
                    <a:gd name="T23" fmla="*/ 14 h 35"/>
                    <a:gd name="T24" fmla="*/ 34 w 68"/>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5">
                      <a:moveTo>
                        <a:pt x="34" y="0"/>
                      </a:moveTo>
                      <a:cubicBezTo>
                        <a:pt x="30" y="0"/>
                        <a:pt x="27" y="1"/>
                        <a:pt x="23" y="2"/>
                      </a:cubicBezTo>
                      <a:cubicBezTo>
                        <a:pt x="23" y="2"/>
                        <a:pt x="22" y="2"/>
                        <a:pt x="21" y="2"/>
                      </a:cubicBezTo>
                      <a:cubicBezTo>
                        <a:pt x="21" y="2"/>
                        <a:pt x="21" y="2"/>
                        <a:pt x="21" y="2"/>
                      </a:cubicBezTo>
                      <a:cubicBezTo>
                        <a:pt x="21" y="2"/>
                        <a:pt x="21" y="2"/>
                        <a:pt x="21" y="2"/>
                      </a:cubicBezTo>
                      <a:cubicBezTo>
                        <a:pt x="13" y="4"/>
                        <a:pt x="6" y="9"/>
                        <a:pt x="0" y="14"/>
                      </a:cubicBezTo>
                      <a:cubicBezTo>
                        <a:pt x="4" y="10"/>
                        <a:pt x="10" y="6"/>
                        <a:pt x="16" y="4"/>
                      </a:cubicBezTo>
                      <a:cubicBezTo>
                        <a:pt x="21" y="9"/>
                        <a:pt x="24" y="16"/>
                        <a:pt x="25" y="23"/>
                      </a:cubicBezTo>
                      <a:cubicBezTo>
                        <a:pt x="26" y="27"/>
                        <a:pt x="27" y="31"/>
                        <a:pt x="26" y="35"/>
                      </a:cubicBezTo>
                      <a:cubicBezTo>
                        <a:pt x="27" y="35"/>
                        <a:pt x="28" y="35"/>
                        <a:pt x="28" y="35"/>
                      </a:cubicBezTo>
                      <a:cubicBezTo>
                        <a:pt x="32" y="35"/>
                        <a:pt x="35" y="34"/>
                        <a:pt x="39" y="33"/>
                      </a:cubicBezTo>
                      <a:cubicBezTo>
                        <a:pt x="51" y="31"/>
                        <a:pt x="61" y="24"/>
                        <a:pt x="68" y="14"/>
                      </a:cubicBezTo>
                      <a:cubicBezTo>
                        <a:pt x="59" y="6"/>
                        <a:pt x="47" y="0"/>
                        <a:pt x="34" y="0"/>
                      </a:cubicBezTo>
                    </a:path>
                  </a:pathLst>
                </a:custGeom>
                <a:solidFill>
                  <a:srgbClr val="1F8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6" name="Freeform 305"/>
                <p:cNvSpPr>
                  <a:spLocks/>
                </p:cNvSpPr>
                <p:nvPr/>
              </p:nvSpPr>
              <p:spPr bwMode="auto">
                <a:xfrm>
                  <a:off x="2267" y="277"/>
                  <a:ext cx="41" cy="39"/>
                </a:xfrm>
                <a:custGeom>
                  <a:avLst/>
                  <a:gdLst>
                    <a:gd name="T0" fmla="*/ 22 w 33"/>
                    <a:gd name="T1" fmla="*/ 0 h 31"/>
                    <a:gd name="T2" fmla="*/ 6 w 33"/>
                    <a:gd name="T3" fmla="*/ 10 h 31"/>
                    <a:gd name="T4" fmla="*/ 0 w 33"/>
                    <a:gd name="T5" fmla="*/ 17 h 31"/>
                    <a:gd name="T6" fmla="*/ 32 w 33"/>
                    <a:gd name="T7" fmla="*/ 31 h 31"/>
                    <a:gd name="T8" fmla="*/ 31 w 33"/>
                    <a:gd name="T9" fmla="*/ 19 h 31"/>
                    <a:gd name="T10" fmla="*/ 22 w 33"/>
                    <a:gd name="T11" fmla="*/ 0 h 31"/>
                  </a:gdLst>
                  <a:ahLst/>
                  <a:cxnLst>
                    <a:cxn ang="0">
                      <a:pos x="T0" y="T1"/>
                    </a:cxn>
                    <a:cxn ang="0">
                      <a:pos x="T2" y="T3"/>
                    </a:cxn>
                    <a:cxn ang="0">
                      <a:pos x="T4" y="T5"/>
                    </a:cxn>
                    <a:cxn ang="0">
                      <a:pos x="T6" y="T7"/>
                    </a:cxn>
                    <a:cxn ang="0">
                      <a:pos x="T8" y="T9"/>
                    </a:cxn>
                    <a:cxn ang="0">
                      <a:pos x="T10" y="T11"/>
                    </a:cxn>
                  </a:cxnLst>
                  <a:rect l="0" t="0" r="r" b="b"/>
                  <a:pathLst>
                    <a:path w="33" h="31">
                      <a:moveTo>
                        <a:pt x="22" y="0"/>
                      </a:moveTo>
                      <a:cubicBezTo>
                        <a:pt x="16" y="2"/>
                        <a:pt x="10" y="6"/>
                        <a:pt x="6" y="10"/>
                      </a:cubicBezTo>
                      <a:cubicBezTo>
                        <a:pt x="4" y="12"/>
                        <a:pt x="2" y="14"/>
                        <a:pt x="0" y="17"/>
                      </a:cubicBezTo>
                      <a:cubicBezTo>
                        <a:pt x="9" y="25"/>
                        <a:pt x="20" y="30"/>
                        <a:pt x="32" y="31"/>
                      </a:cubicBezTo>
                      <a:cubicBezTo>
                        <a:pt x="33" y="27"/>
                        <a:pt x="32" y="23"/>
                        <a:pt x="31" y="19"/>
                      </a:cubicBezTo>
                      <a:cubicBezTo>
                        <a:pt x="30" y="12"/>
                        <a:pt x="27" y="5"/>
                        <a:pt x="22" y="0"/>
                      </a:cubicBezTo>
                    </a:path>
                  </a:pathLst>
                </a:custGeom>
                <a:solidFill>
                  <a:srgbClr val="2C6B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7" name="Freeform 306"/>
                <p:cNvSpPr>
                  <a:spLocks/>
                </p:cNvSpPr>
                <p:nvPr/>
              </p:nvSpPr>
              <p:spPr bwMode="auto">
                <a:xfrm>
                  <a:off x="697" y="1255"/>
                  <a:ext cx="347" cy="403"/>
                </a:xfrm>
                <a:custGeom>
                  <a:avLst/>
                  <a:gdLst>
                    <a:gd name="T0" fmla="*/ 273 w 275"/>
                    <a:gd name="T1" fmla="*/ 234 h 319"/>
                    <a:gd name="T2" fmla="*/ 271 w 275"/>
                    <a:gd name="T3" fmla="*/ 244 h 319"/>
                    <a:gd name="T4" fmla="*/ 149 w 275"/>
                    <a:gd name="T5" fmla="*/ 317 h 319"/>
                    <a:gd name="T6" fmla="*/ 140 w 275"/>
                    <a:gd name="T7" fmla="*/ 314 h 319"/>
                    <a:gd name="T8" fmla="*/ 2 w 275"/>
                    <a:gd name="T9" fmla="*/ 84 h 319"/>
                    <a:gd name="T10" fmla="*/ 4 w 275"/>
                    <a:gd name="T11" fmla="*/ 75 h 319"/>
                    <a:gd name="T12" fmla="*/ 126 w 275"/>
                    <a:gd name="T13" fmla="*/ 2 h 319"/>
                    <a:gd name="T14" fmla="*/ 135 w 275"/>
                    <a:gd name="T15" fmla="*/ 4 h 319"/>
                    <a:gd name="T16" fmla="*/ 273 w 275"/>
                    <a:gd name="T17" fmla="*/ 23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 h="319">
                      <a:moveTo>
                        <a:pt x="273" y="234"/>
                      </a:moveTo>
                      <a:cubicBezTo>
                        <a:pt x="275" y="238"/>
                        <a:pt x="274" y="242"/>
                        <a:pt x="271" y="244"/>
                      </a:cubicBezTo>
                      <a:cubicBezTo>
                        <a:pt x="149" y="317"/>
                        <a:pt x="149" y="317"/>
                        <a:pt x="149" y="317"/>
                      </a:cubicBezTo>
                      <a:cubicBezTo>
                        <a:pt x="146" y="319"/>
                        <a:pt x="142" y="318"/>
                        <a:pt x="140" y="314"/>
                      </a:cubicBezTo>
                      <a:cubicBezTo>
                        <a:pt x="2" y="84"/>
                        <a:pt x="2" y="84"/>
                        <a:pt x="2" y="84"/>
                      </a:cubicBezTo>
                      <a:cubicBezTo>
                        <a:pt x="0" y="81"/>
                        <a:pt x="1" y="77"/>
                        <a:pt x="4" y="75"/>
                      </a:cubicBezTo>
                      <a:cubicBezTo>
                        <a:pt x="126" y="2"/>
                        <a:pt x="126" y="2"/>
                        <a:pt x="126" y="2"/>
                      </a:cubicBezTo>
                      <a:cubicBezTo>
                        <a:pt x="129" y="0"/>
                        <a:pt x="133" y="1"/>
                        <a:pt x="135" y="4"/>
                      </a:cubicBezTo>
                      <a:lnTo>
                        <a:pt x="273"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8" name="Freeform 307"/>
                <p:cNvSpPr>
                  <a:spLocks/>
                </p:cNvSpPr>
                <p:nvPr/>
              </p:nvSpPr>
              <p:spPr bwMode="auto">
                <a:xfrm>
                  <a:off x="719" y="1288"/>
                  <a:ext cx="303" cy="336"/>
                </a:xfrm>
                <a:custGeom>
                  <a:avLst/>
                  <a:gdLst>
                    <a:gd name="T0" fmla="*/ 303 w 303"/>
                    <a:gd name="T1" fmla="*/ 240 h 336"/>
                    <a:gd name="T2" fmla="*/ 144 w 303"/>
                    <a:gd name="T3" fmla="*/ 336 h 336"/>
                    <a:gd name="T4" fmla="*/ 0 w 303"/>
                    <a:gd name="T5" fmla="*/ 95 h 336"/>
                    <a:gd name="T6" fmla="*/ 158 w 303"/>
                    <a:gd name="T7" fmla="*/ 0 h 336"/>
                    <a:gd name="T8" fmla="*/ 303 w 303"/>
                    <a:gd name="T9" fmla="*/ 240 h 336"/>
                  </a:gdLst>
                  <a:ahLst/>
                  <a:cxnLst>
                    <a:cxn ang="0">
                      <a:pos x="T0" y="T1"/>
                    </a:cxn>
                    <a:cxn ang="0">
                      <a:pos x="T2" y="T3"/>
                    </a:cxn>
                    <a:cxn ang="0">
                      <a:pos x="T4" y="T5"/>
                    </a:cxn>
                    <a:cxn ang="0">
                      <a:pos x="T6" y="T7"/>
                    </a:cxn>
                    <a:cxn ang="0">
                      <a:pos x="T8" y="T9"/>
                    </a:cxn>
                  </a:cxnLst>
                  <a:rect l="0" t="0" r="r" b="b"/>
                  <a:pathLst>
                    <a:path w="303" h="336">
                      <a:moveTo>
                        <a:pt x="303" y="240"/>
                      </a:moveTo>
                      <a:lnTo>
                        <a:pt x="144" y="336"/>
                      </a:lnTo>
                      <a:lnTo>
                        <a:pt x="0" y="95"/>
                      </a:lnTo>
                      <a:lnTo>
                        <a:pt x="158" y="0"/>
                      </a:lnTo>
                      <a:lnTo>
                        <a:pt x="303" y="240"/>
                      </a:lnTo>
                      <a:close/>
                    </a:path>
                  </a:pathLst>
                </a:custGeom>
                <a:solidFill>
                  <a:srgbClr val="003E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9" name="Freeform 308"/>
                <p:cNvSpPr>
                  <a:spLocks/>
                </p:cNvSpPr>
                <p:nvPr/>
              </p:nvSpPr>
              <p:spPr bwMode="auto">
                <a:xfrm>
                  <a:off x="938" y="1579"/>
                  <a:ext cx="27" cy="25"/>
                </a:xfrm>
                <a:custGeom>
                  <a:avLst/>
                  <a:gdLst>
                    <a:gd name="T0" fmla="*/ 18 w 21"/>
                    <a:gd name="T1" fmla="*/ 6 h 20"/>
                    <a:gd name="T2" fmla="*/ 6 w 21"/>
                    <a:gd name="T3" fmla="*/ 3 h 20"/>
                    <a:gd name="T4" fmla="*/ 3 w 21"/>
                    <a:gd name="T5" fmla="*/ 15 h 20"/>
                    <a:gd name="T6" fmla="*/ 15 w 21"/>
                    <a:gd name="T7" fmla="*/ 18 h 20"/>
                    <a:gd name="T8" fmla="*/ 18 w 21"/>
                    <a:gd name="T9" fmla="*/ 6 h 20"/>
                  </a:gdLst>
                  <a:ahLst/>
                  <a:cxnLst>
                    <a:cxn ang="0">
                      <a:pos x="T0" y="T1"/>
                    </a:cxn>
                    <a:cxn ang="0">
                      <a:pos x="T2" y="T3"/>
                    </a:cxn>
                    <a:cxn ang="0">
                      <a:pos x="T4" y="T5"/>
                    </a:cxn>
                    <a:cxn ang="0">
                      <a:pos x="T6" y="T7"/>
                    </a:cxn>
                    <a:cxn ang="0">
                      <a:pos x="T8" y="T9"/>
                    </a:cxn>
                  </a:cxnLst>
                  <a:rect l="0" t="0" r="r" b="b"/>
                  <a:pathLst>
                    <a:path w="21" h="20">
                      <a:moveTo>
                        <a:pt x="18" y="6"/>
                      </a:moveTo>
                      <a:cubicBezTo>
                        <a:pt x="16" y="1"/>
                        <a:pt x="10" y="0"/>
                        <a:pt x="6" y="3"/>
                      </a:cubicBezTo>
                      <a:cubicBezTo>
                        <a:pt x="2" y="5"/>
                        <a:pt x="0" y="11"/>
                        <a:pt x="3" y="15"/>
                      </a:cubicBezTo>
                      <a:cubicBezTo>
                        <a:pt x="6" y="19"/>
                        <a:pt x="11" y="20"/>
                        <a:pt x="15" y="18"/>
                      </a:cubicBezTo>
                      <a:cubicBezTo>
                        <a:pt x="20" y="15"/>
                        <a:pt x="21" y="10"/>
                        <a:pt x="18" y="6"/>
                      </a:cubicBezTo>
                      <a:close/>
                    </a:path>
                  </a:pathLst>
                </a:custGeom>
                <a:solidFill>
                  <a:srgbClr val="003E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50" name="Freeform 309"/>
                <p:cNvSpPr>
                  <a:spLocks/>
                </p:cNvSpPr>
                <p:nvPr/>
              </p:nvSpPr>
              <p:spPr bwMode="auto">
                <a:xfrm>
                  <a:off x="783" y="1313"/>
                  <a:ext cx="11" cy="12"/>
                </a:xfrm>
                <a:custGeom>
                  <a:avLst/>
                  <a:gdLst>
                    <a:gd name="T0" fmla="*/ 8 w 9"/>
                    <a:gd name="T1" fmla="*/ 3 h 9"/>
                    <a:gd name="T2" fmla="*/ 2 w 9"/>
                    <a:gd name="T3" fmla="*/ 1 h 9"/>
                    <a:gd name="T4" fmla="*/ 1 w 9"/>
                    <a:gd name="T5" fmla="*/ 7 h 9"/>
                    <a:gd name="T6" fmla="*/ 7 w 9"/>
                    <a:gd name="T7" fmla="*/ 8 h 9"/>
                    <a:gd name="T8" fmla="*/ 8 w 9"/>
                    <a:gd name="T9" fmla="*/ 3 h 9"/>
                  </a:gdLst>
                  <a:ahLst/>
                  <a:cxnLst>
                    <a:cxn ang="0">
                      <a:pos x="T0" y="T1"/>
                    </a:cxn>
                    <a:cxn ang="0">
                      <a:pos x="T2" y="T3"/>
                    </a:cxn>
                    <a:cxn ang="0">
                      <a:pos x="T4" y="T5"/>
                    </a:cxn>
                    <a:cxn ang="0">
                      <a:pos x="T6" y="T7"/>
                    </a:cxn>
                    <a:cxn ang="0">
                      <a:pos x="T8" y="T9"/>
                    </a:cxn>
                  </a:cxnLst>
                  <a:rect l="0" t="0" r="r" b="b"/>
                  <a:pathLst>
                    <a:path w="9" h="9">
                      <a:moveTo>
                        <a:pt x="8" y="3"/>
                      </a:moveTo>
                      <a:cubicBezTo>
                        <a:pt x="7" y="1"/>
                        <a:pt x="4" y="0"/>
                        <a:pt x="2" y="1"/>
                      </a:cubicBezTo>
                      <a:cubicBezTo>
                        <a:pt x="1" y="2"/>
                        <a:pt x="0" y="5"/>
                        <a:pt x="1" y="7"/>
                      </a:cubicBezTo>
                      <a:cubicBezTo>
                        <a:pt x="2" y="9"/>
                        <a:pt x="5" y="9"/>
                        <a:pt x="7" y="8"/>
                      </a:cubicBezTo>
                      <a:cubicBezTo>
                        <a:pt x="9" y="7"/>
                        <a:pt x="9" y="5"/>
                        <a:pt x="8" y="3"/>
                      </a:cubicBezTo>
                      <a:close/>
                    </a:path>
                  </a:pathLst>
                </a:custGeom>
                <a:solidFill>
                  <a:srgbClr val="003E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51" name="Freeform 310"/>
                <p:cNvSpPr>
                  <a:spLocks/>
                </p:cNvSpPr>
                <p:nvPr/>
              </p:nvSpPr>
              <p:spPr bwMode="auto">
                <a:xfrm>
                  <a:off x="1148" y="555"/>
                  <a:ext cx="382" cy="249"/>
                </a:xfrm>
                <a:custGeom>
                  <a:avLst/>
                  <a:gdLst>
                    <a:gd name="T0" fmla="*/ 272 w 302"/>
                    <a:gd name="T1" fmla="*/ 0 h 197"/>
                    <a:gd name="T2" fmla="*/ 280 w 302"/>
                    <a:gd name="T3" fmla="*/ 6 h 197"/>
                    <a:gd name="T4" fmla="*/ 302 w 302"/>
                    <a:gd name="T5" fmla="*/ 146 h 197"/>
                    <a:gd name="T6" fmla="*/ 296 w 302"/>
                    <a:gd name="T7" fmla="*/ 154 h 197"/>
                    <a:gd name="T8" fmla="*/ 31 w 302"/>
                    <a:gd name="T9" fmla="*/ 196 h 197"/>
                    <a:gd name="T10" fmla="*/ 23 w 302"/>
                    <a:gd name="T11" fmla="*/ 190 h 197"/>
                    <a:gd name="T12" fmla="*/ 1 w 302"/>
                    <a:gd name="T13" fmla="*/ 50 h 197"/>
                    <a:gd name="T14" fmla="*/ 7 w 302"/>
                    <a:gd name="T15" fmla="*/ 42 h 197"/>
                    <a:gd name="T16" fmla="*/ 272 w 302"/>
                    <a:gd name="T1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197">
                      <a:moveTo>
                        <a:pt x="272" y="0"/>
                      </a:moveTo>
                      <a:cubicBezTo>
                        <a:pt x="276" y="0"/>
                        <a:pt x="279" y="2"/>
                        <a:pt x="280" y="6"/>
                      </a:cubicBezTo>
                      <a:cubicBezTo>
                        <a:pt x="302" y="146"/>
                        <a:pt x="302" y="146"/>
                        <a:pt x="302" y="146"/>
                      </a:cubicBezTo>
                      <a:cubicBezTo>
                        <a:pt x="302" y="150"/>
                        <a:pt x="300" y="154"/>
                        <a:pt x="296" y="154"/>
                      </a:cubicBezTo>
                      <a:cubicBezTo>
                        <a:pt x="31" y="196"/>
                        <a:pt x="31" y="196"/>
                        <a:pt x="31" y="196"/>
                      </a:cubicBezTo>
                      <a:cubicBezTo>
                        <a:pt x="27" y="197"/>
                        <a:pt x="23" y="194"/>
                        <a:pt x="23" y="190"/>
                      </a:cubicBezTo>
                      <a:cubicBezTo>
                        <a:pt x="1" y="50"/>
                        <a:pt x="1" y="50"/>
                        <a:pt x="1" y="50"/>
                      </a:cubicBezTo>
                      <a:cubicBezTo>
                        <a:pt x="0" y="46"/>
                        <a:pt x="3" y="43"/>
                        <a:pt x="7" y="42"/>
                      </a:cubicBezTo>
                      <a:lnTo>
                        <a:pt x="2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52" name="Freeform 311"/>
                <p:cNvSpPr>
                  <a:spLocks/>
                </p:cNvSpPr>
                <p:nvPr/>
              </p:nvSpPr>
              <p:spPr bwMode="auto">
                <a:xfrm>
                  <a:off x="1186" y="566"/>
                  <a:ext cx="306" cy="227"/>
                </a:xfrm>
                <a:custGeom>
                  <a:avLst/>
                  <a:gdLst>
                    <a:gd name="T0" fmla="*/ 277 w 306"/>
                    <a:gd name="T1" fmla="*/ 0 h 227"/>
                    <a:gd name="T2" fmla="*/ 306 w 306"/>
                    <a:gd name="T3" fmla="*/ 182 h 227"/>
                    <a:gd name="T4" fmla="*/ 29 w 306"/>
                    <a:gd name="T5" fmla="*/ 227 h 227"/>
                    <a:gd name="T6" fmla="*/ 0 w 306"/>
                    <a:gd name="T7" fmla="*/ 43 h 227"/>
                    <a:gd name="T8" fmla="*/ 277 w 306"/>
                    <a:gd name="T9" fmla="*/ 0 h 227"/>
                  </a:gdLst>
                  <a:ahLst/>
                  <a:cxnLst>
                    <a:cxn ang="0">
                      <a:pos x="T0" y="T1"/>
                    </a:cxn>
                    <a:cxn ang="0">
                      <a:pos x="T2" y="T3"/>
                    </a:cxn>
                    <a:cxn ang="0">
                      <a:pos x="T4" y="T5"/>
                    </a:cxn>
                    <a:cxn ang="0">
                      <a:pos x="T6" y="T7"/>
                    </a:cxn>
                    <a:cxn ang="0">
                      <a:pos x="T8" y="T9"/>
                    </a:cxn>
                  </a:cxnLst>
                  <a:rect l="0" t="0" r="r" b="b"/>
                  <a:pathLst>
                    <a:path w="306" h="227">
                      <a:moveTo>
                        <a:pt x="277" y="0"/>
                      </a:moveTo>
                      <a:lnTo>
                        <a:pt x="306" y="182"/>
                      </a:lnTo>
                      <a:lnTo>
                        <a:pt x="29" y="227"/>
                      </a:lnTo>
                      <a:lnTo>
                        <a:pt x="0" y="43"/>
                      </a:lnTo>
                      <a:lnTo>
                        <a:pt x="277" y="0"/>
                      </a:lnTo>
                      <a:close/>
                    </a:path>
                  </a:pathLst>
                </a:custGeom>
                <a:solidFill>
                  <a:srgbClr val="003E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53" name="Freeform 312"/>
                <p:cNvSpPr>
                  <a:spLocks/>
                </p:cNvSpPr>
                <p:nvPr/>
              </p:nvSpPr>
              <p:spPr bwMode="auto">
                <a:xfrm>
                  <a:off x="1483" y="642"/>
                  <a:ext cx="24" cy="24"/>
                </a:xfrm>
                <a:custGeom>
                  <a:avLst/>
                  <a:gdLst>
                    <a:gd name="T0" fmla="*/ 8 w 19"/>
                    <a:gd name="T1" fmla="*/ 1 h 19"/>
                    <a:gd name="T2" fmla="*/ 1 w 19"/>
                    <a:gd name="T3" fmla="*/ 11 h 19"/>
                    <a:gd name="T4" fmla="*/ 11 w 19"/>
                    <a:gd name="T5" fmla="*/ 19 h 19"/>
                    <a:gd name="T6" fmla="*/ 18 w 19"/>
                    <a:gd name="T7" fmla="*/ 8 h 19"/>
                    <a:gd name="T8" fmla="*/ 8 w 19"/>
                    <a:gd name="T9" fmla="*/ 1 h 19"/>
                  </a:gdLst>
                  <a:ahLst/>
                  <a:cxnLst>
                    <a:cxn ang="0">
                      <a:pos x="T0" y="T1"/>
                    </a:cxn>
                    <a:cxn ang="0">
                      <a:pos x="T2" y="T3"/>
                    </a:cxn>
                    <a:cxn ang="0">
                      <a:pos x="T4" y="T5"/>
                    </a:cxn>
                    <a:cxn ang="0">
                      <a:pos x="T6" y="T7"/>
                    </a:cxn>
                    <a:cxn ang="0">
                      <a:pos x="T8" y="T9"/>
                    </a:cxn>
                  </a:cxnLst>
                  <a:rect l="0" t="0" r="r" b="b"/>
                  <a:pathLst>
                    <a:path w="19" h="19">
                      <a:moveTo>
                        <a:pt x="8" y="1"/>
                      </a:moveTo>
                      <a:cubicBezTo>
                        <a:pt x="3" y="2"/>
                        <a:pt x="0" y="6"/>
                        <a:pt x="1" y="11"/>
                      </a:cubicBezTo>
                      <a:cubicBezTo>
                        <a:pt x="1" y="16"/>
                        <a:pt x="6" y="19"/>
                        <a:pt x="11" y="19"/>
                      </a:cubicBezTo>
                      <a:cubicBezTo>
                        <a:pt x="16" y="18"/>
                        <a:pt x="19" y="13"/>
                        <a:pt x="18" y="8"/>
                      </a:cubicBezTo>
                      <a:cubicBezTo>
                        <a:pt x="18" y="4"/>
                        <a:pt x="13" y="0"/>
                        <a:pt x="8" y="1"/>
                      </a:cubicBezTo>
                      <a:close/>
                    </a:path>
                  </a:pathLst>
                </a:custGeom>
                <a:solidFill>
                  <a:srgbClr val="003E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54" name="Freeform 313"/>
                <p:cNvSpPr>
                  <a:spLocks/>
                </p:cNvSpPr>
                <p:nvPr/>
              </p:nvSpPr>
              <p:spPr bwMode="auto">
                <a:xfrm>
                  <a:off x="1176" y="698"/>
                  <a:ext cx="11" cy="11"/>
                </a:xfrm>
                <a:custGeom>
                  <a:avLst/>
                  <a:gdLst>
                    <a:gd name="T0" fmla="*/ 4 w 9"/>
                    <a:gd name="T1" fmla="*/ 1 h 9"/>
                    <a:gd name="T2" fmla="*/ 0 w 9"/>
                    <a:gd name="T3" fmla="*/ 5 h 9"/>
                    <a:gd name="T4" fmla="*/ 5 w 9"/>
                    <a:gd name="T5" fmla="*/ 9 h 9"/>
                    <a:gd name="T6" fmla="*/ 8 w 9"/>
                    <a:gd name="T7" fmla="*/ 4 h 9"/>
                    <a:gd name="T8" fmla="*/ 4 w 9"/>
                    <a:gd name="T9" fmla="*/ 1 h 9"/>
                  </a:gdLst>
                  <a:ahLst/>
                  <a:cxnLst>
                    <a:cxn ang="0">
                      <a:pos x="T0" y="T1"/>
                    </a:cxn>
                    <a:cxn ang="0">
                      <a:pos x="T2" y="T3"/>
                    </a:cxn>
                    <a:cxn ang="0">
                      <a:pos x="T4" y="T5"/>
                    </a:cxn>
                    <a:cxn ang="0">
                      <a:pos x="T6" y="T7"/>
                    </a:cxn>
                    <a:cxn ang="0">
                      <a:pos x="T8" y="T9"/>
                    </a:cxn>
                  </a:cxnLst>
                  <a:rect l="0" t="0" r="r" b="b"/>
                  <a:pathLst>
                    <a:path w="9" h="9">
                      <a:moveTo>
                        <a:pt x="4" y="1"/>
                      </a:moveTo>
                      <a:cubicBezTo>
                        <a:pt x="2" y="1"/>
                        <a:pt x="0" y="3"/>
                        <a:pt x="0" y="5"/>
                      </a:cubicBezTo>
                      <a:cubicBezTo>
                        <a:pt x="1" y="8"/>
                        <a:pt x="3" y="9"/>
                        <a:pt x="5" y="9"/>
                      </a:cubicBezTo>
                      <a:cubicBezTo>
                        <a:pt x="7" y="9"/>
                        <a:pt x="9" y="6"/>
                        <a:pt x="8" y="4"/>
                      </a:cubicBezTo>
                      <a:cubicBezTo>
                        <a:pt x="8" y="2"/>
                        <a:pt x="6" y="0"/>
                        <a:pt x="4" y="1"/>
                      </a:cubicBezTo>
                      <a:close/>
                    </a:path>
                  </a:pathLst>
                </a:custGeom>
                <a:solidFill>
                  <a:srgbClr val="003E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55" name="Freeform 314"/>
                <p:cNvSpPr>
                  <a:spLocks/>
                </p:cNvSpPr>
                <p:nvPr/>
              </p:nvSpPr>
              <p:spPr bwMode="auto">
                <a:xfrm>
                  <a:off x="2284" y="732"/>
                  <a:ext cx="684" cy="536"/>
                </a:xfrm>
                <a:custGeom>
                  <a:avLst/>
                  <a:gdLst>
                    <a:gd name="T0" fmla="*/ 0 w 541"/>
                    <a:gd name="T1" fmla="*/ 27 h 424"/>
                    <a:gd name="T2" fmla="*/ 0 w 541"/>
                    <a:gd name="T3" fmla="*/ 397 h 424"/>
                    <a:gd name="T4" fmla="*/ 27 w 541"/>
                    <a:gd name="T5" fmla="*/ 424 h 424"/>
                    <a:gd name="T6" fmla="*/ 514 w 541"/>
                    <a:gd name="T7" fmla="*/ 424 h 424"/>
                    <a:gd name="T8" fmla="*/ 541 w 541"/>
                    <a:gd name="T9" fmla="*/ 397 h 424"/>
                    <a:gd name="T10" fmla="*/ 541 w 541"/>
                    <a:gd name="T11" fmla="*/ 27 h 424"/>
                    <a:gd name="T12" fmla="*/ 514 w 541"/>
                    <a:gd name="T13" fmla="*/ 0 h 424"/>
                    <a:gd name="T14" fmla="*/ 27 w 541"/>
                    <a:gd name="T15" fmla="*/ 0 h 424"/>
                    <a:gd name="T16" fmla="*/ 0 w 541"/>
                    <a:gd name="T17" fmla="*/ 27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1" h="424">
                      <a:moveTo>
                        <a:pt x="0" y="27"/>
                      </a:moveTo>
                      <a:cubicBezTo>
                        <a:pt x="0" y="397"/>
                        <a:pt x="0" y="397"/>
                        <a:pt x="0" y="397"/>
                      </a:cubicBezTo>
                      <a:cubicBezTo>
                        <a:pt x="0" y="412"/>
                        <a:pt x="12" y="424"/>
                        <a:pt x="27" y="424"/>
                      </a:cubicBezTo>
                      <a:cubicBezTo>
                        <a:pt x="514" y="424"/>
                        <a:pt x="514" y="424"/>
                        <a:pt x="514" y="424"/>
                      </a:cubicBezTo>
                      <a:cubicBezTo>
                        <a:pt x="529" y="424"/>
                        <a:pt x="541" y="412"/>
                        <a:pt x="541" y="397"/>
                      </a:cubicBezTo>
                      <a:cubicBezTo>
                        <a:pt x="541" y="27"/>
                        <a:pt x="541" y="27"/>
                        <a:pt x="541" y="27"/>
                      </a:cubicBezTo>
                      <a:cubicBezTo>
                        <a:pt x="541" y="12"/>
                        <a:pt x="529" y="0"/>
                        <a:pt x="514" y="0"/>
                      </a:cubicBezTo>
                      <a:cubicBezTo>
                        <a:pt x="27" y="0"/>
                        <a:pt x="27" y="0"/>
                        <a:pt x="27" y="0"/>
                      </a:cubicBezTo>
                      <a:cubicBezTo>
                        <a:pt x="12" y="0"/>
                        <a:pt x="0" y="12"/>
                        <a:pt x="0" y="27"/>
                      </a:cubicBezTo>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56" name="Freeform 315"/>
                <p:cNvSpPr>
                  <a:spLocks/>
                </p:cNvSpPr>
                <p:nvPr/>
              </p:nvSpPr>
              <p:spPr bwMode="auto">
                <a:xfrm>
                  <a:off x="2284" y="732"/>
                  <a:ext cx="459" cy="409"/>
                </a:xfrm>
                <a:custGeom>
                  <a:avLst/>
                  <a:gdLst>
                    <a:gd name="T0" fmla="*/ 363 w 363"/>
                    <a:gd name="T1" fmla="*/ 0 h 324"/>
                    <a:gd name="T2" fmla="*/ 27 w 363"/>
                    <a:gd name="T3" fmla="*/ 0 h 324"/>
                    <a:gd name="T4" fmla="*/ 0 w 363"/>
                    <a:gd name="T5" fmla="*/ 27 h 324"/>
                    <a:gd name="T6" fmla="*/ 0 w 363"/>
                    <a:gd name="T7" fmla="*/ 324 h 324"/>
                    <a:gd name="T8" fmla="*/ 363 w 363"/>
                    <a:gd name="T9" fmla="*/ 0 h 324"/>
                  </a:gdLst>
                  <a:ahLst/>
                  <a:cxnLst>
                    <a:cxn ang="0">
                      <a:pos x="T0" y="T1"/>
                    </a:cxn>
                    <a:cxn ang="0">
                      <a:pos x="T2" y="T3"/>
                    </a:cxn>
                    <a:cxn ang="0">
                      <a:pos x="T4" y="T5"/>
                    </a:cxn>
                    <a:cxn ang="0">
                      <a:pos x="T6" y="T7"/>
                    </a:cxn>
                    <a:cxn ang="0">
                      <a:pos x="T8" y="T9"/>
                    </a:cxn>
                  </a:cxnLst>
                  <a:rect l="0" t="0" r="r" b="b"/>
                  <a:pathLst>
                    <a:path w="363" h="324">
                      <a:moveTo>
                        <a:pt x="363" y="0"/>
                      </a:moveTo>
                      <a:cubicBezTo>
                        <a:pt x="27" y="0"/>
                        <a:pt x="27" y="0"/>
                        <a:pt x="27" y="0"/>
                      </a:cubicBezTo>
                      <a:cubicBezTo>
                        <a:pt x="12" y="0"/>
                        <a:pt x="0" y="12"/>
                        <a:pt x="0" y="27"/>
                      </a:cubicBezTo>
                      <a:cubicBezTo>
                        <a:pt x="0" y="324"/>
                        <a:pt x="0" y="324"/>
                        <a:pt x="0" y="324"/>
                      </a:cubicBezTo>
                      <a:cubicBezTo>
                        <a:pt x="363" y="0"/>
                        <a:pt x="363" y="0"/>
                        <a:pt x="363" y="0"/>
                      </a:cubicBezTo>
                    </a:path>
                  </a:pathLst>
                </a:custGeom>
                <a:solidFill>
                  <a:srgbClr val="F9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57" name="Oval 316"/>
                <p:cNvSpPr>
                  <a:spLocks noChangeArrowheads="1"/>
                </p:cNvSpPr>
                <p:nvPr/>
              </p:nvSpPr>
              <p:spPr bwMode="auto">
                <a:xfrm>
                  <a:off x="2923" y="986"/>
                  <a:ext cx="28" cy="28"/>
                </a:xfrm>
                <a:prstGeom prst="ellipse">
                  <a:avLst/>
                </a:prstGeom>
                <a:solidFill>
                  <a:srgbClr val="2C4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58" name="Oval 317"/>
                <p:cNvSpPr>
                  <a:spLocks noChangeArrowheads="1"/>
                </p:cNvSpPr>
                <p:nvPr/>
              </p:nvSpPr>
              <p:spPr bwMode="auto">
                <a:xfrm>
                  <a:off x="2317" y="992"/>
                  <a:ext cx="16" cy="15"/>
                </a:xfrm>
                <a:prstGeom prst="ellipse">
                  <a:avLst/>
                </a:prstGeom>
                <a:solidFill>
                  <a:srgbClr val="2C4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59" name="Rectangle 318"/>
                <p:cNvSpPr>
                  <a:spLocks noChangeArrowheads="1"/>
                </p:cNvSpPr>
                <p:nvPr/>
              </p:nvSpPr>
              <p:spPr bwMode="auto">
                <a:xfrm>
                  <a:off x="2350" y="793"/>
                  <a:ext cx="551" cy="414"/>
                </a:xfrm>
                <a:prstGeom prst="rect">
                  <a:avLst/>
                </a:prstGeom>
                <a:solidFill>
                  <a:srgbClr val="003E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60" name="Freeform 319"/>
                <p:cNvSpPr>
                  <a:spLocks/>
                </p:cNvSpPr>
                <p:nvPr/>
              </p:nvSpPr>
              <p:spPr bwMode="auto">
                <a:xfrm>
                  <a:off x="1305" y="1613"/>
                  <a:ext cx="1344" cy="707"/>
                </a:xfrm>
                <a:custGeom>
                  <a:avLst/>
                  <a:gdLst>
                    <a:gd name="T0" fmla="*/ 14 w 1063"/>
                    <a:gd name="T1" fmla="*/ 221 h 559"/>
                    <a:gd name="T2" fmla="*/ 0 w 1063"/>
                    <a:gd name="T3" fmla="*/ 324 h 559"/>
                    <a:gd name="T4" fmla="*/ 15 w 1063"/>
                    <a:gd name="T5" fmla="*/ 408 h 559"/>
                    <a:gd name="T6" fmla="*/ 77 w 1063"/>
                    <a:gd name="T7" fmla="*/ 466 h 559"/>
                    <a:gd name="T8" fmla="*/ 219 w 1063"/>
                    <a:gd name="T9" fmla="*/ 511 h 559"/>
                    <a:gd name="T10" fmla="*/ 323 w 1063"/>
                    <a:gd name="T11" fmla="*/ 551 h 559"/>
                    <a:gd name="T12" fmla="*/ 356 w 1063"/>
                    <a:gd name="T13" fmla="*/ 559 h 559"/>
                    <a:gd name="T14" fmla="*/ 397 w 1063"/>
                    <a:gd name="T15" fmla="*/ 546 h 559"/>
                    <a:gd name="T16" fmla="*/ 450 w 1063"/>
                    <a:gd name="T17" fmla="*/ 489 h 559"/>
                    <a:gd name="T18" fmla="*/ 497 w 1063"/>
                    <a:gd name="T19" fmla="*/ 405 h 559"/>
                    <a:gd name="T20" fmla="*/ 593 w 1063"/>
                    <a:gd name="T21" fmla="*/ 240 h 559"/>
                    <a:gd name="T22" fmla="*/ 654 w 1063"/>
                    <a:gd name="T23" fmla="*/ 172 h 559"/>
                    <a:gd name="T24" fmla="*/ 718 w 1063"/>
                    <a:gd name="T25" fmla="*/ 143 h 559"/>
                    <a:gd name="T26" fmla="*/ 772 w 1063"/>
                    <a:gd name="T27" fmla="*/ 120 h 559"/>
                    <a:gd name="T28" fmla="*/ 847 w 1063"/>
                    <a:gd name="T29" fmla="*/ 47 h 559"/>
                    <a:gd name="T30" fmla="*/ 886 w 1063"/>
                    <a:gd name="T31" fmla="*/ 17 h 559"/>
                    <a:gd name="T32" fmla="*/ 930 w 1063"/>
                    <a:gd name="T33" fmla="*/ 4 h 559"/>
                    <a:gd name="T34" fmla="*/ 968 w 1063"/>
                    <a:gd name="T35" fmla="*/ 13 h 559"/>
                    <a:gd name="T36" fmla="*/ 1039 w 1063"/>
                    <a:gd name="T37" fmla="*/ 67 h 559"/>
                    <a:gd name="T38" fmla="*/ 1059 w 1063"/>
                    <a:gd name="T39" fmla="*/ 127 h 559"/>
                    <a:gd name="T40" fmla="*/ 1037 w 1063"/>
                    <a:gd name="T41" fmla="*/ 199 h 559"/>
                    <a:gd name="T42" fmla="*/ 1040 w 1063"/>
                    <a:gd name="T43" fmla="*/ 201 h 559"/>
                    <a:gd name="T44" fmla="*/ 1063 w 1063"/>
                    <a:gd name="T45" fmla="*/ 127 h 559"/>
                    <a:gd name="T46" fmla="*/ 1042 w 1063"/>
                    <a:gd name="T47" fmla="*/ 64 h 559"/>
                    <a:gd name="T48" fmla="*/ 969 w 1063"/>
                    <a:gd name="T49" fmla="*/ 9 h 559"/>
                    <a:gd name="T50" fmla="*/ 930 w 1063"/>
                    <a:gd name="T51" fmla="*/ 0 h 559"/>
                    <a:gd name="T52" fmla="*/ 870 w 1063"/>
                    <a:gd name="T53" fmla="*/ 22 h 559"/>
                    <a:gd name="T54" fmla="*/ 794 w 1063"/>
                    <a:gd name="T55" fmla="*/ 95 h 559"/>
                    <a:gd name="T56" fmla="*/ 757 w 1063"/>
                    <a:gd name="T57" fmla="*/ 126 h 559"/>
                    <a:gd name="T58" fmla="*/ 717 w 1063"/>
                    <a:gd name="T59" fmla="*/ 139 h 559"/>
                    <a:gd name="T60" fmla="*/ 652 w 1063"/>
                    <a:gd name="T61" fmla="*/ 169 h 559"/>
                    <a:gd name="T62" fmla="*/ 562 w 1063"/>
                    <a:gd name="T63" fmla="*/ 280 h 559"/>
                    <a:gd name="T64" fmla="*/ 494 w 1063"/>
                    <a:gd name="T65" fmla="*/ 404 h 559"/>
                    <a:gd name="T66" fmla="*/ 430 w 1063"/>
                    <a:gd name="T67" fmla="*/ 509 h 559"/>
                    <a:gd name="T68" fmla="*/ 394 w 1063"/>
                    <a:gd name="T69" fmla="*/ 543 h 559"/>
                    <a:gd name="T70" fmla="*/ 356 w 1063"/>
                    <a:gd name="T71" fmla="*/ 555 h 559"/>
                    <a:gd name="T72" fmla="*/ 325 w 1063"/>
                    <a:gd name="T73" fmla="*/ 547 h 559"/>
                    <a:gd name="T74" fmla="*/ 220 w 1063"/>
                    <a:gd name="T75" fmla="*/ 507 h 559"/>
                    <a:gd name="T76" fmla="*/ 79 w 1063"/>
                    <a:gd name="T77" fmla="*/ 462 h 559"/>
                    <a:gd name="T78" fmla="*/ 19 w 1063"/>
                    <a:gd name="T79" fmla="*/ 406 h 559"/>
                    <a:gd name="T80" fmla="*/ 4 w 1063"/>
                    <a:gd name="T81" fmla="*/ 324 h 559"/>
                    <a:gd name="T82" fmla="*/ 11 w 1063"/>
                    <a:gd name="T83" fmla="*/ 253 h 559"/>
                    <a:gd name="T84" fmla="*/ 16 w 1063"/>
                    <a:gd name="T85" fmla="*/ 230 h 559"/>
                    <a:gd name="T86" fmla="*/ 17 w 1063"/>
                    <a:gd name="T87" fmla="*/ 224 h 559"/>
                    <a:gd name="T88" fmla="*/ 18 w 1063"/>
                    <a:gd name="T89" fmla="*/ 222 h 559"/>
                    <a:gd name="T90" fmla="*/ 14 w 1063"/>
                    <a:gd name="T91" fmla="*/ 221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3" h="559">
                      <a:moveTo>
                        <a:pt x="14" y="221"/>
                      </a:moveTo>
                      <a:cubicBezTo>
                        <a:pt x="14" y="221"/>
                        <a:pt x="0" y="270"/>
                        <a:pt x="0" y="324"/>
                      </a:cubicBezTo>
                      <a:cubicBezTo>
                        <a:pt x="0" y="353"/>
                        <a:pt x="3" y="382"/>
                        <a:pt x="15" y="408"/>
                      </a:cubicBezTo>
                      <a:cubicBezTo>
                        <a:pt x="27" y="434"/>
                        <a:pt x="46" y="455"/>
                        <a:pt x="77" y="466"/>
                      </a:cubicBezTo>
                      <a:cubicBezTo>
                        <a:pt x="138" y="487"/>
                        <a:pt x="181" y="499"/>
                        <a:pt x="219" y="511"/>
                      </a:cubicBezTo>
                      <a:cubicBezTo>
                        <a:pt x="256" y="523"/>
                        <a:pt x="287" y="533"/>
                        <a:pt x="323" y="551"/>
                      </a:cubicBezTo>
                      <a:cubicBezTo>
                        <a:pt x="334" y="557"/>
                        <a:pt x="345" y="559"/>
                        <a:pt x="356" y="559"/>
                      </a:cubicBezTo>
                      <a:cubicBezTo>
                        <a:pt x="370" y="559"/>
                        <a:pt x="384" y="554"/>
                        <a:pt x="397" y="546"/>
                      </a:cubicBezTo>
                      <a:cubicBezTo>
                        <a:pt x="416" y="534"/>
                        <a:pt x="433" y="513"/>
                        <a:pt x="450" y="489"/>
                      </a:cubicBezTo>
                      <a:cubicBezTo>
                        <a:pt x="467" y="464"/>
                        <a:pt x="482" y="435"/>
                        <a:pt x="497" y="405"/>
                      </a:cubicBezTo>
                      <a:cubicBezTo>
                        <a:pt x="521" y="359"/>
                        <a:pt x="555" y="294"/>
                        <a:pt x="593" y="240"/>
                      </a:cubicBezTo>
                      <a:cubicBezTo>
                        <a:pt x="613" y="213"/>
                        <a:pt x="633" y="190"/>
                        <a:pt x="654" y="172"/>
                      </a:cubicBezTo>
                      <a:cubicBezTo>
                        <a:pt x="675" y="155"/>
                        <a:pt x="697" y="144"/>
                        <a:pt x="718" y="143"/>
                      </a:cubicBezTo>
                      <a:cubicBezTo>
                        <a:pt x="737" y="143"/>
                        <a:pt x="755" y="133"/>
                        <a:pt x="772" y="120"/>
                      </a:cubicBezTo>
                      <a:cubicBezTo>
                        <a:pt x="797" y="100"/>
                        <a:pt x="821" y="71"/>
                        <a:pt x="847" y="47"/>
                      </a:cubicBezTo>
                      <a:cubicBezTo>
                        <a:pt x="860" y="35"/>
                        <a:pt x="873" y="24"/>
                        <a:pt x="886" y="17"/>
                      </a:cubicBezTo>
                      <a:cubicBezTo>
                        <a:pt x="900" y="9"/>
                        <a:pt x="915" y="4"/>
                        <a:pt x="930" y="4"/>
                      </a:cubicBezTo>
                      <a:cubicBezTo>
                        <a:pt x="942" y="4"/>
                        <a:pt x="954" y="7"/>
                        <a:pt x="968" y="13"/>
                      </a:cubicBezTo>
                      <a:cubicBezTo>
                        <a:pt x="1001" y="29"/>
                        <a:pt x="1024" y="47"/>
                        <a:pt x="1039" y="67"/>
                      </a:cubicBezTo>
                      <a:cubicBezTo>
                        <a:pt x="1053" y="86"/>
                        <a:pt x="1059" y="107"/>
                        <a:pt x="1059" y="127"/>
                      </a:cubicBezTo>
                      <a:cubicBezTo>
                        <a:pt x="1059" y="152"/>
                        <a:pt x="1051" y="176"/>
                        <a:pt x="1037" y="199"/>
                      </a:cubicBezTo>
                      <a:cubicBezTo>
                        <a:pt x="1040" y="201"/>
                        <a:pt x="1040" y="201"/>
                        <a:pt x="1040" y="201"/>
                      </a:cubicBezTo>
                      <a:cubicBezTo>
                        <a:pt x="1054" y="178"/>
                        <a:pt x="1063" y="153"/>
                        <a:pt x="1063" y="127"/>
                      </a:cubicBezTo>
                      <a:cubicBezTo>
                        <a:pt x="1063" y="106"/>
                        <a:pt x="1057" y="84"/>
                        <a:pt x="1042" y="64"/>
                      </a:cubicBezTo>
                      <a:cubicBezTo>
                        <a:pt x="1027" y="44"/>
                        <a:pt x="1004" y="25"/>
                        <a:pt x="969" y="9"/>
                      </a:cubicBezTo>
                      <a:cubicBezTo>
                        <a:pt x="955" y="3"/>
                        <a:pt x="942" y="0"/>
                        <a:pt x="930" y="0"/>
                      </a:cubicBezTo>
                      <a:cubicBezTo>
                        <a:pt x="908" y="0"/>
                        <a:pt x="889" y="9"/>
                        <a:pt x="870" y="22"/>
                      </a:cubicBezTo>
                      <a:cubicBezTo>
                        <a:pt x="843" y="41"/>
                        <a:pt x="819" y="70"/>
                        <a:pt x="794" y="95"/>
                      </a:cubicBezTo>
                      <a:cubicBezTo>
                        <a:pt x="782" y="107"/>
                        <a:pt x="769" y="118"/>
                        <a:pt x="757" y="126"/>
                      </a:cubicBezTo>
                      <a:cubicBezTo>
                        <a:pt x="744" y="134"/>
                        <a:pt x="731" y="139"/>
                        <a:pt x="717" y="139"/>
                      </a:cubicBezTo>
                      <a:cubicBezTo>
                        <a:pt x="695" y="140"/>
                        <a:pt x="673" y="151"/>
                        <a:pt x="652" y="169"/>
                      </a:cubicBezTo>
                      <a:cubicBezTo>
                        <a:pt x="620" y="196"/>
                        <a:pt x="589" y="237"/>
                        <a:pt x="562" y="280"/>
                      </a:cubicBezTo>
                      <a:cubicBezTo>
                        <a:pt x="535" y="323"/>
                        <a:pt x="511" y="368"/>
                        <a:pt x="494" y="404"/>
                      </a:cubicBezTo>
                      <a:cubicBezTo>
                        <a:pt x="474" y="443"/>
                        <a:pt x="453" y="481"/>
                        <a:pt x="430" y="509"/>
                      </a:cubicBezTo>
                      <a:cubicBezTo>
                        <a:pt x="418" y="523"/>
                        <a:pt x="407" y="535"/>
                        <a:pt x="394" y="543"/>
                      </a:cubicBezTo>
                      <a:cubicBezTo>
                        <a:pt x="382" y="551"/>
                        <a:pt x="369" y="555"/>
                        <a:pt x="356" y="555"/>
                      </a:cubicBezTo>
                      <a:cubicBezTo>
                        <a:pt x="346" y="555"/>
                        <a:pt x="335" y="553"/>
                        <a:pt x="325" y="547"/>
                      </a:cubicBezTo>
                      <a:cubicBezTo>
                        <a:pt x="289" y="529"/>
                        <a:pt x="258" y="519"/>
                        <a:pt x="220" y="507"/>
                      </a:cubicBezTo>
                      <a:cubicBezTo>
                        <a:pt x="182" y="495"/>
                        <a:pt x="139" y="483"/>
                        <a:pt x="79" y="462"/>
                      </a:cubicBezTo>
                      <a:cubicBezTo>
                        <a:pt x="49" y="452"/>
                        <a:pt x="30" y="431"/>
                        <a:pt x="19" y="406"/>
                      </a:cubicBezTo>
                      <a:cubicBezTo>
                        <a:pt x="8" y="382"/>
                        <a:pt x="4" y="352"/>
                        <a:pt x="4" y="324"/>
                      </a:cubicBezTo>
                      <a:cubicBezTo>
                        <a:pt x="4" y="297"/>
                        <a:pt x="7" y="272"/>
                        <a:pt x="11" y="253"/>
                      </a:cubicBezTo>
                      <a:cubicBezTo>
                        <a:pt x="13" y="243"/>
                        <a:pt x="14" y="236"/>
                        <a:pt x="16" y="230"/>
                      </a:cubicBezTo>
                      <a:cubicBezTo>
                        <a:pt x="16" y="228"/>
                        <a:pt x="17" y="225"/>
                        <a:pt x="17" y="224"/>
                      </a:cubicBezTo>
                      <a:cubicBezTo>
                        <a:pt x="18" y="223"/>
                        <a:pt x="18" y="222"/>
                        <a:pt x="18" y="222"/>
                      </a:cubicBezTo>
                      <a:lnTo>
                        <a:pt x="14" y="221"/>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61" name="Freeform 320"/>
                <p:cNvSpPr>
                  <a:spLocks/>
                </p:cNvSpPr>
                <p:nvPr/>
              </p:nvSpPr>
              <p:spPr bwMode="auto">
                <a:xfrm>
                  <a:off x="1876" y="2562"/>
                  <a:ext cx="140" cy="92"/>
                </a:xfrm>
                <a:custGeom>
                  <a:avLst/>
                  <a:gdLst>
                    <a:gd name="T0" fmla="*/ 140 w 140"/>
                    <a:gd name="T1" fmla="*/ 47 h 92"/>
                    <a:gd name="T2" fmla="*/ 18 w 140"/>
                    <a:gd name="T3" fmla="*/ 92 h 92"/>
                    <a:gd name="T4" fmla="*/ 0 w 140"/>
                    <a:gd name="T5" fmla="*/ 44 h 92"/>
                    <a:gd name="T6" fmla="*/ 123 w 140"/>
                    <a:gd name="T7" fmla="*/ 0 h 92"/>
                    <a:gd name="T8" fmla="*/ 140 w 140"/>
                    <a:gd name="T9" fmla="*/ 47 h 92"/>
                  </a:gdLst>
                  <a:ahLst/>
                  <a:cxnLst>
                    <a:cxn ang="0">
                      <a:pos x="T0" y="T1"/>
                    </a:cxn>
                    <a:cxn ang="0">
                      <a:pos x="T2" y="T3"/>
                    </a:cxn>
                    <a:cxn ang="0">
                      <a:pos x="T4" y="T5"/>
                    </a:cxn>
                    <a:cxn ang="0">
                      <a:pos x="T6" y="T7"/>
                    </a:cxn>
                    <a:cxn ang="0">
                      <a:pos x="T8" y="T9"/>
                    </a:cxn>
                  </a:cxnLst>
                  <a:rect l="0" t="0" r="r" b="b"/>
                  <a:pathLst>
                    <a:path w="140" h="92">
                      <a:moveTo>
                        <a:pt x="140" y="47"/>
                      </a:moveTo>
                      <a:lnTo>
                        <a:pt x="18" y="92"/>
                      </a:lnTo>
                      <a:lnTo>
                        <a:pt x="0" y="44"/>
                      </a:lnTo>
                      <a:lnTo>
                        <a:pt x="123" y="0"/>
                      </a:lnTo>
                      <a:lnTo>
                        <a:pt x="140" y="47"/>
                      </a:lnTo>
                      <a:close/>
                    </a:path>
                  </a:pathLst>
                </a:custGeom>
                <a:solidFill>
                  <a:srgbClr val="F9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62" name="Freeform 321"/>
                <p:cNvSpPr>
                  <a:spLocks/>
                </p:cNvSpPr>
                <p:nvPr/>
              </p:nvSpPr>
              <p:spPr bwMode="auto">
                <a:xfrm>
                  <a:off x="1885" y="2601"/>
                  <a:ext cx="1056" cy="684"/>
                </a:xfrm>
                <a:custGeom>
                  <a:avLst/>
                  <a:gdLst>
                    <a:gd name="T0" fmla="*/ 581 w 835"/>
                    <a:gd name="T1" fmla="*/ 148 h 541"/>
                    <a:gd name="T2" fmla="*/ 433 w 835"/>
                    <a:gd name="T3" fmla="*/ 321 h 541"/>
                    <a:gd name="T4" fmla="*/ 108 w 835"/>
                    <a:gd name="T5" fmla="*/ 0 h 541"/>
                    <a:gd name="T6" fmla="*/ 0 w 835"/>
                    <a:gd name="T7" fmla="*/ 43 h 541"/>
                    <a:gd name="T8" fmla="*/ 212 w 835"/>
                    <a:gd name="T9" fmla="*/ 414 h 541"/>
                    <a:gd name="T10" fmla="*/ 496 w 835"/>
                    <a:gd name="T11" fmla="*/ 541 h 541"/>
                    <a:gd name="T12" fmla="*/ 766 w 835"/>
                    <a:gd name="T13" fmla="*/ 401 h 541"/>
                    <a:gd name="T14" fmla="*/ 581 w 835"/>
                    <a:gd name="T15" fmla="*/ 148 h 5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5" h="541">
                      <a:moveTo>
                        <a:pt x="581" y="148"/>
                      </a:moveTo>
                      <a:cubicBezTo>
                        <a:pt x="581" y="148"/>
                        <a:pt x="516" y="279"/>
                        <a:pt x="433" y="321"/>
                      </a:cubicBezTo>
                      <a:cubicBezTo>
                        <a:pt x="351" y="363"/>
                        <a:pt x="170" y="185"/>
                        <a:pt x="108" y="0"/>
                      </a:cubicBezTo>
                      <a:cubicBezTo>
                        <a:pt x="44" y="23"/>
                        <a:pt x="0" y="43"/>
                        <a:pt x="0" y="43"/>
                      </a:cubicBezTo>
                      <a:cubicBezTo>
                        <a:pt x="0" y="43"/>
                        <a:pt x="102" y="339"/>
                        <a:pt x="212" y="414"/>
                      </a:cubicBezTo>
                      <a:cubicBezTo>
                        <a:pt x="322" y="489"/>
                        <a:pt x="496" y="541"/>
                        <a:pt x="496" y="541"/>
                      </a:cubicBezTo>
                      <a:cubicBezTo>
                        <a:pt x="496" y="541"/>
                        <a:pt x="697" y="453"/>
                        <a:pt x="766" y="401"/>
                      </a:cubicBezTo>
                      <a:cubicBezTo>
                        <a:pt x="835" y="350"/>
                        <a:pt x="581" y="148"/>
                        <a:pt x="581" y="148"/>
                      </a:cubicBezTo>
                      <a:close/>
                    </a:path>
                  </a:pathLst>
                </a:custGeom>
                <a:solidFill>
                  <a:srgbClr val="C68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63" name="Freeform 322"/>
                <p:cNvSpPr>
                  <a:spLocks/>
                </p:cNvSpPr>
                <p:nvPr/>
              </p:nvSpPr>
              <p:spPr bwMode="auto">
                <a:xfrm>
                  <a:off x="1885" y="2641"/>
                  <a:ext cx="994" cy="644"/>
                </a:xfrm>
                <a:custGeom>
                  <a:avLst/>
                  <a:gdLst>
                    <a:gd name="T0" fmla="*/ 499 w 786"/>
                    <a:gd name="T1" fmla="*/ 431 h 510"/>
                    <a:gd name="T2" fmla="*/ 216 w 786"/>
                    <a:gd name="T3" fmla="*/ 304 h 510"/>
                    <a:gd name="T4" fmla="*/ 29 w 786"/>
                    <a:gd name="T5" fmla="*/ 0 h 510"/>
                    <a:gd name="T6" fmla="*/ 0 w 786"/>
                    <a:gd name="T7" fmla="*/ 12 h 510"/>
                    <a:gd name="T8" fmla="*/ 212 w 786"/>
                    <a:gd name="T9" fmla="*/ 383 h 510"/>
                    <a:gd name="T10" fmla="*/ 496 w 786"/>
                    <a:gd name="T11" fmla="*/ 510 h 510"/>
                    <a:gd name="T12" fmla="*/ 766 w 786"/>
                    <a:gd name="T13" fmla="*/ 370 h 510"/>
                    <a:gd name="T14" fmla="*/ 760 w 786"/>
                    <a:gd name="T15" fmla="*/ 298 h 510"/>
                    <a:gd name="T16" fmla="*/ 499 w 786"/>
                    <a:gd name="T17" fmla="*/ 431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6" h="510">
                      <a:moveTo>
                        <a:pt x="499" y="431"/>
                      </a:moveTo>
                      <a:cubicBezTo>
                        <a:pt x="499" y="431"/>
                        <a:pt x="326" y="379"/>
                        <a:pt x="216" y="304"/>
                      </a:cubicBezTo>
                      <a:cubicBezTo>
                        <a:pt x="139" y="252"/>
                        <a:pt x="66" y="92"/>
                        <a:pt x="29" y="0"/>
                      </a:cubicBezTo>
                      <a:cubicBezTo>
                        <a:pt x="11" y="7"/>
                        <a:pt x="0" y="12"/>
                        <a:pt x="0" y="12"/>
                      </a:cubicBezTo>
                      <a:cubicBezTo>
                        <a:pt x="0" y="12"/>
                        <a:pt x="102" y="308"/>
                        <a:pt x="212" y="383"/>
                      </a:cubicBezTo>
                      <a:cubicBezTo>
                        <a:pt x="322" y="458"/>
                        <a:pt x="496" y="510"/>
                        <a:pt x="496" y="510"/>
                      </a:cubicBezTo>
                      <a:cubicBezTo>
                        <a:pt x="496" y="510"/>
                        <a:pt x="697" y="422"/>
                        <a:pt x="766" y="370"/>
                      </a:cubicBezTo>
                      <a:cubicBezTo>
                        <a:pt x="786" y="356"/>
                        <a:pt x="779" y="329"/>
                        <a:pt x="760" y="298"/>
                      </a:cubicBezTo>
                      <a:cubicBezTo>
                        <a:pt x="684" y="350"/>
                        <a:pt x="499" y="431"/>
                        <a:pt x="499" y="431"/>
                      </a:cubicBezTo>
                      <a:close/>
                    </a:path>
                  </a:pathLst>
                </a:custGeom>
                <a:solidFill>
                  <a:srgbClr val="914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64" name="Freeform 323"/>
                <p:cNvSpPr>
                  <a:spLocks/>
                </p:cNvSpPr>
                <p:nvPr/>
              </p:nvSpPr>
              <p:spPr bwMode="auto">
                <a:xfrm>
                  <a:off x="2592" y="1736"/>
                  <a:ext cx="333" cy="299"/>
                </a:xfrm>
                <a:custGeom>
                  <a:avLst/>
                  <a:gdLst>
                    <a:gd name="T0" fmla="*/ 264 w 264"/>
                    <a:gd name="T1" fmla="*/ 185 h 237"/>
                    <a:gd name="T2" fmla="*/ 204 w 264"/>
                    <a:gd name="T3" fmla="*/ 124 h 237"/>
                    <a:gd name="T4" fmla="*/ 153 w 264"/>
                    <a:gd name="T5" fmla="*/ 30 h 237"/>
                    <a:gd name="T6" fmla="*/ 71 w 264"/>
                    <a:gd name="T7" fmla="*/ 4 h 237"/>
                    <a:gd name="T8" fmla="*/ 49 w 264"/>
                    <a:gd name="T9" fmla="*/ 11 h 237"/>
                    <a:gd name="T10" fmla="*/ 7 w 264"/>
                    <a:gd name="T11" fmla="*/ 58 h 237"/>
                    <a:gd name="T12" fmla="*/ 2 w 264"/>
                    <a:gd name="T13" fmla="*/ 72 h 237"/>
                    <a:gd name="T14" fmla="*/ 9 w 264"/>
                    <a:gd name="T15" fmla="*/ 92 h 237"/>
                    <a:gd name="T16" fmla="*/ 22 w 264"/>
                    <a:gd name="T17" fmla="*/ 87 h 237"/>
                    <a:gd name="T18" fmla="*/ 22 w 264"/>
                    <a:gd name="T19" fmla="*/ 73 h 237"/>
                    <a:gd name="T20" fmla="*/ 58 w 264"/>
                    <a:gd name="T21" fmla="*/ 41 h 237"/>
                    <a:gd name="T22" fmla="*/ 105 w 264"/>
                    <a:gd name="T23" fmla="*/ 75 h 237"/>
                    <a:gd name="T24" fmla="*/ 117 w 264"/>
                    <a:gd name="T25" fmla="*/ 109 h 237"/>
                    <a:gd name="T26" fmla="*/ 135 w 264"/>
                    <a:gd name="T27" fmla="*/ 196 h 237"/>
                    <a:gd name="T28" fmla="*/ 213 w 264"/>
                    <a:gd name="T29" fmla="*/ 237 h 237"/>
                    <a:gd name="T30" fmla="*/ 264 w 264"/>
                    <a:gd name="T31" fmla="*/ 18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4" h="237">
                      <a:moveTo>
                        <a:pt x="264" y="185"/>
                      </a:moveTo>
                      <a:cubicBezTo>
                        <a:pt x="204" y="124"/>
                        <a:pt x="204" y="124"/>
                        <a:pt x="204" y="124"/>
                      </a:cubicBezTo>
                      <a:cubicBezTo>
                        <a:pt x="153" y="30"/>
                        <a:pt x="153" y="30"/>
                        <a:pt x="153" y="30"/>
                      </a:cubicBezTo>
                      <a:cubicBezTo>
                        <a:pt x="153" y="30"/>
                        <a:pt x="84" y="7"/>
                        <a:pt x="71" y="4"/>
                      </a:cubicBezTo>
                      <a:cubicBezTo>
                        <a:pt x="57" y="0"/>
                        <a:pt x="54" y="5"/>
                        <a:pt x="49" y="11"/>
                      </a:cubicBezTo>
                      <a:cubicBezTo>
                        <a:pt x="43" y="17"/>
                        <a:pt x="12" y="53"/>
                        <a:pt x="7" y="58"/>
                      </a:cubicBezTo>
                      <a:cubicBezTo>
                        <a:pt x="3" y="63"/>
                        <a:pt x="0" y="67"/>
                        <a:pt x="2" y="72"/>
                      </a:cubicBezTo>
                      <a:cubicBezTo>
                        <a:pt x="4" y="78"/>
                        <a:pt x="8" y="89"/>
                        <a:pt x="9" y="92"/>
                      </a:cubicBezTo>
                      <a:cubicBezTo>
                        <a:pt x="10" y="94"/>
                        <a:pt x="22" y="100"/>
                        <a:pt x="22" y="87"/>
                      </a:cubicBezTo>
                      <a:cubicBezTo>
                        <a:pt x="22" y="73"/>
                        <a:pt x="22" y="73"/>
                        <a:pt x="22" y="73"/>
                      </a:cubicBezTo>
                      <a:cubicBezTo>
                        <a:pt x="58" y="41"/>
                        <a:pt x="58" y="41"/>
                        <a:pt x="58" y="41"/>
                      </a:cubicBezTo>
                      <a:cubicBezTo>
                        <a:pt x="105" y="75"/>
                        <a:pt x="105" y="75"/>
                        <a:pt x="105" y="75"/>
                      </a:cubicBezTo>
                      <a:cubicBezTo>
                        <a:pt x="117" y="109"/>
                        <a:pt x="117" y="109"/>
                        <a:pt x="117" y="109"/>
                      </a:cubicBezTo>
                      <a:cubicBezTo>
                        <a:pt x="135" y="196"/>
                        <a:pt x="135" y="196"/>
                        <a:pt x="135" y="196"/>
                      </a:cubicBezTo>
                      <a:cubicBezTo>
                        <a:pt x="213" y="237"/>
                        <a:pt x="213" y="237"/>
                        <a:pt x="213" y="237"/>
                      </a:cubicBezTo>
                      <a:lnTo>
                        <a:pt x="264" y="185"/>
                      </a:lnTo>
                      <a:close/>
                    </a:path>
                  </a:pathLst>
                </a:custGeom>
                <a:solidFill>
                  <a:srgbClr val="E7B2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65" name="Freeform 324"/>
                <p:cNvSpPr>
                  <a:spLocks/>
                </p:cNvSpPr>
                <p:nvPr/>
              </p:nvSpPr>
              <p:spPr bwMode="auto">
                <a:xfrm>
                  <a:off x="2625" y="1755"/>
                  <a:ext cx="158" cy="126"/>
                </a:xfrm>
                <a:custGeom>
                  <a:avLst/>
                  <a:gdLst>
                    <a:gd name="T0" fmla="*/ 125 w 125"/>
                    <a:gd name="T1" fmla="*/ 34 h 100"/>
                    <a:gd name="T2" fmla="*/ 70 w 125"/>
                    <a:gd name="T3" fmla="*/ 4 h 100"/>
                    <a:gd name="T4" fmla="*/ 48 w 125"/>
                    <a:gd name="T5" fmla="*/ 11 h 100"/>
                    <a:gd name="T6" fmla="*/ 7 w 125"/>
                    <a:gd name="T7" fmla="*/ 58 h 100"/>
                    <a:gd name="T8" fmla="*/ 2 w 125"/>
                    <a:gd name="T9" fmla="*/ 73 h 100"/>
                    <a:gd name="T10" fmla="*/ 8 w 125"/>
                    <a:gd name="T11" fmla="*/ 92 h 100"/>
                    <a:gd name="T12" fmla="*/ 22 w 125"/>
                    <a:gd name="T13" fmla="*/ 87 h 100"/>
                    <a:gd name="T14" fmla="*/ 21 w 125"/>
                    <a:gd name="T15" fmla="*/ 73 h 100"/>
                    <a:gd name="T16" fmla="*/ 58 w 125"/>
                    <a:gd name="T17" fmla="*/ 42 h 100"/>
                    <a:gd name="T18" fmla="*/ 105 w 125"/>
                    <a:gd name="T19" fmla="*/ 7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00">
                      <a:moveTo>
                        <a:pt x="125" y="34"/>
                      </a:moveTo>
                      <a:cubicBezTo>
                        <a:pt x="125" y="34"/>
                        <a:pt x="83" y="8"/>
                        <a:pt x="70" y="4"/>
                      </a:cubicBezTo>
                      <a:cubicBezTo>
                        <a:pt x="57" y="0"/>
                        <a:pt x="54" y="5"/>
                        <a:pt x="48" y="11"/>
                      </a:cubicBezTo>
                      <a:cubicBezTo>
                        <a:pt x="43" y="17"/>
                        <a:pt x="11" y="54"/>
                        <a:pt x="7" y="58"/>
                      </a:cubicBezTo>
                      <a:cubicBezTo>
                        <a:pt x="2" y="63"/>
                        <a:pt x="0" y="67"/>
                        <a:pt x="2" y="73"/>
                      </a:cubicBezTo>
                      <a:cubicBezTo>
                        <a:pt x="4" y="78"/>
                        <a:pt x="7" y="89"/>
                        <a:pt x="8" y="92"/>
                      </a:cubicBezTo>
                      <a:cubicBezTo>
                        <a:pt x="9" y="95"/>
                        <a:pt x="22" y="100"/>
                        <a:pt x="22" y="87"/>
                      </a:cubicBezTo>
                      <a:cubicBezTo>
                        <a:pt x="21" y="74"/>
                        <a:pt x="21" y="73"/>
                        <a:pt x="21" y="73"/>
                      </a:cubicBezTo>
                      <a:cubicBezTo>
                        <a:pt x="58" y="42"/>
                        <a:pt x="58" y="42"/>
                        <a:pt x="58" y="42"/>
                      </a:cubicBezTo>
                      <a:cubicBezTo>
                        <a:pt x="105" y="75"/>
                        <a:pt x="105" y="75"/>
                        <a:pt x="105" y="75"/>
                      </a:cubicBezTo>
                    </a:path>
                  </a:pathLst>
                </a:custGeom>
                <a:solidFill>
                  <a:srgbClr val="E7B2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66" name="Freeform 325"/>
                <p:cNvSpPr>
                  <a:spLocks noEditPoints="1"/>
                </p:cNvSpPr>
                <p:nvPr/>
              </p:nvSpPr>
              <p:spPr bwMode="auto">
                <a:xfrm>
                  <a:off x="2580" y="1648"/>
                  <a:ext cx="161" cy="296"/>
                </a:xfrm>
                <a:custGeom>
                  <a:avLst/>
                  <a:gdLst>
                    <a:gd name="T0" fmla="*/ 121 w 127"/>
                    <a:gd name="T1" fmla="*/ 10 h 234"/>
                    <a:gd name="T2" fmla="*/ 107 w 127"/>
                    <a:gd name="T3" fmla="*/ 3 h 234"/>
                    <a:gd name="T4" fmla="*/ 101 w 127"/>
                    <a:gd name="T5" fmla="*/ 0 h 234"/>
                    <a:gd name="T6" fmla="*/ 0 w 127"/>
                    <a:gd name="T7" fmla="*/ 203 h 234"/>
                    <a:gd name="T8" fmla="*/ 0 w 127"/>
                    <a:gd name="T9" fmla="*/ 203 h 234"/>
                    <a:gd name="T10" fmla="*/ 1 w 127"/>
                    <a:gd name="T11" fmla="*/ 219 h 234"/>
                    <a:gd name="T12" fmla="*/ 1 w 127"/>
                    <a:gd name="T13" fmla="*/ 234 h 234"/>
                    <a:gd name="T14" fmla="*/ 13 w 127"/>
                    <a:gd name="T15" fmla="*/ 225 h 234"/>
                    <a:gd name="T16" fmla="*/ 13 w 127"/>
                    <a:gd name="T17" fmla="*/ 225 h 234"/>
                    <a:gd name="T18" fmla="*/ 26 w 127"/>
                    <a:gd name="T19" fmla="*/ 216 h 234"/>
                    <a:gd name="T20" fmla="*/ 26 w 127"/>
                    <a:gd name="T21" fmla="*/ 216 h 234"/>
                    <a:gd name="T22" fmla="*/ 127 w 127"/>
                    <a:gd name="T23" fmla="*/ 13 h 234"/>
                    <a:gd name="T24" fmla="*/ 121 w 127"/>
                    <a:gd name="T25" fmla="*/ 10 h 234"/>
                    <a:gd name="T26" fmla="*/ 25 w 127"/>
                    <a:gd name="T27" fmla="*/ 204 h 234"/>
                    <a:gd name="T28" fmla="*/ 24 w 127"/>
                    <a:gd name="T29" fmla="*/ 213 h 234"/>
                    <a:gd name="T30" fmla="*/ 25 w 127"/>
                    <a:gd name="T31" fmla="*/ 204 h 234"/>
                    <a:gd name="T32" fmla="*/ 24 w 127"/>
                    <a:gd name="T33" fmla="*/ 214 h 234"/>
                    <a:gd name="T34" fmla="*/ 24 w 127"/>
                    <a:gd name="T35" fmla="*/ 21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7" h="234">
                      <a:moveTo>
                        <a:pt x="121" y="10"/>
                      </a:moveTo>
                      <a:cubicBezTo>
                        <a:pt x="107" y="3"/>
                        <a:pt x="107" y="3"/>
                        <a:pt x="107" y="3"/>
                      </a:cubicBezTo>
                      <a:cubicBezTo>
                        <a:pt x="101" y="0"/>
                        <a:pt x="101" y="0"/>
                        <a:pt x="101" y="0"/>
                      </a:cubicBezTo>
                      <a:cubicBezTo>
                        <a:pt x="0" y="203"/>
                        <a:pt x="0" y="203"/>
                        <a:pt x="0" y="203"/>
                      </a:cubicBezTo>
                      <a:cubicBezTo>
                        <a:pt x="0" y="203"/>
                        <a:pt x="0" y="203"/>
                        <a:pt x="0" y="203"/>
                      </a:cubicBezTo>
                      <a:cubicBezTo>
                        <a:pt x="1" y="219"/>
                        <a:pt x="1" y="219"/>
                        <a:pt x="1" y="219"/>
                      </a:cubicBezTo>
                      <a:cubicBezTo>
                        <a:pt x="1" y="234"/>
                        <a:pt x="1" y="234"/>
                        <a:pt x="1" y="234"/>
                      </a:cubicBezTo>
                      <a:cubicBezTo>
                        <a:pt x="13" y="225"/>
                        <a:pt x="13" y="225"/>
                        <a:pt x="13" y="225"/>
                      </a:cubicBezTo>
                      <a:cubicBezTo>
                        <a:pt x="13" y="225"/>
                        <a:pt x="13" y="225"/>
                        <a:pt x="13" y="225"/>
                      </a:cubicBezTo>
                      <a:cubicBezTo>
                        <a:pt x="26" y="216"/>
                        <a:pt x="26" y="216"/>
                        <a:pt x="26" y="216"/>
                      </a:cubicBezTo>
                      <a:cubicBezTo>
                        <a:pt x="26" y="216"/>
                        <a:pt x="26" y="216"/>
                        <a:pt x="26" y="216"/>
                      </a:cubicBezTo>
                      <a:cubicBezTo>
                        <a:pt x="127" y="13"/>
                        <a:pt x="127" y="13"/>
                        <a:pt x="127" y="13"/>
                      </a:cubicBezTo>
                      <a:lnTo>
                        <a:pt x="121" y="10"/>
                      </a:lnTo>
                      <a:close/>
                      <a:moveTo>
                        <a:pt x="25" y="204"/>
                      </a:moveTo>
                      <a:cubicBezTo>
                        <a:pt x="23" y="207"/>
                        <a:pt x="23" y="210"/>
                        <a:pt x="24" y="213"/>
                      </a:cubicBezTo>
                      <a:cubicBezTo>
                        <a:pt x="23" y="210"/>
                        <a:pt x="23" y="207"/>
                        <a:pt x="25" y="204"/>
                      </a:cubicBezTo>
                      <a:close/>
                      <a:moveTo>
                        <a:pt x="24" y="214"/>
                      </a:moveTo>
                      <a:cubicBezTo>
                        <a:pt x="24" y="214"/>
                        <a:pt x="24" y="214"/>
                        <a:pt x="24" y="214"/>
                      </a:cubicBezTo>
                    </a:path>
                  </a:pathLst>
                </a:custGeom>
                <a:solidFill>
                  <a:srgbClr val="1223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67" name="Freeform 326"/>
                <p:cNvSpPr>
                  <a:spLocks/>
                </p:cNvSpPr>
                <p:nvPr/>
              </p:nvSpPr>
              <p:spPr bwMode="auto">
                <a:xfrm>
                  <a:off x="2708" y="1633"/>
                  <a:ext cx="40" cy="32"/>
                </a:xfrm>
                <a:custGeom>
                  <a:avLst/>
                  <a:gdLst>
                    <a:gd name="T0" fmla="*/ 33 w 40"/>
                    <a:gd name="T1" fmla="*/ 13 h 32"/>
                    <a:gd name="T2" fmla="*/ 15 w 40"/>
                    <a:gd name="T3" fmla="*/ 4 h 32"/>
                    <a:gd name="T4" fmla="*/ 8 w 40"/>
                    <a:gd name="T5" fmla="*/ 0 h 32"/>
                    <a:gd name="T6" fmla="*/ 0 w 40"/>
                    <a:gd name="T7" fmla="*/ 15 h 32"/>
                    <a:gd name="T8" fmla="*/ 8 w 40"/>
                    <a:gd name="T9" fmla="*/ 19 h 32"/>
                    <a:gd name="T10" fmla="*/ 25 w 40"/>
                    <a:gd name="T11" fmla="*/ 28 h 32"/>
                    <a:gd name="T12" fmla="*/ 33 w 40"/>
                    <a:gd name="T13" fmla="*/ 32 h 32"/>
                    <a:gd name="T14" fmla="*/ 40 w 40"/>
                    <a:gd name="T15" fmla="*/ 17 h 32"/>
                    <a:gd name="T16" fmla="*/ 33 w 40"/>
                    <a:gd name="T17"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2">
                      <a:moveTo>
                        <a:pt x="33" y="13"/>
                      </a:moveTo>
                      <a:lnTo>
                        <a:pt x="15" y="4"/>
                      </a:lnTo>
                      <a:lnTo>
                        <a:pt x="8" y="0"/>
                      </a:lnTo>
                      <a:lnTo>
                        <a:pt x="0" y="15"/>
                      </a:lnTo>
                      <a:lnTo>
                        <a:pt x="8" y="19"/>
                      </a:lnTo>
                      <a:lnTo>
                        <a:pt x="25" y="28"/>
                      </a:lnTo>
                      <a:lnTo>
                        <a:pt x="33" y="32"/>
                      </a:lnTo>
                      <a:lnTo>
                        <a:pt x="40" y="17"/>
                      </a:lnTo>
                      <a:lnTo>
                        <a:pt x="33" y="13"/>
                      </a:lnTo>
                      <a:close/>
                    </a:path>
                  </a:pathLst>
                </a:custGeom>
                <a:solidFill>
                  <a:srgbClr val="1223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68" name="Freeform 327"/>
                <p:cNvSpPr>
                  <a:spLocks/>
                </p:cNvSpPr>
                <p:nvPr/>
              </p:nvSpPr>
              <p:spPr bwMode="auto">
                <a:xfrm>
                  <a:off x="2607" y="1800"/>
                  <a:ext cx="163" cy="183"/>
                </a:xfrm>
                <a:custGeom>
                  <a:avLst/>
                  <a:gdLst>
                    <a:gd name="T0" fmla="*/ 123 w 129"/>
                    <a:gd name="T1" fmla="*/ 145 h 145"/>
                    <a:gd name="T2" fmla="*/ 67 w 129"/>
                    <a:gd name="T3" fmla="*/ 104 h 145"/>
                    <a:gd name="T4" fmla="*/ 10 w 129"/>
                    <a:gd name="T5" fmla="*/ 31 h 145"/>
                    <a:gd name="T6" fmla="*/ 10 w 129"/>
                    <a:gd name="T7" fmla="*/ 7 h 145"/>
                    <a:gd name="T8" fmla="*/ 40 w 129"/>
                    <a:gd name="T9" fmla="*/ 21 h 145"/>
                    <a:gd name="T10" fmla="*/ 111 w 129"/>
                    <a:gd name="T11" fmla="*/ 62 h 145"/>
                    <a:gd name="T12" fmla="*/ 123 w 129"/>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129" h="145">
                      <a:moveTo>
                        <a:pt x="123" y="145"/>
                      </a:moveTo>
                      <a:cubicBezTo>
                        <a:pt x="123" y="145"/>
                        <a:pt x="85" y="128"/>
                        <a:pt x="67" y="104"/>
                      </a:cubicBezTo>
                      <a:cubicBezTo>
                        <a:pt x="48" y="81"/>
                        <a:pt x="10" y="31"/>
                        <a:pt x="10" y="31"/>
                      </a:cubicBezTo>
                      <a:cubicBezTo>
                        <a:pt x="10" y="31"/>
                        <a:pt x="0" y="14"/>
                        <a:pt x="10" y="7"/>
                      </a:cubicBezTo>
                      <a:cubicBezTo>
                        <a:pt x="20" y="0"/>
                        <a:pt x="40" y="21"/>
                        <a:pt x="40" y="21"/>
                      </a:cubicBezTo>
                      <a:cubicBezTo>
                        <a:pt x="40" y="21"/>
                        <a:pt x="72" y="70"/>
                        <a:pt x="111" y="62"/>
                      </a:cubicBezTo>
                      <a:cubicBezTo>
                        <a:pt x="129" y="71"/>
                        <a:pt x="123" y="145"/>
                        <a:pt x="123" y="145"/>
                      </a:cubicBezTo>
                      <a:close/>
                    </a:path>
                  </a:pathLst>
                </a:custGeom>
                <a:solidFill>
                  <a:srgbClr val="E7B2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69" name="Freeform 328"/>
                <p:cNvSpPr>
                  <a:spLocks/>
                </p:cNvSpPr>
                <p:nvPr/>
              </p:nvSpPr>
              <p:spPr bwMode="auto">
                <a:xfrm>
                  <a:off x="2794" y="1907"/>
                  <a:ext cx="124" cy="133"/>
                </a:xfrm>
                <a:custGeom>
                  <a:avLst/>
                  <a:gdLst>
                    <a:gd name="T0" fmla="*/ 39 w 124"/>
                    <a:gd name="T1" fmla="*/ 133 h 133"/>
                    <a:gd name="T2" fmla="*/ 124 w 124"/>
                    <a:gd name="T3" fmla="*/ 35 h 133"/>
                    <a:gd name="T4" fmla="*/ 86 w 124"/>
                    <a:gd name="T5" fmla="*/ 0 h 133"/>
                    <a:gd name="T6" fmla="*/ 0 w 124"/>
                    <a:gd name="T7" fmla="*/ 100 h 133"/>
                    <a:gd name="T8" fmla="*/ 39 w 124"/>
                    <a:gd name="T9" fmla="*/ 133 h 133"/>
                  </a:gdLst>
                  <a:ahLst/>
                  <a:cxnLst>
                    <a:cxn ang="0">
                      <a:pos x="T0" y="T1"/>
                    </a:cxn>
                    <a:cxn ang="0">
                      <a:pos x="T2" y="T3"/>
                    </a:cxn>
                    <a:cxn ang="0">
                      <a:pos x="T4" y="T5"/>
                    </a:cxn>
                    <a:cxn ang="0">
                      <a:pos x="T6" y="T7"/>
                    </a:cxn>
                    <a:cxn ang="0">
                      <a:pos x="T8" y="T9"/>
                    </a:cxn>
                  </a:cxnLst>
                  <a:rect l="0" t="0" r="r" b="b"/>
                  <a:pathLst>
                    <a:path w="124" h="133">
                      <a:moveTo>
                        <a:pt x="39" y="133"/>
                      </a:moveTo>
                      <a:lnTo>
                        <a:pt x="124" y="35"/>
                      </a:lnTo>
                      <a:lnTo>
                        <a:pt x="86" y="0"/>
                      </a:lnTo>
                      <a:lnTo>
                        <a:pt x="0" y="100"/>
                      </a:lnTo>
                      <a:lnTo>
                        <a:pt x="39" y="133"/>
                      </a:lnTo>
                      <a:close/>
                    </a:path>
                  </a:pathLst>
                </a:custGeom>
                <a:solidFill>
                  <a:srgbClr val="F9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70" name="Freeform 329"/>
                <p:cNvSpPr>
                  <a:spLocks/>
                </p:cNvSpPr>
                <p:nvPr/>
              </p:nvSpPr>
              <p:spPr bwMode="auto">
                <a:xfrm>
                  <a:off x="2786" y="1929"/>
                  <a:ext cx="519" cy="1125"/>
                </a:xfrm>
                <a:custGeom>
                  <a:avLst/>
                  <a:gdLst>
                    <a:gd name="T0" fmla="*/ 0 w 410"/>
                    <a:gd name="T1" fmla="*/ 581 h 890"/>
                    <a:gd name="T2" fmla="*/ 214 w 410"/>
                    <a:gd name="T3" fmla="*/ 504 h 890"/>
                    <a:gd name="T4" fmla="*/ 28 w 410"/>
                    <a:gd name="T5" fmla="*/ 86 h 890"/>
                    <a:gd name="T6" fmla="*/ 107 w 410"/>
                    <a:gd name="T7" fmla="*/ 0 h 890"/>
                    <a:gd name="T8" fmla="*/ 379 w 410"/>
                    <a:gd name="T9" fmla="*/ 330 h 890"/>
                    <a:gd name="T10" fmla="*/ 397 w 410"/>
                    <a:gd name="T11" fmla="*/ 640 h 890"/>
                    <a:gd name="T12" fmla="*/ 171 w 410"/>
                    <a:gd name="T13" fmla="*/ 844 h 890"/>
                    <a:gd name="T14" fmla="*/ 0 w 410"/>
                    <a:gd name="T15" fmla="*/ 581 h 8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 h="890">
                      <a:moveTo>
                        <a:pt x="0" y="581"/>
                      </a:moveTo>
                      <a:cubicBezTo>
                        <a:pt x="0" y="581"/>
                        <a:pt x="145" y="566"/>
                        <a:pt x="214" y="504"/>
                      </a:cubicBezTo>
                      <a:cubicBezTo>
                        <a:pt x="282" y="442"/>
                        <a:pt x="179" y="209"/>
                        <a:pt x="28" y="86"/>
                      </a:cubicBezTo>
                      <a:cubicBezTo>
                        <a:pt x="72" y="34"/>
                        <a:pt x="107" y="0"/>
                        <a:pt x="107" y="0"/>
                      </a:cubicBezTo>
                      <a:cubicBezTo>
                        <a:pt x="107" y="0"/>
                        <a:pt x="348" y="200"/>
                        <a:pt x="379" y="330"/>
                      </a:cubicBezTo>
                      <a:cubicBezTo>
                        <a:pt x="410" y="459"/>
                        <a:pt x="397" y="640"/>
                        <a:pt x="397" y="640"/>
                      </a:cubicBezTo>
                      <a:cubicBezTo>
                        <a:pt x="397" y="640"/>
                        <a:pt x="243" y="797"/>
                        <a:pt x="171" y="844"/>
                      </a:cubicBezTo>
                      <a:cubicBezTo>
                        <a:pt x="98" y="890"/>
                        <a:pt x="0" y="581"/>
                        <a:pt x="0" y="581"/>
                      </a:cubicBezTo>
                      <a:close/>
                    </a:path>
                  </a:pathLst>
                </a:custGeom>
                <a:solidFill>
                  <a:srgbClr val="C68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71" name="Freeform 330"/>
                <p:cNvSpPr>
                  <a:spLocks/>
                </p:cNvSpPr>
                <p:nvPr/>
              </p:nvSpPr>
              <p:spPr bwMode="auto">
                <a:xfrm>
                  <a:off x="2894" y="1929"/>
                  <a:ext cx="411" cy="1083"/>
                </a:xfrm>
                <a:custGeom>
                  <a:avLst/>
                  <a:gdLst>
                    <a:gd name="T0" fmla="*/ 237 w 325"/>
                    <a:gd name="T1" fmla="*/ 615 h 857"/>
                    <a:gd name="T2" fmla="*/ 218 w 325"/>
                    <a:gd name="T3" fmla="*/ 305 h 857"/>
                    <a:gd name="T4" fmla="*/ 0 w 325"/>
                    <a:gd name="T5" fmla="*/ 23 h 857"/>
                    <a:gd name="T6" fmla="*/ 22 w 325"/>
                    <a:gd name="T7" fmla="*/ 0 h 857"/>
                    <a:gd name="T8" fmla="*/ 294 w 325"/>
                    <a:gd name="T9" fmla="*/ 330 h 857"/>
                    <a:gd name="T10" fmla="*/ 312 w 325"/>
                    <a:gd name="T11" fmla="*/ 640 h 857"/>
                    <a:gd name="T12" fmla="*/ 86 w 325"/>
                    <a:gd name="T13" fmla="*/ 844 h 857"/>
                    <a:gd name="T14" fmla="*/ 20 w 325"/>
                    <a:gd name="T15" fmla="*/ 812 h 857"/>
                    <a:gd name="T16" fmla="*/ 237 w 325"/>
                    <a:gd name="T17" fmla="*/ 615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5" h="857">
                      <a:moveTo>
                        <a:pt x="237" y="615"/>
                      </a:moveTo>
                      <a:cubicBezTo>
                        <a:pt x="237" y="615"/>
                        <a:pt x="249" y="435"/>
                        <a:pt x="218" y="305"/>
                      </a:cubicBezTo>
                      <a:cubicBezTo>
                        <a:pt x="197" y="215"/>
                        <a:pt x="73" y="90"/>
                        <a:pt x="0" y="23"/>
                      </a:cubicBezTo>
                      <a:cubicBezTo>
                        <a:pt x="13" y="8"/>
                        <a:pt x="22" y="0"/>
                        <a:pt x="22" y="0"/>
                      </a:cubicBezTo>
                      <a:cubicBezTo>
                        <a:pt x="22" y="0"/>
                        <a:pt x="263" y="200"/>
                        <a:pt x="294" y="330"/>
                      </a:cubicBezTo>
                      <a:cubicBezTo>
                        <a:pt x="325" y="459"/>
                        <a:pt x="312" y="640"/>
                        <a:pt x="312" y="640"/>
                      </a:cubicBezTo>
                      <a:cubicBezTo>
                        <a:pt x="312" y="640"/>
                        <a:pt x="158" y="797"/>
                        <a:pt x="86" y="844"/>
                      </a:cubicBezTo>
                      <a:cubicBezTo>
                        <a:pt x="65" y="857"/>
                        <a:pt x="42" y="841"/>
                        <a:pt x="20" y="812"/>
                      </a:cubicBezTo>
                      <a:cubicBezTo>
                        <a:pt x="96" y="759"/>
                        <a:pt x="237" y="615"/>
                        <a:pt x="237" y="615"/>
                      </a:cubicBezTo>
                      <a:close/>
                    </a:path>
                  </a:pathLst>
                </a:custGeom>
                <a:solidFill>
                  <a:srgbClr val="914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72" name="Freeform 331"/>
                <p:cNvSpPr>
                  <a:spLocks/>
                </p:cNvSpPr>
                <p:nvPr/>
              </p:nvSpPr>
              <p:spPr bwMode="auto">
                <a:xfrm>
                  <a:off x="1762" y="2231"/>
                  <a:ext cx="232" cy="370"/>
                </a:xfrm>
                <a:custGeom>
                  <a:avLst/>
                  <a:gdLst>
                    <a:gd name="T0" fmla="*/ 107 w 183"/>
                    <a:gd name="T1" fmla="*/ 293 h 293"/>
                    <a:gd name="T2" fmla="*/ 21 w 183"/>
                    <a:gd name="T3" fmla="*/ 181 h 293"/>
                    <a:gd name="T4" fmla="*/ 17 w 183"/>
                    <a:gd name="T5" fmla="*/ 107 h 293"/>
                    <a:gd name="T6" fmla="*/ 33 w 183"/>
                    <a:gd name="T7" fmla="*/ 31 h 293"/>
                    <a:gd name="T8" fmla="*/ 36 w 183"/>
                    <a:gd name="T9" fmla="*/ 35 h 293"/>
                    <a:gd name="T10" fmla="*/ 45 w 183"/>
                    <a:gd name="T11" fmla="*/ 11 h 293"/>
                    <a:gd name="T12" fmla="*/ 59 w 183"/>
                    <a:gd name="T13" fmla="*/ 30 h 293"/>
                    <a:gd name="T14" fmla="*/ 73 w 183"/>
                    <a:gd name="T15" fmla="*/ 1 h 293"/>
                    <a:gd name="T16" fmla="*/ 91 w 183"/>
                    <a:gd name="T17" fmla="*/ 30 h 293"/>
                    <a:gd name="T18" fmla="*/ 107 w 183"/>
                    <a:gd name="T19" fmla="*/ 3 h 293"/>
                    <a:gd name="T20" fmla="*/ 125 w 183"/>
                    <a:gd name="T21" fmla="*/ 35 h 293"/>
                    <a:gd name="T22" fmla="*/ 133 w 183"/>
                    <a:gd name="T23" fmla="*/ 130 h 293"/>
                    <a:gd name="T24" fmla="*/ 138 w 183"/>
                    <a:gd name="T25" fmla="*/ 53 h 293"/>
                    <a:gd name="T26" fmla="*/ 161 w 183"/>
                    <a:gd name="T27" fmla="*/ 75 h 293"/>
                    <a:gd name="T28" fmla="*/ 179 w 183"/>
                    <a:gd name="T29" fmla="*/ 176 h 293"/>
                    <a:gd name="T30" fmla="*/ 169 w 183"/>
                    <a:gd name="T31" fmla="*/ 270 h 293"/>
                    <a:gd name="T32" fmla="*/ 107 w 183"/>
                    <a:gd name="T33"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 h="293">
                      <a:moveTo>
                        <a:pt x="107" y="293"/>
                      </a:moveTo>
                      <a:cubicBezTo>
                        <a:pt x="107" y="293"/>
                        <a:pt x="43" y="214"/>
                        <a:pt x="21" y="181"/>
                      </a:cubicBezTo>
                      <a:cubicBezTo>
                        <a:pt x="0" y="148"/>
                        <a:pt x="14" y="142"/>
                        <a:pt x="17" y="107"/>
                      </a:cubicBezTo>
                      <a:cubicBezTo>
                        <a:pt x="21" y="72"/>
                        <a:pt x="20" y="39"/>
                        <a:pt x="33" y="31"/>
                      </a:cubicBezTo>
                      <a:cubicBezTo>
                        <a:pt x="36" y="35"/>
                        <a:pt x="36" y="35"/>
                        <a:pt x="36" y="35"/>
                      </a:cubicBezTo>
                      <a:cubicBezTo>
                        <a:pt x="36" y="35"/>
                        <a:pt x="35" y="17"/>
                        <a:pt x="45" y="11"/>
                      </a:cubicBezTo>
                      <a:cubicBezTo>
                        <a:pt x="56" y="6"/>
                        <a:pt x="58" y="21"/>
                        <a:pt x="59" y="30"/>
                      </a:cubicBezTo>
                      <a:cubicBezTo>
                        <a:pt x="58" y="10"/>
                        <a:pt x="63" y="2"/>
                        <a:pt x="73" y="1"/>
                      </a:cubicBezTo>
                      <a:cubicBezTo>
                        <a:pt x="83" y="0"/>
                        <a:pt x="89" y="15"/>
                        <a:pt x="91" y="30"/>
                      </a:cubicBezTo>
                      <a:cubicBezTo>
                        <a:pt x="90" y="13"/>
                        <a:pt x="99" y="5"/>
                        <a:pt x="107" y="3"/>
                      </a:cubicBezTo>
                      <a:cubicBezTo>
                        <a:pt x="114" y="1"/>
                        <a:pt x="127" y="9"/>
                        <a:pt x="125" y="35"/>
                      </a:cubicBezTo>
                      <a:cubicBezTo>
                        <a:pt x="123" y="60"/>
                        <a:pt x="133" y="130"/>
                        <a:pt x="133" y="130"/>
                      </a:cubicBezTo>
                      <a:cubicBezTo>
                        <a:pt x="133" y="130"/>
                        <a:pt x="138" y="58"/>
                        <a:pt x="138" y="53"/>
                      </a:cubicBezTo>
                      <a:cubicBezTo>
                        <a:pt x="137" y="48"/>
                        <a:pt x="160" y="42"/>
                        <a:pt x="161" y="75"/>
                      </a:cubicBezTo>
                      <a:cubicBezTo>
                        <a:pt x="161" y="108"/>
                        <a:pt x="174" y="145"/>
                        <a:pt x="179" y="176"/>
                      </a:cubicBezTo>
                      <a:cubicBezTo>
                        <a:pt x="183" y="208"/>
                        <a:pt x="183" y="256"/>
                        <a:pt x="169" y="270"/>
                      </a:cubicBezTo>
                      <a:cubicBezTo>
                        <a:pt x="119" y="288"/>
                        <a:pt x="107" y="293"/>
                        <a:pt x="107" y="293"/>
                      </a:cubicBezTo>
                      <a:close/>
                    </a:path>
                  </a:pathLst>
                </a:custGeom>
                <a:solidFill>
                  <a:srgbClr val="E7B2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73" name="Freeform 332"/>
                <p:cNvSpPr>
                  <a:spLocks/>
                </p:cNvSpPr>
                <p:nvPr/>
              </p:nvSpPr>
              <p:spPr bwMode="auto">
                <a:xfrm>
                  <a:off x="2412" y="2490"/>
                  <a:ext cx="572" cy="526"/>
                </a:xfrm>
                <a:custGeom>
                  <a:avLst/>
                  <a:gdLst>
                    <a:gd name="T0" fmla="*/ 301 w 452"/>
                    <a:gd name="T1" fmla="*/ 9 h 416"/>
                    <a:gd name="T2" fmla="*/ 230 w 452"/>
                    <a:gd name="T3" fmla="*/ 25 h 416"/>
                    <a:gd name="T4" fmla="*/ 27 w 452"/>
                    <a:gd name="T5" fmla="*/ 211 h 416"/>
                    <a:gd name="T6" fmla="*/ 9 w 452"/>
                    <a:gd name="T7" fmla="*/ 278 h 416"/>
                    <a:gd name="T8" fmla="*/ 69 w 452"/>
                    <a:gd name="T9" fmla="*/ 394 h 416"/>
                    <a:gd name="T10" fmla="*/ 126 w 452"/>
                    <a:gd name="T11" fmla="*/ 402 h 416"/>
                    <a:gd name="T12" fmla="*/ 248 w 452"/>
                    <a:gd name="T13" fmla="*/ 317 h 416"/>
                    <a:gd name="T14" fmla="*/ 319 w 452"/>
                    <a:gd name="T15" fmla="*/ 254 h 416"/>
                    <a:gd name="T16" fmla="*/ 435 w 452"/>
                    <a:gd name="T17" fmla="*/ 119 h 416"/>
                    <a:gd name="T18" fmla="*/ 430 w 452"/>
                    <a:gd name="T19" fmla="*/ 67 h 416"/>
                    <a:gd name="T20" fmla="*/ 301 w 452"/>
                    <a:gd name="T21" fmla="*/ 9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2" h="416">
                      <a:moveTo>
                        <a:pt x="301" y="9"/>
                      </a:moveTo>
                      <a:cubicBezTo>
                        <a:pt x="282" y="0"/>
                        <a:pt x="250" y="8"/>
                        <a:pt x="230" y="25"/>
                      </a:cubicBezTo>
                      <a:cubicBezTo>
                        <a:pt x="27" y="211"/>
                        <a:pt x="27" y="211"/>
                        <a:pt x="27" y="211"/>
                      </a:cubicBezTo>
                      <a:cubicBezTo>
                        <a:pt x="8" y="229"/>
                        <a:pt x="0" y="259"/>
                        <a:pt x="9" y="278"/>
                      </a:cubicBezTo>
                      <a:cubicBezTo>
                        <a:pt x="69" y="394"/>
                        <a:pt x="69" y="394"/>
                        <a:pt x="69" y="394"/>
                      </a:cubicBezTo>
                      <a:cubicBezTo>
                        <a:pt x="79" y="413"/>
                        <a:pt x="104" y="416"/>
                        <a:pt x="126" y="402"/>
                      </a:cubicBezTo>
                      <a:cubicBezTo>
                        <a:pt x="248" y="317"/>
                        <a:pt x="248" y="317"/>
                        <a:pt x="248" y="317"/>
                      </a:cubicBezTo>
                      <a:cubicBezTo>
                        <a:pt x="270" y="302"/>
                        <a:pt x="302" y="273"/>
                        <a:pt x="319" y="254"/>
                      </a:cubicBezTo>
                      <a:cubicBezTo>
                        <a:pt x="435" y="119"/>
                        <a:pt x="435" y="119"/>
                        <a:pt x="435" y="119"/>
                      </a:cubicBezTo>
                      <a:cubicBezTo>
                        <a:pt x="452" y="100"/>
                        <a:pt x="450" y="76"/>
                        <a:pt x="430" y="67"/>
                      </a:cubicBezTo>
                      <a:lnTo>
                        <a:pt x="301" y="9"/>
                      </a:lnTo>
                      <a:close/>
                    </a:path>
                  </a:pathLst>
                </a:custGeom>
                <a:solidFill>
                  <a:srgbClr val="C68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74" name="Freeform 333"/>
                <p:cNvSpPr>
                  <a:spLocks/>
                </p:cNvSpPr>
                <p:nvPr/>
              </p:nvSpPr>
              <p:spPr bwMode="auto">
                <a:xfrm>
                  <a:off x="2515" y="2596"/>
                  <a:ext cx="601" cy="618"/>
                </a:xfrm>
                <a:custGeom>
                  <a:avLst/>
                  <a:gdLst>
                    <a:gd name="T0" fmla="*/ 391 w 476"/>
                    <a:gd name="T1" fmla="*/ 104 h 489"/>
                    <a:gd name="T2" fmla="*/ 85 w 476"/>
                    <a:gd name="T3" fmla="*/ 77 h 489"/>
                    <a:gd name="T4" fmla="*/ 84 w 476"/>
                    <a:gd name="T5" fmla="*/ 385 h 489"/>
                    <a:gd name="T6" fmla="*/ 390 w 476"/>
                    <a:gd name="T7" fmla="*/ 411 h 489"/>
                    <a:gd name="T8" fmla="*/ 391 w 476"/>
                    <a:gd name="T9" fmla="*/ 104 h 489"/>
                  </a:gdLst>
                  <a:ahLst/>
                  <a:cxnLst>
                    <a:cxn ang="0">
                      <a:pos x="T0" y="T1"/>
                    </a:cxn>
                    <a:cxn ang="0">
                      <a:pos x="T2" y="T3"/>
                    </a:cxn>
                    <a:cxn ang="0">
                      <a:pos x="T4" y="T5"/>
                    </a:cxn>
                    <a:cxn ang="0">
                      <a:pos x="T6" y="T7"/>
                    </a:cxn>
                    <a:cxn ang="0">
                      <a:pos x="T8" y="T9"/>
                    </a:cxn>
                  </a:cxnLst>
                  <a:rect l="0" t="0" r="r" b="b"/>
                  <a:pathLst>
                    <a:path w="476" h="489">
                      <a:moveTo>
                        <a:pt x="391" y="104"/>
                      </a:moveTo>
                      <a:cubicBezTo>
                        <a:pt x="307" y="11"/>
                        <a:pt x="170" y="0"/>
                        <a:pt x="85" y="77"/>
                      </a:cubicBezTo>
                      <a:cubicBezTo>
                        <a:pt x="0" y="155"/>
                        <a:pt x="0" y="292"/>
                        <a:pt x="84" y="385"/>
                      </a:cubicBezTo>
                      <a:cubicBezTo>
                        <a:pt x="169" y="477"/>
                        <a:pt x="306" y="489"/>
                        <a:pt x="390" y="411"/>
                      </a:cubicBezTo>
                      <a:cubicBezTo>
                        <a:pt x="475" y="334"/>
                        <a:pt x="476" y="196"/>
                        <a:pt x="391" y="104"/>
                      </a:cubicBezTo>
                      <a:close/>
                    </a:path>
                  </a:pathLst>
                </a:custGeom>
                <a:solidFill>
                  <a:srgbClr val="264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75" name="Freeform 334"/>
                <p:cNvSpPr>
                  <a:spLocks/>
                </p:cNvSpPr>
                <p:nvPr/>
              </p:nvSpPr>
              <p:spPr bwMode="auto">
                <a:xfrm>
                  <a:off x="2515" y="2637"/>
                  <a:ext cx="508" cy="577"/>
                </a:xfrm>
                <a:custGeom>
                  <a:avLst/>
                  <a:gdLst>
                    <a:gd name="T0" fmla="*/ 179 w 402"/>
                    <a:gd name="T1" fmla="*/ 296 h 457"/>
                    <a:gd name="T2" fmla="*/ 168 w 402"/>
                    <a:gd name="T3" fmla="*/ 0 h 457"/>
                    <a:gd name="T4" fmla="*/ 85 w 402"/>
                    <a:gd name="T5" fmla="*/ 45 h 457"/>
                    <a:gd name="T6" fmla="*/ 84 w 402"/>
                    <a:gd name="T7" fmla="*/ 353 h 457"/>
                    <a:gd name="T8" fmla="*/ 390 w 402"/>
                    <a:gd name="T9" fmla="*/ 379 h 457"/>
                    <a:gd name="T10" fmla="*/ 402 w 402"/>
                    <a:gd name="T11" fmla="*/ 368 h 457"/>
                    <a:gd name="T12" fmla="*/ 179 w 402"/>
                    <a:gd name="T13" fmla="*/ 296 h 457"/>
                  </a:gdLst>
                  <a:ahLst/>
                  <a:cxnLst>
                    <a:cxn ang="0">
                      <a:pos x="T0" y="T1"/>
                    </a:cxn>
                    <a:cxn ang="0">
                      <a:pos x="T2" y="T3"/>
                    </a:cxn>
                    <a:cxn ang="0">
                      <a:pos x="T4" y="T5"/>
                    </a:cxn>
                    <a:cxn ang="0">
                      <a:pos x="T6" y="T7"/>
                    </a:cxn>
                    <a:cxn ang="0">
                      <a:pos x="T8" y="T9"/>
                    </a:cxn>
                    <a:cxn ang="0">
                      <a:pos x="T10" y="T11"/>
                    </a:cxn>
                    <a:cxn ang="0">
                      <a:pos x="T12" y="T13"/>
                    </a:cxn>
                  </a:cxnLst>
                  <a:rect l="0" t="0" r="r" b="b"/>
                  <a:pathLst>
                    <a:path w="402" h="457">
                      <a:moveTo>
                        <a:pt x="179" y="296"/>
                      </a:moveTo>
                      <a:cubicBezTo>
                        <a:pt x="99" y="209"/>
                        <a:pt x="95" y="79"/>
                        <a:pt x="168" y="0"/>
                      </a:cubicBezTo>
                      <a:cubicBezTo>
                        <a:pt x="138" y="8"/>
                        <a:pt x="109" y="23"/>
                        <a:pt x="85" y="45"/>
                      </a:cubicBezTo>
                      <a:cubicBezTo>
                        <a:pt x="0" y="123"/>
                        <a:pt x="0" y="260"/>
                        <a:pt x="84" y="353"/>
                      </a:cubicBezTo>
                      <a:cubicBezTo>
                        <a:pt x="169" y="445"/>
                        <a:pt x="306" y="457"/>
                        <a:pt x="390" y="379"/>
                      </a:cubicBezTo>
                      <a:cubicBezTo>
                        <a:pt x="395" y="376"/>
                        <a:pt x="398" y="372"/>
                        <a:pt x="402" y="368"/>
                      </a:cubicBezTo>
                      <a:cubicBezTo>
                        <a:pt x="326" y="387"/>
                        <a:pt x="239" y="362"/>
                        <a:pt x="179" y="296"/>
                      </a:cubicBezTo>
                      <a:close/>
                    </a:path>
                  </a:pathLst>
                </a:custGeom>
                <a:solidFill>
                  <a:srgbClr val="0725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76" name="Freeform 335"/>
                <p:cNvSpPr>
                  <a:spLocks/>
                </p:cNvSpPr>
                <p:nvPr/>
              </p:nvSpPr>
              <p:spPr bwMode="auto">
                <a:xfrm>
                  <a:off x="2660" y="1432"/>
                  <a:ext cx="97" cy="140"/>
                </a:xfrm>
                <a:custGeom>
                  <a:avLst/>
                  <a:gdLst>
                    <a:gd name="T0" fmla="*/ 97 w 97"/>
                    <a:gd name="T1" fmla="*/ 19 h 140"/>
                    <a:gd name="T2" fmla="*/ 47 w 97"/>
                    <a:gd name="T3" fmla="*/ 140 h 140"/>
                    <a:gd name="T4" fmla="*/ 0 w 97"/>
                    <a:gd name="T5" fmla="*/ 122 h 140"/>
                    <a:gd name="T6" fmla="*/ 51 w 97"/>
                    <a:gd name="T7" fmla="*/ 0 h 140"/>
                    <a:gd name="T8" fmla="*/ 97 w 97"/>
                    <a:gd name="T9" fmla="*/ 19 h 140"/>
                  </a:gdLst>
                  <a:ahLst/>
                  <a:cxnLst>
                    <a:cxn ang="0">
                      <a:pos x="T0" y="T1"/>
                    </a:cxn>
                    <a:cxn ang="0">
                      <a:pos x="T2" y="T3"/>
                    </a:cxn>
                    <a:cxn ang="0">
                      <a:pos x="T4" y="T5"/>
                    </a:cxn>
                    <a:cxn ang="0">
                      <a:pos x="T6" y="T7"/>
                    </a:cxn>
                    <a:cxn ang="0">
                      <a:pos x="T8" y="T9"/>
                    </a:cxn>
                  </a:cxnLst>
                  <a:rect l="0" t="0" r="r" b="b"/>
                  <a:pathLst>
                    <a:path w="97" h="140">
                      <a:moveTo>
                        <a:pt x="97" y="19"/>
                      </a:moveTo>
                      <a:lnTo>
                        <a:pt x="47" y="140"/>
                      </a:lnTo>
                      <a:lnTo>
                        <a:pt x="0" y="122"/>
                      </a:lnTo>
                      <a:lnTo>
                        <a:pt x="51" y="0"/>
                      </a:lnTo>
                      <a:lnTo>
                        <a:pt x="97" y="19"/>
                      </a:lnTo>
                      <a:close/>
                    </a:path>
                  </a:pathLst>
                </a:custGeom>
                <a:solidFill>
                  <a:srgbClr val="F9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77" name="Freeform 336"/>
                <p:cNvSpPr>
                  <a:spLocks/>
                </p:cNvSpPr>
                <p:nvPr/>
              </p:nvSpPr>
              <p:spPr bwMode="auto">
                <a:xfrm>
                  <a:off x="2703" y="1063"/>
                  <a:ext cx="999" cy="675"/>
                </a:xfrm>
                <a:custGeom>
                  <a:avLst/>
                  <a:gdLst>
                    <a:gd name="T0" fmla="*/ 469 w 790"/>
                    <a:gd name="T1" fmla="*/ 51 h 534"/>
                    <a:gd name="T2" fmla="*/ 497 w 790"/>
                    <a:gd name="T3" fmla="*/ 277 h 534"/>
                    <a:gd name="T4" fmla="*/ 41 w 790"/>
                    <a:gd name="T5" fmla="*/ 300 h 534"/>
                    <a:gd name="T6" fmla="*/ 0 w 790"/>
                    <a:gd name="T7" fmla="*/ 409 h 534"/>
                    <a:gd name="T8" fmla="*/ 417 w 790"/>
                    <a:gd name="T9" fmla="*/ 503 h 534"/>
                    <a:gd name="T10" fmla="*/ 702 w 790"/>
                    <a:gd name="T11" fmla="*/ 379 h 534"/>
                    <a:gd name="T12" fmla="*/ 781 w 790"/>
                    <a:gd name="T13" fmla="*/ 85 h 534"/>
                    <a:gd name="T14" fmla="*/ 469 w 790"/>
                    <a:gd name="T15" fmla="*/ 51 h 5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0" h="534">
                      <a:moveTo>
                        <a:pt x="469" y="51"/>
                      </a:moveTo>
                      <a:cubicBezTo>
                        <a:pt x="469" y="51"/>
                        <a:pt x="522" y="188"/>
                        <a:pt x="497" y="277"/>
                      </a:cubicBezTo>
                      <a:cubicBezTo>
                        <a:pt x="473" y="366"/>
                        <a:pt x="219" y="379"/>
                        <a:pt x="41" y="300"/>
                      </a:cubicBezTo>
                      <a:cubicBezTo>
                        <a:pt x="15" y="363"/>
                        <a:pt x="0" y="409"/>
                        <a:pt x="0" y="409"/>
                      </a:cubicBezTo>
                      <a:cubicBezTo>
                        <a:pt x="0" y="409"/>
                        <a:pt x="287" y="534"/>
                        <a:pt x="417" y="503"/>
                      </a:cubicBezTo>
                      <a:cubicBezTo>
                        <a:pt x="546" y="472"/>
                        <a:pt x="702" y="379"/>
                        <a:pt x="702" y="379"/>
                      </a:cubicBezTo>
                      <a:cubicBezTo>
                        <a:pt x="702" y="379"/>
                        <a:pt x="773" y="171"/>
                        <a:pt x="781" y="85"/>
                      </a:cubicBezTo>
                      <a:cubicBezTo>
                        <a:pt x="790" y="0"/>
                        <a:pt x="469" y="51"/>
                        <a:pt x="469" y="51"/>
                      </a:cubicBezTo>
                      <a:close/>
                    </a:path>
                  </a:pathLst>
                </a:custGeom>
                <a:solidFill>
                  <a:srgbClr val="FC5B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78" name="Freeform 337"/>
                <p:cNvSpPr>
                  <a:spLocks/>
                </p:cNvSpPr>
                <p:nvPr/>
              </p:nvSpPr>
              <p:spPr bwMode="auto">
                <a:xfrm>
                  <a:off x="2703" y="1115"/>
                  <a:ext cx="991" cy="623"/>
                </a:xfrm>
                <a:custGeom>
                  <a:avLst/>
                  <a:gdLst>
                    <a:gd name="T0" fmla="*/ 646 w 784"/>
                    <a:gd name="T1" fmla="*/ 282 h 493"/>
                    <a:gd name="T2" fmla="*/ 361 w 784"/>
                    <a:gd name="T3" fmla="*/ 406 h 493"/>
                    <a:gd name="T4" fmla="*/ 10 w 784"/>
                    <a:gd name="T5" fmla="*/ 338 h 493"/>
                    <a:gd name="T6" fmla="*/ 0 w 784"/>
                    <a:gd name="T7" fmla="*/ 368 h 493"/>
                    <a:gd name="T8" fmla="*/ 417 w 784"/>
                    <a:gd name="T9" fmla="*/ 462 h 493"/>
                    <a:gd name="T10" fmla="*/ 702 w 784"/>
                    <a:gd name="T11" fmla="*/ 338 h 493"/>
                    <a:gd name="T12" fmla="*/ 781 w 784"/>
                    <a:gd name="T13" fmla="*/ 44 h 493"/>
                    <a:gd name="T14" fmla="*/ 724 w 784"/>
                    <a:gd name="T15" fmla="*/ 0 h 493"/>
                    <a:gd name="T16" fmla="*/ 646 w 784"/>
                    <a:gd name="T17" fmla="*/ 28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4" h="493">
                      <a:moveTo>
                        <a:pt x="646" y="282"/>
                      </a:moveTo>
                      <a:cubicBezTo>
                        <a:pt x="646" y="282"/>
                        <a:pt x="490" y="375"/>
                        <a:pt x="361" y="406"/>
                      </a:cubicBezTo>
                      <a:cubicBezTo>
                        <a:pt x="270" y="427"/>
                        <a:pt x="103" y="373"/>
                        <a:pt x="10" y="338"/>
                      </a:cubicBezTo>
                      <a:cubicBezTo>
                        <a:pt x="3" y="357"/>
                        <a:pt x="0" y="368"/>
                        <a:pt x="0" y="368"/>
                      </a:cubicBezTo>
                      <a:cubicBezTo>
                        <a:pt x="0" y="368"/>
                        <a:pt x="287" y="493"/>
                        <a:pt x="417" y="462"/>
                      </a:cubicBezTo>
                      <a:cubicBezTo>
                        <a:pt x="546" y="431"/>
                        <a:pt x="702" y="338"/>
                        <a:pt x="702" y="338"/>
                      </a:cubicBezTo>
                      <a:cubicBezTo>
                        <a:pt x="702" y="338"/>
                        <a:pt x="773" y="130"/>
                        <a:pt x="781" y="44"/>
                      </a:cubicBezTo>
                      <a:cubicBezTo>
                        <a:pt x="784" y="20"/>
                        <a:pt x="760" y="7"/>
                        <a:pt x="724" y="0"/>
                      </a:cubicBezTo>
                      <a:cubicBezTo>
                        <a:pt x="711" y="92"/>
                        <a:pt x="646" y="282"/>
                        <a:pt x="646" y="282"/>
                      </a:cubicBezTo>
                      <a:close/>
                    </a:path>
                  </a:pathLst>
                </a:custGeom>
                <a:solidFill>
                  <a:srgbClr val="BD2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79" name="Freeform 338"/>
                <p:cNvSpPr>
                  <a:spLocks/>
                </p:cNvSpPr>
                <p:nvPr/>
              </p:nvSpPr>
              <p:spPr bwMode="auto">
                <a:xfrm>
                  <a:off x="2822" y="336"/>
                  <a:ext cx="65" cy="136"/>
                </a:xfrm>
                <a:custGeom>
                  <a:avLst/>
                  <a:gdLst>
                    <a:gd name="T0" fmla="*/ 65 w 65"/>
                    <a:gd name="T1" fmla="*/ 129 h 136"/>
                    <a:gd name="T2" fmla="*/ 50 w 65"/>
                    <a:gd name="T3" fmla="*/ 0 h 136"/>
                    <a:gd name="T4" fmla="*/ 0 w 65"/>
                    <a:gd name="T5" fmla="*/ 5 h 136"/>
                    <a:gd name="T6" fmla="*/ 15 w 65"/>
                    <a:gd name="T7" fmla="*/ 136 h 136"/>
                    <a:gd name="T8" fmla="*/ 65 w 65"/>
                    <a:gd name="T9" fmla="*/ 129 h 136"/>
                  </a:gdLst>
                  <a:ahLst/>
                  <a:cxnLst>
                    <a:cxn ang="0">
                      <a:pos x="T0" y="T1"/>
                    </a:cxn>
                    <a:cxn ang="0">
                      <a:pos x="T2" y="T3"/>
                    </a:cxn>
                    <a:cxn ang="0">
                      <a:pos x="T4" y="T5"/>
                    </a:cxn>
                    <a:cxn ang="0">
                      <a:pos x="T6" y="T7"/>
                    </a:cxn>
                    <a:cxn ang="0">
                      <a:pos x="T8" y="T9"/>
                    </a:cxn>
                  </a:cxnLst>
                  <a:rect l="0" t="0" r="r" b="b"/>
                  <a:pathLst>
                    <a:path w="65" h="136">
                      <a:moveTo>
                        <a:pt x="65" y="129"/>
                      </a:moveTo>
                      <a:lnTo>
                        <a:pt x="50" y="0"/>
                      </a:lnTo>
                      <a:lnTo>
                        <a:pt x="0" y="5"/>
                      </a:lnTo>
                      <a:lnTo>
                        <a:pt x="15" y="136"/>
                      </a:lnTo>
                      <a:lnTo>
                        <a:pt x="65" y="129"/>
                      </a:lnTo>
                      <a:close/>
                    </a:path>
                  </a:pathLst>
                </a:custGeom>
                <a:solidFill>
                  <a:srgbClr val="F9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0" name="Freeform 339"/>
                <p:cNvSpPr>
                  <a:spLocks/>
                </p:cNvSpPr>
                <p:nvPr/>
              </p:nvSpPr>
              <p:spPr bwMode="auto">
                <a:xfrm>
                  <a:off x="2866" y="272"/>
                  <a:ext cx="860" cy="820"/>
                </a:xfrm>
                <a:custGeom>
                  <a:avLst/>
                  <a:gdLst>
                    <a:gd name="T0" fmla="*/ 356 w 680"/>
                    <a:gd name="T1" fmla="*/ 513 h 649"/>
                    <a:gd name="T2" fmla="*/ 444 w 680"/>
                    <a:gd name="T3" fmla="*/ 303 h 649"/>
                    <a:gd name="T4" fmla="*/ 10 w 680"/>
                    <a:gd name="T5" fmla="*/ 158 h 649"/>
                    <a:gd name="T6" fmla="*/ 0 w 680"/>
                    <a:gd name="T7" fmla="*/ 42 h 649"/>
                    <a:gd name="T8" fmla="*/ 427 w 680"/>
                    <a:gd name="T9" fmla="*/ 64 h 649"/>
                    <a:gd name="T10" fmla="*/ 668 w 680"/>
                    <a:gd name="T11" fmla="*/ 260 h 649"/>
                    <a:gd name="T12" fmla="*/ 665 w 680"/>
                    <a:gd name="T13" fmla="*/ 564 h 649"/>
                    <a:gd name="T14" fmla="*/ 356 w 680"/>
                    <a:gd name="T15" fmla="*/ 513 h 6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0" h="649">
                      <a:moveTo>
                        <a:pt x="356" y="513"/>
                      </a:moveTo>
                      <a:cubicBezTo>
                        <a:pt x="356" y="513"/>
                        <a:pt x="443" y="395"/>
                        <a:pt x="444" y="303"/>
                      </a:cubicBezTo>
                      <a:cubicBezTo>
                        <a:pt x="444" y="211"/>
                        <a:pt x="203" y="130"/>
                        <a:pt x="10" y="158"/>
                      </a:cubicBezTo>
                      <a:cubicBezTo>
                        <a:pt x="2" y="91"/>
                        <a:pt x="0" y="42"/>
                        <a:pt x="0" y="42"/>
                      </a:cubicBezTo>
                      <a:cubicBezTo>
                        <a:pt x="0" y="42"/>
                        <a:pt x="310" y="0"/>
                        <a:pt x="427" y="64"/>
                      </a:cubicBezTo>
                      <a:cubicBezTo>
                        <a:pt x="543" y="129"/>
                        <a:pt x="668" y="260"/>
                        <a:pt x="668" y="260"/>
                      </a:cubicBezTo>
                      <a:cubicBezTo>
                        <a:pt x="668" y="260"/>
                        <a:pt x="680" y="479"/>
                        <a:pt x="665" y="564"/>
                      </a:cubicBezTo>
                      <a:cubicBezTo>
                        <a:pt x="651" y="649"/>
                        <a:pt x="356" y="513"/>
                        <a:pt x="356" y="513"/>
                      </a:cubicBezTo>
                      <a:close/>
                    </a:path>
                  </a:pathLst>
                </a:custGeom>
                <a:solidFill>
                  <a:srgbClr val="FC5B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1" name="Freeform 340"/>
                <p:cNvSpPr>
                  <a:spLocks/>
                </p:cNvSpPr>
                <p:nvPr/>
              </p:nvSpPr>
              <p:spPr bwMode="auto">
                <a:xfrm>
                  <a:off x="2866" y="272"/>
                  <a:ext cx="860" cy="752"/>
                </a:xfrm>
                <a:custGeom>
                  <a:avLst/>
                  <a:gdLst>
                    <a:gd name="T0" fmla="*/ 599 w 680"/>
                    <a:gd name="T1" fmla="*/ 299 h 595"/>
                    <a:gd name="T2" fmla="*/ 358 w 680"/>
                    <a:gd name="T3" fmla="*/ 103 h 595"/>
                    <a:gd name="T4" fmla="*/ 2 w 680"/>
                    <a:gd name="T5" fmla="*/ 74 h 595"/>
                    <a:gd name="T6" fmla="*/ 0 w 680"/>
                    <a:gd name="T7" fmla="*/ 42 h 595"/>
                    <a:gd name="T8" fmla="*/ 427 w 680"/>
                    <a:gd name="T9" fmla="*/ 64 h 595"/>
                    <a:gd name="T10" fmla="*/ 668 w 680"/>
                    <a:gd name="T11" fmla="*/ 260 h 595"/>
                    <a:gd name="T12" fmla="*/ 665 w 680"/>
                    <a:gd name="T13" fmla="*/ 564 h 595"/>
                    <a:gd name="T14" fmla="*/ 598 w 680"/>
                    <a:gd name="T15" fmla="*/ 591 h 595"/>
                    <a:gd name="T16" fmla="*/ 599 w 680"/>
                    <a:gd name="T17" fmla="*/ 29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0" h="595">
                      <a:moveTo>
                        <a:pt x="599" y="299"/>
                      </a:moveTo>
                      <a:cubicBezTo>
                        <a:pt x="599" y="299"/>
                        <a:pt x="474" y="167"/>
                        <a:pt x="358" y="103"/>
                      </a:cubicBezTo>
                      <a:cubicBezTo>
                        <a:pt x="276" y="58"/>
                        <a:pt x="100" y="65"/>
                        <a:pt x="2" y="74"/>
                      </a:cubicBezTo>
                      <a:cubicBezTo>
                        <a:pt x="0" y="54"/>
                        <a:pt x="0" y="42"/>
                        <a:pt x="0" y="42"/>
                      </a:cubicBezTo>
                      <a:cubicBezTo>
                        <a:pt x="0" y="42"/>
                        <a:pt x="310" y="0"/>
                        <a:pt x="427" y="64"/>
                      </a:cubicBezTo>
                      <a:cubicBezTo>
                        <a:pt x="543" y="129"/>
                        <a:pt x="668" y="260"/>
                        <a:pt x="668" y="260"/>
                      </a:cubicBezTo>
                      <a:cubicBezTo>
                        <a:pt x="668" y="260"/>
                        <a:pt x="680" y="479"/>
                        <a:pt x="665" y="564"/>
                      </a:cubicBezTo>
                      <a:cubicBezTo>
                        <a:pt x="661" y="588"/>
                        <a:pt x="634" y="595"/>
                        <a:pt x="598" y="591"/>
                      </a:cubicBezTo>
                      <a:cubicBezTo>
                        <a:pt x="610" y="499"/>
                        <a:pt x="599" y="299"/>
                        <a:pt x="599" y="299"/>
                      </a:cubicBezTo>
                      <a:close/>
                    </a:path>
                  </a:pathLst>
                </a:custGeom>
                <a:solidFill>
                  <a:srgbClr val="BD2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2" name="Freeform 341"/>
                <p:cNvSpPr>
                  <a:spLocks/>
                </p:cNvSpPr>
                <p:nvPr/>
              </p:nvSpPr>
              <p:spPr bwMode="auto">
                <a:xfrm>
                  <a:off x="2473" y="338"/>
                  <a:ext cx="363" cy="242"/>
                </a:xfrm>
                <a:custGeom>
                  <a:avLst/>
                  <a:gdLst>
                    <a:gd name="T0" fmla="*/ 280 w 287"/>
                    <a:gd name="T1" fmla="*/ 31 h 192"/>
                    <a:gd name="T2" fmla="*/ 141 w 287"/>
                    <a:gd name="T3" fmla="*/ 5 h 192"/>
                    <a:gd name="T4" fmla="*/ 74 w 287"/>
                    <a:gd name="T5" fmla="*/ 34 h 192"/>
                    <a:gd name="T6" fmla="*/ 12 w 287"/>
                    <a:gd name="T7" fmla="*/ 83 h 192"/>
                    <a:gd name="T8" fmla="*/ 17 w 287"/>
                    <a:gd name="T9" fmla="*/ 84 h 192"/>
                    <a:gd name="T10" fmla="*/ 1 w 287"/>
                    <a:gd name="T11" fmla="*/ 103 h 192"/>
                    <a:gd name="T12" fmla="*/ 23 w 287"/>
                    <a:gd name="T13" fmla="*/ 107 h 192"/>
                    <a:gd name="T14" fmla="*/ 4 w 287"/>
                    <a:gd name="T15" fmla="*/ 132 h 192"/>
                    <a:gd name="T16" fmla="*/ 37 w 287"/>
                    <a:gd name="T17" fmla="*/ 135 h 192"/>
                    <a:gd name="T18" fmla="*/ 21 w 287"/>
                    <a:gd name="T19" fmla="*/ 161 h 192"/>
                    <a:gd name="T20" fmla="*/ 57 w 287"/>
                    <a:gd name="T21" fmla="*/ 163 h 192"/>
                    <a:gd name="T22" fmla="*/ 146 w 287"/>
                    <a:gd name="T23" fmla="*/ 127 h 192"/>
                    <a:gd name="T24" fmla="*/ 79 w 287"/>
                    <a:gd name="T25" fmla="*/ 166 h 192"/>
                    <a:gd name="T26" fmla="*/ 109 w 287"/>
                    <a:gd name="T27" fmla="*/ 177 h 192"/>
                    <a:gd name="T28" fmla="*/ 208 w 287"/>
                    <a:gd name="T29" fmla="*/ 147 h 192"/>
                    <a:gd name="T30" fmla="*/ 287 w 287"/>
                    <a:gd name="T31" fmla="*/ 96 h 192"/>
                    <a:gd name="T32" fmla="*/ 280 w 287"/>
                    <a:gd name="T33" fmla="*/ 3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7" h="192">
                      <a:moveTo>
                        <a:pt x="280" y="31"/>
                      </a:moveTo>
                      <a:cubicBezTo>
                        <a:pt x="280" y="31"/>
                        <a:pt x="180" y="9"/>
                        <a:pt x="141" y="5"/>
                      </a:cubicBezTo>
                      <a:cubicBezTo>
                        <a:pt x="101" y="0"/>
                        <a:pt x="103" y="15"/>
                        <a:pt x="74" y="34"/>
                      </a:cubicBezTo>
                      <a:cubicBezTo>
                        <a:pt x="44" y="53"/>
                        <a:pt x="14" y="67"/>
                        <a:pt x="12" y="83"/>
                      </a:cubicBezTo>
                      <a:cubicBezTo>
                        <a:pt x="17" y="84"/>
                        <a:pt x="17" y="84"/>
                        <a:pt x="17" y="84"/>
                      </a:cubicBezTo>
                      <a:cubicBezTo>
                        <a:pt x="17" y="84"/>
                        <a:pt x="1" y="90"/>
                        <a:pt x="1" y="103"/>
                      </a:cubicBezTo>
                      <a:cubicBezTo>
                        <a:pt x="0" y="115"/>
                        <a:pt x="14" y="109"/>
                        <a:pt x="23" y="107"/>
                      </a:cubicBezTo>
                      <a:cubicBezTo>
                        <a:pt x="5" y="114"/>
                        <a:pt x="1" y="123"/>
                        <a:pt x="4" y="132"/>
                      </a:cubicBezTo>
                      <a:cubicBezTo>
                        <a:pt x="7" y="141"/>
                        <a:pt x="23" y="140"/>
                        <a:pt x="37" y="135"/>
                      </a:cubicBezTo>
                      <a:cubicBezTo>
                        <a:pt x="22" y="141"/>
                        <a:pt x="19" y="153"/>
                        <a:pt x="21" y="161"/>
                      </a:cubicBezTo>
                      <a:cubicBezTo>
                        <a:pt x="22" y="169"/>
                        <a:pt x="35" y="177"/>
                        <a:pt x="57" y="163"/>
                      </a:cubicBezTo>
                      <a:cubicBezTo>
                        <a:pt x="79" y="150"/>
                        <a:pt x="146" y="127"/>
                        <a:pt x="146" y="127"/>
                      </a:cubicBezTo>
                      <a:cubicBezTo>
                        <a:pt x="146" y="127"/>
                        <a:pt x="84" y="164"/>
                        <a:pt x="79" y="166"/>
                      </a:cubicBezTo>
                      <a:cubicBezTo>
                        <a:pt x="75" y="168"/>
                        <a:pt x="79" y="192"/>
                        <a:pt x="109" y="177"/>
                      </a:cubicBezTo>
                      <a:cubicBezTo>
                        <a:pt x="139" y="162"/>
                        <a:pt x="178" y="158"/>
                        <a:pt x="208" y="147"/>
                      </a:cubicBezTo>
                      <a:cubicBezTo>
                        <a:pt x="238" y="137"/>
                        <a:pt x="281" y="115"/>
                        <a:pt x="287" y="96"/>
                      </a:cubicBezTo>
                      <a:cubicBezTo>
                        <a:pt x="281" y="43"/>
                        <a:pt x="280" y="31"/>
                        <a:pt x="280" y="31"/>
                      </a:cubicBezTo>
                      <a:close/>
                    </a:path>
                  </a:pathLst>
                </a:custGeom>
                <a:solidFill>
                  <a:srgbClr val="E7B2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3" name="Freeform 342"/>
                <p:cNvSpPr>
                  <a:spLocks/>
                </p:cNvSpPr>
                <p:nvPr/>
              </p:nvSpPr>
              <p:spPr bwMode="auto">
                <a:xfrm>
                  <a:off x="2351" y="1270"/>
                  <a:ext cx="352" cy="263"/>
                </a:xfrm>
                <a:custGeom>
                  <a:avLst/>
                  <a:gdLst>
                    <a:gd name="T0" fmla="*/ 253 w 278"/>
                    <a:gd name="T1" fmla="*/ 208 h 208"/>
                    <a:gd name="T2" fmla="*/ 112 w 278"/>
                    <a:gd name="T3" fmla="*/ 196 h 208"/>
                    <a:gd name="T4" fmla="*/ 55 w 278"/>
                    <a:gd name="T5" fmla="*/ 149 h 208"/>
                    <a:gd name="T6" fmla="*/ 9 w 278"/>
                    <a:gd name="T7" fmla="*/ 86 h 208"/>
                    <a:gd name="T8" fmla="*/ 14 w 278"/>
                    <a:gd name="T9" fmla="*/ 86 h 208"/>
                    <a:gd name="T10" fmla="*/ 3 w 278"/>
                    <a:gd name="T11" fmla="*/ 64 h 208"/>
                    <a:gd name="T12" fmla="*/ 26 w 278"/>
                    <a:gd name="T13" fmla="*/ 66 h 208"/>
                    <a:gd name="T14" fmla="*/ 14 w 278"/>
                    <a:gd name="T15" fmla="*/ 37 h 208"/>
                    <a:gd name="T16" fmla="*/ 47 w 278"/>
                    <a:gd name="T17" fmla="*/ 43 h 208"/>
                    <a:gd name="T18" fmla="*/ 39 w 278"/>
                    <a:gd name="T19" fmla="*/ 13 h 208"/>
                    <a:gd name="T20" fmla="*/ 74 w 278"/>
                    <a:gd name="T21" fmla="*/ 21 h 208"/>
                    <a:gd name="T22" fmla="*/ 150 w 278"/>
                    <a:gd name="T23" fmla="*/ 79 h 208"/>
                    <a:gd name="T24" fmla="*/ 96 w 278"/>
                    <a:gd name="T25" fmla="*/ 24 h 208"/>
                    <a:gd name="T26" fmla="*/ 128 w 278"/>
                    <a:gd name="T27" fmla="*/ 22 h 208"/>
                    <a:gd name="T28" fmla="*/ 215 w 278"/>
                    <a:gd name="T29" fmla="*/ 77 h 208"/>
                    <a:gd name="T30" fmla="*/ 278 w 278"/>
                    <a:gd name="T31" fmla="*/ 147 h 208"/>
                    <a:gd name="T32" fmla="*/ 253 w 278"/>
                    <a:gd name="T33"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8" h="208">
                      <a:moveTo>
                        <a:pt x="253" y="208"/>
                      </a:moveTo>
                      <a:cubicBezTo>
                        <a:pt x="253" y="208"/>
                        <a:pt x="151" y="202"/>
                        <a:pt x="112" y="196"/>
                      </a:cubicBezTo>
                      <a:cubicBezTo>
                        <a:pt x="73" y="190"/>
                        <a:pt x="79" y="176"/>
                        <a:pt x="55" y="149"/>
                      </a:cubicBezTo>
                      <a:cubicBezTo>
                        <a:pt x="32" y="123"/>
                        <a:pt x="7" y="102"/>
                        <a:pt x="9" y="86"/>
                      </a:cubicBezTo>
                      <a:cubicBezTo>
                        <a:pt x="14" y="86"/>
                        <a:pt x="14" y="86"/>
                        <a:pt x="14" y="86"/>
                      </a:cubicBezTo>
                      <a:cubicBezTo>
                        <a:pt x="14" y="86"/>
                        <a:pt x="0" y="76"/>
                        <a:pt x="3" y="64"/>
                      </a:cubicBezTo>
                      <a:cubicBezTo>
                        <a:pt x="6" y="52"/>
                        <a:pt x="19" y="61"/>
                        <a:pt x="26" y="66"/>
                      </a:cubicBezTo>
                      <a:cubicBezTo>
                        <a:pt x="11" y="54"/>
                        <a:pt x="9" y="45"/>
                        <a:pt x="14" y="37"/>
                      </a:cubicBezTo>
                      <a:cubicBezTo>
                        <a:pt x="20" y="29"/>
                        <a:pt x="35" y="35"/>
                        <a:pt x="47" y="43"/>
                      </a:cubicBezTo>
                      <a:cubicBezTo>
                        <a:pt x="34" y="33"/>
                        <a:pt x="35" y="20"/>
                        <a:pt x="39" y="13"/>
                      </a:cubicBezTo>
                      <a:cubicBezTo>
                        <a:pt x="42" y="6"/>
                        <a:pt x="57" y="2"/>
                        <a:pt x="74" y="21"/>
                      </a:cubicBezTo>
                      <a:cubicBezTo>
                        <a:pt x="92" y="40"/>
                        <a:pt x="150" y="79"/>
                        <a:pt x="150" y="79"/>
                      </a:cubicBezTo>
                      <a:cubicBezTo>
                        <a:pt x="150" y="79"/>
                        <a:pt x="101" y="28"/>
                        <a:pt x="96" y="24"/>
                      </a:cubicBezTo>
                      <a:cubicBezTo>
                        <a:pt x="92" y="21"/>
                        <a:pt x="103" y="0"/>
                        <a:pt x="128" y="22"/>
                      </a:cubicBezTo>
                      <a:cubicBezTo>
                        <a:pt x="152" y="44"/>
                        <a:pt x="189" y="59"/>
                        <a:pt x="215" y="77"/>
                      </a:cubicBezTo>
                      <a:cubicBezTo>
                        <a:pt x="241" y="95"/>
                        <a:pt x="276" y="128"/>
                        <a:pt x="278" y="147"/>
                      </a:cubicBezTo>
                      <a:cubicBezTo>
                        <a:pt x="258" y="197"/>
                        <a:pt x="253" y="208"/>
                        <a:pt x="253" y="208"/>
                      </a:cubicBezTo>
                      <a:close/>
                    </a:path>
                  </a:pathLst>
                </a:custGeom>
                <a:solidFill>
                  <a:srgbClr val="E7B2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4" name="Freeform 343"/>
                <p:cNvSpPr>
                  <a:spLocks/>
                </p:cNvSpPr>
                <p:nvPr/>
              </p:nvSpPr>
              <p:spPr bwMode="auto">
                <a:xfrm>
                  <a:off x="3156" y="724"/>
                  <a:ext cx="293" cy="635"/>
                </a:xfrm>
                <a:custGeom>
                  <a:avLst/>
                  <a:gdLst>
                    <a:gd name="T0" fmla="*/ 36 w 232"/>
                    <a:gd name="T1" fmla="*/ 65 h 502"/>
                    <a:gd name="T2" fmla="*/ 0 w 232"/>
                    <a:gd name="T3" fmla="*/ 128 h 502"/>
                    <a:gd name="T4" fmla="*/ 0 w 232"/>
                    <a:gd name="T5" fmla="*/ 403 h 502"/>
                    <a:gd name="T6" fmla="*/ 37 w 232"/>
                    <a:gd name="T7" fmla="*/ 461 h 502"/>
                    <a:gd name="T8" fmla="*/ 164 w 232"/>
                    <a:gd name="T9" fmla="*/ 496 h 502"/>
                    <a:gd name="T10" fmla="*/ 207 w 232"/>
                    <a:gd name="T11" fmla="*/ 459 h 502"/>
                    <a:gd name="T12" fmla="*/ 228 w 232"/>
                    <a:gd name="T13" fmla="*/ 311 h 502"/>
                    <a:gd name="T14" fmla="*/ 229 w 232"/>
                    <a:gd name="T15" fmla="*/ 217 h 502"/>
                    <a:gd name="T16" fmla="*/ 208 w 232"/>
                    <a:gd name="T17" fmla="*/ 41 h 502"/>
                    <a:gd name="T18" fmla="*/ 166 w 232"/>
                    <a:gd name="T19" fmla="*/ 9 h 502"/>
                    <a:gd name="T20" fmla="*/ 36 w 232"/>
                    <a:gd name="T21" fmla="*/ 6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502">
                      <a:moveTo>
                        <a:pt x="36" y="65"/>
                      </a:moveTo>
                      <a:cubicBezTo>
                        <a:pt x="16" y="73"/>
                        <a:pt x="0" y="102"/>
                        <a:pt x="0" y="128"/>
                      </a:cubicBezTo>
                      <a:cubicBezTo>
                        <a:pt x="0" y="403"/>
                        <a:pt x="0" y="403"/>
                        <a:pt x="0" y="403"/>
                      </a:cubicBezTo>
                      <a:cubicBezTo>
                        <a:pt x="0" y="430"/>
                        <a:pt x="16" y="456"/>
                        <a:pt x="37" y="461"/>
                      </a:cubicBezTo>
                      <a:cubicBezTo>
                        <a:pt x="164" y="496"/>
                        <a:pt x="164" y="496"/>
                        <a:pt x="164" y="496"/>
                      </a:cubicBezTo>
                      <a:cubicBezTo>
                        <a:pt x="184" y="502"/>
                        <a:pt x="204" y="485"/>
                        <a:pt x="207" y="459"/>
                      </a:cubicBezTo>
                      <a:cubicBezTo>
                        <a:pt x="228" y="311"/>
                        <a:pt x="228" y="311"/>
                        <a:pt x="228" y="311"/>
                      </a:cubicBezTo>
                      <a:cubicBezTo>
                        <a:pt x="231" y="285"/>
                        <a:pt x="232" y="243"/>
                        <a:pt x="229" y="217"/>
                      </a:cubicBezTo>
                      <a:cubicBezTo>
                        <a:pt x="208" y="41"/>
                        <a:pt x="208" y="41"/>
                        <a:pt x="208" y="41"/>
                      </a:cubicBezTo>
                      <a:cubicBezTo>
                        <a:pt x="205" y="15"/>
                        <a:pt x="186" y="0"/>
                        <a:pt x="166" y="9"/>
                      </a:cubicBezTo>
                      <a:lnTo>
                        <a:pt x="36" y="65"/>
                      </a:lnTo>
                      <a:close/>
                    </a:path>
                  </a:pathLst>
                </a:custGeom>
                <a:solidFill>
                  <a:srgbClr val="FC5B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5" name="Oval 344"/>
                <p:cNvSpPr>
                  <a:spLocks noChangeArrowheads="1"/>
                </p:cNvSpPr>
                <p:nvPr/>
              </p:nvSpPr>
              <p:spPr bwMode="auto">
                <a:xfrm>
                  <a:off x="3228" y="799"/>
                  <a:ext cx="572" cy="526"/>
                </a:xfrm>
                <a:prstGeom prst="ellipse">
                  <a:avLst/>
                </a:prstGeom>
                <a:solidFill>
                  <a:srgbClr val="A080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6" name="Freeform 345"/>
                <p:cNvSpPr>
                  <a:spLocks/>
                </p:cNvSpPr>
                <p:nvPr/>
              </p:nvSpPr>
              <p:spPr bwMode="auto">
                <a:xfrm>
                  <a:off x="3228" y="946"/>
                  <a:ext cx="572" cy="379"/>
                </a:xfrm>
                <a:custGeom>
                  <a:avLst/>
                  <a:gdLst>
                    <a:gd name="T0" fmla="*/ 249 w 453"/>
                    <a:gd name="T1" fmla="*/ 192 h 300"/>
                    <a:gd name="T2" fmla="*/ 24 w 453"/>
                    <a:gd name="T3" fmla="*/ 0 h 300"/>
                    <a:gd name="T4" fmla="*/ 0 w 453"/>
                    <a:gd name="T5" fmla="*/ 92 h 300"/>
                    <a:gd name="T6" fmla="*/ 227 w 453"/>
                    <a:gd name="T7" fmla="*/ 300 h 300"/>
                    <a:gd name="T8" fmla="*/ 453 w 453"/>
                    <a:gd name="T9" fmla="*/ 92 h 300"/>
                    <a:gd name="T10" fmla="*/ 452 w 453"/>
                    <a:gd name="T11" fmla="*/ 76 h 300"/>
                    <a:gd name="T12" fmla="*/ 249 w 453"/>
                    <a:gd name="T13" fmla="*/ 192 h 300"/>
                  </a:gdLst>
                  <a:ahLst/>
                  <a:cxnLst>
                    <a:cxn ang="0">
                      <a:pos x="T0" y="T1"/>
                    </a:cxn>
                    <a:cxn ang="0">
                      <a:pos x="T2" y="T3"/>
                    </a:cxn>
                    <a:cxn ang="0">
                      <a:pos x="T4" y="T5"/>
                    </a:cxn>
                    <a:cxn ang="0">
                      <a:pos x="T6" y="T7"/>
                    </a:cxn>
                    <a:cxn ang="0">
                      <a:pos x="T8" y="T9"/>
                    </a:cxn>
                    <a:cxn ang="0">
                      <a:pos x="T10" y="T11"/>
                    </a:cxn>
                    <a:cxn ang="0">
                      <a:pos x="T12" y="T13"/>
                    </a:cxn>
                  </a:cxnLst>
                  <a:rect l="0" t="0" r="r" b="b"/>
                  <a:pathLst>
                    <a:path w="453" h="300">
                      <a:moveTo>
                        <a:pt x="249" y="192"/>
                      </a:moveTo>
                      <a:cubicBezTo>
                        <a:pt x="130" y="192"/>
                        <a:pt x="33" y="108"/>
                        <a:pt x="24" y="0"/>
                      </a:cubicBezTo>
                      <a:cubicBezTo>
                        <a:pt x="9" y="28"/>
                        <a:pt x="0" y="59"/>
                        <a:pt x="0" y="92"/>
                      </a:cubicBezTo>
                      <a:cubicBezTo>
                        <a:pt x="0" y="207"/>
                        <a:pt x="102" y="300"/>
                        <a:pt x="227" y="300"/>
                      </a:cubicBezTo>
                      <a:cubicBezTo>
                        <a:pt x="352" y="300"/>
                        <a:pt x="453" y="207"/>
                        <a:pt x="453" y="92"/>
                      </a:cubicBezTo>
                      <a:cubicBezTo>
                        <a:pt x="453" y="87"/>
                        <a:pt x="453" y="81"/>
                        <a:pt x="452" y="76"/>
                      </a:cubicBezTo>
                      <a:cubicBezTo>
                        <a:pt x="416" y="145"/>
                        <a:pt x="338" y="192"/>
                        <a:pt x="249" y="192"/>
                      </a:cubicBezTo>
                      <a:close/>
                    </a:path>
                  </a:pathLst>
                </a:custGeom>
                <a:solidFill>
                  <a:srgbClr val="9070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7" name="Freeform 346"/>
                <p:cNvSpPr>
                  <a:spLocks/>
                </p:cNvSpPr>
                <p:nvPr/>
              </p:nvSpPr>
              <p:spPr bwMode="auto">
                <a:xfrm>
                  <a:off x="1411" y="421"/>
                  <a:ext cx="275" cy="234"/>
                </a:xfrm>
                <a:custGeom>
                  <a:avLst/>
                  <a:gdLst>
                    <a:gd name="T0" fmla="*/ 0 w 218"/>
                    <a:gd name="T1" fmla="*/ 5 h 185"/>
                    <a:gd name="T2" fmla="*/ 216 w 218"/>
                    <a:gd name="T3" fmla="*/ 185 h 185"/>
                    <a:gd name="T4" fmla="*/ 213 w 218"/>
                    <a:gd name="T5" fmla="*/ 174 h 185"/>
                    <a:gd name="T6" fmla="*/ 4 w 218"/>
                    <a:gd name="T7" fmla="*/ 0 h 185"/>
                    <a:gd name="T8" fmla="*/ 0 w 218"/>
                    <a:gd name="T9" fmla="*/ 5 h 185"/>
                  </a:gdLst>
                  <a:ahLst/>
                  <a:cxnLst>
                    <a:cxn ang="0">
                      <a:pos x="T0" y="T1"/>
                    </a:cxn>
                    <a:cxn ang="0">
                      <a:pos x="T2" y="T3"/>
                    </a:cxn>
                    <a:cxn ang="0">
                      <a:pos x="T4" y="T5"/>
                    </a:cxn>
                    <a:cxn ang="0">
                      <a:pos x="T6" y="T7"/>
                    </a:cxn>
                    <a:cxn ang="0">
                      <a:pos x="T8" y="T9"/>
                    </a:cxn>
                  </a:cxnLst>
                  <a:rect l="0" t="0" r="r" b="b"/>
                  <a:pathLst>
                    <a:path w="218" h="185">
                      <a:moveTo>
                        <a:pt x="0" y="5"/>
                      </a:moveTo>
                      <a:cubicBezTo>
                        <a:pt x="216" y="185"/>
                        <a:pt x="216" y="185"/>
                        <a:pt x="216" y="185"/>
                      </a:cubicBezTo>
                      <a:cubicBezTo>
                        <a:pt x="218" y="182"/>
                        <a:pt x="216" y="178"/>
                        <a:pt x="213" y="174"/>
                      </a:cubicBezTo>
                      <a:cubicBezTo>
                        <a:pt x="4" y="0"/>
                        <a:pt x="4" y="0"/>
                        <a:pt x="4" y="0"/>
                      </a:cubicBezTo>
                      <a:lnTo>
                        <a:pt x="0" y="5"/>
                      </a:lnTo>
                      <a:close/>
                    </a:path>
                  </a:pathLst>
                </a:custGeom>
                <a:solidFill>
                  <a:srgbClr val="F9A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8" name="Freeform 347"/>
                <p:cNvSpPr>
                  <a:spLocks/>
                </p:cNvSpPr>
                <p:nvPr/>
              </p:nvSpPr>
              <p:spPr bwMode="auto">
                <a:xfrm>
                  <a:off x="1416" y="406"/>
                  <a:ext cx="283" cy="240"/>
                </a:xfrm>
                <a:custGeom>
                  <a:avLst/>
                  <a:gdLst>
                    <a:gd name="T0" fmla="*/ 10 w 224"/>
                    <a:gd name="T1" fmla="*/ 0 h 190"/>
                    <a:gd name="T2" fmla="*/ 0 w 224"/>
                    <a:gd name="T3" fmla="*/ 12 h 190"/>
                    <a:gd name="T4" fmla="*/ 209 w 224"/>
                    <a:gd name="T5" fmla="*/ 186 h 190"/>
                    <a:gd name="T6" fmla="*/ 209 w 224"/>
                    <a:gd name="T7" fmla="*/ 186 h 190"/>
                    <a:gd name="T8" fmla="*/ 209 w 224"/>
                    <a:gd name="T9" fmla="*/ 186 h 190"/>
                    <a:gd name="T10" fmla="*/ 222 w 224"/>
                    <a:gd name="T11" fmla="*/ 187 h 190"/>
                    <a:gd name="T12" fmla="*/ 219 w 224"/>
                    <a:gd name="T13" fmla="*/ 174 h 190"/>
                    <a:gd name="T14" fmla="*/ 219 w 224"/>
                    <a:gd name="T15" fmla="*/ 175 h 190"/>
                    <a:gd name="T16" fmla="*/ 219 w 224"/>
                    <a:gd name="T17" fmla="*/ 174 h 190"/>
                    <a:gd name="T18" fmla="*/ 219 w 224"/>
                    <a:gd name="T19" fmla="*/ 174 h 190"/>
                    <a:gd name="T20" fmla="*/ 10 w 224"/>
                    <a:gd name="T21"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190">
                      <a:moveTo>
                        <a:pt x="10" y="0"/>
                      </a:moveTo>
                      <a:cubicBezTo>
                        <a:pt x="0" y="12"/>
                        <a:pt x="0" y="12"/>
                        <a:pt x="0" y="12"/>
                      </a:cubicBezTo>
                      <a:cubicBezTo>
                        <a:pt x="209" y="186"/>
                        <a:pt x="209" y="186"/>
                        <a:pt x="209" y="186"/>
                      </a:cubicBezTo>
                      <a:cubicBezTo>
                        <a:pt x="209" y="186"/>
                        <a:pt x="209" y="186"/>
                        <a:pt x="209" y="186"/>
                      </a:cubicBezTo>
                      <a:cubicBezTo>
                        <a:pt x="209" y="186"/>
                        <a:pt x="209" y="186"/>
                        <a:pt x="209" y="186"/>
                      </a:cubicBezTo>
                      <a:cubicBezTo>
                        <a:pt x="213" y="189"/>
                        <a:pt x="219" y="190"/>
                        <a:pt x="222" y="187"/>
                      </a:cubicBezTo>
                      <a:cubicBezTo>
                        <a:pt x="224" y="184"/>
                        <a:pt x="223" y="179"/>
                        <a:pt x="219" y="174"/>
                      </a:cubicBezTo>
                      <a:cubicBezTo>
                        <a:pt x="219" y="175"/>
                        <a:pt x="219" y="175"/>
                        <a:pt x="219" y="175"/>
                      </a:cubicBezTo>
                      <a:cubicBezTo>
                        <a:pt x="219" y="174"/>
                        <a:pt x="219" y="174"/>
                        <a:pt x="219" y="174"/>
                      </a:cubicBezTo>
                      <a:cubicBezTo>
                        <a:pt x="219" y="174"/>
                        <a:pt x="219" y="174"/>
                        <a:pt x="219" y="174"/>
                      </a:cubicBezTo>
                      <a:lnTo>
                        <a:pt x="10" y="0"/>
                      </a:lnTo>
                      <a:close/>
                    </a:path>
                  </a:pathLst>
                </a:custGeom>
                <a:solidFill>
                  <a:srgbClr val="F5E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9" name="Freeform 348"/>
                <p:cNvSpPr>
                  <a:spLocks/>
                </p:cNvSpPr>
                <p:nvPr/>
              </p:nvSpPr>
              <p:spPr bwMode="auto">
                <a:xfrm>
                  <a:off x="1429" y="399"/>
                  <a:ext cx="279" cy="232"/>
                </a:xfrm>
                <a:custGeom>
                  <a:avLst/>
                  <a:gdLst>
                    <a:gd name="T0" fmla="*/ 209 w 221"/>
                    <a:gd name="T1" fmla="*/ 179 h 183"/>
                    <a:gd name="T2" fmla="*/ 221 w 221"/>
                    <a:gd name="T3" fmla="*/ 181 h 183"/>
                    <a:gd name="T4" fmla="*/ 4 w 221"/>
                    <a:gd name="T5" fmla="*/ 0 h 183"/>
                    <a:gd name="T6" fmla="*/ 0 w 221"/>
                    <a:gd name="T7" fmla="*/ 5 h 183"/>
                    <a:gd name="T8" fmla="*/ 209 w 221"/>
                    <a:gd name="T9" fmla="*/ 179 h 183"/>
                  </a:gdLst>
                  <a:ahLst/>
                  <a:cxnLst>
                    <a:cxn ang="0">
                      <a:pos x="T0" y="T1"/>
                    </a:cxn>
                    <a:cxn ang="0">
                      <a:pos x="T2" y="T3"/>
                    </a:cxn>
                    <a:cxn ang="0">
                      <a:pos x="T4" y="T5"/>
                    </a:cxn>
                    <a:cxn ang="0">
                      <a:pos x="T6" y="T7"/>
                    </a:cxn>
                    <a:cxn ang="0">
                      <a:pos x="T8" y="T9"/>
                    </a:cxn>
                  </a:cxnLst>
                  <a:rect l="0" t="0" r="r" b="b"/>
                  <a:pathLst>
                    <a:path w="221" h="183">
                      <a:moveTo>
                        <a:pt x="209" y="179"/>
                      </a:moveTo>
                      <a:cubicBezTo>
                        <a:pt x="213" y="182"/>
                        <a:pt x="218" y="183"/>
                        <a:pt x="221" y="181"/>
                      </a:cubicBezTo>
                      <a:cubicBezTo>
                        <a:pt x="4" y="0"/>
                        <a:pt x="4" y="0"/>
                        <a:pt x="4" y="0"/>
                      </a:cubicBezTo>
                      <a:cubicBezTo>
                        <a:pt x="0" y="5"/>
                        <a:pt x="0" y="5"/>
                        <a:pt x="0" y="5"/>
                      </a:cubicBezTo>
                      <a:lnTo>
                        <a:pt x="209" y="179"/>
                      </a:lnTo>
                      <a:close/>
                    </a:path>
                  </a:pathLst>
                </a:custGeom>
                <a:solidFill>
                  <a:srgbClr val="F9A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90" name="Freeform 349"/>
                <p:cNvSpPr>
                  <a:spLocks/>
                </p:cNvSpPr>
                <p:nvPr/>
              </p:nvSpPr>
              <p:spPr bwMode="auto">
                <a:xfrm>
                  <a:off x="1680" y="626"/>
                  <a:ext cx="42" cy="38"/>
                </a:xfrm>
                <a:custGeom>
                  <a:avLst/>
                  <a:gdLst>
                    <a:gd name="T0" fmla="*/ 22 w 33"/>
                    <a:gd name="T1" fmla="*/ 2 h 30"/>
                    <a:gd name="T2" fmla="*/ 10 w 33"/>
                    <a:gd name="T3" fmla="*/ 0 h 30"/>
                    <a:gd name="T4" fmla="*/ 10 w 33"/>
                    <a:gd name="T5" fmla="*/ 0 h 30"/>
                    <a:gd name="T6" fmla="*/ 10 w 33"/>
                    <a:gd name="T7" fmla="*/ 1 h 30"/>
                    <a:gd name="T8" fmla="*/ 10 w 33"/>
                    <a:gd name="T9" fmla="*/ 0 h 30"/>
                    <a:gd name="T10" fmla="*/ 13 w 33"/>
                    <a:gd name="T11" fmla="*/ 13 h 30"/>
                    <a:gd name="T12" fmla="*/ 0 w 33"/>
                    <a:gd name="T13" fmla="*/ 12 h 30"/>
                    <a:gd name="T14" fmla="*/ 0 w 33"/>
                    <a:gd name="T15" fmla="*/ 12 h 30"/>
                    <a:gd name="T16" fmla="*/ 0 w 33"/>
                    <a:gd name="T17" fmla="*/ 12 h 30"/>
                    <a:gd name="T18" fmla="*/ 3 w 33"/>
                    <a:gd name="T19" fmla="*/ 24 h 30"/>
                    <a:gd name="T20" fmla="*/ 33 w 33"/>
                    <a:gd name="T21" fmla="*/ 30 h 30"/>
                    <a:gd name="T22" fmla="*/ 22 w 33"/>
                    <a:gd name="T23"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0">
                      <a:moveTo>
                        <a:pt x="22" y="2"/>
                      </a:moveTo>
                      <a:cubicBezTo>
                        <a:pt x="19" y="4"/>
                        <a:pt x="14" y="3"/>
                        <a:pt x="10" y="0"/>
                      </a:cubicBezTo>
                      <a:cubicBezTo>
                        <a:pt x="10" y="0"/>
                        <a:pt x="10" y="0"/>
                        <a:pt x="10" y="0"/>
                      </a:cubicBezTo>
                      <a:cubicBezTo>
                        <a:pt x="10" y="1"/>
                        <a:pt x="10" y="1"/>
                        <a:pt x="10" y="1"/>
                      </a:cubicBezTo>
                      <a:cubicBezTo>
                        <a:pt x="10" y="0"/>
                        <a:pt x="10" y="0"/>
                        <a:pt x="10" y="0"/>
                      </a:cubicBezTo>
                      <a:cubicBezTo>
                        <a:pt x="14" y="5"/>
                        <a:pt x="15" y="10"/>
                        <a:pt x="13" y="13"/>
                      </a:cubicBezTo>
                      <a:cubicBezTo>
                        <a:pt x="10" y="16"/>
                        <a:pt x="4" y="15"/>
                        <a:pt x="0" y="12"/>
                      </a:cubicBezTo>
                      <a:cubicBezTo>
                        <a:pt x="0" y="12"/>
                        <a:pt x="0" y="12"/>
                        <a:pt x="0" y="12"/>
                      </a:cubicBezTo>
                      <a:cubicBezTo>
                        <a:pt x="0" y="12"/>
                        <a:pt x="0" y="12"/>
                        <a:pt x="0" y="12"/>
                      </a:cubicBezTo>
                      <a:cubicBezTo>
                        <a:pt x="3" y="16"/>
                        <a:pt x="5" y="20"/>
                        <a:pt x="3" y="24"/>
                      </a:cubicBezTo>
                      <a:cubicBezTo>
                        <a:pt x="33" y="30"/>
                        <a:pt x="33" y="30"/>
                        <a:pt x="33" y="30"/>
                      </a:cubicBezTo>
                      <a:lnTo>
                        <a:pt x="22" y="2"/>
                      </a:lnTo>
                      <a:close/>
                    </a:path>
                  </a:pathLst>
                </a:custGeom>
                <a:solidFill>
                  <a:srgbClr val="F0B1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91" name="Freeform 350"/>
                <p:cNvSpPr>
                  <a:spLocks/>
                </p:cNvSpPr>
                <p:nvPr/>
              </p:nvSpPr>
              <p:spPr bwMode="auto">
                <a:xfrm>
                  <a:off x="1703" y="646"/>
                  <a:ext cx="19" cy="18"/>
                </a:xfrm>
                <a:custGeom>
                  <a:avLst/>
                  <a:gdLst>
                    <a:gd name="T0" fmla="*/ 0 w 15"/>
                    <a:gd name="T1" fmla="*/ 11 h 14"/>
                    <a:gd name="T2" fmla="*/ 15 w 15"/>
                    <a:gd name="T3" fmla="*/ 14 h 14"/>
                    <a:gd name="T4" fmla="*/ 9 w 15"/>
                    <a:gd name="T5" fmla="*/ 0 h 14"/>
                    <a:gd name="T6" fmla="*/ 4 w 15"/>
                    <a:gd name="T7" fmla="*/ 5 h 14"/>
                    <a:gd name="T8" fmla="*/ 0 w 15"/>
                    <a:gd name="T9" fmla="*/ 11 h 14"/>
                  </a:gdLst>
                  <a:ahLst/>
                  <a:cxnLst>
                    <a:cxn ang="0">
                      <a:pos x="T0" y="T1"/>
                    </a:cxn>
                    <a:cxn ang="0">
                      <a:pos x="T2" y="T3"/>
                    </a:cxn>
                    <a:cxn ang="0">
                      <a:pos x="T4" y="T5"/>
                    </a:cxn>
                    <a:cxn ang="0">
                      <a:pos x="T6" y="T7"/>
                    </a:cxn>
                    <a:cxn ang="0">
                      <a:pos x="T8" y="T9"/>
                    </a:cxn>
                  </a:cxnLst>
                  <a:rect l="0" t="0" r="r" b="b"/>
                  <a:pathLst>
                    <a:path w="15" h="14">
                      <a:moveTo>
                        <a:pt x="0" y="11"/>
                      </a:moveTo>
                      <a:cubicBezTo>
                        <a:pt x="15" y="14"/>
                        <a:pt x="15" y="14"/>
                        <a:pt x="15" y="14"/>
                      </a:cubicBezTo>
                      <a:cubicBezTo>
                        <a:pt x="9" y="0"/>
                        <a:pt x="9" y="0"/>
                        <a:pt x="9" y="0"/>
                      </a:cubicBezTo>
                      <a:cubicBezTo>
                        <a:pt x="7" y="2"/>
                        <a:pt x="5" y="3"/>
                        <a:pt x="4" y="5"/>
                      </a:cubicBezTo>
                      <a:cubicBezTo>
                        <a:pt x="2" y="7"/>
                        <a:pt x="1" y="9"/>
                        <a:pt x="0" y="11"/>
                      </a:cubicBezTo>
                      <a:close/>
                    </a:path>
                  </a:pathLst>
                </a:custGeom>
                <a:solidFill>
                  <a:srgbClr val="103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92" name="Freeform 351"/>
                <p:cNvSpPr>
                  <a:spLocks/>
                </p:cNvSpPr>
                <p:nvPr/>
              </p:nvSpPr>
              <p:spPr bwMode="auto">
                <a:xfrm>
                  <a:off x="1398" y="410"/>
                  <a:ext cx="18" cy="16"/>
                </a:xfrm>
                <a:custGeom>
                  <a:avLst/>
                  <a:gdLst>
                    <a:gd name="T0" fmla="*/ 13 w 18"/>
                    <a:gd name="T1" fmla="*/ 16 h 16"/>
                    <a:gd name="T2" fmla="*/ 18 w 18"/>
                    <a:gd name="T3" fmla="*/ 11 h 16"/>
                    <a:gd name="T4" fmla="*/ 5 w 18"/>
                    <a:gd name="T5" fmla="*/ 0 h 16"/>
                    <a:gd name="T6" fmla="*/ 0 w 18"/>
                    <a:gd name="T7" fmla="*/ 6 h 16"/>
                    <a:gd name="T8" fmla="*/ 13 w 18"/>
                    <a:gd name="T9" fmla="*/ 16 h 16"/>
                  </a:gdLst>
                  <a:ahLst/>
                  <a:cxnLst>
                    <a:cxn ang="0">
                      <a:pos x="T0" y="T1"/>
                    </a:cxn>
                    <a:cxn ang="0">
                      <a:pos x="T2" y="T3"/>
                    </a:cxn>
                    <a:cxn ang="0">
                      <a:pos x="T4" y="T5"/>
                    </a:cxn>
                    <a:cxn ang="0">
                      <a:pos x="T6" y="T7"/>
                    </a:cxn>
                    <a:cxn ang="0">
                      <a:pos x="T8" y="T9"/>
                    </a:cxn>
                  </a:cxnLst>
                  <a:rect l="0" t="0" r="r" b="b"/>
                  <a:pathLst>
                    <a:path w="18" h="16">
                      <a:moveTo>
                        <a:pt x="13" y="16"/>
                      </a:moveTo>
                      <a:lnTo>
                        <a:pt x="18" y="11"/>
                      </a:lnTo>
                      <a:lnTo>
                        <a:pt x="5" y="0"/>
                      </a:lnTo>
                      <a:lnTo>
                        <a:pt x="0" y="6"/>
                      </a:lnTo>
                      <a:lnTo>
                        <a:pt x="13" y="16"/>
                      </a:lnTo>
                      <a:close/>
                    </a:path>
                  </a:pathLst>
                </a:custGeom>
                <a:solidFill>
                  <a:srgbClr val="C62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93" name="Freeform 352"/>
                <p:cNvSpPr>
                  <a:spLocks/>
                </p:cNvSpPr>
                <p:nvPr/>
              </p:nvSpPr>
              <p:spPr bwMode="auto">
                <a:xfrm>
                  <a:off x="1403" y="396"/>
                  <a:ext cx="26" cy="25"/>
                </a:xfrm>
                <a:custGeom>
                  <a:avLst/>
                  <a:gdLst>
                    <a:gd name="T0" fmla="*/ 13 w 26"/>
                    <a:gd name="T1" fmla="*/ 25 h 25"/>
                    <a:gd name="T2" fmla="*/ 26 w 26"/>
                    <a:gd name="T3" fmla="*/ 10 h 25"/>
                    <a:gd name="T4" fmla="*/ 13 w 26"/>
                    <a:gd name="T5" fmla="*/ 0 h 25"/>
                    <a:gd name="T6" fmla="*/ 0 w 26"/>
                    <a:gd name="T7" fmla="*/ 14 h 25"/>
                    <a:gd name="T8" fmla="*/ 13 w 26"/>
                    <a:gd name="T9" fmla="*/ 25 h 25"/>
                  </a:gdLst>
                  <a:ahLst/>
                  <a:cxnLst>
                    <a:cxn ang="0">
                      <a:pos x="T0" y="T1"/>
                    </a:cxn>
                    <a:cxn ang="0">
                      <a:pos x="T2" y="T3"/>
                    </a:cxn>
                    <a:cxn ang="0">
                      <a:pos x="T4" y="T5"/>
                    </a:cxn>
                    <a:cxn ang="0">
                      <a:pos x="T6" y="T7"/>
                    </a:cxn>
                    <a:cxn ang="0">
                      <a:pos x="T8" y="T9"/>
                    </a:cxn>
                  </a:cxnLst>
                  <a:rect l="0" t="0" r="r" b="b"/>
                  <a:pathLst>
                    <a:path w="26" h="25">
                      <a:moveTo>
                        <a:pt x="13" y="25"/>
                      </a:moveTo>
                      <a:lnTo>
                        <a:pt x="26" y="10"/>
                      </a:lnTo>
                      <a:lnTo>
                        <a:pt x="13" y="0"/>
                      </a:lnTo>
                      <a:lnTo>
                        <a:pt x="0" y="14"/>
                      </a:lnTo>
                      <a:lnTo>
                        <a:pt x="13" y="25"/>
                      </a:lnTo>
                      <a:close/>
                    </a:path>
                  </a:pathLst>
                </a:custGeom>
                <a:solidFill>
                  <a:srgbClr val="F85A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94" name="Freeform 353"/>
                <p:cNvSpPr>
                  <a:spLocks/>
                </p:cNvSpPr>
                <p:nvPr/>
              </p:nvSpPr>
              <p:spPr bwMode="auto">
                <a:xfrm>
                  <a:off x="1416" y="389"/>
                  <a:ext cx="18" cy="17"/>
                </a:xfrm>
                <a:custGeom>
                  <a:avLst/>
                  <a:gdLst>
                    <a:gd name="T0" fmla="*/ 13 w 18"/>
                    <a:gd name="T1" fmla="*/ 17 h 17"/>
                    <a:gd name="T2" fmla="*/ 18 w 18"/>
                    <a:gd name="T3" fmla="*/ 10 h 17"/>
                    <a:gd name="T4" fmla="*/ 5 w 18"/>
                    <a:gd name="T5" fmla="*/ 0 h 17"/>
                    <a:gd name="T6" fmla="*/ 0 w 18"/>
                    <a:gd name="T7" fmla="*/ 7 h 17"/>
                    <a:gd name="T8" fmla="*/ 13 w 18"/>
                    <a:gd name="T9" fmla="*/ 17 h 17"/>
                  </a:gdLst>
                  <a:ahLst/>
                  <a:cxnLst>
                    <a:cxn ang="0">
                      <a:pos x="T0" y="T1"/>
                    </a:cxn>
                    <a:cxn ang="0">
                      <a:pos x="T2" y="T3"/>
                    </a:cxn>
                    <a:cxn ang="0">
                      <a:pos x="T4" y="T5"/>
                    </a:cxn>
                    <a:cxn ang="0">
                      <a:pos x="T6" y="T7"/>
                    </a:cxn>
                    <a:cxn ang="0">
                      <a:pos x="T8" y="T9"/>
                    </a:cxn>
                  </a:cxnLst>
                  <a:rect l="0" t="0" r="r" b="b"/>
                  <a:pathLst>
                    <a:path w="18" h="17">
                      <a:moveTo>
                        <a:pt x="13" y="17"/>
                      </a:moveTo>
                      <a:lnTo>
                        <a:pt x="18" y="10"/>
                      </a:lnTo>
                      <a:lnTo>
                        <a:pt x="5" y="0"/>
                      </a:lnTo>
                      <a:lnTo>
                        <a:pt x="0" y="7"/>
                      </a:lnTo>
                      <a:lnTo>
                        <a:pt x="13" y="17"/>
                      </a:lnTo>
                      <a:close/>
                    </a:path>
                  </a:pathLst>
                </a:custGeom>
                <a:solidFill>
                  <a:srgbClr val="C62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95" name="Freeform 354"/>
                <p:cNvSpPr>
                  <a:spLocks noEditPoints="1"/>
                </p:cNvSpPr>
                <p:nvPr/>
              </p:nvSpPr>
              <p:spPr bwMode="auto">
                <a:xfrm>
                  <a:off x="1722" y="740"/>
                  <a:ext cx="430" cy="49"/>
                </a:xfrm>
                <a:custGeom>
                  <a:avLst/>
                  <a:gdLst>
                    <a:gd name="T0" fmla="*/ 0 w 340"/>
                    <a:gd name="T1" fmla="*/ 0 h 39"/>
                    <a:gd name="T2" fmla="*/ 0 w 340"/>
                    <a:gd name="T3" fmla="*/ 39 h 39"/>
                    <a:gd name="T4" fmla="*/ 340 w 340"/>
                    <a:gd name="T5" fmla="*/ 39 h 39"/>
                    <a:gd name="T6" fmla="*/ 340 w 340"/>
                    <a:gd name="T7" fmla="*/ 0 h 39"/>
                    <a:gd name="T8" fmla="*/ 0 w 340"/>
                    <a:gd name="T9" fmla="*/ 0 h 39"/>
                    <a:gd name="T10" fmla="*/ 9 w 340"/>
                    <a:gd name="T11" fmla="*/ 26 h 39"/>
                    <a:gd name="T12" fmla="*/ 5 w 340"/>
                    <a:gd name="T13" fmla="*/ 22 h 39"/>
                    <a:gd name="T14" fmla="*/ 9 w 340"/>
                    <a:gd name="T15" fmla="*/ 18 h 39"/>
                    <a:gd name="T16" fmla="*/ 13 w 340"/>
                    <a:gd name="T17" fmla="*/ 22 h 39"/>
                    <a:gd name="T18" fmla="*/ 9 w 340"/>
                    <a:gd name="T19"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9">
                      <a:moveTo>
                        <a:pt x="0" y="0"/>
                      </a:moveTo>
                      <a:cubicBezTo>
                        <a:pt x="0" y="39"/>
                        <a:pt x="0" y="39"/>
                        <a:pt x="0" y="39"/>
                      </a:cubicBezTo>
                      <a:cubicBezTo>
                        <a:pt x="340" y="39"/>
                        <a:pt x="340" y="39"/>
                        <a:pt x="340" y="39"/>
                      </a:cubicBezTo>
                      <a:cubicBezTo>
                        <a:pt x="340" y="0"/>
                        <a:pt x="340" y="0"/>
                        <a:pt x="340" y="0"/>
                      </a:cubicBezTo>
                      <a:lnTo>
                        <a:pt x="0" y="0"/>
                      </a:lnTo>
                      <a:close/>
                      <a:moveTo>
                        <a:pt x="9" y="26"/>
                      </a:moveTo>
                      <a:cubicBezTo>
                        <a:pt x="7" y="26"/>
                        <a:pt x="5" y="24"/>
                        <a:pt x="5" y="22"/>
                      </a:cubicBezTo>
                      <a:cubicBezTo>
                        <a:pt x="5" y="20"/>
                        <a:pt x="7" y="18"/>
                        <a:pt x="9" y="18"/>
                      </a:cubicBezTo>
                      <a:cubicBezTo>
                        <a:pt x="11" y="18"/>
                        <a:pt x="13" y="20"/>
                        <a:pt x="13" y="22"/>
                      </a:cubicBezTo>
                      <a:cubicBezTo>
                        <a:pt x="13" y="24"/>
                        <a:pt x="11" y="26"/>
                        <a:pt x="9" y="26"/>
                      </a:cubicBezTo>
                      <a:close/>
                    </a:path>
                  </a:pathLst>
                </a:custGeom>
                <a:solidFill>
                  <a:srgbClr val="F5E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96" name="Rectangle 355"/>
                <p:cNvSpPr>
                  <a:spLocks noChangeArrowheads="1"/>
                </p:cNvSpPr>
                <p:nvPr/>
              </p:nvSpPr>
              <p:spPr bwMode="auto">
                <a:xfrm>
                  <a:off x="1722" y="740"/>
                  <a:ext cx="430" cy="13"/>
                </a:xfrm>
                <a:prstGeom prst="rect">
                  <a:avLst/>
                </a:prstGeom>
                <a:solidFill>
                  <a:srgbClr val="FFD4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97" name="Rectangle 356"/>
                <p:cNvSpPr>
                  <a:spLocks noChangeArrowheads="1"/>
                </p:cNvSpPr>
                <p:nvPr/>
              </p:nvSpPr>
              <p:spPr bwMode="auto">
                <a:xfrm>
                  <a:off x="1722" y="781"/>
                  <a:ext cx="430" cy="8"/>
                </a:xfrm>
                <a:prstGeom prst="rect">
                  <a:avLst/>
                </a:prstGeom>
                <a:solidFill>
                  <a:srgbClr val="FFD4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98" name="Rectangle 357"/>
                <p:cNvSpPr>
                  <a:spLocks noChangeArrowheads="1"/>
                </p:cNvSpPr>
                <p:nvPr/>
              </p:nvSpPr>
              <p:spPr bwMode="auto">
                <a:xfrm>
                  <a:off x="1728"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99" name="Rectangle 358"/>
                <p:cNvSpPr>
                  <a:spLocks noChangeArrowheads="1"/>
                </p:cNvSpPr>
                <p:nvPr/>
              </p:nvSpPr>
              <p:spPr bwMode="auto">
                <a:xfrm>
                  <a:off x="1742"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00" name="Rectangle 359"/>
                <p:cNvSpPr>
                  <a:spLocks noChangeArrowheads="1"/>
                </p:cNvSpPr>
                <p:nvPr/>
              </p:nvSpPr>
              <p:spPr bwMode="auto">
                <a:xfrm>
                  <a:off x="1756"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01" name="Rectangle 360"/>
                <p:cNvSpPr>
                  <a:spLocks noChangeArrowheads="1"/>
                </p:cNvSpPr>
                <p:nvPr/>
              </p:nvSpPr>
              <p:spPr bwMode="auto">
                <a:xfrm>
                  <a:off x="1770"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02" name="Rectangle 361"/>
                <p:cNvSpPr>
                  <a:spLocks noChangeArrowheads="1"/>
                </p:cNvSpPr>
                <p:nvPr/>
              </p:nvSpPr>
              <p:spPr bwMode="auto">
                <a:xfrm>
                  <a:off x="1784"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03" name="Rectangle 362"/>
                <p:cNvSpPr>
                  <a:spLocks noChangeArrowheads="1"/>
                </p:cNvSpPr>
                <p:nvPr/>
              </p:nvSpPr>
              <p:spPr bwMode="auto">
                <a:xfrm>
                  <a:off x="1798"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04" name="Rectangle 363"/>
                <p:cNvSpPr>
                  <a:spLocks noChangeArrowheads="1"/>
                </p:cNvSpPr>
                <p:nvPr/>
              </p:nvSpPr>
              <p:spPr bwMode="auto">
                <a:xfrm>
                  <a:off x="1812"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05" name="Rectangle 364"/>
                <p:cNvSpPr>
                  <a:spLocks noChangeArrowheads="1"/>
                </p:cNvSpPr>
                <p:nvPr/>
              </p:nvSpPr>
              <p:spPr bwMode="auto">
                <a:xfrm>
                  <a:off x="1826"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06" name="Rectangle 365"/>
                <p:cNvSpPr>
                  <a:spLocks noChangeArrowheads="1"/>
                </p:cNvSpPr>
                <p:nvPr/>
              </p:nvSpPr>
              <p:spPr bwMode="auto">
                <a:xfrm>
                  <a:off x="1839" y="740"/>
                  <a:ext cx="2"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07" name="Rectangle 366"/>
                <p:cNvSpPr>
                  <a:spLocks noChangeArrowheads="1"/>
                </p:cNvSpPr>
                <p:nvPr/>
              </p:nvSpPr>
              <p:spPr bwMode="auto">
                <a:xfrm>
                  <a:off x="1853"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08" name="Rectangle 367"/>
                <p:cNvSpPr>
                  <a:spLocks noChangeArrowheads="1"/>
                </p:cNvSpPr>
                <p:nvPr/>
              </p:nvSpPr>
              <p:spPr bwMode="auto">
                <a:xfrm>
                  <a:off x="1867"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09" name="Rectangle 368"/>
                <p:cNvSpPr>
                  <a:spLocks noChangeArrowheads="1"/>
                </p:cNvSpPr>
                <p:nvPr/>
              </p:nvSpPr>
              <p:spPr bwMode="auto">
                <a:xfrm>
                  <a:off x="1881"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10" name="Rectangle 369"/>
                <p:cNvSpPr>
                  <a:spLocks noChangeArrowheads="1"/>
                </p:cNvSpPr>
                <p:nvPr/>
              </p:nvSpPr>
              <p:spPr bwMode="auto">
                <a:xfrm>
                  <a:off x="1895"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11" name="Rectangle 370"/>
                <p:cNvSpPr>
                  <a:spLocks noChangeArrowheads="1"/>
                </p:cNvSpPr>
                <p:nvPr/>
              </p:nvSpPr>
              <p:spPr bwMode="auto">
                <a:xfrm>
                  <a:off x="1909"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12" name="Rectangle 371"/>
                <p:cNvSpPr>
                  <a:spLocks noChangeArrowheads="1"/>
                </p:cNvSpPr>
                <p:nvPr/>
              </p:nvSpPr>
              <p:spPr bwMode="auto">
                <a:xfrm>
                  <a:off x="1923"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13" name="Rectangle 372"/>
                <p:cNvSpPr>
                  <a:spLocks noChangeArrowheads="1"/>
                </p:cNvSpPr>
                <p:nvPr/>
              </p:nvSpPr>
              <p:spPr bwMode="auto">
                <a:xfrm>
                  <a:off x="1936"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14" name="Rectangle 373"/>
                <p:cNvSpPr>
                  <a:spLocks noChangeArrowheads="1"/>
                </p:cNvSpPr>
                <p:nvPr/>
              </p:nvSpPr>
              <p:spPr bwMode="auto">
                <a:xfrm>
                  <a:off x="1949" y="740"/>
                  <a:ext cx="2"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15" name="Rectangle 374"/>
                <p:cNvSpPr>
                  <a:spLocks noChangeArrowheads="1"/>
                </p:cNvSpPr>
                <p:nvPr/>
              </p:nvSpPr>
              <p:spPr bwMode="auto">
                <a:xfrm>
                  <a:off x="1963" y="740"/>
                  <a:ext cx="2"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16" name="Rectangle 375"/>
                <p:cNvSpPr>
                  <a:spLocks noChangeArrowheads="1"/>
                </p:cNvSpPr>
                <p:nvPr/>
              </p:nvSpPr>
              <p:spPr bwMode="auto">
                <a:xfrm>
                  <a:off x="1977" y="740"/>
                  <a:ext cx="2"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17" name="Rectangle 376"/>
                <p:cNvSpPr>
                  <a:spLocks noChangeArrowheads="1"/>
                </p:cNvSpPr>
                <p:nvPr/>
              </p:nvSpPr>
              <p:spPr bwMode="auto">
                <a:xfrm>
                  <a:off x="1991"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18" name="Rectangle 377"/>
                <p:cNvSpPr>
                  <a:spLocks noChangeArrowheads="1"/>
                </p:cNvSpPr>
                <p:nvPr/>
              </p:nvSpPr>
              <p:spPr bwMode="auto">
                <a:xfrm>
                  <a:off x="2005"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19" name="Rectangle 378"/>
                <p:cNvSpPr>
                  <a:spLocks noChangeArrowheads="1"/>
                </p:cNvSpPr>
                <p:nvPr/>
              </p:nvSpPr>
              <p:spPr bwMode="auto">
                <a:xfrm>
                  <a:off x="2019"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0" name="Rectangle 379"/>
                <p:cNvSpPr>
                  <a:spLocks noChangeArrowheads="1"/>
                </p:cNvSpPr>
                <p:nvPr/>
              </p:nvSpPr>
              <p:spPr bwMode="auto">
                <a:xfrm>
                  <a:off x="2033"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1" name="Rectangle 380"/>
                <p:cNvSpPr>
                  <a:spLocks noChangeArrowheads="1"/>
                </p:cNvSpPr>
                <p:nvPr/>
              </p:nvSpPr>
              <p:spPr bwMode="auto">
                <a:xfrm>
                  <a:off x="2047"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2" name="Rectangle 381"/>
                <p:cNvSpPr>
                  <a:spLocks noChangeArrowheads="1"/>
                </p:cNvSpPr>
                <p:nvPr/>
              </p:nvSpPr>
              <p:spPr bwMode="auto">
                <a:xfrm>
                  <a:off x="2061"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3" name="Rectangle 382"/>
                <p:cNvSpPr>
                  <a:spLocks noChangeArrowheads="1"/>
                </p:cNvSpPr>
                <p:nvPr/>
              </p:nvSpPr>
              <p:spPr bwMode="auto">
                <a:xfrm>
                  <a:off x="2075"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4" name="Rectangle 383"/>
                <p:cNvSpPr>
                  <a:spLocks noChangeArrowheads="1"/>
                </p:cNvSpPr>
                <p:nvPr/>
              </p:nvSpPr>
              <p:spPr bwMode="auto">
                <a:xfrm>
                  <a:off x="2089"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5" name="Rectangle 384"/>
                <p:cNvSpPr>
                  <a:spLocks noChangeArrowheads="1"/>
                </p:cNvSpPr>
                <p:nvPr/>
              </p:nvSpPr>
              <p:spPr bwMode="auto">
                <a:xfrm>
                  <a:off x="2102" y="740"/>
                  <a:ext cx="2"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6" name="Rectangle 385"/>
                <p:cNvSpPr>
                  <a:spLocks noChangeArrowheads="1"/>
                </p:cNvSpPr>
                <p:nvPr/>
              </p:nvSpPr>
              <p:spPr bwMode="auto">
                <a:xfrm>
                  <a:off x="2116" y="740"/>
                  <a:ext cx="2"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7" name="Rectangle 386"/>
                <p:cNvSpPr>
                  <a:spLocks noChangeArrowheads="1"/>
                </p:cNvSpPr>
                <p:nvPr/>
              </p:nvSpPr>
              <p:spPr bwMode="auto">
                <a:xfrm>
                  <a:off x="2130"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8" name="Rectangle 387"/>
                <p:cNvSpPr>
                  <a:spLocks noChangeArrowheads="1"/>
                </p:cNvSpPr>
                <p:nvPr/>
              </p:nvSpPr>
              <p:spPr bwMode="auto">
                <a:xfrm>
                  <a:off x="2144" y="740"/>
                  <a:ext cx="1" cy="8"/>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9" name="Rectangle 388"/>
                <p:cNvSpPr>
                  <a:spLocks noChangeArrowheads="1"/>
                </p:cNvSpPr>
                <p:nvPr/>
              </p:nvSpPr>
              <p:spPr bwMode="auto">
                <a:xfrm>
                  <a:off x="1736"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0" name="Rectangle 389"/>
                <p:cNvSpPr>
                  <a:spLocks noChangeArrowheads="1"/>
                </p:cNvSpPr>
                <p:nvPr/>
              </p:nvSpPr>
              <p:spPr bwMode="auto">
                <a:xfrm>
                  <a:off x="1750"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1" name="Rectangle 390"/>
                <p:cNvSpPr>
                  <a:spLocks noChangeArrowheads="1"/>
                </p:cNvSpPr>
                <p:nvPr/>
              </p:nvSpPr>
              <p:spPr bwMode="auto">
                <a:xfrm>
                  <a:off x="1764" y="740"/>
                  <a:ext cx="1" cy="3"/>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2" name="Rectangle 391"/>
                <p:cNvSpPr>
                  <a:spLocks noChangeArrowheads="1"/>
                </p:cNvSpPr>
                <p:nvPr/>
              </p:nvSpPr>
              <p:spPr bwMode="auto">
                <a:xfrm>
                  <a:off x="1778"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3" name="Rectangle 392"/>
                <p:cNvSpPr>
                  <a:spLocks noChangeArrowheads="1"/>
                </p:cNvSpPr>
                <p:nvPr/>
              </p:nvSpPr>
              <p:spPr bwMode="auto">
                <a:xfrm>
                  <a:off x="1791"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4" name="Rectangle 393"/>
                <p:cNvSpPr>
                  <a:spLocks noChangeArrowheads="1"/>
                </p:cNvSpPr>
                <p:nvPr/>
              </p:nvSpPr>
              <p:spPr bwMode="auto">
                <a:xfrm>
                  <a:off x="1804"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5" name="Rectangle 394"/>
                <p:cNvSpPr>
                  <a:spLocks noChangeArrowheads="1"/>
                </p:cNvSpPr>
                <p:nvPr/>
              </p:nvSpPr>
              <p:spPr bwMode="auto">
                <a:xfrm>
                  <a:off x="1818"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6" name="Rectangle 395"/>
                <p:cNvSpPr>
                  <a:spLocks noChangeArrowheads="1"/>
                </p:cNvSpPr>
                <p:nvPr/>
              </p:nvSpPr>
              <p:spPr bwMode="auto">
                <a:xfrm>
                  <a:off x="1832"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7" name="Rectangle 396"/>
                <p:cNvSpPr>
                  <a:spLocks noChangeArrowheads="1"/>
                </p:cNvSpPr>
                <p:nvPr/>
              </p:nvSpPr>
              <p:spPr bwMode="auto">
                <a:xfrm>
                  <a:off x="1846"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8" name="Rectangle 397"/>
                <p:cNvSpPr>
                  <a:spLocks noChangeArrowheads="1"/>
                </p:cNvSpPr>
                <p:nvPr/>
              </p:nvSpPr>
              <p:spPr bwMode="auto">
                <a:xfrm>
                  <a:off x="1860"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9" name="Rectangle 398"/>
                <p:cNvSpPr>
                  <a:spLocks noChangeArrowheads="1"/>
                </p:cNvSpPr>
                <p:nvPr/>
              </p:nvSpPr>
              <p:spPr bwMode="auto">
                <a:xfrm>
                  <a:off x="1874"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40" name="Rectangle 399"/>
                <p:cNvSpPr>
                  <a:spLocks noChangeArrowheads="1"/>
                </p:cNvSpPr>
                <p:nvPr/>
              </p:nvSpPr>
              <p:spPr bwMode="auto">
                <a:xfrm>
                  <a:off x="1887" y="740"/>
                  <a:ext cx="2"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41" name="Rectangle 400"/>
                <p:cNvSpPr>
                  <a:spLocks noChangeArrowheads="1"/>
                </p:cNvSpPr>
                <p:nvPr/>
              </p:nvSpPr>
              <p:spPr bwMode="auto">
                <a:xfrm>
                  <a:off x="1901" y="740"/>
                  <a:ext cx="2"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42" name="Rectangle 401"/>
                <p:cNvSpPr>
                  <a:spLocks noChangeArrowheads="1"/>
                </p:cNvSpPr>
                <p:nvPr/>
              </p:nvSpPr>
              <p:spPr bwMode="auto">
                <a:xfrm>
                  <a:off x="1915" y="740"/>
                  <a:ext cx="2"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43" name="Rectangle 402"/>
                <p:cNvSpPr>
                  <a:spLocks noChangeArrowheads="1"/>
                </p:cNvSpPr>
                <p:nvPr/>
              </p:nvSpPr>
              <p:spPr bwMode="auto">
                <a:xfrm>
                  <a:off x="1929"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44" name="Rectangle 403"/>
                <p:cNvSpPr>
                  <a:spLocks noChangeArrowheads="1"/>
                </p:cNvSpPr>
                <p:nvPr/>
              </p:nvSpPr>
              <p:spPr bwMode="auto">
                <a:xfrm>
                  <a:off x="1943"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45" name="Rectangle 404"/>
                <p:cNvSpPr>
                  <a:spLocks noChangeArrowheads="1"/>
                </p:cNvSpPr>
                <p:nvPr/>
              </p:nvSpPr>
              <p:spPr bwMode="auto">
                <a:xfrm>
                  <a:off x="1957"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46" name="Rectangle 405"/>
                <p:cNvSpPr>
                  <a:spLocks noChangeArrowheads="1"/>
                </p:cNvSpPr>
                <p:nvPr/>
              </p:nvSpPr>
              <p:spPr bwMode="auto">
                <a:xfrm>
                  <a:off x="1971"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sp>
            <p:nvSpPr>
              <p:cNvPr id="16" name="Rectangle 407"/>
              <p:cNvSpPr>
                <a:spLocks noChangeArrowheads="1"/>
              </p:cNvSpPr>
              <p:nvPr/>
            </p:nvSpPr>
            <p:spPr bwMode="auto">
              <a:xfrm>
                <a:off x="1985"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7" name="Rectangle 408"/>
              <p:cNvSpPr>
                <a:spLocks noChangeArrowheads="1"/>
              </p:cNvSpPr>
              <p:nvPr/>
            </p:nvSpPr>
            <p:spPr bwMode="auto">
              <a:xfrm>
                <a:off x="1999"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 name="Rectangle 409"/>
              <p:cNvSpPr>
                <a:spLocks noChangeArrowheads="1"/>
              </p:cNvSpPr>
              <p:nvPr/>
            </p:nvSpPr>
            <p:spPr bwMode="auto">
              <a:xfrm>
                <a:off x="2013"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9" name="Rectangle 410"/>
              <p:cNvSpPr>
                <a:spLocks noChangeArrowheads="1"/>
              </p:cNvSpPr>
              <p:nvPr/>
            </p:nvSpPr>
            <p:spPr bwMode="auto">
              <a:xfrm>
                <a:off x="2027"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0" name="Rectangle 411"/>
              <p:cNvSpPr>
                <a:spLocks noChangeArrowheads="1"/>
              </p:cNvSpPr>
              <p:nvPr/>
            </p:nvSpPr>
            <p:spPr bwMode="auto">
              <a:xfrm>
                <a:off x="2040"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1" name="Rectangle 412"/>
              <p:cNvSpPr>
                <a:spLocks noChangeArrowheads="1"/>
              </p:cNvSpPr>
              <p:nvPr/>
            </p:nvSpPr>
            <p:spPr bwMode="auto">
              <a:xfrm>
                <a:off x="2054"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 name="Rectangle 413"/>
              <p:cNvSpPr>
                <a:spLocks noChangeArrowheads="1"/>
              </p:cNvSpPr>
              <p:nvPr/>
            </p:nvSpPr>
            <p:spPr bwMode="auto">
              <a:xfrm>
                <a:off x="2068"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 name="Rectangle 414"/>
              <p:cNvSpPr>
                <a:spLocks noChangeArrowheads="1"/>
              </p:cNvSpPr>
              <p:nvPr/>
            </p:nvSpPr>
            <p:spPr bwMode="auto">
              <a:xfrm>
                <a:off x="2082"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4" name="Rectangle 415"/>
              <p:cNvSpPr>
                <a:spLocks noChangeArrowheads="1"/>
              </p:cNvSpPr>
              <p:nvPr/>
            </p:nvSpPr>
            <p:spPr bwMode="auto">
              <a:xfrm>
                <a:off x="2096"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5" name="Rectangle 416"/>
              <p:cNvSpPr>
                <a:spLocks noChangeArrowheads="1"/>
              </p:cNvSpPr>
              <p:nvPr/>
            </p:nvSpPr>
            <p:spPr bwMode="auto">
              <a:xfrm>
                <a:off x="2110"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6" name="Rectangle 417"/>
              <p:cNvSpPr>
                <a:spLocks noChangeArrowheads="1"/>
              </p:cNvSpPr>
              <p:nvPr/>
            </p:nvSpPr>
            <p:spPr bwMode="auto">
              <a:xfrm>
                <a:off x="2124"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7" name="Rectangle 418"/>
              <p:cNvSpPr>
                <a:spLocks noChangeArrowheads="1"/>
              </p:cNvSpPr>
              <p:nvPr/>
            </p:nvSpPr>
            <p:spPr bwMode="auto">
              <a:xfrm>
                <a:off x="2138" y="740"/>
                <a:ext cx="1" cy="5"/>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8" name="Freeform 419"/>
              <p:cNvSpPr>
                <a:spLocks/>
              </p:cNvSpPr>
              <p:nvPr/>
            </p:nvSpPr>
            <p:spPr bwMode="auto">
              <a:xfrm>
                <a:off x="410" y="1604"/>
                <a:ext cx="461" cy="202"/>
              </a:xfrm>
              <a:custGeom>
                <a:avLst/>
                <a:gdLst>
                  <a:gd name="T0" fmla="*/ 356 w 365"/>
                  <a:gd name="T1" fmla="*/ 159 h 160"/>
                  <a:gd name="T2" fmla="*/ 353 w 365"/>
                  <a:gd name="T3" fmla="*/ 158 h 160"/>
                  <a:gd name="T4" fmla="*/ 306 w 365"/>
                  <a:gd name="T5" fmla="*/ 114 h 160"/>
                  <a:gd name="T6" fmla="*/ 276 w 365"/>
                  <a:gd name="T7" fmla="*/ 92 h 160"/>
                  <a:gd name="T8" fmla="*/ 241 w 365"/>
                  <a:gd name="T9" fmla="*/ 78 h 160"/>
                  <a:gd name="T10" fmla="*/ 0 w 365"/>
                  <a:gd name="T11" fmla="*/ 13 h 160"/>
                  <a:gd name="T12" fmla="*/ 3 w 365"/>
                  <a:gd name="T13" fmla="*/ 0 h 160"/>
                  <a:gd name="T14" fmla="*/ 245 w 365"/>
                  <a:gd name="T15" fmla="*/ 65 h 160"/>
                  <a:gd name="T16" fmla="*/ 282 w 365"/>
                  <a:gd name="T17" fmla="*/ 80 h 160"/>
                  <a:gd name="T18" fmla="*/ 315 w 365"/>
                  <a:gd name="T19" fmla="*/ 104 h 160"/>
                  <a:gd name="T20" fmla="*/ 362 w 365"/>
                  <a:gd name="T21" fmla="*/ 148 h 160"/>
                  <a:gd name="T22" fmla="*/ 362 w 365"/>
                  <a:gd name="T23" fmla="*/ 158 h 160"/>
                  <a:gd name="T24" fmla="*/ 356 w 365"/>
                  <a:gd name="T25" fmla="*/ 15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5" h="160">
                    <a:moveTo>
                      <a:pt x="356" y="159"/>
                    </a:moveTo>
                    <a:cubicBezTo>
                      <a:pt x="355" y="159"/>
                      <a:pt x="354" y="159"/>
                      <a:pt x="353" y="158"/>
                    </a:cubicBezTo>
                    <a:cubicBezTo>
                      <a:pt x="306" y="114"/>
                      <a:pt x="306" y="114"/>
                      <a:pt x="306" y="114"/>
                    </a:cubicBezTo>
                    <a:cubicBezTo>
                      <a:pt x="297" y="105"/>
                      <a:pt x="287" y="98"/>
                      <a:pt x="276" y="92"/>
                    </a:cubicBezTo>
                    <a:cubicBezTo>
                      <a:pt x="265" y="86"/>
                      <a:pt x="253" y="81"/>
                      <a:pt x="241" y="78"/>
                    </a:cubicBezTo>
                    <a:cubicBezTo>
                      <a:pt x="0" y="13"/>
                      <a:pt x="0" y="13"/>
                      <a:pt x="0" y="13"/>
                    </a:cubicBezTo>
                    <a:cubicBezTo>
                      <a:pt x="3" y="0"/>
                      <a:pt x="3" y="0"/>
                      <a:pt x="3" y="0"/>
                    </a:cubicBezTo>
                    <a:cubicBezTo>
                      <a:pt x="245" y="65"/>
                      <a:pt x="245" y="65"/>
                      <a:pt x="245" y="65"/>
                    </a:cubicBezTo>
                    <a:cubicBezTo>
                      <a:pt x="258" y="68"/>
                      <a:pt x="271" y="73"/>
                      <a:pt x="282" y="80"/>
                    </a:cubicBezTo>
                    <a:cubicBezTo>
                      <a:pt x="294" y="86"/>
                      <a:pt x="305" y="94"/>
                      <a:pt x="315" y="104"/>
                    </a:cubicBezTo>
                    <a:cubicBezTo>
                      <a:pt x="362" y="148"/>
                      <a:pt x="362" y="148"/>
                      <a:pt x="362" y="148"/>
                    </a:cubicBezTo>
                    <a:cubicBezTo>
                      <a:pt x="365" y="151"/>
                      <a:pt x="365" y="155"/>
                      <a:pt x="362" y="158"/>
                    </a:cubicBezTo>
                    <a:cubicBezTo>
                      <a:pt x="361" y="159"/>
                      <a:pt x="358" y="160"/>
                      <a:pt x="356" y="159"/>
                    </a:cubicBezTo>
                    <a:close/>
                  </a:path>
                </a:pathLst>
              </a:custGeom>
              <a:solidFill>
                <a:srgbClr val="5066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9" name="Freeform 420"/>
              <p:cNvSpPr>
                <a:spLocks/>
              </p:cNvSpPr>
              <p:nvPr/>
            </p:nvSpPr>
            <p:spPr bwMode="auto">
              <a:xfrm>
                <a:off x="377" y="1638"/>
                <a:ext cx="494" cy="105"/>
              </a:xfrm>
              <a:custGeom>
                <a:avLst/>
                <a:gdLst>
                  <a:gd name="T0" fmla="*/ 6 w 391"/>
                  <a:gd name="T1" fmla="*/ 32 h 83"/>
                  <a:gd name="T2" fmla="*/ 9 w 391"/>
                  <a:gd name="T3" fmla="*/ 32 h 83"/>
                  <a:gd name="T4" fmla="*/ 72 w 391"/>
                  <a:gd name="T5" fmla="*/ 17 h 83"/>
                  <a:gd name="T6" fmla="*/ 109 w 391"/>
                  <a:gd name="T7" fmla="*/ 13 h 83"/>
                  <a:gd name="T8" fmla="*/ 146 w 391"/>
                  <a:gd name="T9" fmla="*/ 18 h 83"/>
                  <a:gd name="T10" fmla="*/ 388 w 391"/>
                  <a:gd name="T11" fmla="*/ 83 h 83"/>
                  <a:gd name="T12" fmla="*/ 391 w 391"/>
                  <a:gd name="T13" fmla="*/ 70 h 83"/>
                  <a:gd name="T14" fmla="*/ 149 w 391"/>
                  <a:gd name="T15" fmla="*/ 5 h 83"/>
                  <a:gd name="T16" fmla="*/ 109 w 391"/>
                  <a:gd name="T17" fmla="*/ 0 h 83"/>
                  <a:gd name="T18" fmla="*/ 69 w 391"/>
                  <a:gd name="T19" fmla="*/ 4 h 83"/>
                  <a:gd name="T20" fmla="*/ 6 w 391"/>
                  <a:gd name="T21" fmla="*/ 19 h 83"/>
                  <a:gd name="T22" fmla="*/ 1 w 391"/>
                  <a:gd name="T23" fmla="*/ 27 h 83"/>
                  <a:gd name="T24" fmla="*/ 6 w 391"/>
                  <a:gd name="T25" fmla="*/ 3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83">
                    <a:moveTo>
                      <a:pt x="6" y="32"/>
                    </a:moveTo>
                    <a:cubicBezTo>
                      <a:pt x="7" y="32"/>
                      <a:pt x="8" y="32"/>
                      <a:pt x="9" y="32"/>
                    </a:cubicBezTo>
                    <a:cubicBezTo>
                      <a:pt x="72" y="17"/>
                      <a:pt x="72" y="17"/>
                      <a:pt x="72" y="17"/>
                    </a:cubicBezTo>
                    <a:cubicBezTo>
                      <a:pt x="84" y="14"/>
                      <a:pt x="97" y="13"/>
                      <a:pt x="109" y="13"/>
                    </a:cubicBezTo>
                    <a:cubicBezTo>
                      <a:pt x="122" y="13"/>
                      <a:pt x="134" y="15"/>
                      <a:pt x="146" y="18"/>
                    </a:cubicBezTo>
                    <a:cubicBezTo>
                      <a:pt x="388" y="83"/>
                      <a:pt x="388" y="83"/>
                      <a:pt x="388" y="83"/>
                    </a:cubicBezTo>
                    <a:cubicBezTo>
                      <a:pt x="391" y="70"/>
                      <a:pt x="391" y="70"/>
                      <a:pt x="391" y="70"/>
                    </a:cubicBezTo>
                    <a:cubicBezTo>
                      <a:pt x="149" y="5"/>
                      <a:pt x="149" y="5"/>
                      <a:pt x="149" y="5"/>
                    </a:cubicBezTo>
                    <a:cubicBezTo>
                      <a:pt x="136" y="2"/>
                      <a:pt x="123" y="0"/>
                      <a:pt x="109" y="0"/>
                    </a:cubicBezTo>
                    <a:cubicBezTo>
                      <a:pt x="96" y="0"/>
                      <a:pt x="82" y="1"/>
                      <a:pt x="69" y="4"/>
                    </a:cubicBezTo>
                    <a:cubicBezTo>
                      <a:pt x="6" y="19"/>
                      <a:pt x="6" y="19"/>
                      <a:pt x="6" y="19"/>
                    </a:cubicBezTo>
                    <a:cubicBezTo>
                      <a:pt x="3" y="20"/>
                      <a:pt x="0" y="24"/>
                      <a:pt x="1" y="27"/>
                    </a:cubicBezTo>
                    <a:cubicBezTo>
                      <a:pt x="2" y="30"/>
                      <a:pt x="4" y="32"/>
                      <a:pt x="6" y="32"/>
                    </a:cubicBezTo>
                    <a:close/>
                  </a:path>
                </a:pathLst>
              </a:custGeom>
              <a:solidFill>
                <a:srgbClr val="5066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0" name="Freeform 421"/>
              <p:cNvSpPr>
                <a:spLocks/>
              </p:cNvSpPr>
              <p:nvPr/>
            </p:nvSpPr>
            <p:spPr bwMode="auto">
              <a:xfrm>
                <a:off x="601" y="1634"/>
                <a:ext cx="82" cy="55"/>
              </a:xfrm>
              <a:custGeom>
                <a:avLst/>
                <a:gdLst>
                  <a:gd name="T0" fmla="*/ 13 w 65"/>
                  <a:gd name="T1" fmla="*/ 30 h 43"/>
                  <a:gd name="T2" fmla="*/ 13 w 65"/>
                  <a:gd name="T3" fmla="*/ 30 h 43"/>
                  <a:gd name="T4" fmla="*/ 35 w 65"/>
                  <a:gd name="T5" fmla="*/ 18 h 43"/>
                  <a:gd name="T6" fmla="*/ 48 w 65"/>
                  <a:gd name="T7" fmla="*/ 40 h 43"/>
                  <a:gd name="T8" fmla="*/ 61 w 65"/>
                  <a:gd name="T9" fmla="*/ 43 h 43"/>
                  <a:gd name="T10" fmla="*/ 38 w 65"/>
                  <a:gd name="T11" fmla="*/ 5 h 43"/>
                  <a:gd name="T12" fmla="*/ 0 w 65"/>
                  <a:gd name="T13" fmla="*/ 27 h 43"/>
                  <a:gd name="T14" fmla="*/ 13 w 65"/>
                  <a:gd name="T15" fmla="*/ 3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43">
                    <a:moveTo>
                      <a:pt x="13" y="30"/>
                    </a:moveTo>
                    <a:cubicBezTo>
                      <a:pt x="13" y="30"/>
                      <a:pt x="13" y="30"/>
                      <a:pt x="13" y="30"/>
                    </a:cubicBezTo>
                    <a:cubicBezTo>
                      <a:pt x="16" y="21"/>
                      <a:pt x="25" y="15"/>
                      <a:pt x="35" y="18"/>
                    </a:cubicBezTo>
                    <a:cubicBezTo>
                      <a:pt x="44" y="20"/>
                      <a:pt x="50" y="30"/>
                      <a:pt x="48" y="40"/>
                    </a:cubicBezTo>
                    <a:cubicBezTo>
                      <a:pt x="61" y="43"/>
                      <a:pt x="61" y="43"/>
                      <a:pt x="61" y="43"/>
                    </a:cubicBezTo>
                    <a:cubicBezTo>
                      <a:pt x="65" y="26"/>
                      <a:pt x="55" y="9"/>
                      <a:pt x="38" y="5"/>
                    </a:cubicBezTo>
                    <a:cubicBezTo>
                      <a:pt x="22" y="0"/>
                      <a:pt x="5" y="10"/>
                      <a:pt x="0" y="27"/>
                    </a:cubicBezTo>
                    <a:lnTo>
                      <a:pt x="13" y="30"/>
                    </a:lnTo>
                    <a:close/>
                  </a:path>
                </a:pathLst>
              </a:custGeom>
              <a:solidFill>
                <a:srgbClr val="2036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1" name="Freeform 422"/>
              <p:cNvSpPr>
                <a:spLocks/>
              </p:cNvSpPr>
              <p:nvPr/>
            </p:nvSpPr>
            <p:spPr bwMode="auto">
              <a:xfrm>
                <a:off x="415" y="1560"/>
                <a:ext cx="199" cy="162"/>
              </a:xfrm>
              <a:custGeom>
                <a:avLst/>
                <a:gdLst>
                  <a:gd name="T0" fmla="*/ 142 w 158"/>
                  <a:gd name="T1" fmla="*/ 106 h 128"/>
                  <a:gd name="T2" fmla="*/ 110 w 158"/>
                  <a:gd name="T3" fmla="*/ 125 h 128"/>
                  <a:gd name="T4" fmla="*/ 22 w 158"/>
                  <a:gd name="T5" fmla="*/ 101 h 128"/>
                  <a:gd name="T6" fmla="*/ 4 w 158"/>
                  <a:gd name="T7" fmla="*/ 70 h 128"/>
                  <a:gd name="T8" fmla="*/ 17 w 158"/>
                  <a:gd name="T9" fmla="*/ 23 h 128"/>
                  <a:gd name="T10" fmla="*/ 48 w 158"/>
                  <a:gd name="T11" fmla="*/ 4 h 128"/>
                  <a:gd name="T12" fmla="*/ 136 w 158"/>
                  <a:gd name="T13" fmla="*/ 27 h 128"/>
                  <a:gd name="T14" fmla="*/ 154 w 158"/>
                  <a:gd name="T15" fmla="*/ 59 h 128"/>
                  <a:gd name="T16" fmla="*/ 142 w 158"/>
                  <a:gd name="T17" fmla="*/ 10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128">
                    <a:moveTo>
                      <a:pt x="142" y="106"/>
                    </a:moveTo>
                    <a:cubicBezTo>
                      <a:pt x="138" y="120"/>
                      <a:pt x="124" y="128"/>
                      <a:pt x="110" y="125"/>
                    </a:cubicBezTo>
                    <a:cubicBezTo>
                      <a:pt x="22" y="101"/>
                      <a:pt x="22" y="101"/>
                      <a:pt x="22" y="101"/>
                    </a:cubicBezTo>
                    <a:cubicBezTo>
                      <a:pt x="9" y="98"/>
                      <a:pt x="0" y="83"/>
                      <a:pt x="4" y="70"/>
                    </a:cubicBezTo>
                    <a:cubicBezTo>
                      <a:pt x="17" y="23"/>
                      <a:pt x="17" y="23"/>
                      <a:pt x="17" y="23"/>
                    </a:cubicBezTo>
                    <a:cubicBezTo>
                      <a:pt x="20" y="9"/>
                      <a:pt x="35" y="0"/>
                      <a:pt x="48" y="4"/>
                    </a:cubicBezTo>
                    <a:cubicBezTo>
                      <a:pt x="136" y="27"/>
                      <a:pt x="136" y="27"/>
                      <a:pt x="136" y="27"/>
                    </a:cubicBezTo>
                    <a:cubicBezTo>
                      <a:pt x="150" y="31"/>
                      <a:pt x="158" y="45"/>
                      <a:pt x="154" y="59"/>
                    </a:cubicBezTo>
                    <a:lnTo>
                      <a:pt x="142" y="106"/>
                    </a:lnTo>
                    <a:close/>
                  </a:path>
                </a:pathLst>
              </a:custGeom>
              <a:solidFill>
                <a:srgbClr val="E1EF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2" name="Freeform 423"/>
              <p:cNvSpPr>
                <a:spLocks/>
              </p:cNvSpPr>
              <p:nvPr/>
            </p:nvSpPr>
            <p:spPr bwMode="auto">
              <a:xfrm>
                <a:off x="493" y="1579"/>
                <a:ext cx="121" cy="143"/>
              </a:xfrm>
              <a:custGeom>
                <a:avLst/>
                <a:gdLst>
                  <a:gd name="T0" fmla="*/ 74 w 96"/>
                  <a:gd name="T1" fmla="*/ 12 h 113"/>
                  <a:gd name="T2" fmla="*/ 26 w 96"/>
                  <a:gd name="T3" fmla="*/ 0 h 113"/>
                  <a:gd name="T4" fmla="*/ 0 w 96"/>
                  <a:gd name="T5" fmla="*/ 97 h 113"/>
                  <a:gd name="T6" fmla="*/ 48 w 96"/>
                  <a:gd name="T7" fmla="*/ 110 h 113"/>
                  <a:gd name="T8" fmla="*/ 80 w 96"/>
                  <a:gd name="T9" fmla="*/ 91 h 113"/>
                  <a:gd name="T10" fmla="*/ 92 w 96"/>
                  <a:gd name="T11" fmla="*/ 44 h 113"/>
                  <a:gd name="T12" fmla="*/ 74 w 96"/>
                  <a:gd name="T13" fmla="*/ 12 h 113"/>
                </a:gdLst>
                <a:ahLst/>
                <a:cxnLst>
                  <a:cxn ang="0">
                    <a:pos x="T0" y="T1"/>
                  </a:cxn>
                  <a:cxn ang="0">
                    <a:pos x="T2" y="T3"/>
                  </a:cxn>
                  <a:cxn ang="0">
                    <a:pos x="T4" y="T5"/>
                  </a:cxn>
                  <a:cxn ang="0">
                    <a:pos x="T6" y="T7"/>
                  </a:cxn>
                  <a:cxn ang="0">
                    <a:pos x="T8" y="T9"/>
                  </a:cxn>
                  <a:cxn ang="0">
                    <a:pos x="T10" y="T11"/>
                  </a:cxn>
                  <a:cxn ang="0">
                    <a:pos x="T12" y="T13"/>
                  </a:cxn>
                </a:cxnLst>
                <a:rect l="0" t="0" r="r" b="b"/>
                <a:pathLst>
                  <a:path w="96" h="113">
                    <a:moveTo>
                      <a:pt x="74" y="12"/>
                    </a:moveTo>
                    <a:cubicBezTo>
                      <a:pt x="26" y="0"/>
                      <a:pt x="26" y="0"/>
                      <a:pt x="26" y="0"/>
                    </a:cubicBezTo>
                    <a:cubicBezTo>
                      <a:pt x="0" y="97"/>
                      <a:pt x="0" y="97"/>
                      <a:pt x="0" y="97"/>
                    </a:cubicBezTo>
                    <a:cubicBezTo>
                      <a:pt x="48" y="110"/>
                      <a:pt x="48" y="110"/>
                      <a:pt x="48" y="110"/>
                    </a:cubicBezTo>
                    <a:cubicBezTo>
                      <a:pt x="62" y="113"/>
                      <a:pt x="76" y="105"/>
                      <a:pt x="80" y="91"/>
                    </a:cubicBezTo>
                    <a:cubicBezTo>
                      <a:pt x="92" y="44"/>
                      <a:pt x="92" y="44"/>
                      <a:pt x="92" y="44"/>
                    </a:cubicBezTo>
                    <a:cubicBezTo>
                      <a:pt x="96" y="30"/>
                      <a:pt x="88" y="16"/>
                      <a:pt x="74" y="12"/>
                    </a:cubicBezTo>
                    <a:close/>
                  </a:path>
                </a:pathLst>
              </a:custGeom>
              <a:solidFill>
                <a:srgbClr val="CEE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3" name="Freeform 424"/>
              <p:cNvSpPr>
                <a:spLocks/>
              </p:cNvSpPr>
              <p:nvPr/>
            </p:nvSpPr>
            <p:spPr bwMode="auto">
              <a:xfrm>
                <a:off x="665" y="1627"/>
                <a:ext cx="200" cy="162"/>
              </a:xfrm>
              <a:custGeom>
                <a:avLst/>
                <a:gdLst>
                  <a:gd name="T0" fmla="*/ 141 w 158"/>
                  <a:gd name="T1" fmla="*/ 106 h 128"/>
                  <a:gd name="T2" fmla="*/ 110 w 158"/>
                  <a:gd name="T3" fmla="*/ 124 h 128"/>
                  <a:gd name="T4" fmla="*/ 22 w 158"/>
                  <a:gd name="T5" fmla="*/ 101 h 128"/>
                  <a:gd name="T6" fmla="*/ 4 w 158"/>
                  <a:gd name="T7" fmla="*/ 69 h 128"/>
                  <a:gd name="T8" fmla="*/ 16 w 158"/>
                  <a:gd name="T9" fmla="*/ 22 h 128"/>
                  <a:gd name="T10" fmla="*/ 48 w 158"/>
                  <a:gd name="T11" fmla="*/ 4 h 128"/>
                  <a:gd name="T12" fmla="*/ 136 w 158"/>
                  <a:gd name="T13" fmla="*/ 27 h 128"/>
                  <a:gd name="T14" fmla="*/ 154 w 158"/>
                  <a:gd name="T15" fmla="*/ 59 h 128"/>
                  <a:gd name="T16" fmla="*/ 141 w 158"/>
                  <a:gd name="T17" fmla="*/ 10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128">
                    <a:moveTo>
                      <a:pt x="141" y="106"/>
                    </a:moveTo>
                    <a:cubicBezTo>
                      <a:pt x="138" y="120"/>
                      <a:pt x="123" y="128"/>
                      <a:pt x="110" y="124"/>
                    </a:cubicBezTo>
                    <a:cubicBezTo>
                      <a:pt x="22" y="101"/>
                      <a:pt x="22" y="101"/>
                      <a:pt x="22" y="101"/>
                    </a:cubicBezTo>
                    <a:cubicBezTo>
                      <a:pt x="8" y="97"/>
                      <a:pt x="0" y="83"/>
                      <a:pt x="4" y="69"/>
                    </a:cubicBezTo>
                    <a:cubicBezTo>
                      <a:pt x="16" y="22"/>
                      <a:pt x="16" y="22"/>
                      <a:pt x="16" y="22"/>
                    </a:cubicBezTo>
                    <a:cubicBezTo>
                      <a:pt x="20" y="9"/>
                      <a:pt x="34" y="0"/>
                      <a:pt x="48" y="4"/>
                    </a:cubicBezTo>
                    <a:cubicBezTo>
                      <a:pt x="136" y="27"/>
                      <a:pt x="136" y="27"/>
                      <a:pt x="136" y="27"/>
                    </a:cubicBezTo>
                    <a:cubicBezTo>
                      <a:pt x="149" y="31"/>
                      <a:pt x="158" y="45"/>
                      <a:pt x="154" y="59"/>
                    </a:cubicBezTo>
                    <a:lnTo>
                      <a:pt x="141" y="106"/>
                    </a:lnTo>
                    <a:close/>
                  </a:path>
                </a:pathLst>
              </a:custGeom>
              <a:solidFill>
                <a:srgbClr val="E1EF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4" name="Freeform 425"/>
              <p:cNvSpPr>
                <a:spLocks/>
              </p:cNvSpPr>
              <p:nvPr/>
            </p:nvSpPr>
            <p:spPr bwMode="auto">
              <a:xfrm>
                <a:off x="742" y="1645"/>
                <a:ext cx="123" cy="144"/>
              </a:xfrm>
              <a:custGeom>
                <a:avLst/>
                <a:gdLst>
                  <a:gd name="T0" fmla="*/ 75 w 97"/>
                  <a:gd name="T1" fmla="*/ 13 h 114"/>
                  <a:gd name="T2" fmla="*/ 26 w 97"/>
                  <a:gd name="T3" fmla="*/ 0 h 114"/>
                  <a:gd name="T4" fmla="*/ 0 w 97"/>
                  <a:gd name="T5" fmla="*/ 98 h 114"/>
                  <a:gd name="T6" fmla="*/ 49 w 97"/>
                  <a:gd name="T7" fmla="*/ 110 h 114"/>
                  <a:gd name="T8" fmla="*/ 80 w 97"/>
                  <a:gd name="T9" fmla="*/ 92 h 114"/>
                  <a:gd name="T10" fmla="*/ 93 w 97"/>
                  <a:gd name="T11" fmla="*/ 45 h 114"/>
                  <a:gd name="T12" fmla="*/ 75 w 97"/>
                  <a:gd name="T13" fmla="*/ 13 h 114"/>
                </a:gdLst>
                <a:ahLst/>
                <a:cxnLst>
                  <a:cxn ang="0">
                    <a:pos x="T0" y="T1"/>
                  </a:cxn>
                  <a:cxn ang="0">
                    <a:pos x="T2" y="T3"/>
                  </a:cxn>
                  <a:cxn ang="0">
                    <a:pos x="T4" y="T5"/>
                  </a:cxn>
                  <a:cxn ang="0">
                    <a:pos x="T6" y="T7"/>
                  </a:cxn>
                  <a:cxn ang="0">
                    <a:pos x="T8" y="T9"/>
                  </a:cxn>
                  <a:cxn ang="0">
                    <a:pos x="T10" y="T11"/>
                  </a:cxn>
                  <a:cxn ang="0">
                    <a:pos x="T12" y="T13"/>
                  </a:cxn>
                </a:cxnLst>
                <a:rect l="0" t="0" r="r" b="b"/>
                <a:pathLst>
                  <a:path w="97" h="114">
                    <a:moveTo>
                      <a:pt x="75" y="13"/>
                    </a:moveTo>
                    <a:cubicBezTo>
                      <a:pt x="26" y="0"/>
                      <a:pt x="26" y="0"/>
                      <a:pt x="26" y="0"/>
                    </a:cubicBezTo>
                    <a:cubicBezTo>
                      <a:pt x="0" y="98"/>
                      <a:pt x="0" y="98"/>
                      <a:pt x="0" y="98"/>
                    </a:cubicBezTo>
                    <a:cubicBezTo>
                      <a:pt x="49" y="110"/>
                      <a:pt x="49" y="110"/>
                      <a:pt x="49" y="110"/>
                    </a:cubicBezTo>
                    <a:cubicBezTo>
                      <a:pt x="62" y="114"/>
                      <a:pt x="77" y="106"/>
                      <a:pt x="80" y="92"/>
                    </a:cubicBezTo>
                    <a:cubicBezTo>
                      <a:pt x="93" y="45"/>
                      <a:pt x="93" y="45"/>
                      <a:pt x="93" y="45"/>
                    </a:cubicBezTo>
                    <a:cubicBezTo>
                      <a:pt x="97" y="31"/>
                      <a:pt x="88" y="17"/>
                      <a:pt x="75" y="13"/>
                    </a:cubicBezTo>
                    <a:close/>
                  </a:path>
                </a:pathLst>
              </a:custGeom>
              <a:solidFill>
                <a:srgbClr val="CEE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5" name="Freeform 426"/>
              <p:cNvSpPr>
                <a:spLocks noEditPoints="1"/>
              </p:cNvSpPr>
              <p:nvPr/>
            </p:nvSpPr>
            <p:spPr bwMode="auto">
              <a:xfrm>
                <a:off x="396" y="1541"/>
                <a:ext cx="239" cy="201"/>
              </a:xfrm>
              <a:custGeom>
                <a:avLst/>
                <a:gdLst>
                  <a:gd name="T0" fmla="*/ 161 w 189"/>
                  <a:gd name="T1" fmla="*/ 31 h 159"/>
                  <a:gd name="T2" fmla="*/ 60 w 189"/>
                  <a:gd name="T3" fmla="*/ 5 h 159"/>
                  <a:gd name="T4" fmla="*/ 20 w 189"/>
                  <a:gd name="T5" fmla="*/ 28 h 159"/>
                  <a:gd name="T6" fmla="*/ 4 w 189"/>
                  <a:gd name="T7" fmla="*/ 87 h 159"/>
                  <a:gd name="T8" fmla="*/ 28 w 189"/>
                  <a:gd name="T9" fmla="*/ 128 h 159"/>
                  <a:gd name="T10" fmla="*/ 128 w 189"/>
                  <a:gd name="T11" fmla="*/ 154 h 159"/>
                  <a:gd name="T12" fmla="*/ 168 w 189"/>
                  <a:gd name="T13" fmla="*/ 131 h 159"/>
                  <a:gd name="T14" fmla="*/ 184 w 189"/>
                  <a:gd name="T15" fmla="*/ 72 h 159"/>
                  <a:gd name="T16" fmla="*/ 161 w 189"/>
                  <a:gd name="T17" fmla="*/ 31 h 159"/>
                  <a:gd name="T18" fmla="*/ 157 w 189"/>
                  <a:gd name="T19" fmla="*/ 121 h 159"/>
                  <a:gd name="T20" fmla="*/ 125 w 189"/>
                  <a:gd name="T21" fmla="*/ 140 h 159"/>
                  <a:gd name="T22" fmla="*/ 37 w 189"/>
                  <a:gd name="T23" fmla="*/ 116 h 159"/>
                  <a:gd name="T24" fmla="*/ 19 w 189"/>
                  <a:gd name="T25" fmla="*/ 85 h 159"/>
                  <a:gd name="T26" fmla="*/ 32 w 189"/>
                  <a:gd name="T27" fmla="*/ 38 h 159"/>
                  <a:gd name="T28" fmla="*/ 63 w 189"/>
                  <a:gd name="T29" fmla="*/ 19 h 159"/>
                  <a:gd name="T30" fmla="*/ 151 w 189"/>
                  <a:gd name="T31" fmla="*/ 42 h 159"/>
                  <a:gd name="T32" fmla="*/ 169 w 189"/>
                  <a:gd name="T33" fmla="*/ 74 h 159"/>
                  <a:gd name="T34" fmla="*/ 157 w 189"/>
                  <a:gd name="T35" fmla="*/ 12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 h="159">
                    <a:moveTo>
                      <a:pt x="161" y="31"/>
                    </a:moveTo>
                    <a:cubicBezTo>
                      <a:pt x="60" y="5"/>
                      <a:pt x="60" y="5"/>
                      <a:pt x="60" y="5"/>
                    </a:cubicBezTo>
                    <a:cubicBezTo>
                      <a:pt x="43" y="0"/>
                      <a:pt x="25" y="10"/>
                      <a:pt x="20" y="28"/>
                    </a:cubicBezTo>
                    <a:cubicBezTo>
                      <a:pt x="4" y="87"/>
                      <a:pt x="4" y="87"/>
                      <a:pt x="4" y="87"/>
                    </a:cubicBezTo>
                    <a:cubicBezTo>
                      <a:pt x="0" y="105"/>
                      <a:pt x="10" y="123"/>
                      <a:pt x="28" y="128"/>
                    </a:cubicBezTo>
                    <a:cubicBezTo>
                      <a:pt x="128" y="154"/>
                      <a:pt x="128" y="154"/>
                      <a:pt x="128" y="154"/>
                    </a:cubicBezTo>
                    <a:cubicBezTo>
                      <a:pt x="145" y="159"/>
                      <a:pt x="163" y="148"/>
                      <a:pt x="168" y="131"/>
                    </a:cubicBezTo>
                    <a:cubicBezTo>
                      <a:pt x="184" y="72"/>
                      <a:pt x="184" y="72"/>
                      <a:pt x="184" y="72"/>
                    </a:cubicBezTo>
                    <a:cubicBezTo>
                      <a:pt x="189" y="54"/>
                      <a:pt x="178" y="36"/>
                      <a:pt x="161" y="31"/>
                    </a:cubicBezTo>
                    <a:close/>
                    <a:moveTo>
                      <a:pt x="157" y="121"/>
                    </a:moveTo>
                    <a:cubicBezTo>
                      <a:pt x="153" y="135"/>
                      <a:pt x="139" y="143"/>
                      <a:pt x="125" y="140"/>
                    </a:cubicBezTo>
                    <a:cubicBezTo>
                      <a:pt x="37" y="116"/>
                      <a:pt x="37" y="116"/>
                      <a:pt x="37" y="116"/>
                    </a:cubicBezTo>
                    <a:cubicBezTo>
                      <a:pt x="24" y="113"/>
                      <a:pt x="15" y="98"/>
                      <a:pt x="19" y="85"/>
                    </a:cubicBezTo>
                    <a:cubicBezTo>
                      <a:pt x="32" y="38"/>
                      <a:pt x="32" y="38"/>
                      <a:pt x="32" y="38"/>
                    </a:cubicBezTo>
                    <a:cubicBezTo>
                      <a:pt x="35" y="24"/>
                      <a:pt x="50" y="15"/>
                      <a:pt x="63" y="19"/>
                    </a:cubicBezTo>
                    <a:cubicBezTo>
                      <a:pt x="151" y="42"/>
                      <a:pt x="151" y="42"/>
                      <a:pt x="151" y="42"/>
                    </a:cubicBezTo>
                    <a:cubicBezTo>
                      <a:pt x="165" y="46"/>
                      <a:pt x="173" y="60"/>
                      <a:pt x="169" y="74"/>
                    </a:cubicBezTo>
                    <a:lnTo>
                      <a:pt x="157" y="121"/>
                    </a:lnTo>
                    <a:close/>
                  </a:path>
                </a:pathLst>
              </a:custGeom>
              <a:solidFill>
                <a:srgbClr val="2A44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6" name="Freeform 427"/>
              <p:cNvSpPr>
                <a:spLocks noEditPoints="1"/>
              </p:cNvSpPr>
              <p:nvPr/>
            </p:nvSpPr>
            <p:spPr bwMode="auto">
              <a:xfrm>
                <a:off x="645" y="1608"/>
                <a:ext cx="239" cy="201"/>
              </a:xfrm>
              <a:custGeom>
                <a:avLst/>
                <a:gdLst>
                  <a:gd name="T0" fmla="*/ 161 w 189"/>
                  <a:gd name="T1" fmla="*/ 31 h 159"/>
                  <a:gd name="T2" fmla="*/ 61 w 189"/>
                  <a:gd name="T3" fmla="*/ 4 h 159"/>
                  <a:gd name="T4" fmla="*/ 21 w 189"/>
                  <a:gd name="T5" fmla="*/ 28 h 159"/>
                  <a:gd name="T6" fmla="*/ 5 w 189"/>
                  <a:gd name="T7" fmla="*/ 87 h 159"/>
                  <a:gd name="T8" fmla="*/ 28 w 189"/>
                  <a:gd name="T9" fmla="*/ 127 h 159"/>
                  <a:gd name="T10" fmla="*/ 129 w 189"/>
                  <a:gd name="T11" fmla="*/ 154 h 159"/>
                  <a:gd name="T12" fmla="*/ 169 w 189"/>
                  <a:gd name="T13" fmla="*/ 131 h 159"/>
                  <a:gd name="T14" fmla="*/ 185 w 189"/>
                  <a:gd name="T15" fmla="*/ 71 h 159"/>
                  <a:gd name="T16" fmla="*/ 161 w 189"/>
                  <a:gd name="T17" fmla="*/ 31 h 159"/>
                  <a:gd name="T18" fmla="*/ 157 w 189"/>
                  <a:gd name="T19" fmla="*/ 121 h 159"/>
                  <a:gd name="T20" fmla="*/ 126 w 189"/>
                  <a:gd name="T21" fmla="*/ 139 h 159"/>
                  <a:gd name="T22" fmla="*/ 38 w 189"/>
                  <a:gd name="T23" fmla="*/ 116 h 159"/>
                  <a:gd name="T24" fmla="*/ 20 w 189"/>
                  <a:gd name="T25" fmla="*/ 84 h 159"/>
                  <a:gd name="T26" fmla="*/ 32 w 189"/>
                  <a:gd name="T27" fmla="*/ 37 h 159"/>
                  <a:gd name="T28" fmla="*/ 64 w 189"/>
                  <a:gd name="T29" fmla="*/ 19 h 159"/>
                  <a:gd name="T30" fmla="*/ 152 w 189"/>
                  <a:gd name="T31" fmla="*/ 42 h 159"/>
                  <a:gd name="T32" fmla="*/ 170 w 189"/>
                  <a:gd name="T33" fmla="*/ 74 h 159"/>
                  <a:gd name="T34" fmla="*/ 157 w 189"/>
                  <a:gd name="T35" fmla="*/ 12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 h="159">
                    <a:moveTo>
                      <a:pt x="161" y="31"/>
                    </a:moveTo>
                    <a:cubicBezTo>
                      <a:pt x="61" y="4"/>
                      <a:pt x="61" y="4"/>
                      <a:pt x="61" y="4"/>
                    </a:cubicBezTo>
                    <a:cubicBezTo>
                      <a:pt x="44" y="0"/>
                      <a:pt x="26" y="10"/>
                      <a:pt x="21" y="28"/>
                    </a:cubicBezTo>
                    <a:cubicBezTo>
                      <a:pt x="5" y="87"/>
                      <a:pt x="5" y="87"/>
                      <a:pt x="5" y="87"/>
                    </a:cubicBezTo>
                    <a:cubicBezTo>
                      <a:pt x="0" y="104"/>
                      <a:pt x="11" y="123"/>
                      <a:pt x="28" y="127"/>
                    </a:cubicBezTo>
                    <a:cubicBezTo>
                      <a:pt x="129" y="154"/>
                      <a:pt x="129" y="154"/>
                      <a:pt x="129" y="154"/>
                    </a:cubicBezTo>
                    <a:cubicBezTo>
                      <a:pt x="146" y="159"/>
                      <a:pt x="164" y="148"/>
                      <a:pt x="169" y="131"/>
                    </a:cubicBezTo>
                    <a:cubicBezTo>
                      <a:pt x="185" y="71"/>
                      <a:pt x="185" y="71"/>
                      <a:pt x="185" y="71"/>
                    </a:cubicBezTo>
                    <a:cubicBezTo>
                      <a:pt x="189" y="54"/>
                      <a:pt x="179" y="36"/>
                      <a:pt x="161" y="31"/>
                    </a:cubicBezTo>
                    <a:close/>
                    <a:moveTo>
                      <a:pt x="157" y="121"/>
                    </a:moveTo>
                    <a:cubicBezTo>
                      <a:pt x="154" y="135"/>
                      <a:pt x="139" y="143"/>
                      <a:pt x="126" y="139"/>
                    </a:cubicBezTo>
                    <a:cubicBezTo>
                      <a:pt x="38" y="116"/>
                      <a:pt x="38" y="116"/>
                      <a:pt x="38" y="116"/>
                    </a:cubicBezTo>
                    <a:cubicBezTo>
                      <a:pt x="24" y="112"/>
                      <a:pt x="16" y="98"/>
                      <a:pt x="20" y="84"/>
                    </a:cubicBezTo>
                    <a:cubicBezTo>
                      <a:pt x="32" y="37"/>
                      <a:pt x="32" y="37"/>
                      <a:pt x="32" y="37"/>
                    </a:cubicBezTo>
                    <a:cubicBezTo>
                      <a:pt x="36" y="24"/>
                      <a:pt x="50" y="15"/>
                      <a:pt x="64" y="19"/>
                    </a:cubicBezTo>
                    <a:cubicBezTo>
                      <a:pt x="152" y="42"/>
                      <a:pt x="152" y="42"/>
                      <a:pt x="152" y="42"/>
                    </a:cubicBezTo>
                    <a:cubicBezTo>
                      <a:pt x="165" y="46"/>
                      <a:pt x="174" y="60"/>
                      <a:pt x="170" y="74"/>
                    </a:cubicBezTo>
                    <a:lnTo>
                      <a:pt x="157" y="121"/>
                    </a:lnTo>
                    <a:close/>
                  </a:path>
                </a:pathLst>
              </a:custGeom>
              <a:solidFill>
                <a:srgbClr val="2A44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7" name="Freeform 428"/>
              <p:cNvSpPr>
                <a:spLocks/>
              </p:cNvSpPr>
              <p:nvPr/>
            </p:nvSpPr>
            <p:spPr bwMode="auto">
              <a:xfrm>
                <a:off x="207" y="569"/>
                <a:ext cx="663" cy="594"/>
              </a:xfrm>
              <a:custGeom>
                <a:avLst/>
                <a:gdLst>
                  <a:gd name="T0" fmla="*/ 0 w 663"/>
                  <a:gd name="T1" fmla="*/ 341 h 594"/>
                  <a:gd name="T2" fmla="*/ 180 w 663"/>
                  <a:gd name="T3" fmla="*/ 0 h 594"/>
                  <a:gd name="T4" fmla="*/ 663 w 663"/>
                  <a:gd name="T5" fmla="*/ 253 h 594"/>
                  <a:gd name="T6" fmla="*/ 483 w 663"/>
                  <a:gd name="T7" fmla="*/ 594 h 594"/>
                  <a:gd name="T8" fmla="*/ 0 w 663"/>
                  <a:gd name="T9" fmla="*/ 341 h 594"/>
                </a:gdLst>
                <a:ahLst/>
                <a:cxnLst>
                  <a:cxn ang="0">
                    <a:pos x="T0" y="T1"/>
                  </a:cxn>
                  <a:cxn ang="0">
                    <a:pos x="T2" y="T3"/>
                  </a:cxn>
                  <a:cxn ang="0">
                    <a:pos x="T4" y="T5"/>
                  </a:cxn>
                  <a:cxn ang="0">
                    <a:pos x="T6" y="T7"/>
                  </a:cxn>
                  <a:cxn ang="0">
                    <a:pos x="T8" y="T9"/>
                  </a:cxn>
                </a:cxnLst>
                <a:rect l="0" t="0" r="r" b="b"/>
                <a:pathLst>
                  <a:path w="663" h="594">
                    <a:moveTo>
                      <a:pt x="0" y="341"/>
                    </a:moveTo>
                    <a:lnTo>
                      <a:pt x="180" y="0"/>
                    </a:lnTo>
                    <a:lnTo>
                      <a:pt x="663" y="253"/>
                    </a:lnTo>
                    <a:lnTo>
                      <a:pt x="483" y="594"/>
                    </a:lnTo>
                    <a:lnTo>
                      <a:pt x="0" y="341"/>
                    </a:lnTo>
                    <a:close/>
                  </a:path>
                </a:pathLst>
              </a:custGeom>
              <a:solidFill>
                <a:srgbClr val="E073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8" name="Freeform 429"/>
              <p:cNvSpPr>
                <a:spLocks/>
              </p:cNvSpPr>
              <p:nvPr/>
            </p:nvSpPr>
            <p:spPr bwMode="auto">
              <a:xfrm>
                <a:off x="199" y="910"/>
                <a:ext cx="491" cy="271"/>
              </a:xfrm>
              <a:custGeom>
                <a:avLst/>
                <a:gdLst>
                  <a:gd name="T0" fmla="*/ 8 w 491"/>
                  <a:gd name="T1" fmla="*/ 0 h 271"/>
                  <a:gd name="T2" fmla="*/ 0 w 491"/>
                  <a:gd name="T3" fmla="*/ 19 h 271"/>
                  <a:gd name="T4" fmla="*/ 482 w 491"/>
                  <a:gd name="T5" fmla="*/ 271 h 271"/>
                  <a:gd name="T6" fmla="*/ 491 w 491"/>
                  <a:gd name="T7" fmla="*/ 253 h 271"/>
                  <a:gd name="T8" fmla="*/ 8 w 491"/>
                  <a:gd name="T9" fmla="*/ 0 h 271"/>
                </a:gdLst>
                <a:ahLst/>
                <a:cxnLst>
                  <a:cxn ang="0">
                    <a:pos x="T0" y="T1"/>
                  </a:cxn>
                  <a:cxn ang="0">
                    <a:pos x="T2" y="T3"/>
                  </a:cxn>
                  <a:cxn ang="0">
                    <a:pos x="T4" y="T5"/>
                  </a:cxn>
                  <a:cxn ang="0">
                    <a:pos x="T6" y="T7"/>
                  </a:cxn>
                  <a:cxn ang="0">
                    <a:pos x="T8" y="T9"/>
                  </a:cxn>
                </a:cxnLst>
                <a:rect l="0" t="0" r="r" b="b"/>
                <a:pathLst>
                  <a:path w="491" h="271">
                    <a:moveTo>
                      <a:pt x="8" y="0"/>
                    </a:moveTo>
                    <a:lnTo>
                      <a:pt x="0" y="19"/>
                    </a:lnTo>
                    <a:lnTo>
                      <a:pt x="482" y="271"/>
                    </a:lnTo>
                    <a:lnTo>
                      <a:pt x="491" y="253"/>
                    </a:lnTo>
                    <a:lnTo>
                      <a:pt x="8" y="0"/>
                    </a:lnTo>
                    <a:close/>
                  </a:path>
                </a:pathLst>
              </a:custGeom>
              <a:solidFill>
                <a:srgbClr val="C556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9" name="Freeform 430"/>
              <p:cNvSpPr>
                <a:spLocks/>
              </p:cNvSpPr>
              <p:nvPr/>
            </p:nvSpPr>
            <p:spPr bwMode="auto">
              <a:xfrm>
                <a:off x="238" y="595"/>
                <a:ext cx="601" cy="541"/>
              </a:xfrm>
              <a:custGeom>
                <a:avLst/>
                <a:gdLst>
                  <a:gd name="T0" fmla="*/ 3 w 601"/>
                  <a:gd name="T1" fmla="*/ 311 h 541"/>
                  <a:gd name="T2" fmla="*/ 6 w 601"/>
                  <a:gd name="T3" fmla="*/ 313 h 541"/>
                  <a:gd name="T4" fmla="*/ 165 w 601"/>
                  <a:gd name="T5" fmla="*/ 9 h 541"/>
                  <a:gd name="T6" fmla="*/ 594 w 601"/>
                  <a:gd name="T7" fmla="*/ 232 h 541"/>
                  <a:gd name="T8" fmla="*/ 436 w 601"/>
                  <a:gd name="T9" fmla="*/ 534 h 541"/>
                  <a:gd name="T10" fmla="*/ 5 w 601"/>
                  <a:gd name="T11" fmla="*/ 309 h 541"/>
                  <a:gd name="T12" fmla="*/ 3 w 601"/>
                  <a:gd name="T13" fmla="*/ 311 h 541"/>
                  <a:gd name="T14" fmla="*/ 6 w 601"/>
                  <a:gd name="T15" fmla="*/ 313 h 541"/>
                  <a:gd name="T16" fmla="*/ 3 w 601"/>
                  <a:gd name="T17" fmla="*/ 311 h 541"/>
                  <a:gd name="T18" fmla="*/ 2 w 601"/>
                  <a:gd name="T19" fmla="*/ 314 h 541"/>
                  <a:gd name="T20" fmla="*/ 438 w 601"/>
                  <a:gd name="T21" fmla="*/ 541 h 541"/>
                  <a:gd name="T22" fmla="*/ 601 w 601"/>
                  <a:gd name="T23" fmla="*/ 229 h 541"/>
                  <a:gd name="T24" fmla="*/ 163 w 601"/>
                  <a:gd name="T25" fmla="*/ 0 h 541"/>
                  <a:gd name="T26" fmla="*/ 0 w 601"/>
                  <a:gd name="T27" fmla="*/ 313 h 541"/>
                  <a:gd name="T28" fmla="*/ 2 w 601"/>
                  <a:gd name="T29" fmla="*/ 314 h 541"/>
                  <a:gd name="T30" fmla="*/ 3 w 601"/>
                  <a:gd name="T31" fmla="*/ 31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1" h="541">
                    <a:moveTo>
                      <a:pt x="3" y="311"/>
                    </a:moveTo>
                    <a:lnTo>
                      <a:pt x="6" y="313"/>
                    </a:lnTo>
                    <a:lnTo>
                      <a:pt x="165" y="9"/>
                    </a:lnTo>
                    <a:lnTo>
                      <a:pt x="594" y="232"/>
                    </a:lnTo>
                    <a:lnTo>
                      <a:pt x="436" y="534"/>
                    </a:lnTo>
                    <a:lnTo>
                      <a:pt x="5" y="309"/>
                    </a:lnTo>
                    <a:lnTo>
                      <a:pt x="3" y="311"/>
                    </a:lnTo>
                    <a:lnTo>
                      <a:pt x="6" y="313"/>
                    </a:lnTo>
                    <a:lnTo>
                      <a:pt x="3" y="311"/>
                    </a:lnTo>
                    <a:lnTo>
                      <a:pt x="2" y="314"/>
                    </a:lnTo>
                    <a:lnTo>
                      <a:pt x="438" y="541"/>
                    </a:lnTo>
                    <a:lnTo>
                      <a:pt x="601" y="229"/>
                    </a:lnTo>
                    <a:lnTo>
                      <a:pt x="163" y="0"/>
                    </a:lnTo>
                    <a:lnTo>
                      <a:pt x="0" y="313"/>
                    </a:lnTo>
                    <a:lnTo>
                      <a:pt x="2" y="314"/>
                    </a:lnTo>
                    <a:lnTo>
                      <a:pt x="3" y="3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0" name="Freeform 431"/>
              <p:cNvSpPr>
                <a:spLocks/>
              </p:cNvSpPr>
              <p:nvPr/>
            </p:nvSpPr>
            <p:spPr bwMode="auto">
              <a:xfrm>
                <a:off x="580" y="823"/>
                <a:ext cx="119" cy="191"/>
              </a:xfrm>
              <a:custGeom>
                <a:avLst/>
                <a:gdLst>
                  <a:gd name="T0" fmla="*/ 119 w 119"/>
                  <a:gd name="T1" fmla="*/ 14 h 191"/>
                  <a:gd name="T2" fmla="*/ 27 w 119"/>
                  <a:gd name="T3" fmla="*/ 191 h 191"/>
                  <a:gd name="T4" fmla="*/ 0 w 119"/>
                  <a:gd name="T5" fmla="*/ 177 h 191"/>
                  <a:gd name="T6" fmla="*/ 94 w 119"/>
                  <a:gd name="T7" fmla="*/ 0 h 191"/>
                  <a:gd name="T8" fmla="*/ 119 w 119"/>
                  <a:gd name="T9" fmla="*/ 14 h 191"/>
                </a:gdLst>
                <a:ahLst/>
                <a:cxnLst>
                  <a:cxn ang="0">
                    <a:pos x="T0" y="T1"/>
                  </a:cxn>
                  <a:cxn ang="0">
                    <a:pos x="T2" y="T3"/>
                  </a:cxn>
                  <a:cxn ang="0">
                    <a:pos x="T4" y="T5"/>
                  </a:cxn>
                  <a:cxn ang="0">
                    <a:pos x="T6" y="T7"/>
                  </a:cxn>
                  <a:cxn ang="0">
                    <a:pos x="T8" y="T9"/>
                  </a:cxn>
                </a:cxnLst>
                <a:rect l="0" t="0" r="r" b="b"/>
                <a:pathLst>
                  <a:path w="119" h="191">
                    <a:moveTo>
                      <a:pt x="119" y="14"/>
                    </a:moveTo>
                    <a:lnTo>
                      <a:pt x="27" y="191"/>
                    </a:lnTo>
                    <a:lnTo>
                      <a:pt x="0" y="177"/>
                    </a:lnTo>
                    <a:lnTo>
                      <a:pt x="94" y="0"/>
                    </a:lnTo>
                    <a:lnTo>
                      <a:pt x="119" y="14"/>
                    </a:ln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1" name="Freeform 432"/>
              <p:cNvSpPr>
                <a:spLocks/>
              </p:cNvSpPr>
              <p:nvPr/>
            </p:nvSpPr>
            <p:spPr bwMode="auto">
              <a:xfrm>
                <a:off x="623" y="844"/>
                <a:ext cx="119" cy="193"/>
              </a:xfrm>
              <a:custGeom>
                <a:avLst/>
                <a:gdLst>
                  <a:gd name="T0" fmla="*/ 119 w 119"/>
                  <a:gd name="T1" fmla="*/ 14 h 193"/>
                  <a:gd name="T2" fmla="*/ 26 w 119"/>
                  <a:gd name="T3" fmla="*/ 193 h 193"/>
                  <a:gd name="T4" fmla="*/ 0 w 119"/>
                  <a:gd name="T5" fmla="*/ 179 h 193"/>
                  <a:gd name="T6" fmla="*/ 93 w 119"/>
                  <a:gd name="T7" fmla="*/ 0 h 193"/>
                  <a:gd name="T8" fmla="*/ 119 w 119"/>
                  <a:gd name="T9" fmla="*/ 14 h 193"/>
                </a:gdLst>
                <a:ahLst/>
                <a:cxnLst>
                  <a:cxn ang="0">
                    <a:pos x="T0" y="T1"/>
                  </a:cxn>
                  <a:cxn ang="0">
                    <a:pos x="T2" y="T3"/>
                  </a:cxn>
                  <a:cxn ang="0">
                    <a:pos x="T4" y="T5"/>
                  </a:cxn>
                  <a:cxn ang="0">
                    <a:pos x="T6" y="T7"/>
                  </a:cxn>
                  <a:cxn ang="0">
                    <a:pos x="T8" y="T9"/>
                  </a:cxn>
                </a:cxnLst>
                <a:rect l="0" t="0" r="r" b="b"/>
                <a:pathLst>
                  <a:path w="119" h="193">
                    <a:moveTo>
                      <a:pt x="119" y="14"/>
                    </a:moveTo>
                    <a:lnTo>
                      <a:pt x="26" y="193"/>
                    </a:lnTo>
                    <a:lnTo>
                      <a:pt x="0" y="179"/>
                    </a:lnTo>
                    <a:lnTo>
                      <a:pt x="93" y="0"/>
                    </a:lnTo>
                    <a:lnTo>
                      <a:pt x="119" y="14"/>
                    </a:ln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2" name="Freeform 433"/>
              <p:cNvSpPr>
                <a:spLocks/>
              </p:cNvSpPr>
              <p:nvPr/>
            </p:nvSpPr>
            <p:spPr bwMode="auto">
              <a:xfrm>
                <a:off x="595" y="552"/>
                <a:ext cx="540" cy="640"/>
              </a:xfrm>
              <a:custGeom>
                <a:avLst/>
                <a:gdLst>
                  <a:gd name="T0" fmla="*/ 0 w 540"/>
                  <a:gd name="T1" fmla="*/ 123 h 640"/>
                  <a:gd name="T2" fmla="*/ 366 w 540"/>
                  <a:gd name="T3" fmla="*/ 0 h 640"/>
                  <a:gd name="T4" fmla="*/ 540 w 540"/>
                  <a:gd name="T5" fmla="*/ 516 h 640"/>
                  <a:gd name="T6" fmla="*/ 175 w 540"/>
                  <a:gd name="T7" fmla="*/ 640 h 640"/>
                  <a:gd name="T8" fmla="*/ 0 w 540"/>
                  <a:gd name="T9" fmla="*/ 123 h 640"/>
                </a:gdLst>
                <a:ahLst/>
                <a:cxnLst>
                  <a:cxn ang="0">
                    <a:pos x="T0" y="T1"/>
                  </a:cxn>
                  <a:cxn ang="0">
                    <a:pos x="T2" y="T3"/>
                  </a:cxn>
                  <a:cxn ang="0">
                    <a:pos x="T4" y="T5"/>
                  </a:cxn>
                  <a:cxn ang="0">
                    <a:pos x="T6" y="T7"/>
                  </a:cxn>
                  <a:cxn ang="0">
                    <a:pos x="T8" y="T9"/>
                  </a:cxn>
                </a:cxnLst>
                <a:rect l="0" t="0" r="r" b="b"/>
                <a:pathLst>
                  <a:path w="540" h="640">
                    <a:moveTo>
                      <a:pt x="0" y="123"/>
                    </a:moveTo>
                    <a:lnTo>
                      <a:pt x="366" y="0"/>
                    </a:lnTo>
                    <a:lnTo>
                      <a:pt x="540" y="516"/>
                    </a:lnTo>
                    <a:lnTo>
                      <a:pt x="175" y="640"/>
                    </a:lnTo>
                    <a:lnTo>
                      <a:pt x="0" y="123"/>
                    </a:lnTo>
                    <a:close/>
                  </a:path>
                </a:pathLst>
              </a:custGeom>
              <a:solidFill>
                <a:srgbClr val="60AA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3" name="Freeform 434"/>
              <p:cNvSpPr>
                <a:spLocks/>
              </p:cNvSpPr>
              <p:nvPr/>
            </p:nvSpPr>
            <p:spPr bwMode="auto">
              <a:xfrm>
                <a:off x="577" y="675"/>
                <a:ext cx="193" cy="523"/>
              </a:xfrm>
              <a:custGeom>
                <a:avLst/>
                <a:gdLst>
                  <a:gd name="T0" fmla="*/ 18 w 193"/>
                  <a:gd name="T1" fmla="*/ 0 h 523"/>
                  <a:gd name="T2" fmla="*/ 0 w 193"/>
                  <a:gd name="T3" fmla="*/ 8 h 523"/>
                  <a:gd name="T4" fmla="*/ 174 w 193"/>
                  <a:gd name="T5" fmla="*/ 523 h 523"/>
                  <a:gd name="T6" fmla="*/ 193 w 193"/>
                  <a:gd name="T7" fmla="*/ 517 h 523"/>
                  <a:gd name="T8" fmla="*/ 18 w 193"/>
                  <a:gd name="T9" fmla="*/ 0 h 523"/>
                </a:gdLst>
                <a:ahLst/>
                <a:cxnLst>
                  <a:cxn ang="0">
                    <a:pos x="T0" y="T1"/>
                  </a:cxn>
                  <a:cxn ang="0">
                    <a:pos x="T2" y="T3"/>
                  </a:cxn>
                  <a:cxn ang="0">
                    <a:pos x="T4" y="T5"/>
                  </a:cxn>
                  <a:cxn ang="0">
                    <a:pos x="T6" y="T7"/>
                  </a:cxn>
                  <a:cxn ang="0">
                    <a:pos x="T8" y="T9"/>
                  </a:cxn>
                </a:cxnLst>
                <a:rect l="0" t="0" r="r" b="b"/>
                <a:pathLst>
                  <a:path w="193" h="523">
                    <a:moveTo>
                      <a:pt x="18" y="0"/>
                    </a:moveTo>
                    <a:lnTo>
                      <a:pt x="0" y="8"/>
                    </a:lnTo>
                    <a:lnTo>
                      <a:pt x="174" y="523"/>
                    </a:lnTo>
                    <a:lnTo>
                      <a:pt x="193" y="517"/>
                    </a:lnTo>
                    <a:lnTo>
                      <a:pt x="18" y="0"/>
                    </a:lnTo>
                    <a:close/>
                  </a:path>
                </a:pathLst>
              </a:custGeom>
              <a:solidFill>
                <a:srgbClr val="4483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4" name="Freeform 435"/>
              <p:cNvSpPr>
                <a:spLocks/>
              </p:cNvSpPr>
              <p:nvPr/>
            </p:nvSpPr>
            <p:spPr bwMode="auto">
              <a:xfrm>
                <a:off x="618" y="580"/>
                <a:ext cx="493" cy="583"/>
              </a:xfrm>
              <a:custGeom>
                <a:avLst/>
                <a:gdLst>
                  <a:gd name="T0" fmla="*/ 4 w 493"/>
                  <a:gd name="T1" fmla="*/ 117 h 583"/>
                  <a:gd name="T2" fmla="*/ 5 w 493"/>
                  <a:gd name="T3" fmla="*/ 119 h 583"/>
                  <a:gd name="T4" fmla="*/ 330 w 493"/>
                  <a:gd name="T5" fmla="*/ 8 h 583"/>
                  <a:gd name="T6" fmla="*/ 486 w 493"/>
                  <a:gd name="T7" fmla="*/ 465 h 583"/>
                  <a:gd name="T8" fmla="*/ 165 w 493"/>
                  <a:gd name="T9" fmla="*/ 575 h 583"/>
                  <a:gd name="T10" fmla="*/ 8 w 493"/>
                  <a:gd name="T11" fmla="*/ 115 h 583"/>
                  <a:gd name="T12" fmla="*/ 4 w 493"/>
                  <a:gd name="T13" fmla="*/ 117 h 583"/>
                  <a:gd name="T14" fmla="*/ 5 w 493"/>
                  <a:gd name="T15" fmla="*/ 119 h 583"/>
                  <a:gd name="T16" fmla="*/ 4 w 493"/>
                  <a:gd name="T17" fmla="*/ 117 h 583"/>
                  <a:gd name="T18" fmla="*/ 1 w 493"/>
                  <a:gd name="T19" fmla="*/ 117 h 583"/>
                  <a:gd name="T20" fmla="*/ 161 w 493"/>
                  <a:gd name="T21" fmla="*/ 583 h 583"/>
                  <a:gd name="T22" fmla="*/ 493 w 493"/>
                  <a:gd name="T23" fmla="*/ 469 h 583"/>
                  <a:gd name="T24" fmla="*/ 334 w 493"/>
                  <a:gd name="T25" fmla="*/ 0 h 583"/>
                  <a:gd name="T26" fmla="*/ 0 w 493"/>
                  <a:gd name="T27" fmla="*/ 114 h 583"/>
                  <a:gd name="T28" fmla="*/ 1 w 493"/>
                  <a:gd name="T29" fmla="*/ 117 h 583"/>
                  <a:gd name="T30" fmla="*/ 4 w 493"/>
                  <a:gd name="T31" fmla="*/ 117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3" h="583">
                    <a:moveTo>
                      <a:pt x="4" y="117"/>
                    </a:moveTo>
                    <a:lnTo>
                      <a:pt x="5" y="119"/>
                    </a:lnTo>
                    <a:lnTo>
                      <a:pt x="330" y="8"/>
                    </a:lnTo>
                    <a:lnTo>
                      <a:pt x="486" y="465"/>
                    </a:lnTo>
                    <a:lnTo>
                      <a:pt x="165" y="575"/>
                    </a:lnTo>
                    <a:lnTo>
                      <a:pt x="8" y="115"/>
                    </a:lnTo>
                    <a:lnTo>
                      <a:pt x="4" y="117"/>
                    </a:lnTo>
                    <a:lnTo>
                      <a:pt x="5" y="119"/>
                    </a:lnTo>
                    <a:lnTo>
                      <a:pt x="4" y="117"/>
                    </a:lnTo>
                    <a:lnTo>
                      <a:pt x="1" y="117"/>
                    </a:lnTo>
                    <a:lnTo>
                      <a:pt x="161" y="583"/>
                    </a:lnTo>
                    <a:lnTo>
                      <a:pt x="493" y="469"/>
                    </a:lnTo>
                    <a:lnTo>
                      <a:pt x="334" y="0"/>
                    </a:lnTo>
                    <a:lnTo>
                      <a:pt x="0" y="114"/>
                    </a:lnTo>
                    <a:lnTo>
                      <a:pt x="1" y="117"/>
                    </a:lnTo>
                    <a:lnTo>
                      <a:pt x="4"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5" name="Freeform 436"/>
              <p:cNvSpPr>
                <a:spLocks/>
              </p:cNvSpPr>
              <p:nvPr/>
            </p:nvSpPr>
            <p:spPr bwMode="auto">
              <a:xfrm>
                <a:off x="803" y="934"/>
                <a:ext cx="200" cy="92"/>
              </a:xfrm>
              <a:custGeom>
                <a:avLst/>
                <a:gdLst>
                  <a:gd name="T0" fmla="*/ 200 w 200"/>
                  <a:gd name="T1" fmla="*/ 28 h 92"/>
                  <a:gd name="T2" fmla="*/ 10 w 200"/>
                  <a:gd name="T3" fmla="*/ 92 h 92"/>
                  <a:gd name="T4" fmla="*/ 0 w 200"/>
                  <a:gd name="T5" fmla="*/ 63 h 92"/>
                  <a:gd name="T6" fmla="*/ 189 w 200"/>
                  <a:gd name="T7" fmla="*/ 0 h 92"/>
                  <a:gd name="T8" fmla="*/ 200 w 200"/>
                  <a:gd name="T9" fmla="*/ 28 h 92"/>
                </a:gdLst>
                <a:ahLst/>
                <a:cxnLst>
                  <a:cxn ang="0">
                    <a:pos x="T0" y="T1"/>
                  </a:cxn>
                  <a:cxn ang="0">
                    <a:pos x="T2" y="T3"/>
                  </a:cxn>
                  <a:cxn ang="0">
                    <a:pos x="T4" y="T5"/>
                  </a:cxn>
                  <a:cxn ang="0">
                    <a:pos x="T6" y="T7"/>
                  </a:cxn>
                  <a:cxn ang="0">
                    <a:pos x="T8" y="T9"/>
                  </a:cxn>
                </a:cxnLst>
                <a:rect l="0" t="0" r="r" b="b"/>
                <a:pathLst>
                  <a:path w="200" h="92">
                    <a:moveTo>
                      <a:pt x="200" y="28"/>
                    </a:moveTo>
                    <a:lnTo>
                      <a:pt x="10" y="92"/>
                    </a:lnTo>
                    <a:lnTo>
                      <a:pt x="0" y="63"/>
                    </a:lnTo>
                    <a:lnTo>
                      <a:pt x="189" y="0"/>
                    </a:lnTo>
                    <a:lnTo>
                      <a:pt x="200" y="28"/>
                    </a:lnTo>
                    <a:close/>
                  </a:path>
                </a:pathLst>
              </a:custGeom>
              <a:solidFill>
                <a:srgbClr val="70C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6" name="Freeform 437"/>
              <p:cNvSpPr>
                <a:spLocks/>
              </p:cNvSpPr>
              <p:nvPr/>
            </p:nvSpPr>
            <p:spPr bwMode="auto">
              <a:xfrm>
                <a:off x="818" y="978"/>
                <a:ext cx="200" cy="93"/>
              </a:xfrm>
              <a:custGeom>
                <a:avLst/>
                <a:gdLst>
                  <a:gd name="T0" fmla="*/ 200 w 200"/>
                  <a:gd name="T1" fmla="*/ 29 h 93"/>
                  <a:gd name="T2" fmla="*/ 10 w 200"/>
                  <a:gd name="T3" fmla="*/ 93 h 93"/>
                  <a:gd name="T4" fmla="*/ 0 w 200"/>
                  <a:gd name="T5" fmla="*/ 65 h 93"/>
                  <a:gd name="T6" fmla="*/ 190 w 200"/>
                  <a:gd name="T7" fmla="*/ 0 h 93"/>
                  <a:gd name="T8" fmla="*/ 200 w 200"/>
                  <a:gd name="T9" fmla="*/ 29 h 93"/>
                </a:gdLst>
                <a:ahLst/>
                <a:cxnLst>
                  <a:cxn ang="0">
                    <a:pos x="T0" y="T1"/>
                  </a:cxn>
                  <a:cxn ang="0">
                    <a:pos x="T2" y="T3"/>
                  </a:cxn>
                  <a:cxn ang="0">
                    <a:pos x="T4" y="T5"/>
                  </a:cxn>
                  <a:cxn ang="0">
                    <a:pos x="T6" y="T7"/>
                  </a:cxn>
                  <a:cxn ang="0">
                    <a:pos x="T8" y="T9"/>
                  </a:cxn>
                </a:cxnLst>
                <a:rect l="0" t="0" r="r" b="b"/>
                <a:pathLst>
                  <a:path w="200" h="93">
                    <a:moveTo>
                      <a:pt x="200" y="29"/>
                    </a:moveTo>
                    <a:lnTo>
                      <a:pt x="10" y="93"/>
                    </a:lnTo>
                    <a:lnTo>
                      <a:pt x="0" y="65"/>
                    </a:lnTo>
                    <a:lnTo>
                      <a:pt x="190" y="0"/>
                    </a:lnTo>
                    <a:lnTo>
                      <a:pt x="200" y="29"/>
                    </a:lnTo>
                    <a:close/>
                  </a:path>
                </a:pathLst>
              </a:custGeom>
              <a:solidFill>
                <a:srgbClr val="70C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grpSp>
      <p:sp>
        <p:nvSpPr>
          <p:cNvPr id="447" name="标题 1">
            <a:extLst>
              <a:ext uri="{FF2B5EF4-FFF2-40B4-BE49-F238E27FC236}">
                <a16:creationId xmlns:a16="http://schemas.microsoft.com/office/drawing/2014/main" id="{440B5238-2F39-4724-99F5-54F116E29468}"/>
              </a:ext>
            </a:extLst>
          </p:cNvPr>
          <p:cNvSpPr>
            <a:spLocks noGrp="1"/>
          </p:cNvSpPr>
          <p:nvPr>
            <p:ph type="ctrTitle" hasCustomPrompt="1"/>
          </p:nvPr>
        </p:nvSpPr>
        <p:spPr>
          <a:xfrm>
            <a:off x="3660179" y="2568795"/>
            <a:ext cx="4069557" cy="1621509"/>
          </a:xfrm>
          <a:prstGeom prst="rect">
            <a:avLst/>
          </a:prstGeom>
        </p:spPr>
        <p:txBody>
          <a:bodyPr anchor="b">
            <a:normAutofit/>
          </a:bodyPr>
          <a:lstStyle>
            <a:lvl1pPr marL="0" indent="0" algn="l">
              <a:buFont typeface="Arial" panose="020B0604020202020204" pitchFamily="34" charset="0"/>
              <a:buNone/>
              <a:defRPr sz="2400">
                <a:solidFill>
                  <a:schemeClr val="tx1"/>
                </a:solidFill>
              </a:defRPr>
            </a:lvl1pPr>
          </a:lstStyle>
          <a:p>
            <a:r>
              <a:rPr lang="en-US" altLang="zh-CN" dirty="0"/>
              <a:t>Conclusion</a:t>
            </a:r>
            <a:endParaRPr lang="zh-CN" altLang="en-US" dirty="0"/>
          </a:p>
        </p:txBody>
      </p:sp>
      <p:sp>
        <p:nvSpPr>
          <p:cNvPr id="448" name="文本占位符 62">
            <a:extLst>
              <a:ext uri="{FF2B5EF4-FFF2-40B4-BE49-F238E27FC236}">
                <a16:creationId xmlns:a16="http://schemas.microsoft.com/office/drawing/2014/main" id="{1281399C-D9F4-459E-936B-48BD0E831507}"/>
              </a:ext>
            </a:extLst>
          </p:cNvPr>
          <p:cNvSpPr>
            <a:spLocks noGrp="1"/>
          </p:cNvSpPr>
          <p:nvPr>
            <p:ph type="body" sz="quarter" idx="18" hasCustomPrompt="1"/>
          </p:nvPr>
        </p:nvSpPr>
        <p:spPr>
          <a:xfrm>
            <a:off x="3660179" y="4875031"/>
            <a:ext cx="4069557" cy="310871"/>
          </a:xfrm>
          <a:prstGeom prst="rect">
            <a:avLst/>
          </a:prstGeom>
        </p:spPr>
        <p:txBody>
          <a:bodyPr vert="horz" lIns="91440" tIns="45720" rIns="91440" bIns="45720" rtlCol="0">
            <a:normAutofit/>
          </a:bodyPr>
          <a:lstStyle>
            <a:lvl1pPr marL="0" indent="0" algn="l">
              <a:buNone/>
              <a:defRPr lang="zh-CN" altLang="en-US" sz="1125" smtClean="0">
                <a:solidFill>
                  <a:schemeClr val="tx1"/>
                </a:solidFill>
              </a:defRPr>
            </a:lvl1pPr>
            <a:lvl2pPr>
              <a:defRPr lang="zh-CN" altLang="en-US" sz="1500" smtClean="0"/>
            </a:lvl2pPr>
            <a:lvl3pPr>
              <a:defRPr lang="zh-CN" altLang="en-US" sz="1350" smtClean="0"/>
            </a:lvl3pPr>
            <a:lvl4pPr>
              <a:defRPr lang="zh-CN" altLang="en-US" sz="1200" smtClean="0"/>
            </a:lvl4pPr>
            <a:lvl5pPr>
              <a:defRPr lang="zh-CN" altLang="en-US" sz="1200"/>
            </a:lvl5pPr>
          </a:lstStyle>
          <a:p>
            <a:pPr marL="171442" marR="0" lvl="0" indent="-171442" fontAlgn="auto">
              <a:spcAft>
                <a:spcPts val="0"/>
              </a:spcAft>
              <a:buClrTx/>
              <a:buSzTx/>
              <a:tabLst/>
            </a:pPr>
            <a:r>
              <a:rPr lang="en-US" altLang="zh-CN" dirty="0"/>
              <a:t>Data</a:t>
            </a:r>
          </a:p>
        </p:txBody>
      </p:sp>
      <p:sp>
        <p:nvSpPr>
          <p:cNvPr id="449" name="文本占位符 13">
            <a:extLst>
              <a:ext uri="{FF2B5EF4-FFF2-40B4-BE49-F238E27FC236}">
                <a16:creationId xmlns:a16="http://schemas.microsoft.com/office/drawing/2014/main" id="{6A33E64E-DF5F-4967-89AC-4C2864A66474}"/>
              </a:ext>
            </a:extLst>
          </p:cNvPr>
          <p:cNvSpPr>
            <a:spLocks noGrp="1"/>
          </p:cNvSpPr>
          <p:nvPr>
            <p:ph type="body" sz="quarter" idx="10" hasCustomPrompt="1"/>
          </p:nvPr>
        </p:nvSpPr>
        <p:spPr>
          <a:xfrm>
            <a:off x="3660179" y="4578760"/>
            <a:ext cx="4069557" cy="296271"/>
          </a:xfrm>
          <a:prstGeom prst="rect">
            <a:avLst/>
          </a:prstGeom>
        </p:spPr>
        <p:txBody>
          <a:bodyPr vert="horz" anchor="ctr">
            <a:noAutofit/>
          </a:bodyPr>
          <a:lstStyle>
            <a:lvl1pPr marL="0" indent="0" algn="l">
              <a:buNone/>
              <a:defRPr sz="1125" b="0">
                <a:solidFill>
                  <a:schemeClr val="tx1"/>
                </a:solidFill>
              </a:defRPr>
            </a:lvl1pPr>
            <a:lvl2pPr marL="342883" indent="0">
              <a:buNone/>
              <a:defRPr/>
            </a:lvl2pPr>
            <a:lvl3pPr marL="685765" indent="0">
              <a:buNone/>
              <a:defRPr/>
            </a:lvl3pPr>
            <a:lvl4pPr marL="1028648" indent="0">
              <a:buNone/>
              <a:defRPr/>
            </a:lvl4pPr>
            <a:lvl5pPr marL="1371532" indent="0">
              <a:buNone/>
              <a:defRPr/>
            </a:lvl5pPr>
          </a:lstStyle>
          <a:p>
            <a:pPr lvl="0"/>
            <a:r>
              <a:rPr lang="en-US" altLang="zh-CN" dirty="0"/>
              <a:t>Signature</a:t>
            </a:r>
          </a:p>
        </p:txBody>
      </p:sp>
    </p:spTree>
    <p:extLst>
      <p:ext uri="{BB962C8B-B14F-4D97-AF65-F5344CB8AC3E}">
        <p14:creationId xmlns:p14="http://schemas.microsoft.com/office/powerpoint/2010/main" val="237865840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A293FE-45BE-49C4-8FB1-82191621F436}" type="datetimeFigureOut">
              <a:rPr lang="zh-TW" altLang="en-US" smtClean="0"/>
              <a:t>2022/10/12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A527A7C-CD9E-4DB0-8824-A98E8381EA3F}" type="slidenum">
              <a:rPr lang="zh-TW" altLang="en-US" smtClean="0"/>
              <a:t>‹#›</a:t>
            </a:fld>
            <a:endParaRPr lang="zh-TW" altLang="en-US"/>
          </a:p>
        </p:txBody>
      </p:sp>
    </p:spTree>
    <p:extLst>
      <p:ext uri="{BB962C8B-B14F-4D97-AF65-F5344CB8AC3E}">
        <p14:creationId xmlns:p14="http://schemas.microsoft.com/office/powerpoint/2010/main" val="3396836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45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7A293FE-45BE-49C4-8FB1-82191621F436}" type="datetimeFigureOut">
              <a:rPr lang="zh-TW" altLang="en-US" smtClean="0"/>
              <a:t>2022/10/12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A527A7C-CD9E-4DB0-8824-A98E8381EA3F}" type="slidenum">
              <a:rPr lang="zh-TW" altLang="en-US" smtClean="0"/>
              <a:t>‹#›</a:t>
            </a:fld>
            <a:endParaRPr lang="zh-TW" altLang="en-US"/>
          </a:p>
        </p:txBody>
      </p:sp>
    </p:spTree>
    <p:extLst>
      <p:ext uri="{BB962C8B-B14F-4D97-AF65-F5344CB8AC3E}">
        <p14:creationId xmlns:p14="http://schemas.microsoft.com/office/powerpoint/2010/main" val="2885342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标题占位符 1">
            <a:extLst>
              <a:ext uri="{FF2B5EF4-FFF2-40B4-BE49-F238E27FC236}">
                <a16:creationId xmlns:a16="http://schemas.microsoft.com/office/drawing/2014/main" id="{FE155366-D72B-4535-A35E-F4E79D5AFB5A}"/>
              </a:ext>
            </a:extLst>
          </p:cNvPr>
          <p:cNvSpPr>
            <a:spLocks noGrp="1"/>
          </p:cNvSpPr>
          <p:nvPr>
            <p:ph type="title"/>
          </p:nvPr>
        </p:nvSpPr>
        <p:spPr>
          <a:xfrm>
            <a:off x="502444" y="2"/>
            <a:ext cx="8137922"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11" name="文本占位符 2">
            <a:extLst>
              <a:ext uri="{FF2B5EF4-FFF2-40B4-BE49-F238E27FC236}">
                <a16:creationId xmlns:a16="http://schemas.microsoft.com/office/drawing/2014/main" id="{15355D45-9F35-4EF2-B7C0-13F4EDABD31A}"/>
              </a:ext>
            </a:extLst>
          </p:cNvPr>
          <p:cNvSpPr>
            <a:spLocks noGrp="1"/>
          </p:cNvSpPr>
          <p:nvPr>
            <p:ph type="body" idx="1"/>
          </p:nvPr>
        </p:nvSpPr>
        <p:spPr>
          <a:xfrm>
            <a:off x="502444" y="1123951"/>
            <a:ext cx="8137922" cy="50196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zh-CN" altLang="en-US" dirty="0"/>
          </a:p>
        </p:txBody>
      </p:sp>
      <p:cxnSp>
        <p:nvCxnSpPr>
          <p:cNvPr id="12" name="直接连接符 11">
            <a:extLst>
              <a:ext uri="{FF2B5EF4-FFF2-40B4-BE49-F238E27FC236}">
                <a16:creationId xmlns:a16="http://schemas.microsoft.com/office/drawing/2014/main" id="{772E4C87-FDF4-4C73-B720-584B353E61BD}"/>
              </a:ext>
            </a:extLst>
          </p:cNvPr>
          <p:cNvCxnSpPr/>
          <p:nvPr userDrawn="1"/>
        </p:nvCxnSpPr>
        <p:spPr>
          <a:xfrm>
            <a:off x="502444" y="1028700"/>
            <a:ext cx="8137922"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日期占位符 3">
            <a:extLst>
              <a:ext uri="{FF2B5EF4-FFF2-40B4-BE49-F238E27FC236}">
                <a16:creationId xmlns:a16="http://schemas.microsoft.com/office/drawing/2014/main" id="{A757AED6-0E2C-4E35-86F5-421475108F97}"/>
              </a:ext>
            </a:extLst>
          </p:cNvPr>
          <p:cNvSpPr>
            <a:spLocks noGrp="1"/>
          </p:cNvSpPr>
          <p:nvPr>
            <p:ph type="dt" sz="half" idx="2"/>
          </p:nvPr>
        </p:nvSpPr>
        <p:spPr>
          <a:xfrm>
            <a:off x="4051299" y="6240464"/>
            <a:ext cx="1041402" cy="206381"/>
          </a:xfrm>
          <a:prstGeom prst="rect">
            <a:avLst/>
          </a:prstGeom>
        </p:spPr>
        <p:txBody>
          <a:bodyPr vert="horz" lIns="91440" tIns="45720" rIns="91440" bIns="45720" rtlCol="0" anchor="ctr"/>
          <a:lstStyle>
            <a:lvl1pPr algn="ctr">
              <a:defRPr sz="750">
                <a:solidFill>
                  <a:schemeClr val="tx1">
                    <a:lumMod val="50000"/>
                    <a:lumOff val="50000"/>
                  </a:schemeClr>
                </a:solidFill>
              </a:defRPr>
            </a:lvl1pPr>
          </a:lstStyle>
          <a:p>
            <a:fld id="{6489D9C7-5DC6-4263-87FF-7C99F6FB63C3}" type="datetime1">
              <a:rPr lang="zh-CN" altLang="en-US" smtClean="0"/>
              <a:pPr/>
              <a:t>2022/10/12</a:t>
            </a:fld>
            <a:endParaRPr lang="zh-CN" altLang="en-US"/>
          </a:p>
        </p:txBody>
      </p:sp>
      <p:sp>
        <p:nvSpPr>
          <p:cNvPr id="14" name="页脚占位符 4">
            <a:extLst>
              <a:ext uri="{FF2B5EF4-FFF2-40B4-BE49-F238E27FC236}">
                <a16:creationId xmlns:a16="http://schemas.microsoft.com/office/drawing/2014/main" id="{08739792-5DF1-4478-B591-60082B66D717}"/>
              </a:ext>
            </a:extLst>
          </p:cNvPr>
          <p:cNvSpPr>
            <a:spLocks noGrp="1"/>
          </p:cNvSpPr>
          <p:nvPr>
            <p:ph type="ftr" sz="quarter" idx="3"/>
          </p:nvPr>
        </p:nvSpPr>
        <p:spPr>
          <a:xfrm>
            <a:off x="502443" y="6240464"/>
            <a:ext cx="3105151" cy="206381"/>
          </a:xfrm>
          <a:prstGeom prst="rect">
            <a:avLst/>
          </a:prstGeom>
        </p:spPr>
        <p:txBody>
          <a:bodyPr vert="horz" lIns="91440" tIns="45720" rIns="91440" bIns="45720" rtlCol="0" anchor="ctr"/>
          <a:lstStyle>
            <a:lvl1pPr algn="l">
              <a:defRPr sz="750">
                <a:solidFill>
                  <a:schemeClr val="tx1">
                    <a:lumMod val="50000"/>
                    <a:lumOff val="50000"/>
                  </a:schemeClr>
                </a:solidFill>
              </a:defRPr>
            </a:lvl1pPr>
          </a:lstStyle>
          <a:p>
            <a:r>
              <a:rPr lang="en-US" altLang="zh-CN" dirty="0"/>
              <a:t>www.islide.cc</a:t>
            </a:r>
            <a:endParaRPr lang="zh-CN" altLang="en-US" dirty="0"/>
          </a:p>
        </p:txBody>
      </p:sp>
      <p:sp>
        <p:nvSpPr>
          <p:cNvPr id="15" name="灯片编号占位符 5">
            <a:extLst>
              <a:ext uri="{FF2B5EF4-FFF2-40B4-BE49-F238E27FC236}">
                <a16:creationId xmlns:a16="http://schemas.microsoft.com/office/drawing/2014/main" id="{5A53B323-8841-43C1-924E-061E3806E680}"/>
              </a:ext>
            </a:extLst>
          </p:cNvPr>
          <p:cNvSpPr>
            <a:spLocks noGrp="1"/>
          </p:cNvSpPr>
          <p:nvPr>
            <p:ph type="sldNum" sz="quarter" idx="4"/>
          </p:nvPr>
        </p:nvSpPr>
        <p:spPr>
          <a:xfrm>
            <a:off x="6457949" y="6240464"/>
            <a:ext cx="2182416" cy="206381"/>
          </a:xfrm>
          <a:prstGeom prst="rect">
            <a:avLst/>
          </a:prstGeom>
        </p:spPr>
        <p:txBody>
          <a:bodyPr vert="horz" lIns="91440" tIns="45720" rIns="91440" bIns="45720" rtlCol="0" anchor="ctr"/>
          <a:lstStyle>
            <a:lvl1pPr algn="r">
              <a:defRPr sz="750">
                <a:solidFill>
                  <a:schemeClr val="tx1">
                    <a:lumMod val="50000"/>
                    <a:lumOff val="50000"/>
                  </a:schemeClr>
                </a:solidFill>
              </a:defRPr>
            </a:lvl1p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3784027784"/>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62" r:id="rId3"/>
    <p:sldLayoutId id="2147483663" r:id="rId4"/>
    <p:sldLayoutId id="2147483655" r:id="rId5"/>
    <p:sldLayoutId id="2147483661" r:id="rId6"/>
    <p:sldLayoutId id="2147483665" r:id="rId7"/>
    <p:sldLayoutId id="2147483666" r:id="rId8"/>
  </p:sldLayoutIdLst>
  <p:hf hdr="0" dt="0"/>
  <p:txStyles>
    <p:titleStyle>
      <a:lvl1pPr algn="l" defTabSz="685766" rtl="0" eaLnBrk="1" latinLnBrk="0" hangingPunct="1">
        <a:lnSpc>
          <a:spcPct val="90000"/>
        </a:lnSpc>
        <a:spcBef>
          <a:spcPct val="0"/>
        </a:spcBef>
        <a:buNone/>
        <a:defRPr sz="2100" b="1"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17" userDrawn="1">
          <p15:clr>
            <a:srgbClr val="F26B43"/>
          </p15:clr>
        </p15:guide>
        <p15:guide id="2" pos="5443" userDrawn="1">
          <p15:clr>
            <a:srgbClr val="F26B43"/>
          </p15:clr>
        </p15:guide>
        <p15:guide id="3" orient="horz" pos="648" userDrawn="1">
          <p15:clr>
            <a:srgbClr val="F26B43"/>
          </p15:clr>
        </p15:guide>
        <p15:guide id="4" orient="horz" pos="708" userDrawn="1">
          <p15:clr>
            <a:srgbClr val="F26B43"/>
          </p15:clr>
        </p15:guide>
        <p15:guide id="5" orient="horz" pos="3931" userDrawn="1">
          <p15:clr>
            <a:srgbClr val="F26B43"/>
          </p15:clr>
        </p15:guide>
        <p15:guide id="6" orient="horz" pos="387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3">
            <a:extLst>
              <a:ext uri="{FF2B5EF4-FFF2-40B4-BE49-F238E27FC236}">
                <a16:creationId xmlns:a16="http://schemas.microsoft.com/office/drawing/2014/main" id="{D65EA999-EAA4-4239-BFD4-7218E5AA2F16}"/>
              </a:ext>
            </a:extLst>
          </p:cNvPr>
          <p:cNvSpPr>
            <a:spLocks noGrp="1"/>
          </p:cNvSpPr>
          <p:nvPr>
            <p:ph type="ctrTitle"/>
          </p:nvPr>
        </p:nvSpPr>
        <p:spPr>
          <a:xfrm>
            <a:off x="3805029" y="4137918"/>
            <a:ext cx="5669646" cy="812346"/>
          </a:xfrm>
        </p:spPr>
        <p:txBody>
          <a:bodyPr>
            <a:noAutofit/>
          </a:bodyPr>
          <a:lstStyle/>
          <a:p>
            <a:r>
              <a:rPr lang="en-US" altLang="zh-TW" sz="4000" dirty="0">
                <a:latin typeface="+mn-ea"/>
                <a:ea typeface="+mn-ea"/>
              </a:rPr>
              <a:t>COCT</a:t>
            </a:r>
            <a:r>
              <a:rPr lang="zh-TW" altLang="en-US" sz="4000" dirty="0">
                <a:latin typeface="+mn-ea"/>
                <a:ea typeface="+mn-ea"/>
              </a:rPr>
              <a:t>語料庫</a:t>
            </a:r>
            <a:r>
              <a:rPr lang="en-US" altLang="zh-TW" sz="4000" dirty="0">
                <a:latin typeface="+mn-ea"/>
                <a:ea typeface="+mn-ea"/>
              </a:rPr>
              <a:t>(</a:t>
            </a:r>
            <a:r>
              <a:rPr lang="zh-TW" altLang="en-US" sz="4000" dirty="0">
                <a:latin typeface="+mn-ea"/>
                <a:ea typeface="+mn-ea"/>
              </a:rPr>
              <a:t>研究輔助工具</a:t>
            </a:r>
            <a:r>
              <a:rPr lang="en-US" altLang="zh-TW" sz="4000" dirty="0">
                <a:latin typeface="+mn-ea"/>
                <a:ea typeface="+mn-ea"/>
              </a:rPr>
              <a:t>)</a:t>
            </a:r>
            <a:r>
              <a:rPr lang="zh-TW" altLang="en-US" sz="4000" dirty="0">
                <a:latin typeface="+mn-ea"/>
                <a:ea typeface="+mn-ea"/>
              </a:rPr>
              <a:t>工作</a:t>
            </a:r>
            <a:r>
              <a:rPr lang="zh-TW" altLang="en-US" sz="4000" dirty="0" smtClean="0">
                <a:latin typeface="+mn-ea"/>
                <a:ea typeface="+mn-ea"/>
              </a:rPr>
              <a:t>坊</a:t>
            </a:r>
            <a:r>
              <a:rPr lang="zh-TW" altLang="en-US" sz="4000" dirty="0"/>
              <a:t>（進階）</a:t>
            </a:r>
            <a:endParaRPr lang="zh-CN" altLang="en-US" sz="4000" dirty="0">
              <a:latin typeface="+mn-ea"/>
              <a:ea typeface="+mn-ea"/>
            </a:endParaRPr>
          </a:p>
        </p:txBody>
      </p:sp>
      <p:sp>
        <p:nvSpPr>
          <p:cNvPr id="12" name="文本占位符 5">
            <a:extLst>
              <a:ext uri="{FF2B5EF4-FFF2-40B4-BE49-F238E27FC236}">
                <a16:creationId xmlns:a16="http://schemas.microsoft.com/office/drawing/2014/main" id="{9E9C5D64-6ECB-4B0A-9660-413BFDE0FDF4}"/>
              </a:ext>
            </a:extLst>
          </p:cNvPr>
          <p:cNvSpPr>
            <a:spLocks noGrp="1"/>
          </p:cNvSpPr>
          <p:nvPr>
            <p:ph type="body" sz="quarter" idx="10"/>
          </p:nvPr>
        </p:nvSpPr>
        <p:spPr>
          <a:xfrm>
            <a:off x="3805029" y="6151779"/>
            <a:ext cx="4999777" cy="177739"/>
          </a:xfrm>
        </p:spPr>
        <p:txBody>
          <a:bodyPr/>
          <a:lstStyle/>
          <a:p>
            <a:r>
              <a:rPr lang="zh-TW" altLang="en-US" sz="2000" b="1" dirty="0" smtClean="0">
                <a:solidFill>
                  <a:schemeClr val="tx1"/>
                </a:solidFill>
              </a:rPr>
              <a:t>國家教育研究院 語文教育及編譯研究中心</a:t>
            </a:r>
            <a:r>
              <a:rPr lang="zh-TW" altLang="en-US" sz="2000" b="1" dirty="0">
                <a:solidFill>
                  <a:schemeClr val="tx1"/>
                </a:solidFill>
              </a:rPr>
              <a:t> </a:t>
            </a:r>
            <a:endParaRPr lang="en-US" altLang="zh-TW" sz="2000" b="1" dirty="0" smtClean="0">
              <a:solidFill>
                <a:schemeClr val="tx1"/>
              </a:solidFill>
            </a:endParaRPr>
          </a:p>
          <a:p>
            <a:r>
              <a:rPr lang="zh-TW" altLang="en-US" sz="2000" b="1" dirty="0">
                <a:solidFill>
                  <a:schemeClr val="tx1"/>
                </a:solidFill>
              </a:rPr>
              <a:t>白明弘副</a:t>
            </a:r>
            <a:r>
              <a:rPr lang="zh-TW" altLang="en-US" sz="2000" b="1" dirty="0" smtClean="0">
                <a:solidFill>
                  <a:schemeClr val="tx1"/>
                </a:solidFill>
              </a:rPr>
              <a:t>研究員</a:t>
            </a:r>
            <a:endParaRPr lang="en-US" altLang="zh-TW" sz="2000" b="1" dirty="0" smtClean="0">
              <a:solidFill>
                <a:schemeClr val="tx1"/>
              </a:solidFill>
            </a:endParaRPr>
          </a:p>
          <a:p>
            <a:r>
              <a:rPr lang="en-US" altLang="zh-TW" sz="2000" b="1" dirty="0" smtClean="0">
                <a:solidFill>
                  <a:schemeClr val="tx1"/>
                </a:solidFill>
              </a:rPr>
              <a:t>2022.10.12</a:t>
            </a:r>
            <a:endParaRPr lang="en-US" altLang="zh-CN" sz="2000" b="1" dirty="0">
              <a:solidFill>
                <a:schemeClr val="tx1"/>
              </a:solidFill>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1728"/>
            <a:ext cx="4697767" cy="1317504"/>
          </a:xfrm>
          <a:prstGeom prst="rect">
            <a:avLst/>
          </a:prstGeom>
        </p:spPr>
      </p:pic>
    </p:spTree>
    <p:extLst>
      <p:ext uri="{BB962C8B-B14F-4D97-AF65-F5344CB8AC3E}">
        <p14:creationId xmlns:p14="http://schemas.microsoft.com/office/powerpoint/2010/main" val="22717418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dirty="0" smtClean="0"/>
              <a:t>語料庫</a:t>
            </a:r>
            <a:r>
              <a:rPr lang="zh-TW" altLang="en-US" sz="3200" dirty="0" smtClean="0"/>
              <a:t>分析</a:t>
            </a:r>
            <a:r>
              <a:rPr lang="zh-TW" altLang="en-US" sz="3200" dirty="0"/>
              <a:t>工具：語言規則的觀察工具</a:t>
            </a:r>
            <a:endParaRPr lang="zh-TW" altLang="en-US" sz="3200" dirty="0"/>
          </a:p>
        </p:txBody>
      </p:sp>
      <p:graphicFrame>
        <p:nvGraphicFramePr>
          <p:cNvPr id="4" name="資料庫圖表 3"/>
          <p:cNvGraphicFramePr/>
          <p:nvPr>
            <p:extLst/>
          </p:nvPr>
        </p:nvGraphicFramePr>
        <p:xfrm>
          <a:off x="1434353" y="194384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直線圖說文字 2 4"/>
          <p:cNvSpPr/>
          <p:nvPr/>
        </p:nvSpPr>
        <p:spPr>
          <a:xfrm>
            <a:off x="5504330" y="1013012"/>
            <a:ext cx="2420470" cy="815788"/>
          </a:xfrm>
          <a:prstGeom prst="border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「感覺」</a:t>
            </a:r>
            <a:r>
              <a:rPr lang="en-US" altLang="zh-TW" dirty="0" smtClean="0"/>
              <a:t>vs </a:t>
            </a:r>
            <a:r>
              <a:rPr lang="zh-TW" altLang="en-US" dirty="0" smtClean="0"/>
              <a:t>「覺得」</a:t>
            </a:r>
            <a:endParaRPr lang="zh-TW" altLang="en-US" dirty="0"/>
          </a:p>
        </p:txBody>
      </p:sp>
      <p:sp>
        <p:nvSpPr>
          <p:cNvPr id="6" name="直線圖說文字 2 5"/>
          <p:cNvSpPr/>
          <p:nvPr/>
        </p:nvSpPr>
        <p:spPr>
          <a:xfrm>
            <a:off x="7028328" y="2519083"/>
            <a:ext cx="2115671" cy="779930"/>
          </a:xfrm>
          <a:prstGeom prst="border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zh-TW" altLang="en-US" dirty="0"/>
              <a:t>以 </a:t>
            </a:r>
            <a:r>
              <a:rPr lang="en-US" altLang="zh-TW" dirty="0"/>
              <a:t>KWIC </a:t>
            </a:r>
            <a:r>
              <a:rPr lang="zh-TW" altLang="en-US" dirty="0"/>
              <a:t>格式</a:t>
            </a:r>
            <a:r>
              <a:rPr lang="zh-TW" altLang="en-US" dirty="0" smtClean="0"/>
              <a:t>呈現</a:t>
            </a:r>
            <a:endParaRPr lang="en-US" altLang="zh-TW" dirty="0" smtClean="0"/>
          </a:p>
          <a:p>
            <a:pPr marL="0" lvl="1" algn="ctr"/>
            <a:r>
              <a:rPr lang="en-US" altLang="zh-TW" dirty="0" err="1"/>
              <a:t>Luhn</a:t>
            </a:r>
            <a:r>
              <a:rPr lang="zh-TW" altLang="zh-TW" dirty="0"/>
              <a:t>（</a:t>
            </a:r>
            <a:r>
              <a:rPr lang="en-US" altLang="zh-TW" dirty="0"/>
              <a:t>1966</a:t>
            </a:r>
            <a:r>
              <a:rPr lang="zh-TW" altLang="zh-TW" dirty="0"/>
              <a:t>）</a:t>
            </a:r>
            <a:endParaRPr lang="en-US" altLang="zh-TW" dirty="0"/>
          </a:p>
        </p:txBody>
      </p:sp>
      <p:sp>
        <p:nvSpPr>
          <p:cNvPr id="7" name="直線圖說文字 2 6"/>
          <p:cNvSpPr/>
          <p:nvPr/>
        </p:nvSpPr>
        <p:spPr>
          <a:xfrm>
            <a:off x="7355536" y="4558552"/>
            <a:ext cx="1371600" cy="654424"/>
          </a:xfrm>
          <a:prstGeom prst="borderCallout2">
            <a:avLst>
              <a:gd name="adj1" fmla="val 18750"/>
              <a:gd name="adj2" fmla="val -8333"/>
              <a:gd name="adj3" fmla="val 18750"/>
              <a:gd name="adj4" fmla="val -16667"/>
              <a:gd name="adj5" fmla="val 104281"/>
              <a:gd name="adj6" fmla="val -937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zh-TW" altLang="en-US" dirty="0"/>
              <a:t>隨機</a:t>
            </a:r>
            <a:r>
              <a:rPr lang="zh-TW" altLang="en-US" dirty="0" smtClean="0"/>
              <a:t>抽樣</a:t>
            </a:r>
            <a:endParaRPr lang="en-US" altLang="zh-TW" dirty="0"/>
          </a:p>
        </p:txBody>
      </p:sp>
      <p:sp>
        <p:nvSpPr>
          <p:cNvPr id="8" name="直線圖說文字 2 7"/>
          <p:cNvSpPr/>
          <p:nvPr/>
        </p:nvSpPr>
        <p:spPr>
          <a:xfrm flipH="1">
            <a:off x="161363" y="4549587"/>
            <a:ext cx="2202573" cy="914400"/>
          </a:xfrm>
          <a:prstGeom prst="borderCallout2">
            <a:avLst>
              <a:gd name="adj1" fmla="val 18750"/>
              <a:gd name="adj2" fmla="val -8333"/>
              <a:gd name="adj3" fmla="val 18750"/>
              <a:gd name="adj4" fmla="val -16667"/>
              <a:gd name="adj5" fmla="val 65441"/>
              <a:gd name="adj6" fmla="val -324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zh-TW" altLang="en-US" dirty="0"/>
              <a:t>常用詞語</a:t>
            </a:r>
            <a:endParaRPr lang="en-US" altLang="zh-TW" dirty="0"/>
          </a:p>
          <a:p>
            <a:pPr lvl="1"/>
            <a:r>
              <a:rPr lang="zh-TW" altLang="en-US" dirty="0"/>
              <a:t>常用搭配詞</a:t>
            </a:r>
            <a:endParaRPr lang="en-US" altLang="zh-TW" dirty="0"/>
          </a:p>
          <a:p>
            <a:pPr lvl="1"/>
            <a:r>
              <a:rPr lang="zh-TW" altLang="en-US" dirty="0"/>
              <a:t>常用詞</a:t>
            </a:r>
            <a:r>
              <a:rPr lang="zh-TW" altLang="en-US" dirty="0" smtClean="0"/>
              <a:t>串</a:t>
            </a:r>
            <a:endParaRPr lang="en-US" altLang="zh-TW" dirty="0"/>
          </a:p>
        </p:txBody>
      </p:sp>
      <p:sp>
        <p:nvSpPr>
          <p:cNvPr id="10" name="直線圖說文字 2 9"/>
          <p:cNvSpPr/>
          <p:nvPr/>
        </p:nvSpPr>
        <p:spPr>
          <a:xfrm flipH="1">
            <a:off x="242046" y="2451848"/>
            <a:ext cx="1808125" cy="914400"/>
          </a:xfrm>
          <a:prstGeom prst="borderCallout2">
            <a:avLst>
              <a:gd name="adj1" fmla="val 18750"/>
              <a:gd name="adj2" fmla="val -8333"/>
              <a:gd name="adj3" fmla="val 18750"/>
              <a:gd name="adj4" fmla="val -16667"/>
              <a:gd name="adj5" fmla="val 82108"/>
              <a:gd name="adj6" fmla="val -377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zh-TW" altLang="en-US" dirty="0"/>
              <a:t>近義詞</a:t>
            </a:r>
            <a:endParaRPr lang="en-US" altLang="zh-TW" dirty="0"/>
          </a:p>
          <a:p>
            <a:pPr lvl="1"/>
            <a:r>
              <a:rPr lang="zh-TW" altLang="en-US" dirty="0"/>
              <a:t>語義向量</a:t>
            </a:r>
          </a:p>
        </p:txBody>
      </p:sp>
    </p:spTree>
    <p:extLst>
      <p:ext uri="{BB962C8B-B14F-4D97-AF65-F5344CB8AC3E}">
        <p14:creationId xmlns:p14="http://schemas.microsoft.com/office/powerpoint/2010/main" val="348662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E79C30A8-FD51-4D25-A50D-BBE451CE956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DB12523B-E45E-4883-B327-9D6DC0BD1EB9}"/>
                                            </p:graphicEl>
                                          </p:spTgt>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3E23E993-6884-4AAE-B2B7-170DA37BD2F5}"/>
                                            </p:graphicEl>
                                          </p:spTgt>
                                        </p:tgtEl>
                                        <p:attrNameLst>
                                          <p:attrName>style.visibility</p:attrName>
                                        </p:attrNameLst>
                                      </p:cBhvr>
                                      <p:to>
                                        <p:strVal val="visible"/>
                                      </p:to>
                                    </p:se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4">
                                            <p:graphicEl>
                                              <a:dgm id="{080B0B74-EF61-419F-BE77-EDCBC16C58F6}"/>
                                            </p:graphic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
                                            <p:graphicEl>
                                              <a:dgm id="{A344B138-2177-4E6B-8C0C-F48F2162D4E3}"/>
                                            </p:graphicEl>
                                          </p:spTgt>
                                        </p:tgtEl>
                                        <p:attrNameLst>
                                          <p:attrName>style.visibility</p:attrName>
                                        </p:attrNameLst>
                                      </p:cBhvr>
                                      <p:to>
                                        <p:strVal val="visible"/>
                                      </p:to>
                                    </p:se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4">
                                            <p:graphicEl>
                                              <a:dgm id="{8C4D2AE4-3840-4E10-96D1-FE8C3748ED28}"/>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graphicEl>
                                              <a:dgm id="{4001AAF4-4541-4F3F-8447-4A85C3C662F0}"/>
                                            </p:graphicEl>
                                          </p:spTgt>
                                        </p:tgtEl>
                                        <p:attrNameLst>
                                          <p:attrName>style.visibility</p:attrName>
                                        </p:attrNameLst>
                                      </p:cBhvr>
                                      <p:to>
                                        <p:strVal val="visible"/>
                                      </p:to>
                                    </p:set>
                                  </p:childTnLst>
                                </p:cTn>
                              </p:par>
                              <p:par>
                                <p:cTn id="37" presetID="10"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4">
                                            <p:graphicEl>
                                              <a:dgm id="{661A736C-9830-400B-9F14-DCD30ED7000F}"/>
                                            </p:graphic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
                                            <p:graphicEl>
                                              <a:dgm id="{6CB4FF56-4A5D-4AE2-8A1F-983994D191D5}"/>
                                            </p:graphicEl>
                                          </p:spTgt>
                                        </p:tgtEl>
                                        <p:attrNameLst>
                                          <p:attrName>style.visibility</p:attrName>
                                        </p:attrNameLst>
                                      </p:cBhvr>
                                      <p:to>
                                        <p:strVal val="visible"/>
                                      </p:to>
                                    </p:set>
                                  </p:childTnLst>
                                </p:cTn>
                              </p:par>
                              <p:par>
                                <p:cTn id="46" presetID="10"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 presetClass="entr" presetSubtype="0" fill="hold" grpId="0" nodeType="withEffect">
                                  <p:stCondLst>
                                    <p:cond delay="0"/>
                                  </p:stCondLst>
                                  <p:childTnLst>
                                    <p:set>
                                      <p:cBhvr>
                                        <p:cTn id="50" dur="1" fill="hold">
                                          <p:stCondLst>
                                            <p:cond delay="0"/>
                                          </p:stCondLst>
                                        </p:cTn>
                                        <p:tgtEl>
                                          <p:spTgt spid="4">
                                            <p:graphicEl>
                                              <a:dgm id="{6674EE23-35AE-49C2-B2F9-D5139C6C075C}"/>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graphicEl>
                                              <a:dgm id="{10ED5E4B-CCBC-4F94-8D10-F185201D83E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P spid="5" grpId="0" animBg="1"/>
      <p:bldP spid="6" grpId="0" animBg="1"/>
      <p:bldP spid="7" grpId="0" animBg="1"/>
      <p:bldP spid="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KWIC </a:t>
            </a:r>
            <a:r>
              <a:rPr lang="en-US" altLang="zh-TW" dirty="0" smtClean="0"/>
              <a:t>(Key Word In Context)</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881" y="1494026"/>
            <a:ext cx="8270018" cy="2405622"/>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940" y="4168025"/>
            <a:ext cx="8177650" cy="227759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圓角矩形 3"/>
          <p:cNvSpPr/>
          <p:nvPr/>
        </p:nvSpPr>
        <p:spPr>
          <a:xfrm>
            <a:off x="4294094" y="1494026"/>
            <a:ext cx="454796" cy="2405622"/>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圓角矩形 6"/>
          <p:cNvSpPr/>
          <p:nvPr/>
        </p:nvSpPr>
        <p:spPr>
          <a:xfrm>
            <a:off x="4521493" y="4052048"/>
            <a:ext cx="391166" cy="2405622"/>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12231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7"/>
                                        </p:tgtEl>
                                        <p:attrNameLst>
                                          <p:attrName>style.visibility</p:attrName>
                                        </p:attrNameLst>
                                      </p:cBhvr>
                                      <p:to>
                                        <p:strVal val="visible"/>
                                      </p:to>
                                    </p:set>
                                    <p:anim calcmode="lin" valueType="num">
                                      <p:cBhvr additive="base">
                                        <p:cTn id="19" dur="500" fill="hold"/>
                                        <p:tgtEl>
                                          <p:spTgt spid="16387"/>
                                        </p:tgtEl>
                                        <p:attrNameLst>
                                          <p:attrName>ppt_x</p:attrName>
                                        </p:attrNameLst>
                                      </p:cBhvr>
                                      <p:tavLst>
                                        <p:tav tm="0">
                                          <p:val>
                                            <p:strVal val="#ppt_x"/>
                                          </p:val>
                                        </p:tav>
                                        <p:tav tm="100000">
                                          <p:val>
                                            <p:strVal val="#ppt_x"/>
                                          </p:val>
                                        </p:tav>
                                      </p:tavLst>
                                    </p:anim>
                                    <p:anim calcmode="lin" valueType="num">
                                      <p:cBhvr additive="base">
                                        <p:cTn id="20" dur="500" fill="hold"/>
                                        <p:tgtEl>
                                          <p:spTgt spid="1638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sz="3600" dirty="0">
                <a:solidFill>
                  <a:schemeClr val="bg1"/>
                </a:solidFill>
              </a:rPr>
              <a:t>CQP </a:t>
            </a:r>
            <a:r>
              <a:rPr lang="zh-TW" altLang="en-US" sz="3600" dirty="0">
                <a:solidFill>
                  <a:schemeClr val="bg1"/>
                </a:solidFill>
              </a:rPr>
              <a:t>查詢</a:t>
            </a:r>
            <a:r>
              <a:rPr lang="zh-TW" altLang="en-US" sz="3600" dirty="0" smtClean="0">
                <a:solidFill>
                  <a:schemeClr val="bg1"/>
                </a:solidFill>
              </a:rPr>
              <a:t>語言的發展</a:t>
            </a:r>
            <a:endParaRPr lang="zh-TW" altLang="en-US" sz="2000" dirty="0">
              <a:solidFill>
                <a:schemeClr val="bg1"/>
              </a:solidFill>
            </a:endParaRPr>
          </a:p>
        </p:txBody>
      </p:sp>
      <p:sp>
        <p:nvSpPr>
          <p:cNvPr id="3" name="文字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920111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b="1" dirty="0" smtClean="0"/>
              <a:t>CQP </a:t>
            </a:r>
            <a:r>
              <a:rPr lang="zh-TW" altLang="en-US" sz="2800" b="1" dirty="0" smtClean="0"/>
              <a:t>查詢語言（</a:t>
            </a:r>
            <a:r>
              <a:rPr lang="en-US" altLang="zh-TW" sz="2800" b="1" dirty="0" smtClean="0"/>
              <a:t>corpus query processor</a:t>
            </a:r>
            <a:r>
              <a:rPr lang="zh-TW" altLang="en-US" sz="2800" b="1" dirty="0" smtClean="0"/>
              <a:t>）</a:t>
            </a:r>
            <a:endParaRPr lang="zh-TW" altLang="en-US" sz="2800" dirty="0"/>
          </a:p>
        </p:txBody>
      </p:sp>
      <p:sp>
        <p:nvSpPr>
          <p:cNvPr id="3" name="內容版面配置區 2"/>
          <p:cNvSpPr>
            <a:spLocks noGrp="1"/>
          </p:cNvSpPr>
          <p:nvPr>
            <p:ph sz="quarter" idx="1"/>
          </p:nvPr>
        </p:nvSpPr>
        <p:spPr/>
        <p:txBody>
          <a:bodyPr>
            <a:normAutofit/>
          </a:bodyPr>
          <a:lstStyle/>
          <a:p>
            <a:r>
              <a:rPr lang="en-US" altLang="zh-TW" sz="2800" dirty="0" smtClean="0"/>
              <a:t>CWB(</a:t>
            </a:r>
            <a:r>
              <a:rPr lang="en-US" altLang="zh-TW" sz="2800" dirty="0"/>
              <a:t>The IMS Open Corpus </a:t>
            </a:r>
            <a:r>
              <a:rPr lang="en-US" altLang="zh-TW" sz="2800" dirty="0" smtClean="0"/>
              <a:t>Workbench, 1990):</a:t>
            </a:r>
          </a:p>
          <a:p>
            <a:pPr lvl="1"/>
            <a:r>
              <a:rPr lang="zh-TW" altLang="en-US" sz="2400" dirty="0" smtClean="0"/>
              <a:t>德國斯</a:t>
            </a:r>
            <a:r>
              <a:rPr lang="zh-TW" altLang="en-US" sz="2400" dirty="0"/>
              <a:t>圖加特</a:t>
            </a:r>
            <a:r>
              <a:rPr lang="zh-TW" altLang="en-US" sz="2400" dirty="0" smtClean="0"/>
              <a:t>大學（</a:t>
            </a:r>
            <a:r>
              <a:rPr lang="en-US" altLang="zh-TW" sz="2400" dirty="0" err="1"/>
              <a:t>Universität</a:t>
            </a:r>
            <a:r>
              <a:rPr lang="en-US" altLang="zh-TW" sz="2400" dirty="0"/>
              <a:t> Stuttgart</a:t>
            </a:r>
            <a:r>
              <a:rPr lang="zh-TW" altLang="en-US" sz="2400" dirty="0" smtClean="0"/>
              <a:t>）</a:t>
            </a:r>
            <a:endParaRPr lang="en-US" altLang="zh-TW" sz="2400" dirty="0" smtClean="0"/>
          </a:p>
          <a:p>
            <a:pPr lvl="1"/>
            <a:r>
              <a:rPr lang="zh-TW" altLang="en-US" sz="2400" dirty="0"/>
              <a:t>自然語言處理</a:t>
            </a:r>
            <a:r>
              <a:rPr lang="zh-TW" altLang="en-US" sz="2400" dirty="0" smtClean="0"/>
              <a:t>研究所 </a:t>
            </a:r>
            <a:r>
              <a:rPr lang="en-US" altLang="zh-TW" sz="2400" dirty="0" smtClean="0"/>
              <a:t>(</a:t>
            </a:r>
            <a:r>
              <a:rPr lang="en-US" altLang="zh-TW" sz="2400" dirty="0"/>
              <a:t>IMS</a:t>
            </a:r>
            <a:r>
              <a:rPr lang="en-US" altLang="zh-TW" sz="2400" dirty="0" smtClean="0"/>
              <a:t>)</a:t>
            </a:r>
          </a:p>
          <a:p>
            <a:pPr lvl="1"/>
            <a:r>
              <a:rPr lang="zh-TW" altLang="en-US" sz="2400" dirty="0" smtClean="0"/>
              <a:t>語料庫管理工具</a:t>
            </a:r>
            <a:endParaRPr lang="en-US" altLang="zh-TW" sz="2400" dirty="0" smtClean="0"/>
          </a:p>
          <a:p>
            <a:pPr lvl="1"/>
            <a:r>
              <a:rPr lang="zh-TW" altLang="en-US" sz="2400" dirty="0" smtClean="0"/>
              <a:t>語料庫查詢引擎</a:t>
            </a:r>
            <a:r>
              <a:rPr lang="en-US" altLang="zh-TW" sz="2400" dirty="0" smtClean="0"/>
              <a:t>(CQP</a:t>
            </a:r>
            <a:r>
              <a:rPr lang="en-US" altLang="zh-TW" sz="2400" dirty="0" smtClean="0"/>
              <a:t>)</a:t>
            </a:r>
            <a:endParaRPr lang="en-US" altLang="zh-TW" sz="2400" dirty="0" smtClean="0"/>
          </a:p>
        </p:txBody>
      </p:sp>
      <p:sp>
        <p:nvSpPr>
          <p:cNvPr id="4" name="投影片編號版面配置區 3"/>
          <p:cNvSpPr>
            <a:spLocks noGrp="1"/>
          </p:cNvSpPr>
          <p:nvPr>
            <p:ph type="sldNum" sz="quarter" idx="12"/>
          </p:nvPr>
        </p:nvSpPr>
        <p:spPr/>
        <p:txBody>
          <a:bodyPr>
            <a:normAutofit/>
          </a:bodyPr>
          <a:lstStyle/>
          <a:p>
            <a:fld id="{73DA0BB7-265A-403C-9275-D587AB510EDC}" type="slidenum">
              <a:rPr lang="zh-TW" altLang="en-US" smtClean="0"/>
              <a:t>13</a:t>
            </a:fld>
            <a:endParaRPr lang="zh-TW" altLang="en-US"/>
          </a:p>
        </p:txBody>
      </p:sp>
      <p:sp>
        <p:nvSpPr>
          <p:cNvPr id="5" name="圓角矩形 4"/>
          <p:cNvSpPr/>
          <p:nvPr/>
        </p:nvSpPr>
        <p:spPr>
          <a:xfrm>
            <a:off x="1366788" y="3633788"/>
            <a:ext cx="6561308" cy="1068405"/>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600" dirty="0"/>
              <a:t>[word="chair.*" &amp; </a:t>
            </a:r>
            <a:r>
              <a:rPr lang="en-US" altLang="zh-TW" sz="3600" dirty="0" err="1"/>
              <a:t>pos</a:t>
            </a:r>
            <a:r>
              <a:rPr lang="en-US" altLang="zh-TW" sz="3600" dirty="0"/>
              <a:t>!="N</a:t>
            </a:r>
            <a:r>
              <a:rPr lang="en-US" altLang="zh-TW" sz="3600" dirty="0" smtClean="0"/>
              <a:t>.*"]</a:t>
            </a:r>
            <a:endParaRPr lang="zh-TW" altLang="en-US" sz="3600" dirty="0"/>
          </a:p>
        </p:txBody>
      </p:sp>
    </p:spTree>
    <p:extLst>
      <p:ext uri="{BB962C8B-B14F-4D97-AF65-F5344CB8AC3E}">
        <p14:creationId xmlns:p14="http://schemas.microsoft.com/office/powerpoint/2010/main" val="258710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600" dirty="0" smtClean="0"/>
              <a:t>CQP</a:t>
            </a:r>
            <a:r>
              <a:rPr lang="zh-TW" altLang="en-US" sz="3600" dirty="0" smtClean="0"/>
              <a:t> </a:t>
            </a:r>
            <a:r>
              <a:rPr lang="en-US" altLang="zh-TW" sz="3600" dirty="0" smtClean="0"/>
              <a:t>vs </a:t>
            </a:r>
            <a:r>
              <a:rPr lang="zh-TW" altLang="en-US" sz="3600" dirty="0" smtClean="0"/>
              <a:t>選單</a:t>
            </a:r>
            <a:r>
              <a:rPr lang="zh-TW" altLang="en-US" sz="3600" dirty="0"/>
              <a:t>式</a:t>
            </a:r>
            <a:r>
              <a:rPr lang="zh-TW" altLang="en-US" sz="3600" dirty="0" smtClean="0"/>
              <a:t>檢索</a:t>
            </a:r>
            <a:endParaRPr lang="zh-TW" altLang="en-US" sz="3600" dirty="0"/>
          </a:p>
        </p:txBody>
      </p:sp>
      <p:sp>
        <p:nvSpPr>
          <p:cNvPr id="3" name="內容版面配置區 2"/>
          <p:cNvSpPr>
            <a:spLocks noGrp="1"/>
          </p:cNvSpPr>
          <p:nvPr>
            <p:ph sz="quarter" idx="1"/>
          </p:nvPr>
        </p:nvSpPr>
        <p:spPr>
          <a:xfrm>
            <a:off x="1223629" y="1570119"/>
            <a:ext cx="6115050" cy="1244166"/>
          </a:xfrm>
        </p:spPr>
        <p:txBody>
          <a:bodyPr>
            <a:normAutofit/>
          </a:bodyPr>
          <a:lstStyle/>
          <a:p>
            <a:r>
              <a:rPr lang="en-US" altLang="zh-TW" sz="2800" dirty="0" smtClean="0"/>
              <a:t>CQP</a:t>
            </a:r>
          </a:p>
          <a:p>
            <a:pPr marL="342883" lvl="1" indent="0">
              <a:buNone/>
            </a:pPr>
            <a:r>
              <a:rPr lang="en-US" altLang="zh-TW" sz="2400" dirty="0" smtClean="0"/>
              <a:t>[</a:t>
            </a:r>
            <a:r>
              <a:rPr lang="en-US" altLang="zh-TW" sz="2400" dirty="0"/>
              <a:t>word="</a:t>
            </a:r>
            <a:r>
              <a:rPr lang="zh-TW" altLang="en-US" sz="2400" dirty="0"/>
              <a:t>感染</a:t>
            </a:r>
            <a:r>
              <a:rPr lang="en-US" altLang="zh-TW" sz="2400" dirty="0"/>
              <a:t>"&amp;</a:t>
            </a:r>
            <a:r>
              <a:rPr lang="en-US" altLang="zh-TW" sz="2400" dirty="0" err="1"/>
              <a:t>pos</a:t>
            </a:r>
            <a:r>
              <a:rPr lang="en-US" altLang="zh-TW" sz="2400" dirty="0"/>
              <a:t>="VJ"]</a:t>
            </a:r>
            <a:endParaRPr lang="zh-TW" altLang="en-US" sz="240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913" y="3696154"/>
            <a:ext cx="7424069" cy="1834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內容版面配置區 2"/>
          <p:cNvSpPr txBox="1">
            <a:spLocks/>
          </p:cNvSpPr>
          <p:nvPr/>
        </p:nvSpPr>
        <p:spPr>
          <a:xfrm>
            <a:off x="1223629" y="3091682"/>
            <a:ext cx="6115050" cy="1244166"/>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Font typeface="Wingdings" panose="05000000000000000000" pitchFamily="2" charset="2"/>
              <a:buChar char="l"/>
            </a:pPr>
            <a:r>
              <a:rPr lang="zh-TW" altLang="en-US" sz="2175" dirty="0"/>
              <a:t>選單式檢索</a:t>
            </a:r>
            <a:endParaRPr lang="en-US" altLang="zh-TW" sz="2175" dirty="0"/>
          </a:p>
        </p:txBody>
      </p:sp>
      <p:sp>
        <p:nvSpPr>
          <p:cNvPr id="4" name="投影片編號版面配置區 3"/>
          <p:cNvSpPr>
            <a:spLocks noGrp="1"/>
          </p:cNvSpPr>
          <p:nvPr>
            <p:ph type="sldNum" sz="quarter" idx="12"/>
          </p:nvPr>
        </p:nvSpPr>
        <p:spPr/>
        <p:txBody>
          <a:bodyPr>
            <a:normAutofit/>
          </a:bodyPr>
          <a:lstStyle/>
          <a:p>
            <a:fld id="{73DA0BB7-265A-403C-9275-D587AB510EDC}" type="slidenum">
              <a:rPr lang="zh-TW" altLang="en-US" smtClean="0"/>
              <a:t>14</a:t>
            </a:fld>
            <a:endParaRPr lang="zh-TW" altLang="en-US"/>
          </a:p>
        </p:txBody>
      </p:sp>
    </p:spTree>
    <p:extLst>
      <p:ext uri="{BB962C8B-B14F-4D97-AF65-F5344CB8AC3E}">
        <p14:creationId xmlns:p14="http://schemas.microsoft.com/office/powerpoint/2010/main" val="63591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123"/>
                                        </p:tgtEl>
                                        <p:attrNameLst>
                                          <p:attrName>style.visibility</p:attrName>
                                        </p:attrNameLst>
                                      </p:cBhvr>
                                      <p:to>
                                        <p:strVal val="visible"/>
                                      </p:to>
                                    </p:set>
                                    <p:anim calcmode="lin" valueType="num">
                                      <p:cBhvr additive="base">
                                        <p:cTn id="21" dur="500" fill="hold"/>
                                        <p:tgtEl>
                                          <p:spTgt spid="5123"/>
                                        </p:tgtEl>
                                        <p:attrNameLst>
                                          <p:attrName>ppt_x</p:attrName>
                                        </p:attrNameLst>
                                      </p:cBhvr>
                                      <p:tavLst>
                                        <p:tav tm="0">
                                          <p:val>
                                            <p:strVal val="#ppt_x"/>
                                          </p:val>
                                        </p:tav>
                                        <p:tav tm="100000">
                                          <p:val>
                                            <p:strVal val="#ppt_x"/>
                                          </p:val>
                                        </p:tav>
                                      </p:tavLst>
                                    </p:anim>
                                    <p:anim calcmode="lin" valueType="num">
                                      <p:cBhvr additive="base">
                                        <p:cTn id="22"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2800" dirty="0" smtClean="0"/>
              <a:t>CQP </a:t>
            </a:r>
            <a:r>
              <a:rPr lang="zh-TW" altLang="en-US" sz="2800" dirty="0" smtClean="0"/>
              <a:t>檢索語言的缺點</a:t>
            </a:r>
            <a:endParaRPr lang="zh-TW" altLang="en-US" dirty="0"/>
          </a:p>
        </p:txBody>
      </p:sp>
      <p:sp>
        <p:nvSpPr>
          <p:cNvPr id="3" name="內容版面配置區 2"/>
          <p:cNvSpPr>
            <a:spLocks noGrp="1"/>
          </p:cNvSpPr>
          <p:nvPr>
            <p:ph sz="quarter" idx="1"/>
          </p:nvPr>
        </p:nvSpPr>
        <p:spPr>
          <a:xfrm>
            <a:off x="949569" y="1433145"/>
            <a:ext cx="7690796" cy="4193931"/>
          </a:xfrm>
        </p:spPr>
        <p:txBody>
          <a:bodyPr>
            <a:normAutofit/>
          </a:bodyPr>
          <a:lstStyle/>
          <a:p>
            <a:r>
              <a:rPr lang="zh-TW" altLang="en-US" sz="3200" dirty="0" smtClean="0"/>
              <a:t>學習曲線陡峭</a:t>
            </a:r>
            <a:endParaRPr lang="en-US" altLang="zh-TW" sz="3200" dirty="0" smtClean="0"/>
          </a:p>
          <a:p>
            <a:pPr lvl="1"/>
            <a:r>
              <a:rPr lang="zh-TW" altLang="en-US" sz="2800" dirty="0"/>
              <a:t>要</a:t>
            </a:r>
            <a:r>
              <a:rPr lang="zh-TW" altLang="en-US" sz="2800" dirty="0" smtClean="0"/>
              <a:t>記住指令格式</a:t>
            </a:r>
            <a:endParaRPr lang="en-US" altLang="zh-TW" sz="2800" dirty="0" smtClean="0"/>
          </a:p>
          <a:p>
            <a:pPr lvl="1"/>
            <a:r>
              <a:rPr lang="zh-TW" altLang="en-US" sz="2800" dirty="0"/>
              <a:t>要</a:t>
            </a:r>
            <a:r>
              <a:rPr lang="zh-TW" altLang="en-US" sz="2800" dirty="0" smtClean="0"/>
              <a:t>記住詞性記號</a:t>
            </a:r>
            <a:endParaRPr lang="en-US" altLang="zh-TW" sz="2800" dirty="0" smtClean="0"/>
          </a:p>
          <a:p>
            <a:pPr lvl="1"/>
            <a:r>
              <a:rPr lang="zh-TW" altLang="en-US" sz="2800" dirty="0" smtClean="0"/>
              <a:t>打錯符號無法執行</a:t>
            </a:r>
            <a:endParaRPr lang="en-US" altLang="zh-TW" sz="2800" dirty="0" smtClean="0"/>
          </a:p>
          <a:p>
            <a:pPr lvl="1"/>
            <a:endParaRPr lang="en-US" altLang="zh-TW" sz="2800" dirty="0" smtClean="0"/>
          </a:p>
          <a:p>
            <a:r>
              <a:rPr lang="zh-TW" altLang="en-US" sz="3200" dirty="0" smtClean="0"/>
              <a:t>無法</a:t>
            </a:r>
            <a:r>
              <a:rPr lang="zh-TW" altLang="en-US" sz="3200" dirty="0"/>
              <a:t>依賴</a:t>
            </a:r>
            <a:r>
              <a:rPr lang="zh-TW" altLang="en-US" sz="3200" dirty="0" smtClean="0"/>
              <a:t>選單</a:t>
            </a:r>
            <a:endParaRPr lang="en-US" altLang="zh-TW" sz="3200" dirty="0" smtClean="0"/>
          </a:p>
          <a:p>
            <a:pPr lvl="1"/>
            <a:r>
              <a:rPr lang="zh-TW" altLang="en-US" sz="2800" dirty="0"/>
              <a:t>重疊</a:t>
            </a:r>
            <a:r>
              <a:rPr lang="zh-TW" altLang="en-US" sz="2800" dirty="0" smtClean="0"/>
              <a:t>詞 </a:t>
            </a:r>
            <a:r>
              <a:rPr lang="en-US" altLang="zh-TW" sz="2800" dirty="0" smtClean="0"/>
              <a:t>AABB</a:t>
            </a:r>
            <a:r>
              <a:rPr lang="en-US" altLang="zh-TW" sz="2800" dirty="0"/>
              <a:t>, AAB, ABB, ABAB, AA</a:t>
            </a:r>
            <a:endParaRPr lang="en-US" altLang="zh-TW" sz="2800" dirty="0" smtClean="0"/>
          </a:p>
          <a:p>
            <a:endParaRPr lang="en-US" altLang="zh-TW" sz="3200" dirty="0" smtClean="0"/>
          </a:p>
          <a:p>
            <a:endParaRPr lang="en-US" altLang="zh-TW" sz="3200" dirty="0" smtClean="0"/>
          </a:p>
          <a:p>
            <a:pPr lvl="2"/>
            <a:endParaRPr lang="zh-TW" altLang="en-US" sz="2800" dirty="0"/>
          </a:p>
        </p:txBody>
      </p:sp>
      <p:sp>
        <p:nvSpPr>
          <p:cNvPr id="4" name="投影片編號版面配置區 3"/>
          <p:cNvSpPr>
            <a:spLocks noGrp="1"/>
          </p:cNvSpPr>
          <p:nvPr>
            <p:ph type="sldNum" sz="quarter" idx="12"/>
          </p:nvPr>
        </p:nvSpPr>
        <p:spPr/>
        <p:txBody>
          <a:bodyPr>
            <a:normAutofit/>
          </a:bodyPr>
          <a:lstStyle/>
          <a:p>
            <a:fld id="{73DA0BB7-265A-403C-9275-D587AB510EDC}" type="slidenum">
              <a:rPr lang="zh-TW" altLang="en-US" smtClean="0"/>
              <a:t>15</a:t>
            </a:fld>
            <a:endParaRPr lang="zh-TW" altLang="en-US"/>
          </a:p>
        </p:txBody>
      </p:sp>
    </p:spTree>
    <p:extLst>
      <p:ext uri="{BB962C8B-B14F-4D97-AF65-F5344CB8AC3E}">
        <p14:creationId xmlns:p14="http://schemas.microsoft.com/office/powerpoint/2010/main" val="337043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檢索</a:t>
            </a:r>
            <a:r>
              <a:rPr lang="zh-TW" altLang="en-US" dirty="0" smtClean="0"/>
              <a:t>語言</a:t>
            </a:r>
            <a:r>
              <a:rPr lang="zh-TW" altLang="en-US" dirty="0"/>
              <a:t>的</a:t>
            </a:r>
            <a:r>
              <a:rPr lang="zh-TW" altLang="en-US" dirty="0" smtClean="0"/>
              <a:t>優點</a:t>
            </a:r>
            <a:endParaRPr lang="zh-TW" altLang="en-US" dirty="0"/>
          </a:p>
        </p:txBody>
      </p:sp>
      <p:sp>
        <p:nvSpPr>
          <p:cNvPr id="3" name="內容版面配置區 2"/>
          <p:cNvSpPr>
            <a:spLocks noGrp="1"/>
          </p:cNvSpPr>
          <p:nvPr>
            <p:ph sz="quarter" idx="1"/>
          </p:nvPr>
        </p:nvSpPr>
        <p:spPr>
          <a:xfrm>
            <a:off x="916685" y="1318846"/>
            <a:ext cx="8015559" cy="4853354"/>
          </a:xfrm>
        </p:spPr>
        <p:txBody>
          <a:bodyPr>
            <a:normAutofit lnSpcReduction="10000"/>
          </a:bodyPr>
          <a:lstStyle/>
          <a:p>
            <a:r>
              <a:rPr lang="zh-TW" altLang="en-US" sz="2400" dirty="0" smtClean="0"/>
              <a:t>查詢</a:t>
            </a:r>
            <a:r>
              <a:rPr lang="zh-TW" altLang="en-US" sz="2400" dirty="0"/>
              <a:t>彈性</a:t>
            </a:r>
            <a:r>
              <a:rPr lang="zh-TW" altLang="en-US" sz="2400" b="1" dirty="0"/>
              <a:t>非常大</a:t>
            </a:r>
            <a:r>
              <a:rPr lang="zh-TW" altLang="en-US" sz="2400" dirty="0"/>
              <a:t>：</a:t>
            </a:r>
            <a:endParaRPr lang="en-US" altLang="zh-TW" sz="2400" dirty="0"/>
          </a:p>
          <a:p>
            <a:pPr lvl="1"/>
            <a:r>
              <a:rPr lang="zh-TW" altLang="en-US" sz="2000" dirty="0" smtClean="0"/>
              <a:t>詞</a:t>
            </a:r>
            <a:r>
              <a:rPr lang="zh-TW" altLang="en-US" sz="2000" dirty="0"/>
              <a:t>構檢索</a:t>
            </a:r>
            <a:r>
              <a:rPr lang="zh-TW" altLang="en-US" sz="2000" dirty="0" smtClean="0"/>
              <a:t>：</a:t>
            </a:r>
            <a:endParaRPr lang="en-US" altLang="zh-TW" sz="2000" dirty="0" smtClean="0"/>
          </a:p>
          <a:p>
            <a:pPr lvl="2"/>
            <a:r>
              <a:rPr lang="en-US" altLang="zh-TW" sz="2000" dirty="0"/>
              <a:t>[word="(</a:t>
            </a:r>
            <a:r>
              <a:rPr lang="zh-TW" altLang="en-US" sz="2000" dirty="0"/>
              <a:t>東</a:t>
            </a:r>
            <a:r>
              <a:rPr lang="en-US" altLang="zh-TW" sz="2000" dirty="0"/>
              <a:t>.</a:t>
            </a:r>
            <a:r>
              <a:rPr lang="zh-TW" altLang="en-US" sz="2000" dirty="0"/>
              <a:t>西</a:t>
            </a:r>
            <a:r>
              <a:rPr lang="en-US" altLang="zh-TW" sz="2000" dirty="0"/>
              <a:t>.|.</a:t>
            </a:r>
            <a:r>
              <a:rPr lang="zh-TW" altLang="en-US" sz="2000" dirty="0"/>
              <a:t>東</a:t>
            </a:r>
            <a:r>
              <a:rPr lang="en-US" altLang="zh-TW" sz="2000" dirty="0"/>
              <a:t>.</a:t>
            </a:r>
            <a:r>
              <a:rPr lang="zh-TW" altLang="en-US" sz="2000" dirty="0"/>
              <a:t>西</a:t>
            </a:r>
            <a:r>
              <a:rPr lang="en-US" altLang="zh-TW" sz="2000" dirty="0"/>
              <a:t>)"]</a:t>
            </a:r>
            <a:r>
              <a:rPr lang="en-US" altLang="zh-TW" sz="2000" dirty="0" smtClean="0">
                <a:latin typeface="微軟正黑體" panose="020B0604030504040204" pitchFamily="34" charset="-120"/>
                <a:ea typeface="微軟正黑體" panose="020B0604030504040204" pitchFamily="34" charset="-120"/>
              </a:rPr>
              <a:t> </a:t>
            </a:r>
            <a:r>
              <a:rPr lang="en-US" altLang="zh-TW" sz="2000" dirty="0" smtClean="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000" dirty="0" smtClean="0">
                <a:latin typeface="微軟正黑體" panose="020B0604030504040204" pitchFamily="34" charset="-120"/>
                <a:ea typeface="微軟正黑體" panose="020B0604030504040204" pitchFamily="34" charset="-120"/>
              </a:rPr>
              <a:t>東張西望</a:t>
            </a:r>
            <a:r>
              <a:rPr lang="zh-TW" altLang="en-US" sz="2000"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000" dirty="0" smtClean="0">
                <a:latin typeface="微軟正黑體" panose="020B0604030504040204" pitchFamily="34" charset="-120"/>
                <a:ea typeface="微軟正黑體" panose="020B0604030504040204" pitchFamily="34" charset="-120"/>
              </a:rPr>
              <a:t>東倒西歪</a:t>
            </a:r>
            <a:r>
              <a:rPr lang="zh-TW" altLang="en-US" sz="2000"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000" dirty="0" smtClean="0">
                <a:latin typeface="微軟正黑體" panose="020B0604030504040204" pitchFamily="34" charset="-120"/>
                <a:ea typeface="微軟正黑體" panose="020B0604030504040204" pitchFamily="34" charset="-120"/>
              </a:rPr>
              <a:t>東</a:t>
            </a:r>
            <a:r>
              <a:rPr lang="zh-TW" altLang="en-US" sz="2000" dirty="0">
                <a:latin typeface="微軟正黑體" panose="020B0604030504040204" pitchFamily="34" charset="-120"/>
                <a:ea typeface="微軟正黑體" panose="020B0604030504040204" pitchFamily="34" charset="-120"/>
              </a:rPr>
              <a:t>扯西扯</a:t>
            </a:r>
            <a:r>
              <a:rPr lang="en-US" altLang="zh-TW" sz="2000" dirty="0" smtClean="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a:t>
            </a:r>
          </a:p>
          <a:p>
            <a:pPr lvl="1"/>
            <a:r>
              <a:rPr lang="zh-TW" altLang="en-US" sz="2000" dirty="0"/>
              <a:t>短</a:t>
            </a:r>
            <a:r>
              <a:rPr lang="zh-TW" altLang="en-US" sz="2000" dirty="0" smtClean="0"/>
              <a:t>語</a:t>
            </a:r>
            <a:endParaRPr lang="en-US" altLang="zh-TW" sz="2000" dirty="0" smtClean="0"/>
          </a:p>
          <a:p>
            <a:r>
              <a:rPr lang="zh-TW" altLang="en-US" sz="2400" dirty="0" smtClean="0"/>
              <a:t>輸入迅速</a:t>
            </a:r>
            <a:endParaRPr lang="en-US" altLang="zh-TW" sz="2400" dirty="0" smtClean="0"/>
          </a:p>
          <a:p>
            <a:pPr lvl="1"/>
            <a:r>
              <a:rPr lang="zh-TW" altLang="en-US" sz="2000" dirty="0" smtClean="0"/>
              <a:t>例如： </a:t>
            </a:r>
            <a:r>
              <a:rPr lang="en-US" altLang="zh-TW" sz="2000" dirty="0" smtClean="0"/>
              <a:t>V*+</a:t>
            </a:r>
            <a:r>
              <a:rPr lang="zh-TW" altLang="en-US" sz="2000" dirty="0"/>
              <a:t>感染</a:t>
            </a:r>
            <a:endParaRPr lang="en-US" altLang="zh-TW" sz="2000" dirty="0" smtClean="0"/>
          </a:p>
          <a:p>
            <a:pPr lvl="2"/>
            <a:r>
              <a:rPr lang="en-US" altLang="zh-TW" sz="2000" dirty="0"/>
              <a:t>[</a:t>
            </a:r>
            <a:r>
              <a:rPr lang="en-US" altLang="zh-TW" sz="2000" dirty="0" err="1"/>
              <a:t>pos</a:t>
            </a:r>
            <a:r>
              <a:rPr lang="en-US" altLang="zh-TW" sz="2000" dirty="0"/>
              <a:t>="V.*"] [word="</a:t>
            </a:r>
            <a:r>
              <a:rPr lang="zh-TW" altLang="en-US" sz="2000" dirty="0"/>
              <a:t>感染</a:t>
            </a:r>
            <a:r>
              <a:rPr lang="en-US" altLang="zh-TW" sz="2000" dirty="0" smtClean="0"/>
              <a:t>"]</a:t>
            </a:r>
            <a:r>
              <a:rPr lang="en-US" altLang="zh-TW" sz="2000" dirty="0">
                <a:latin typeface="微軟正黑體" panose="020B0604030504040204" pitchFamily="34" charset="-120"/>
                <a:ea typeface="微軟正黑體" panose="020B0604030504040204" pitchFamily="34" charset="-120"/>
                <a:sym typeface="Wingdings" panose="05000000000000000000" pitchFamily="2" charset="2"/>
              </a:rPr>
              <a:t> </a:t>
            </a:r>
            <a:r>
              <a:rPr lang="en-US" altLang="zh-TW" sz="2000" dirty="0" smtClean="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000" dirty="0">
                <a:latin typeface="微軟正黑體" panose="020B0604030504040204" pitchFamily="34" charset="-120"/>
                <a:ea typeface="微軟正黑體" panose="020B0604030504040204" pitchFamily="34" charset="-120"/>
                <a:sym typeface="Wingdings" panose="05000000000000000000" pitchFamily="2" charset="2"/>
              </a:rPr>
              <a:t>受到 感染、避免 </a:t>
            </a:r>
            <a:r>
              <a:rPr lang="zh-TW" altLang="en-US" sz="2000" dirty="0" smtClean="0">
                <a:latin typeface="微軟正黑體" panose="020B0604030504040204" pitchFamily="34" charset="-120"/>
                <a:ea typeface="微軟正黑體" panose="020B0604030504040204" pitchFamily="34" charset="-120"/>
                <a:sym typeface="Wingdings" panose="05000000000000000000" pitchFamily="2" charset="2"/>
              </a:rPr>
              <a:t>感染</a:t>
            </a:r>
            <a:r>
              <a:rPr lang="en-US" altLang="zh-TW" sz="2000" dirty="0" smtClean="0">
                <a:latin typeface="微軟正黑體" panose="020B0604030504040204" pitchFamily="34" charset="-120"/>
                <a:ea typeface="微軟正黑體" panose="020B0604030504040204" pitchFamily="34" charset="-120"/>
                <a:sym typeface="Wingdings" panose="05000000000000000000" pitchFamily="2" charset="2"/>
              </a:rPr>
              <a:t>…</a:t>
            </a:r>
            <a:endParaRPr lang="en-US" altLang="zh-TW" sz="2000" dirty="0" smtClean="0"/>
          </a:p>
          <a:p>
            <a:r>
              <a:rPr lang="zh-TW" altLang="en-US" sz="2400" dirty="0" smtClean="0"/>
              <a:t>表達清晰</a:t>
            </a:r>
            <a:endParaRPr lang="en-US" altLang="zh-TW" sz="2400" dirty="0" smtClean="0"/>
          </a:p>
          <a:p>
            <a:pPr lvl="1"/>
            <a:r>
              <a:rPr lang="zh-TW" altLang="en-US" sz="2000" dirty="0" smtClean="0"/>
              <a:t>沒有</a:t>
            </a:r>
            <a:r>
              <a:rPr lang="zh-TW" altLang="en-US" sz="2000" dirty="0" smtClean="0"/>
              <a:t>模糊空間</a:t>
            </a:r>
            <a:endParaRPr lang="en-US" altLang="zh-TW" sz="2000" dirty="0" smtClean="0"/>
          </a:p>
          <a:p>
            <a:pPr lvl="1"/>
            <a:r>
              <a:rPr lang="zh-TW" altLang="en-US" sz="2000" dirty="0" smtClean="0"/>
              <a:t>不會迷失在數層的選單裡</a:t>
            </a:r>
            <a:endParaRPr lang="en-US" altLang="zh-TW" sz="2000" dirty="0" smtClean="0"/>
          </a:p>
          <a:p>
            <a:r>
              <a:rPr lang="zh-TW" altLang="en-US" sz="2400" dirty="0" smtClean="0"/>
              <a:t>學會了，終身使用</a:t>
            </a:r>
            <a:endParaRPr lang="en-US" altLang="zh-TW" sz="2400" dirty="0" smtClean="0"/>
          </a:p>
          <a:p>
            <a:pPr lvl="1"/>
            <a:r>
              <a:rPr lang="zh-TW" altLang="en-US" sz="2000" dirty="0"/>
              <a:t>適合</a:t>
            </a:r>
            <a:r>
              <a:rPr lang="zh-TW" altLang="en-US" sz="2000" dirty="0" smtClean="0"/>
              <a:t>各種語料庫</a:t>
            </a:r>
            <a:endParaRPr lang="en-US" altLang="zh-TW" sz="2000" dirty="0" smtClean="0"/>
          </a:p>
          <a:p>
            <a:pPr lvl="1"/>
            <a:r>
              <a:rPr lang="zh-TW" altLang="en-US" sz="2000" dirty="0" smtClean="0"/>
              <a:t>適合</a:t>
            </a:r>
            <a:r>
              <a:rPr lang="zh-TW" altLang="en-US" sz="2000" dirty="0" smtClean="0"/>
              <a:t>各種語言</a:t>
            </a:r>
            <a:endParaRPr lang="en-US" altLang="zh-TW" sz="2000" dirty="0" smtClean="0"/>
          </a:p>
          <a:p>
            <a:pPr lvl="1"/>
            <a:r>
              <a:rPr lang="zh-TW" altLang="en-US" sz="2000" dirty="0" smtClean="0"/>
              <a:t>世界通用</a:t>
            </a:r>
            <a:endParaRPr lang="en-US" altLang="zh-TW" sz="2000" dirty="0" smtClean="0"/>
          </a:p>
          <a:p>
            <a:pPr lvl="2"/>
            <a:endParaRPr lang="zh-TW" altLang="en-US" sz="2000" dirty="0"/>
          </a:p>
        </p:txBody>
      </p:sp>
      <p:sp>
        <p:nvSpPr>
          <p:cNvPr id="4" name="投影片編號版面配置區 3"/>
          <p:cNvSpPr>
            <a:spLocks noGrp="1"/>
          </p:cNvSpPr>
          <p:nvPr>
            <p:ph type="sldNum" sz="quarter" idx="12"/>
          </p:nvPr>
        </p:nvSpPr>
        <p:spPr/>
        <p:txBody>
          <a:bodyPr>
            <a:normAutofit/>
          </a:bodyPr>
          <a:lstStyle/>
          <a:p>
            <a:fld id="{73DA0BB7-265A-403C-9275-D587AB510EDC}" type="slidenum">
              <a:rPr lang="zh-TW" altLang="en-US" smtClean="0"/>
              <a:t>16</a:t>
            </a:fld>
            <a:endParaRPr lang="zh-TW" altLang="en-US"/>
          </a:p>
        </p:txBody>
      </p:sp>
    </p:spTree>
    <p:extLst>
      <p:ext uri="{BB962C8B-B14F-4D97-AF65-F5344CB8AC3E}">
        <p14:creationId xmlns:p14="http://schemas.microsoft.com/office/powerpoint/2010/main" val="122075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BNCWeb</a:t>
            </a:r>
            <a:endParaRPr lang="zh-TW" altLang="en-US" dirty="0"/>
          </a:p>
        </p:txBody>
      </p:sp>
      <p:sp>
        <p:nvSpPr>
          <p:cNvPr id="3" name="內容版面配置區 2"/>
          <p:cNvSpPr>
            <a:spLocks noGrp="1"/>
          </p:cNvSpPr>
          <p:nvPr>
            <p:ph sz="quarter" idx="1"/>
          </p:nvPr>
        </p:nvSpPr>
        <p:spPr>
          <a:xfrm>
            <a:off x="1103244" y="1329000"/>
            <a:ext cx="6115050" cy="3371850"/>
          </a:xfrm>
        </p:spPr>
        <p:txBody>
          <a:bodyPr/>
          <a:lstStyle/>
          <a:p>
            <a:r>
              <a:rPr lang="zh-TW" altLang="en-US" dirty="0"/>
              <a:t>英國蘭開斯特大學</a:t>
            </a:r>
            <a:r>
              <a:rPr lang="en-US" altLang="zh-TW" dirty="0" smtClean="0"/>
              <a:t/>
            </a:r>
            <a:br>
              <a:rPr lang="en-US" altLang="zh-TW" dirty="0" smtClean="0"/>
            </a:br>
            <a:r>
              <a:rPr lang="en-US" altLang="zh-TW" dirty="0" smtClean="0"/>
              <a:t>http</a:t>
            </a:r>
            <a:r>
              <a:rPr lang="en-US" altLang="zh-TW" dirty="0"/>
              <a:t>://bncweb.lancs.ac.uk/</a:t>
            </a:r>
            <a:endParaRPr lang="zh-TW" alt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244" y="1924946"/>
            <a:ext cx="7407502" cy="4141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圓角矩形 3"/>
          <p:cNvSpPr/>
          <p:nvPr/>
        </p:nvSpPr>
        <p:spPr>
          <a:xfrm>
            <a:off x="2918631" y="2956765"/>
            <a:ext cx="2822746" cy="894266"/>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5" name="投影片編號版面配置區 4"/>
          <p:cNvSpPr>
            <a:spLocks noGrp="1"/>
          </p:cNvSpPr>
          <p:nvPr>
            <p:ph type="sldNum" sz="quarter" idx="12"/>
          </p:nvPr>
        </p:nvSpPr>
        <p:spPr/>
        <p:txBody>
          <a:bodyPr>
            <a:normAutofit/>
          </a:bodyPr>
          <a:lstStyle/>
          <a:p>
            <a:fld id="{73DA0BB7-265A-403C-9275-D587AB510EDC}" type="slidenum">
              <a:rPr lang="zh-TW" altLang="en-US" smtClean="0"/>
              <a:t>17</a:t>
            </a:fld>
            <a:endParaRPr lang="zh-TW" altLang="en-US"/>
          </a:p>
        </p:txBody>
      </p:sp>
    </p:spTree>
    <p:extLst>
      <p:ext uri="{BB962C8B-B14F-4D97-AF65-F5344CB8AC3E}">
        <p14:creationId xmlns:p14="http://schemas.microsoft.com/office/powerpoint/2010/main" val="20100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CQPweb</a:t>
            </a:r>
            <a:endParaRPr lang="zh-TW" altLang="en-US" dirty="0"/>
          </a:p>
        </p:txBody>
      </p:sp>
      <p:sp>
        <p:nvSpPr>
          <p:cNvPr id="3" name="內容版面配置區 2"/>
          <p:cNvSpPr>
            <a:spLocks noGrp="1"/>
          </p:cNvSpPr>
          <p:nvPr>
            <p:ph sz="quarter" idx="1"/>
          </p:nvPr>
        </p:nvSpPr>
        <p:spPr/>
        <p:txBody>
          <a:bodyPr/>
          <a:lstStyle/>
          <a:p>
            <a:r>
              <a:rPr lang="zh-TW" altLang="en-US" dirty="0"/>
              <a:t>英國蘭開斯特</a:t>
            </a:r>
            <a:r>
              <a:rPr lang="zh-TW" altLang="en-US" dirty="0" smtClean="0"/>
              <a:t>大學</a:t>
            </a:r>
            <a:endParaRPr lang="en-US" altLang="zh-TW" dirty="0" smtClean="0"/>
          </a:p>
          <a:p>
            <a:r>
              <a:rPr lang="en-US" altLang="zh-TW" dirty="0"/>
              <a:t>https://cqpweb.lancs.ac.uk/</a:t>
            </a:r>
            <a:endParaRPr lang="zh-TW"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908" y="2052419"/>
            <a:ext cx="6733724" cy="4091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投影片編號版面配置區 3"/>
          <p:cNvSpPr>
            <a:spLocks noGrp="1"/>
          </p:cNvSpPr>
          <p:nvPr>
            <p:ph type="sldNum" sz="quarter" idx="12"/>
          </p:nvPr>
        </p:nvSpPr>
        <p:spPr/>
        <p:txBody>
          <a:bodyPr>
            <a:normAutofit/>
          </a:bodyPr>
          <a:lstStyle/>
          <a:p>
            <a:fld id="{73DA0BB7-265A-403C-9275-D587AB510EDC}" type="slidenum">
              <a:rPr lang="zh-TW" altLang="en-US" smtClean="0"/>
              <a:t>18</a:t>
            </a:fld>
            <a:endParaRPr lang="zh-TW" altLang="en-US"/>
          </a:p>
        </p:txBody>
      </p:sp>
    </p:spTree>
    <p:extLst>
      <p:ext uri="{BB962C8B-B14F-4D97-AF65-F5344CB8AC3E}">
        <p14:creationId xmlns:p14="http://schemas.microsoft.com/office/powerpoint/2010/main" val="40760197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Word Sketch Engine</a:t>
            </a:r>
            <a:endParaRPr lang="zh-TW" altLang="en-US" dirty="0"/>
          </a:p>
        </p:txBody>
      </p:sp>
      <p:sp>
        <p:nvSpPr>
          <p:cNvPr id="3" name="內容版面配置區 2"/>
          <p:cNvSpPr>
            <a:spLocks noGrp="1"/>
          </p:cNvSpPr>
          <p:nvPr>
            <p:ph sz="quarter" idx="1"/>
          </p:nvPr>
        </p:nvSpPr>
        <p:spPr/>
        <p:txBody>
          <a:bodyPr/>
          <a:lstStyle/>
          <a:p>
            <a:r>
              <a:rPr lang="zh-TW" altLang="en-US" dirty="0" smtClean="0"/>
              <a:t>英國詞彙計算公司 </a:t>
            </a:r>
            <a:r>
              <a:rPr lang="en-US" altLang="zh-TW" dirty="0" smtClean="0"/>
              <a:t>(Lexical </a:t>
            </a:r>
            <a:r>
              <a:rPr lang="en-US" altLang="zh-TW" dirty="0"/>
              <a:t>Computing Ltd</a:t>
            </a:r>
            <a:r>
              <a:rPr lang="en-US" altLang="zh-TW" dirty="0" smtClean="0"/>
              <a:t>.)</a:t>
            </a:r>
          </a:p>
          <a:p>
            <a:r>
              <a:rPr lang="en-US" altLang="zh-TW" dirty="0" smtClean="0"/>
              <a:t>https</a:t>
            </a:r>
            <a:r>
              <a:rPr lang="en-US" altLang="zh-TW" dirty="0"/>
              <a:t>://www.sketchengine.eu</a:t>
            </a:r>
            <a:r>
              <a:rPr lang="en-US" altLang="zh-TW" dirty="0" smtClean="0"/>
              <a:t>/</a:t>
            </a:r>
          </a:p>
          <a:p>
            <a:r>
              <a:rPr lang="en-US" altLang="zh-TW" dirty="0" smtClean="0"/>
              <a:t>CQL</a:t>
            </a:r>
            <a:r>
              <a:rPr lang="zh-TW" altLang="en-US" dirty="0" smtClean="0"/>
              <a:t>：</a:t>
            </a:r>
            <a:r>
              <a:rPr lang="en-US" altLang="zh-TW" dirty="0" smtClean="0"/>
              <a:t>Corpus Query Language</a:t>
            </a:r>
            <a:endParaRPr lang="zh-TW" altLang="en-US" dirty="0"/>
          </a:p>
        </p:txBody>
      </p:sp>
      <p:pic>
        <p:nvPicPr>
          <p:cNvPr id="3076" name="Picture 4" descr="Sketch Engine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631" y="2392601"/>
            <a:ext cx="6300246" cy="3932111"/>
          </a:xfrm>
          <a:prstGeom prst="rect">
            <a:avLst/>
          </a:prstGeom>
          <a:noFill/>
          <a:extLst>
            <a:ext uri="{909E8E84-426E-40DD-AFC4-6F175D3DCCD1}">
              <a14:hiddenFill xmlns:a14="http://schemas.microsoft.com/office/drawing/2010/main">
                <a:solidFill>
                  <a:srgbClr val="FFFFFF"/>
                </a:solidFill>
              </a14:hiddenFill>
            </a:ext>
          </a:extLst>
        </p:spPr>
      </p:pic>
      <p:sp>
        <p:nvSpPr>
          <p:cNvPr id="4" name="投影片編號版面配置區 3"/>
          <p:cNvSpPr>
            <a:spLocks noGrp="1"/>
          </p:cNvSpPr>
          <p:nvPr>
            <p:ph type="sldNum" sz="quarter" idx="12"/>
          </p:nvPr>
        </p:nvSpPr>
        <p:spPr/>
        <p:txBody>
          <a:bodyPr>
            <a:normAutofit/>
          </a:bodyPr>
          <a:lstStyle/>
          <a:p>
            <a:fld id="{73DA0BB7-265A-403C-9275-D587AB510EDC}" type="slidenum">
              <a:rPr lang="zh-TW" altLang="en-US" smtClean="0"/>
              <a:t>19</a:t>
            </a:fld>
            <a:endParaRPr lang="zh-TW" altLang="en-US"/>
          </a:p>
        </p:txBody>
      </p:sp>
    </p:spTree>
    <p:extLst>
      <p:ext uri="{BB962C8B-B14F-4D97-AF65-F5344CB8AC3E}">
        <p14:creationId xmlns:p14="http://schemas.microsoft.com/office/powerpoint/2010/main" val="2102352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9398" y="2494300"/>
            <a:ext cx="4064389" cy="895350"/>
          </a:xfrm>
        </p:spPr>
        <p:txBody>
          <a:bodyPr>
            <a:normAutofit/>
          </a:bodyPr>
          <a:lstStyle/>
          <a:p>
            <a:r>
              <a:rPr lang="zh-TW" altLang="en-US" sz="3600" dirty="0" smtClean="0">
                <a:solidFill>
                  <a:schemeClr val="bg1"/>
                </a:solidFill>
              </a:rPr>
              <a:t>語料庫與應用簡介</a:t>
            </a:r>
            <a:endParaRPr lang="zh-TW" altLang="en-US" sz="2400" dirty="0">
              <a:solidFill>
                <a:schemeClr val="bg1"/>
              </a:solidFill>
            </a:endParaRPr>
          </a:p>
        </p:txBody>
      </p:sp>
      <p:sp>
        <p:nvSpPr>
          <p:cNvPr id="3" name="文字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8112235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臺師大語料庫資源網</a:t>
            </a:r>
            <a:endParaRPr lang="zh-TW" altLang="en-US" dirty="0"/>
          </a:p>
        </p:txBody>
      </p:sp>
      <p:sp>
        <p:nvSpPr>
          <p:cNvPr id="3" name="內容版面配置區 2"/>
          <p:cNvSpPr>
            <a:spLocks noGrp="1"/>
          </p:cNvSpPr>
          <p:nvPr>
            <p:ph sz="quarter" idx="1"/>
          </p:nvPr>
        </p:nvSpPr>
        <p:spPr/>
        <p:txBody>
          <a:bodyPr>
            <a:normAutofit/>
          </a:bodyPr>
          <a:lstStyle/>
          <a:p>
            <a:r>
              <a:rPr lang="en-US" altLang="zh-TW" sz="2400" dirty="0"/>
              <a:t>http://corpus.eng.ntnu.edu.tw/</a:t>
            </a:r>
            <a:endParaRPr lang="zh-TW" altLang="en-US"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3749" y="2670093"/>
            <a:ext cx="4107656" cy="1835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圖片 3"/>
          <p:cNvPicPr>
            <a:picLocks noChangeAspect="1"/>
          </p:cNvPicPr>
          <p:nvPr/>
        </p:nvPicPr>
        <p:blipFill>
          <a:blip r:embed="rId3"/>
          <a:stretch>
            <a:fillRect/>
          </a:stretch>
        </p:blipFill>
        <p:spPr>
          <a:xfrm>
            <a:off x="1385647" y="4506037"/>
            <a:ext cx="6447182" cy="810350"/>
          </a:xfrm>
          <a:prstGeom prst="rect">
            <a:avLst/>
          </a:prstGeom>
        </p:spPr>
      </p:pic>
      <p:sp>
        <p:nvSpPr>
          <p:cNvPr id="5" name="投影片編號版面配置區 4"/>
          <p:cNvSpPr>
            <a:spLocks noGrp="1"/>
          </p:cNvSpPr>
          <p:nvPr>
            <p:ph type="sldNum" sz="quarter" idx="12"/>
          </p:nvPr>
        </p:nvSpPr>
        <p:spPr/>
        <p:txBody>
          <a:bodyPr>
            <a:normAutofit/>
          </a:bodyPr>
          <a:lstStyle/>
          <a:p>
            <a:fld id="{73DA0BB7-265A-403C-9275-D587AB510EDC}" type="slidenum">
              <a:rPr lang="zh-TW" altLang="en-US" smtClean="0"/>
              <a:t>20</a:t>
            </a:fld>
            <a:endParaRPr lang="zh-TW" altLang="en-US"/>
          </a:p>
        </p:txBody>
      </p:sp>
    </p:spTree>
    <p:extLst>
      <p:ext uri="{BB962C8B-B14F-4D97-AF65-F5344CB8AC3E}">
        <p14:creationId xmlns:p14="http://schemas.microsoft.com/office/powerpoint/2010/main" val="2962399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smtClean="0">
                <a:solidFill>
                  <a:schemeClr val="bg1"/>
                </a:solidFill>
              </a:rPr>
              <a:t>CQP</a:t>
            </a:r>
            <a:r>
              <a:rPr lang="zh-TW" altLang="en-US" sz="3600" dirty="0" smtClean="0">
                <a:solidFill>
                  <a:schemeClr val="bg1"/>
                </a:solidFill>
              </a:rPr>
              <a:t>查詢語言基礎</a:t>
            </a:r>
            <a:endParaRPr lang="zh-TW" altLang="en-US" dirty="0">
              <a:solidFill>
                <a:schemeClr val="bg1"/>
              </a:solidFill>
            </a:endParaRPr>
          </a:p>
        </p:txBody>
      </p:sp>
      <p:sp>
        <p:nvSpPr>
          <p:cNvPr id="3" name="文字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9379297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5DD3DB80-B894-403A-B48E-6FDC1A72010E}" type="slidenum">
              <a:rPr lang="zh-CN" altLang="en-US" smtClean="0"/>
              <a:pPr/>
              <a:t>22</a:t>
            </a:fld>
            <a:endParaRPr lang="zh-CN" altLang="en-US"/>
          </a:p>
        </p:txBody>
      </p:sp>
      <p:sp>
        <p:nvSpPr>
          <p:cNvPr id="3" name="標題 2"/>
          <p:cNvSpPr>
            <a:spLocks noGrp="1"/>
          </p:cNvSpPr>
          <p:nvPr>
            <p:ph type="title"/>
          </p:nvPr>
        </p:nvSpPr>
        <p:spPr/>
        <p:txBody>
          <a:bodyPr/>
          <a:lstStyle/>
          <a:p>
            <a:r>
              <a:rPr lang="zh-TW" altLang="en-US" dirty="0" smtClean="0"/>
              <a:t>國教院索引典系統</a:t>
            </a:r>
            <a:endParaRPr lang="zh-TW" altLang="en-US" dirty="0"/>
          </a:p>
        </p:txBody>
      </p:sp>
      <p:sp>
        <p:nvSpPr>
          <p:cNvPr id="4" name="內容版面配置區 3"/>
          <p:cNvSpPr>
            <a:spLocks noGrp="1"/>
          </p:cNvSpPr>
          <p:nvPr>
            <p:ph sz="quarter" idx="13"/>
          </p:nvPr>
        </p:nvSpPr>
        <p:spPr/>
        <p:txBody>
          <a:bodyPr/>
          <a:lstStyle/>
          <a:p>
            <a:r>
              <a:rPr lang="zh-TW" altLang="en-US" dirty="0"/>
              <a:t>國教院語料庫入口</a:t>
            </a:r>
            <a:r>
              <a:rPr lang="zh-TW" altLang="en-US" dirty="0" smtClean="0"/>
              <a:t>網站 </a:t>
            </a:r>
            <a:r>
              <a:rPr lang="en-US" altLang="zh-TW" dirty="0" smtClean="0"/>
              <a:t>https</a:t>
            </a:r>
            <a:r>
              <a:rPr lang="en-US" altLang="zh-TW" dirty="0"/>
              <a:t>://coct.naer.edu.tw/</a:t>
            </a:r>
            <a:endParaRPr lang="zh-TW" altLang="en-US" dirty="0"/>
          </a:p>
        </p:txBody>
      </p:sp>
      <p:pic>
        <p:nvPicPr>
          <p:cNvPr id="5" name="圖片 4"/>
          <p:cNvPicPr>
            <a:picLocks noChangeAspect="1"/>
          </p:cNvPicPr>
          <p:nvPr/>
        </p:nvPicPr>
        <p:blipFill>
          <a:blip r:embed="rId2"/>
          <a:stretch>
            <a:fillRect/>
          </a:stretch>
        </p:blipFill>
        <p:spPr>
          <a:xfrm>
            <a:off x="1859232" y="1436286"/>
            <a:ext cx="5126634" cy="4907368"/>
          </a:xfrm>
          <a:prstGeom prst="rect">
            <a:avLst/>
          </a:prstGeom>
        </p:spPr>
      </p:pic>
      <p:sp>
        <p:nvSpPr>
          <p:cNvPr id="6" name="圓角矩形 5"/>
          <p:cNvSpPr/>
          <p:nvPr/>
        </p:nvSpPr>
        <p:spPr>
          <a:xfrm>
            <a:off x="5231219" y="2197395"/>
            <a:ext cx="1736651" cy="1436392"/>
          </a:xfrm>
          <a:prstGeom prst="roundRect">
            <a:avLst/>
          </a:prstGeom>
          <a:noFill/>
          <a:ln w="57150" cap="flat" cmpd="dbl"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136824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2"/>
          <a:stretch>
            <a:fillRect/>
          </a:stretch>
        </p:blipFill>
        <p:spPr>
          <a:xfrm>
            <a:off x="136684" y="1051955"/>
            <a:ext cx="8641556" cy="5806045"/>
          </a:xfrm>
          <a:prstGeom prst="rect">
            <a:avLst/>
          </a:prstGeom>
        </p:spPr>
      </p:pic>
      <p:sp>
        <p:nvSpPr>
          <p:cNvPr id="2" name="標題 1"/>
          <p:cNvSpPr>
            <a:spLocks noGrp="1"/>
          </p:cNvSpPr>
          <p:nvPr>
            <p:ph type="title"/>
          </p:nvPr>
        </p:nvSpPr>
        <p:spPr/>
        <p:txBody>
          <a:bodyPr>
            <a:normAutofit/>
          </a:bodyPr>
          <a:lstStyle/>
          <a:p>
            <a:r>
              <a:rPr lang="zh-TW" altLang="en-US" sz="3200" b="1" dirty="0" smtClean="0">
                <a:latin typeface="Times New Roman" panose="02020603050405020304" pitchFamily="18" charset="0"/>
                <a:ea typeface="微軟正黑體" panose="020B0604030504040204" pitchFamily="34" charset="-120"/>
                <a:cs typeface="Times New Roman" panose="02020603050405020304" pitchFamily="18" charset="0"/>
              </a:rPr>
              <a:t>開始使用 </a:t>
            </a:r>
            <a:r>
              <a:rPr lang="en-US" altLang="zh-TW" sz="3200" b="1" dirty="0" smtClean="0">
                <a:latin typeface="Times New Roman" panose="02020603050405020304" pitchFamily="18" charset="0"/>
                <a:ea typeface="微軟正黑體" panose="020B0604030504040204" pitchFamily="34" charset="-120"/>
                <a:cs typeface="Times New Roman" panose="02020603050405020304" pitchFamily="18" charset="0"/>
              </a:rPr>
              <a:t>CQP </a:t>
            </a:r>
            <a:r>
              <a:rPr lang="zh-TW" altLang="en-US" sz="3200" b="1" dirty="0" smtClean="0">
                <a:latin typeface="Times New Roman" panose="02020603050405020304" pitchFamily="18" charset="0"/>
                <a:ea typeface="微軟正黑體" panose="020B0604030504040204" pitchFamily="34" charset="-120"/>
                <a:cs typeface="Times New Roman" panose="02020603050405020304" pitchFamily="18" charset="0"/>
              </a:rPr>
              <a:t>查詢</a:t>
            </a:r>
            <a:endParaRPr lang="zh-TW" altLang="en-US"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投影片編號版面配置區 5"/>
          <p:cNvSpPr>
            <a:spLocks noGrp="1"/>
          </p:cNvSpPr>
          <p:nvPr>
            <p:ph type="sldNum" sz="quarter" idx="12"/>
          </p:nvPr>
        </p:nvSpPr>
        <p:spPr/>
        <p:txBody>
          <a:bodyPr>
            <a:normAutofit/>
          </a:bodyPr>
          <a:lstStyle/>
          <a:p>
            <a:fld id="{A5D60DA8-43B6-4522-9FD3-91AEFA8EA617}" type="slidenum">
              <a:rPr lang="zh-TW" altLang="en-US" smtClean="0"/>
              <a:t>23</a:t>
            </a:fld>
            <a:endParaRPr lang="zh-TW" altLang="en-US"/>
          </a:p>
        </p:txBody>
      </p:sp>
      <p:sp>
        <p:nvSpPr>
          <p:cNvPr id="7" name="圓角矩形 6"/>
          <p:cNvSpPr/>
          <p:nvPr/>
        </p:nvSpPr>
        <p:spPr>
          <a:xfrm>
            <a:off x="2827856" y="4338605"/>
            <a:ext cx="3072429" cy="1436392"/>
          </a:xfrm>
          <a:prstGeom prst="roundRect">
            <a:avLst/>
          </a:prstGeom>
          <a:noFill/>
          <a:ln w="57150" cap="flat" cmpd="dbl"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TW" altLang="en-US"/>
          </a:p>
        </p:txBody>
      </p:sp>
      <p:sp>
        <p:nvSpPr>
          <p:cNvPr id="9" name="矩形 8"/>
          <p:cNvSpPr/>
          <p:nvPr/>
        </p:nvSpPr>
        <p:spPr>
          <a:xfrm>
            <a:off x="2267083" y="3954977"/>
            <a:ext cx="569387" cy="923330"/>
          </a:xfrm>
          <a:prstGeom prst="rect">
            <a:avLst/>
          </a:prstGeom>
          <a:noFill/>
        </p:spPr>
        <p:txBody>
          <a:bodyPr wrap="none" lIns="91440" tIns="45720" rIns="91440" bIns="45720">
            <a:spAutoFit/>
          </a:bodyPr>
          <a:lstStyle/>
          <a:p>
            <a:pPr algn="ctr"/>
            <a:r>
              <a:rPr lang="en-US" altLang="zh-TW" sz="5400" b="1" cap="none" spc="0" dirty="0" smtClean="0">
                <a:ln w="22225">
                  <a:solidFill>
                    <a:schemeClr val="accent2"/>
                  </a:solidFill>
                  <a:prstDash val="solid"/>
                </a:ln>
                <a:solidFill>
                  <a:srgbClr val="FFFF00"/>
                </a:solidFill>
                <a:effectLst/>
              </a:rPr>
              <a:t>1</a:t>
            </a:r>
            <a:endParaRPr lang="zh-TW" altLang="en-US" sz="5400" b="1" cap="none" spc="0" dirty="0">
              <a:ln w="22225">
                <a:solidFill>
                  <a:schemeClr val="accent2"/>
                </a:solidFill>
                <a:prstDash val="solid"/>
              </a:ln>
              <a:solidFill>
                <a:srgbClr val="FFFF00"/>
              </a:solidFill>
              <a:effectLst/>
            </a:endParaRPr>
          </a:p>
        </p:txBody>
      </p:sp>
      <p:pic>
        <p:nvPicPr>
          <p:cNvPr id="11" name="圖片 10"/>
          <p:cNvPicPr>
            <a:picLocks noChangeAspect="1"/>
          </p:cNvPicPr>
          <p:nvPr/>
        </p:nvPicPr>
        <p:blipFill>
          <a:blip r:embed="rId3"/>
          <a:stretch>
            <a:fillRect/>
          </a:stretch>
        </p:blipFill>
        <p:spPr>
          <a:xfrm>
            <a:off x="470586" y="2818027"/>
            <a:ext cx="4047527" cy="646480"/>
          </a:xfrm>
          <a:prstGeom prst="rect">
            <a:avLst/>
          </a:prstGeom>
        </p:spPr>
      </p:pic>
      <p:sp>
        <p:nvSpPr>
          <p:cNvPr id="10" name="矩形 9"/>
          <p:cNvSpPr/>
          <p:nvPr/>
        </p:nvSpPr>
        <p:spPr>
          <a:xfrm>
            <a:off x="136684" y="2516561"/>
            <a:ext cx="569387" cy="923330"/>
          </a:xfrm>
          <a:prstGeom prst="rect">
            <a:avLst/>
          </a:prstGeom>
          <a:noFill/>
        </p:spPr>
        <p:txBody>
          <a:bodyPr wrap="none" lIns="91440" tIns="45720" rIns="91440" bIns="45720">
            <a:spAutoFit/>
          </a:bodyPr>
          <a:lstStyle/>
          <a:p>
            <a:pPr algn="ctr"/>
            <a:r>
              <a:rPr lang="en-US" altLang="zh-TW" sz="5400" b="1" cap="none" spc="0" dirty="0" smtClean="0">
                <a:ln w="22225">
                  <a:solidFill>
                    <a:schemeClr val="accent2"/>
                  </a:solidFill>
                  <a:prstDash val="solid"/>
                </a:ln>
                <a:solidFill>
                  <a:srgbClr val="FFFF00"/>
                </a:solidFill>
                <a:effectLst/>
              </a:rPr>
              <a:t>2</a:t>
            </a:r>
            <a:endParaRPr lang="zh-TW" altLang="en-US" sz="5400" b="1" cap="none" spc="0" dirty="0">
              <a:ln w="22225">
                <a:solidFill>
                  <a:schemeClr val="accent2"/>
                </a:solidFill>
                <a:prstDash val="solid"/>
              </a:ln>
              <a:solidFill>
                <a:srgbClr val="FFFF00"/>
              </a:solidFill>
              <a:effectLst/>
            </a:endParaRPr>
          </a:p>
        </p:txBody>
      </p:sp>
      <p:sp>
        <p:nvSpPr>
          <p:cNvPr id="12" name="內容版面配置區 11"/>
          <p:cNvSpPr>
            <a:spLocks noGrp="1"/>
          </p:cNvSpPr>
          <p:nvPr>
            <p:ph idx="1"/>
          </p:nvPr>
        </p:nvSpPr>
        <p:spPr/>
        <p:txBody>
          <a:bodyPr/>
          <a:lstStyle/>
          <a:p>
            <a:endParaRPr lang="zh-TW" altLang="en-US"/>
          </a:p>
        </p:txBody>
      </p:sp>
    </p:spTree>
    <p:extLst>
      <p:ext uri="{BB962C8B-B14F-4D97-AF65-F5344CB8AC3E}">
        <p14:creationId xmlns:p14="http://schemas.microsoft.com/office/powerpoint/2010/main" val="219390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smtClean="0"/>
              <a:t>CQP</a:t>
            </a:r>
            <a:r>
              <a:rPr lang="zh-TW" altLang="en-US" sz="2800" dirty="0" smtClean="0"/>
              <a:t>基本概念：一個方框匹配一個</a:t>
            </a:r>
            <a:r>
              <a:rPr lang="zh-TW" altLang="en-US" sz="2800" dirty="0"/>
              <a:t>詞</a:t>
            </a:r>
          </a:p>
        </p:txBody>
      </p:sp>
      <p:sp>
        <p:nvSpPr>
          <p:cNvPr id="3" name="內容版面配置區 2"/>
          <p:cNvSpPr>
            <a:spLocks noGrp="1"/>
          </p:cNvSpPr>
          <p:nvPr>
            <p:ph sz="quarter" idx="1"/>
          </p:nvPr>
        </p:nvSpPr>
        <p:spPr/>
        <p:txBody>
          <a:bodyPr/>
          <a:lstStyle/>
          <a:p>
            <a:r>
              <a:rPr lang="en-US" altLang="zh-TW" sz="2400" dirty="0" smtClean="0"/>
              <a:t>[word=</a:t>
            </a:r>
            <a:r>
              <a:rPr lang="en-US" altLang="zh-TW" sz="2400" dirty="0">
                <a:solidFill>
                  <a:srgbClr val="0070C0"/>
                </a:solidFill>
                <a:latin typeface="標楷體" panose="03000509000000000000" pitchFamily="65" charset="-120"/>
                <a:ea typeface="標楷體" panose="03000509000000000000" pitchFamily="65" charset="-120"/>
              </a:rPr>
              <a:t>"</a:t>
            </a:r>
            <a:r>
              <a:rPr lang="zh-TW" altLang="en-US" sz="2400" dirty="0">
                <a:solidFill>
                  <a:srgbClr val="0070C0"/>
                </a:solidFill>
                <a:latin typeface="標楷體" panose="03000509000000000000" pitchFamily="65" charset="-120"/>
                <a:ea typeface="標楷體" panose="03000509000000000000" pitchFamily="65" charset="-120"/>
              </a:rPr>
              <a:t>快樂</a:t>
            </a:r>
            <a:r>
              <a:rPr lang="en-US" altLang="zh-TW" sz="2400" dirty="0" smtClean="0">
                <a:solidFill>
                  <a:srgbClr val="0070C0"/>
                </a:solidFill>
                <a:latin typeface="標楷體" panose="03000509000000000000" pitchFamily="65" charset="-120"/>
                <a:ea typeface="標楷體" panose="03000509000000000000" pitchFamily="65" charset="-120"/>
              </a:rPr>
              <a:t>"</a:t>
            </a:r>
            <a:r>
              <a:rPr lang="en-US" altLang="zh-TW" sz="2400" dirty="0" smtClean="0"/>
              <a:t>]</a:t>
            </a:r>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smtClean="0"/>
          </a:p>
          <a:p>
            <a:endParaRPr lang="en-US" altLang="zh-TW" dirty="0"/>
          </a:p>
          <a:p>
            <a:endParaRPr lang="en-US" altLang="zh-TW" dirty="0" smtClean="0"/>
          </a:p>
          <a:p>
            <a:r>
              <a:rPr lang="en-US" altLang="zh-TW" sz="2000" dirty="0" smtClean="0"/>
              <a:t>[</a:t>
            </a:r>
            <a:r>
              <a:rPr lang="en-US" altLang="zh-TW" sz="2000" dirty="0"/>
              <a:t>word="</a:t>
            </a:r>
            <a:r>
              <a:rPr lang="zh-TW" altLang="en-US" sz="2000" dirty="0">
                <a:solidFill>
                  <a:srgbClr val="0070C0"/>
                </a:solidFill>
              </a:rPr>
              <a:t>發展</a:t>
            </a:r>
            <a:r>
              <a:rPr lang="en-US" altLang="zh-TW" sz="2000" dirty="0"/>
              <a:t>"] [word="</a:t>
            </a:r>
            <a:r>
              <a:rPr lang="zh-TW" altLang="en-US" sz="2000" dirty="0">
                <a:solidFill>
                  <a:srgbClr val="0070C0"/>
                </a:solidFill>
              </a:rPr>
              <a:t>觀光</a:t>
            </a:r>
            <a:r>
              <a:rPr lang="en-US" altLang="zh-TW" sz="2000" dirty="0" smtClean="0"/>
              <a:t>"]  </a:t>
            </a:r>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zh-TW" altLang="en-US" dirty="0"/>
          </a:p>
        </p:txBody>
      </p:sp>
      <p:pic>
        <p:nvPicPr>
          <p:cNvPr id="6" name="圖片 5"/>
          <p:cNvPicPr>
            <a:picLocks noChangeAspect="1"/>
          </p:cNvPicPr>
          <p:nvPr/>
        </p:nvPicPr>
        <p:blipFill>
          <a:blip r:embed="rId2"/>
          <a:stretch>
            <a:fillRect/>
          </a:stretch>
        </p:blipFill>
        <p:spPr>
          <a:xfrm>
            <a:off x="1171050" y="1789235"/>
            <a:ext cx="6140563" cy="1402372"/>
          </a:xfrm>
          <a:prstGeom prst="rect">
            <a:avLst/>
          </a:prstGeom>
        </p:spPr>
      </p:pic>
      <p:pic>
        <p:nvPicPr>
          <p:cNvPr id="9" name="圖片 8"/>
          <p:cNvPicPr>
            <a:picLocks noChangeAspect="1"/>
          </p:cNvPicPr>
          <p:nvPr/>
        </p:nvPicPr>
        <p:blipFill>
          <a:blip r:embed="rId3"/>
          <a:stretch>
            <a:fillRect/>
          </a:stretch>
        </p:blipFill>
        <p:spPr>
          <a:xfrm>
            <a:off x="1171050" y="4168927"/>
            <a:ext cx="6366313" cy="1616411"/>
          </a:xfrm>
          <a:prstGeom prst="rect">
            <a:avLst/>
          </a:prstGeom>
        </p:spPr>
      </p:pic>
      <p:sp>
        <p:nvSpPr>
          <p:cNvPr id="4" name="投影片編號版面配置區 3"/>
          <p:cNvSpPr>
            <a:spLocks noGrp="1"/>
          </p:cNvSpPr>
          <p:nvPr>
            <p:ph type="sldNum" sz="quarter" idx="12"/>
          </p:nvPr>
        </p:nvSpPr>
        <p:spPr/>
        <p:txBody>
          <a:bodyPr>
            <a:normAutofit/>
          </a:bodyPr>
          <a:lstStyle/>
          <a:p>
            <a:fld id="{73DA0BB7-265A-403C-9275-D587AB510EDC}" type="slidenum">
              <a:rPr lang="zh-TW" altLang="en-US" smtClean="0"/>
              <a:t>24</a:t>
            </a:fld>
            <a:endParaRPr lang="zh-TW" altLang="en-US"/>
          </a:p>
        </p:txBody>
      </p:sp>
    </p:spTree>
    <p:extLst>
      <p:ext uri="{BB962C8B-B14F-4D97-AF65-F5344CB8AC3E}">
        <p14:creationId xmlns:p14="http://schemas.microsoft.com/office/powerpoint/2010/main" val="378774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 calcmode="lin" valueType="num">
                                      <p:cBhvr additive="base">
                                        <p:cTn id="1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smtClean="0"/>
              <a:t>CQP </a:t>
            </a:r>
            <a:r>
              <a:rPr lang="zh-TW" altLang="en-US" sz="3200" dirty="0" smtClean="0"/>
              <a:t>如何檢索「詞組」？</a:t>
            </a:r>
            <a:endParaRPr lang="zh-TW" altLang="en-US" dirty="0"/>
          </a:p>
        </p:txBody>
      </p:sp>
      <p:sp>
        <p:nvSpPr>
          <p:cNvPr id="3" name="內容版面配置區 2"/>
          <p:cNvSpPr>
            <a:spLocks noGrp="1"/>
          </p:cNvSpPr>
          <p:nvPr>
            <p:ph sz="quarter" idx="1"/>
          </p:nvPr>
        </p:nvSpPr>
        <p:spPr/>
        <p:txBody>
          <a:bodyPr>
            <a:normAutofit/>
          </a:bodyPr>
          <a:lstStyle/>
          <a:p>
            <a:r>
              <a:rPr lang="zh-TW" altLang="en-US" sz="2800" dirty="0" smtClean="0"/>
              <a:t>方框代表一個</a:t>
            </a:r>
            <a:r>
              <a:rPr lang="zh-TW" altLang="en-US" sz="2800" dirty="0"/>
              <a:t>詞</a:t>
            </a:r>
            <a:endParaRPr lang="en-US" altLang="zh-TW" sz="2800" dirty="0"/>
          </a:p>
          <a:p>
            <a:pPr lvl="1"/>
            <a:r>
              <a:rPr lang="en-US" altLang="zh-TW" sz="2400" dirty="0" smtClean="0">
                <a:solidFill>
                  <a:srgbClr val="0070C0"/>
                </a:solidFill>
                <a:latin typeface="標楷體" panose="03000509000000000000" pitchFamily="65" charset="-120"/>
                <a:ea typeface="標楷體" panose="03000509000000000000" pitchFamily="65" charset="-120"/>
              </a:rPr>
              <a:t>[] </a:t>
            </a:r>
            <a:r>
              <a:rPr lang="en-US" altLang="zh-TW" sz="2400" dirty="0" smtClean="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400" dirty="0"/>
              <a:t>匹配</a:t>
            </a:r>
            <a:r>
              <a:rPr lang="zh-TW" altLang="en-US" sz="2400" dirty="0" smtClean="0">
                <a:latin typeface="微軟正黑體" panose="020B0604030504040204" pitchFamily="34" charset="-120"/>
                <a:ea typeface="微軟正黑體" panose="020B0604030504040204" pitchFamily="34" charset="-120"/>
                <a:sym typeface="Wingdings" panose="05000000000000000000" pitchFamily="2" charset="2"/>
              </a:rPr>
              <a:t>一個詞</a:t>
            </a:r>
            <a:endParaRPr lang="en-US" altLang="zh-TW" sz="2400" dirty="0" smtClean="0">
              <a:latin typeface="微軟正黑體" panose="020B0604030504040204" pitchFamily="34" charset="-120"/>
              <a:ea typeface="微軟正黑體" panose="020B0604030504040204" pitchFamily="34" charset="-120"/>
              <a:sym typeface="Wingdings" panose="05000000000000000000" pitchFamily="2" charset="2"/>
            </a:endParaRPr>
          </a:p>
          <a:p>
            <a:pPr lvl="1"/>
            <a:r>
              <a:rPr lang="en-US" altLang="zh-TW" sz="2400" dirty="0">
                <a:solidFill>
                  <a:srgbClr val="0070C0"/>
                </a:solidFill>
                <a:latin typeface="標楷體" panose="03000509000000000000" pitchFamily="65" charset="-120"/>
                <a:ea typeface="標楷體" panose="03000509000000000000" pitchFamily="65" charset="-120"/>
              </a:rPr>
              <a:t>[] </a:t>
            </a:r>
            <a:r>
              <a:rPr lang="en-US" altLang="zh-TW" sz="2400" dirty="0" smtClean="0">
                <a:solidFill>
                  <a:srgbClr val="0070C0"/>
                </a:solidFill>
                <a:latin typeface="標楷體" panose="03000509000000000000" pitchFamily="65" charset="-120"/>
                <a:ea typeface="標楷體" panose="03000509000000000000" pitchFamily="65" charset="-120"/>
              </a:rPr>
              <a:t>[] </a:t>
            </a:r>
            <a:r>
              <a:rPr lang="en-US" altLang="zh-TW" sz="2400" dirty="0" smtClean="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400" dirty="0"/>
              <a:t>匹配</a:t>
            </a:r>
            <a:r>
              <a:rPr lang="zh-TW" altLang="en-US" sz="2400" dirty="0" smtClean="0">
                <a:latin typeface="微軟正黑體" panose="020B0604030504040204" pitchFamily="34" charset="-120"/>
                <a:sym typeface="Wingdings" panose="05000000000000000000" pitchFamily="2" charset="2"/>
              </a:rPr>
              <a:t>兩</a:t>
            </a:r>
            <a:r>
              <a:rPr lang="zh-TW" altLang="en-US" sz="2400" dirty="0" smtClean="0">
                <a:latin typeface="微軟正黑體" panose="020B0604030504040204" pitchFamily="34" charset="-120"/>
                <a:ea typeface="微軟正黑體" panose="020B0604030504040204" pitchFamily="34" charset="-120"/>
                <a:sym typeface="Wingdings" panose="05000000000000000000" pitchFamily="2" charset="2"/>
              </a:rPr>
              <a:t>個詞</a:t>
            </a:r>
            <a:endParaRPr lang="en-US" altLang="zh-TW" sz="2400" dirty="0" smtClean="0">
              <a:latin typeface="微軟正黑體" panose="020B0604030504040204" pitchFamily="34" charset="-120"/>
              <a:ea typeface="微軟正黑體" panose="020B0604030504040204" pitchFamily="34" charset="-120"/>
              <a:sym typeface="Wingdings" panose="05000000000000000000" pitchFamily="2" charset="2"/>
            </a:endParaRPr>
          </a:p>
          <a:p>
            <a:pPr lvl="1"/>
            <a:r>
              <a:rPr lang="en-US" altLang="zh-TW" sz="2400" dirty="0">
                <a:solidFill>
                  <a:srgbClr val="0070C0"/>
                </a:solidFill>
                <a:latin typeface="標楷體" panose="03000509000000000000" pitchFamily="65" charset="-120"/>
                <a:ea typeface="標楷體" panose="03000509000000000000" pitchFamily="65" charset="-120"/>
              </a:rPr>
              <a:t>[] [] </a:t>
            </a:r>
            <a:r>
              <a:rPr lang="en-US" altLang="zh-TW" sz="2400" dirty="0" smtClean="0">
                <a:solidFill>
                  <a:srgbClr val="0070C0"/>
                </a:solidFill>
                <a:latin typeface="標楷體" panose="03000509000000000000" pitchFamily="65" charset="-120"/>
                <a:ea typeface="標楷體" panose="03000509000000000000" pitchFamily="65" charset="-120"/>
              </a:rPr>
              <a:t>[] </a:t>
            </a:r>
            <a:r>
              <a:rPr lang="en-US" altLang="zh-TW" sz="2400" dirty="0" smtClean="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400" dirty="0"/>
              <a:t>匹配</a:t>
            </a:r>
            <a:r>
              <a:rPr lang="zh-TW" altLang="en-US" sz="2400" dirty="0" smtClean="0">
                <a:latin typeface="微軟正黑體" panose="020B0604030504040204" pitchFamily="34" charset="-120"/>
                <a:sym typeface="Wingdings" panose="05000000000000000000" pitchFamily="2" charset="2"/>
              </a:rPr>
              <a:t>三</a:t>
            </a:r>
            <a:r>
              <a:rPr lang="zh-TW" altLang="en-US" sz="2400" dirty="0" smtClean="0">
                <a:latin typeface="微軟正黑體" panose="020B0604030504040204" pitchFamily="34" charset="-120"/>
                <a:ea typeface="微軟正黑體" panose="020B0604030504040204" pitchFamily="34" charset="-120"/>
                <a:sym typeface="Wingdings" panose="05000000000000000000" pitchFamily="2" charset="2"/>
              </a:rPr>
              <a:t>個詞</a:t>
            </a:r>
            <a:endParaRPr lang="en-US" altLang="zh-TW" sz="2400" dirty="0" smtClean="0">
              <a:latin typeface="微軟正黑體" panose="020B0604030504040204" pitchFamily="34" charset="-120"/>
              <a:ea typeface="微軟正黑體" panose="020B0604030504040204" pitchFamily="34" charset="-120"/>
              <a:sym typeface="Wingdings" panose="05000000000000000000" pitchFamily="2" charset="2"/>
            </a:endParaRPr>
          </a:p>
          <a:p>
            <a:pPr lvl="1"/>
            <a:endParaRPr lang="en-US" altLang="zh-TW" sz="2400" dirty="0" smtClean="0">
              <a:latin typeface="微軟正黑體" panose="020B0604030504040204" pitchFamily="34" charset="-120"/>
              <a:ea typeface="微軟正黑體" panose="020B0604030504040204" pitchFamily="34" charset="-120"/>
              <a:sym typeface="Wingdings" panose="05000000000000000000" pitchFamily="2" charset="2"/>
            </a:endParaRPr>
          </a:p>
          <a:p>
            <a:r>
              <a:rPr lang="zh-TW" altLang="en-US" sz="2800" dirty="0" smtClean="0">
                <a:latin typeface="微軟正黑體" panose="020B0604030504040204" pitchFamily="34" charset="-120"/>
                <a:ea typeface="微軟正黑體" panose="020B0604030504040204" pitchFamily="34" charset="-120"/>
                <a:sym typeface="Wingdings" panose="05000000000000000000" pitchFamily="2" charset="2"/>
              </a:rPr>
              <a:t>填入內容表示對</a:t>
            </a:r>
            <a:r>
              <a:rPr lang="zh-TW" altLang="en-US" sz="2800" dirty="0"/>
              <a:t>匹配</a:t>
            </a:r>
            <a:r>
              <a:rPr lang="zh-TW" altLang="en-US" sz="2800" dirty="0" smtClean="0">
                <a:latin typeface="微軟正黑體" panose="020B0604030504040204" pitchFamily="34" charset="-120"/>
                <a:ea typeface="微軟正黑體" panose="020B0604030504040204" pitchFamily="34" charset="-120"/>
                <a:sym typeface="Wingdings" panose="05000000000000000000" pitchFamily="2" charset="2"/>
              </a:rPr>
              <a:t>詞的「限制」</a:t>
            </a:r>
            <a:endParaRPr lang="en-US" altLang="zh-TW" sz="2800" dirty="0" smtClean="0">
              <a:latin typeface="微軟正黑體" panose="020B0604030504040204" pitchFamily="34" charset="-120"/>
              <a:ea typeface="微軟正黑體" panose="020B0604030504040204" pitchFamily="34" charset="-120"/>
              <a:sym typeface="Wingdings" panose="05000000000000000000" pitchFamily="2" charset="2"/>
            </a:endParaRPr>
          </a:p>
          <a:p>
            <a:pPr lvl="1"/>
            <a:r>
              <a:rPr lang="en-US" altLang="zh-TW" sz="2400" dirty="0" smtClean="0">
                <a:solidFill>
                  <a:srgbClr val="0070C0"/>
                </a:solidFill>
                <a:latin typeface="標楷體" panose="03000509000000000000" pitchFamily="65" charset="-120"/>
                <a:ea typeface="標楷體" panose="03000509000000000000" pitchFamily="65" charset="-120"/>
              </a:rPr>
              <a:t>[] </a:t>
            </a:r>
            <a:r>
              <a:rPr lang="en-US" altLang="zh-TW" sz="2400" dirty="0">
                <a:solidFill>
                  <a:srgbClr val="0070C0"/>
                </a:solidFill>
                <a:latin typeface="標楷體" panose="03000509000000000000" pitchFamily="65" charset="-120"/>
                <a:ea typeface="標楷體" panose="03000509000000000000" pitchFamily="65" charset="-120"/>
              </a:rPr>
              <a:t>[word="</a:t>
            </a:r>
            <a:r>
              <a:rPr lang="zh-TW" altLang="en-US" sz="2400" dirty="0">
                <a:solidFill>
                  <a:srgbClr val="0070C0"/>
                </a:solidFill>
                <a:latin typeface="標楷體" panose="03000509000000000000" pitchFamily="65" charset="-120"/>
                <a:ea typeface="標楷體" panose="03000509000000000000" pitchFamily="65" charset="-120"/>
              </a:rPr>
              <a:t>電話</a:t>
            </a:r>
            <a:r>
              <a:rPr lang="en-US" altLang="zh-TW" sz="2400" dirty="0">
                <a:solidFill>
                  <a:srgbClr val="0070C0"/>
                </a:solidFill>
                <a:latin typeface="標楷體" panose="03000509000000000000" pitchFamily="65" charset="-120"/>
                <a:ea typeface="標楷體" panose="03000509000000000000" pitchFamily="65" charset="-120"/>
              </a:rPr>
              <a:t>"]</a:t>
            </a:r>
            <a:r>
              <a:rPr lang="en-US" altLang="zh-TW" sz="2400" dirty="0" smtClean="0">
                <a:solidFill>
                  <a:srgbClr val="0070C0"/>
                </a:solidFill>
                <a:latin typeface="標楷體" panose="03000509000000000000" pitchFamily="65" charset="-120"/>
                <a:ea typeface="標楷體" panose="03000509000000000000" pitchFamily="65" charset="-120"/>
              </a:rPr>
              <a:t> </a:t>
            </a:r>
            <a:r>
              <a:rPr lang="en-US" altLang="zh-TW" sz="2400" dirty="0" smtClean="0">
                <a:latin typeface="微軟正黑體" panose="020B0604030504040204" pitchFamily="34" charset="-120"/>
                <a:ea typeface="微軟正黑體" panose="020B0604030504040204" pitchFamily="34" charset="-120"/>
                <a:sym typeface="Wingdings" panose="05000000000000000000" pitchFamily="2" charset="2"/>
              </a:rPr>
              <a:t> </a:t>
            </a:r>
            <a:r>
              <a:rPr lang="zh-TW" altLang="en-US" sz="2400" dirty="0" smtClean="0">
                <a:latin typeface="微軟正黑體" panose="020B0604030504040204" pitchFamily="34" charset="-120"/>
                <a:ea typeface="微軟正黑體" panose="020B0604030504040204" pitchFamily="34" charset="-120"/>
                <a:sym typeface="Wingdings" panose="05000000000000000000" pitchFamily="2" charset="2"/>
              </a:rPr>
              <a:t>限制第</a:t>
            </a:r>
            <a:r>
              <a:rPr lang="en-US" altLang="zh-TW" sz="2400" dirty="0" smtClean="0">
                <a:latin typeface="微軟正黑體" panose="020B0604030504040204" pitchFamily="34" charset="-120"/>
                <a:ea typeface="微軟正黑體" panose="020B0604030504040204" pitchFamily="34" charset="-120"/>
                <a:sym typeface="Wingdings" panose="05000000000000000000" pitchFamily="2" charset="2"/>
              </a:rPr>
              <a:t>2</a:t>
            </a:r>
            <a:r>
              <a:rPr lang="zh-TW" altLang="en-US" sz="2400" dirty="0" smtClean="0">
                <a:latin typeface="微軟正黑體" panose="020B0604030504040204" pitchFamily="34" charset="-120"/>
                <a:ea typeface="微軟正黑體" panose="020B0604030504040204" pitchFamily="34" charset="-120"/>
                <a:sym typeface="Wingdings" panose="05000000000000000000" pitchFamily="2" charset="2"/>
              </a:rPr>
              <a:t>詞只能是</a:t>
            </a:r>
            <a:r>
              <a:rPr lang="zh-TW" altLang="en-US" sz="2400" dirty="0">
                <a:latin typeface="微軟正黑體" panose="020B0604030504040204" pitchFamily="34" charset="-120"/>
                <a:ea typeface="微軟正黑體" panose="020B0604030504040204" pitchFamily="34" charset="-120"/>
                <a:sym typeface="Wingdings" panose="05000000000000000000" pitchFamily="2" charset="2"/>
              </a:rPr>
              <a:t>電話</a:t>
            </a:r>
            <a:endParaRPr lang="en-US" altLang="zh-TW" sz="2400" dirty="0" smtClean="0">
              <a:latin typeface="微軟正黑體" panose="020B0604030504040204" pitchFamily="34" charset="-120"/>
              <a:ea typeface="微軟正黑體" panose="020B0604030504040204" pitchFamily="34" charset="-120"/>
              <a:sym typeface="Wingdings" panose="05000000000000000000" pitchFamily="2" charset="2"/>
            </a:endParaRPr>
          </a:p>
          <a:p>
            <a:pPr lvl="1"/>
            <a:r>
              <a:rPr lang="en-US" altLang="zh-TW" sz="2400" dirty="0">
                <a:solidFill>
                  <a:srgbClr val="0070C0"/>
                </a:solidFill>
                <a:latin typeface="標楷體" panose="03000509000000000000" pitchFamily="65" charset="-120"/>
                <a:ea typeface="標楷體" panose="03000509000000000000" pitchFamily="65" charset="-120"/>
              </a:rPr>
              <a:t>[</a:t>
            </a:r>
            <a:r>
              <a:rPr lang="en-US" altLang="zh-TW" sz="2400" dirty="0" err="1">
                <a:solidFill>
                  <a:srgbClr val="0070C0"/>
                </a:solidFill>
                <a:latin typeface="標楷體" panose="03000509000000000000" pitchFamily="65" charset="-120"/>
                <a:ea typeface="標楷體" panose="03000509000000000000" pitchFamily="65" charset="-120"/>
              </a:rPr>
              <a:t>pos</a:t>
            </a:r>
            <a:r>
              <a:rPr lang="en-US" altLang="zh-TW" sz="2400" dirty="0">
                <a:solidFill>
                  <a:srgbClr val="0070C0"/>
                </a:solidFill>
                <a:latin typeface="標楷體" panose="03000509000000000000" pitchFamily="65" charset="-120"/>
                <a:ea typeface="標楷體" panose="03000509000000000000" pitchFamily="65" charset="-120"/>
              </a:rPr>
              <a:t>="N.*"] [word="</a:t>
            </a:r>
            <a:r>
              <a:rPr lang="zh-TW" altLang="en-US" sz="2400" dirty="0">
                <a:solidFill>
                  <a:srgbClr val="0070C0"/>
                </a:solidFill>
                <a:latin typeface="標楷體" panose="03000509000000000000" pitchFamily="65" charset="-120"/>
                <a:ea typeface="標楷體" panose="03000509000000000000" pitchFamily="65" charset="-120"/>
              </a:rPr>
              <a:t>電話</a:t>
            </a:r>
            <a:r>
              <a:rPr lang="en-US" altLang="zh-TW" sz="2400" dirty="0">
                <a:solidFill>
                  <a:srgbClr val="0070C0"/>
                </a:solidFill>
                <a:latin typeface="標楷體" panose="03000509000000000000" pitchFamily="65" charset="-120"/>
                <a:ea typeface="標楷體" panose="03000509000000000000" pitchFamily="65" charset="-120"/>
              </a:rPr>
              <a:t>"] </a:t>
            </a:r>
            <a:r>
              <a:rPr lang="en-US" altLang="zh-TW" sz="2400" dirty="0">
                <a:latin typeface="微軟正黑體" panose="020B0604030504040204" pitchFamily="34" charset="-120"/>
                <a:ea typeface="微軟正黑體" panose="020B0604030504040204" pitchFamily="34" charset="-120"/>
                <a:sym typeface="Wingdings" panose="05000000000000000000" pitchFamily="2" charset="2"/>
              </a:rPr>
              <a:t> </a:t>
            </a:r>
            <a:r>
              <a:rPr lang="zh-TW" altLang="en-US" sz="2400" dirty="0" smtClean="0">
                <a:latin typeface="微軟正黑體" panose="020B0604030504040204" pitchFamily="34" charset="-120"/>
                <a:ea typeface="微軟正黑體" panose="020B0604030504040204" pitchFamily="34" charset="-120"/>
                <a:sym typeface="Wingdings" panose="05000000000000000000" pitchFamily="2" charset="2"/>
              </a:rPr>
              <a:t>第</a:t>
            </a:r>
            <a:r>
              <a:rPr lang="en-US" altLang="zh-TW" sz="2400" dirty="0" smtClean="0">
                <a:latin typeface="微軟正黑體" panose="020B0604030504040204" pitchFamily="34" charset="-120"/>
                <a:ea typeface="微軟正黑體" panose="020B0604030504040204" pitchFamily="34" charset="-120"/>
                <a:sym typeface="Wingdings" panose="05000000000000000000" pitchFamily="2" charset="2"/>
              </a:rPr>
              <a:t>1</a:t>
            </a:r>
            <a:r>
              <a:rPr lang="zh-TW" altLang="en-US" sz="2400" dirty="0" smtClean="0">
                <a:latin typeface="微軟正黑體" panose="020B0604030504040204" pitchFamily="34" charset="-120"/>
                <a:ea typeface="微軟正黑體" panose="020B0604030504040204" pitchFamily="34" charset="-120"/>
                <a:sym typeface="Wingdings" panose="05000000000000000000" pitchFamily="2" charset="2"/>
              </a:rPr>
              <a:t>詞</a:t>
            </a:r>
            <a:r>
              <a:rPr lang="zh-TW" altLang="en-US" sz="2400" dirty="0">
                <a:latin typeface="微軟正黑體" panose="020B0604030504040204" pitchFamily="34" charset="-120"/>
                <a:ea typeface="微軟正黑體" panose="020B0604030504040204" pitchFamily="34" charset="-120"/>
                <a:sym typeface="Wingdings" panose="05000000000000000000" pitchFamily="2" charset="2"/>
              </a:rPr>
              <a:t>只能</a:t>
            </a:r>
            <a:r>
              <a:rPr lang="zh-TW" altLang="en-US" sz="2400" dirty="0" smtClean="0">
                <a:latin typeface="微軟正黑體" panose="020B0604030504040204" pitchFamily="34" charset="-120"/>
                <a:ea typeface="微軟正黑體" panose="020B0604030504040204" pitchFamily="34" charset="-120"/>
                <a:sym typeface="Wingdings" panose="05000000000000000000" pitchFamily="2" charset="2"/>
              </a:rPr>
              <a:t>是</a:t>
            </a:r>
            <a:r>
              <a:rPr lang="zh-TW" altLang="en-US" sz="2400" dirty="0">
                <a:latin typeface="微軟正黑體" panose="020B0604030504040204" pitchFamily="34" charset="-120"/>
                <a:ea typeface="微軟正黑體" panose="020B0604030504040204" pitchFamily="34" charset="-120"/>
                <a:sym typeface="Wingdings" panose="05000000000000000000" pitchFamily="2" charset="2"/>
              </a:rPr>
              <a:t>名詞</a:t>
            </a:r>
            <a:endParaRPr lang="en-US" altLang="zh-TW" sz="2400" dirty="0" smtClean="0">
              <a:latin typeface="微軟正黑體" panose="020B0604030504040204" pitchFamily="34" charset="-120"/>
              <a:ea typeface="微軟正黑體" panose="020B0604030504040204" pitchFamily="34" charset="-120"/>
            </a:endParaRPr>
          </a:p>
          <a:p>
            <a:pPr lvl="1"/>
            <a:endParaRPr lang="en-US" altLang="zh-TW" sz="2400" dirty="0">
              <a:solidFill>
                <a:schemeClr val="bg1">
                  <a:lumMod val="50000"/>
                </a:schemeClr>
              </a:solidFill>
            </a:endParaRPr>
          </a:p>
        </p:txBody>
      </p:sp>
      <p:sp>
        <p:nvSpPr>
          <p:cNvPr id="4" name="投影片編號版面配置區 3"/>
          <p:cNvSpPr>
            <a:spLocks noGrp="1"/>
          </p:cNvSpPr>
          <p:nvPr>
            <p:ph type="sldNum" sz="quarter" idx="12"/>
          </p:nvPr>
        </p:nvSpPr>
        <p:spPr/>
        <p:txBody>
          <a:bodyPr>
            <a:normAutofit/>
          </a:bodyPr>
          <a:lstStyle/>
          <a:p>
            <a:fld id="{73DA0BB7-265A-403C-9275-D587AB510EDC}" type="slidenum">
              <a:rPr lang="zh-TW" altLang="en-US" smtClean="0"/>
              <a:t>25</a:t>
            </a:fld>
            <a:endParaRPr lang="zh-TW" altLang="en-US"/>
          </a:p>
        </p:txBody>
      </p:sp>
    </p:spTree>
    <p:extLst>
      <p:ext uri="{BB962C8B-B14F-4D97-AF65-F5344CB8AC3E}">
        <p14:creationId xmlns:p14="http://schemas.microsoft.com/office/powerpoint/2010/main" val="308869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200" dirty="0"/>
              <a:t>CQP </a:t>
            </a:r>
            <a:r>
              <a:rPr lang="zh-TW" altLang="en-US" sz="3200" dirty="0" smtClean="0"/>
              <a:t>觀察「詞組」</a:t>
            </a:r>
            <a:endParaRPr lang="zh-TW" altLang="en-US" sz="3200" dirty="0"/>
          </a:p>
        </p:txBody>
      </p:sp>
      <p:sp>
        <p:nvSpPr>
          <p:cNvPr id="3" name="內容版面配置區 2"/>
          <p:cNvSpPr>
            <a:spLocks noGrp="1"/>
          </p:cNvSpPr>
          <p:nvPr>
            <p:ph sz="quarter" idx="1"/>
          </p:nvPr>
        </p:nvSpPr>
        <p:spPr/>
        <p:txBody>
          <a:bodyPr>
            <a:normAutofit/>
          </a:bodyPr>
          <a:lstStyle/>
          <a:p>
            <a:r>
              <a:rPr lang="zh-TW" altLang="en-US" sz="2400" dirty="0" smtClean="0"/>
              <a:t>想觀察</a:t>
            </a:r>
            <a:r>
              <a:rPr lang="zh-TW" altLang="en-US" sz="2400" dirty="0" smtClean="0">
                <a:solidFill>
                  <a:srgbClr val="0000FF"/>
                </a:solidFill>
                <a:latin typeface="標楷體" panose="03000509000000000000" pitchFamily="65" charset="-120"/>
                <a:ea typeface="標楷體" panose="03000509000000000000" pitchFamily="65" charset="-120"/>
              </a:rPr>
              <a:t>量詞</a:t>
            </a:r>
            <a:r>
              <a:rPr lang="zh-TW" altLang="en-US" sz="2400" dirty="0"/>
              <a:t>「頭」可以接那些</a:t>
            </a:r>
            <a:r>
              <a:rPr lang="zh-TW" altLang="en-US" sz="2400" dirty="0" smtClean="0"/>
              <a:t>名詞</a:t>
            </a:r>
            <a:endParaRPr lang="en-US" altLang="zh-TW" sz="2400" dirty="0" smtClean="0"/>
          </a:p>
          <a:p>
            <a:pPr lvl="1"/>
            <a:r>
              <a:rPr lang="en-US" altLang="zh-TW" sz="2000" dirty="0"/>
              <a:t>[word="</a:t>
            </a:r>
            <a:r>
              <a:rPr lang="zh-TW" altLang="en-US" sz="2000" dirty="0"/>
              <a:t>頭</a:t>
            </a:r>
            <a:r>
              <a:rPr lang="en-US" altLang="zh-TW" sz="2000" dirty="0" smtClean="0"/>
              <a:t>"] []</a:t>
            </a:r>
          </a:p>
          <a:p>
            <a:pPr lvl="2"/>
            <a:r>
              <a:rPr lang="zh-TW" altLang="en-US" sz="1850" dirty="0" smtClean="0"/>
              <a:t>頭  上</a:t>
            </a:r>
            <a:r>
              <a:rPr lang="zh-TW" altLang="en-US" sz="1850" dirty="0" smtClean="0"/>
              <a:t>、</a:t>
            </a:r>
            <a:r>
              <a:rPr lang="zh-TW" altLang="en-US" sz="1850" dirty="0" smtClean="0"/>
              <a:t>頭  大</a:t>
            </a:r>
            <a:r>
              <a:rPr lang="zh-TW" altLang="en-US" sz="1850" dirty="0" smtClean="0"/>
              <a:t>、</a:t>
            </a:r>
            <a:r>
              <a:rPr lang="en-US" altLang="zh-TW" sz="1850" dirty="0" smtClean="0"/>
              <a:t>……</a:t>
            </a:r>
          </a:p>
          <a:p>
            <a:pPr lvl="1"/>
            <a:r>
              <a:rPr lang="en-US" altLang="zh-TW" sz="2000" dirty="0"/>
              <a:t>[word="</a:t>
            </a:r>
            <a:r>
              <a:rPr lang="zh-TW" altLang="en-US" sz="2000" dirty="0"/>
              <a:t>頭</a:t>
            </a:r>
            <a:r>
              <a:rPr lang="en-US" altLang="zh-TW" sz="2000" dirty="0"/>
              <a:t>"&amp;</a:t>
            </a:r>
            <a:r>
              <a:rPr lang="en-US" altLang="zh-TW" sz="2000" dirty="0" err="1"/>
              <a:t>pos</a:t>
            </a:r>
            <a:r>
              <a:rPr lang="en-US" altLang="zh-TW" sz="2000" dirty="0"/>
              <a:t>="</a:t>
            </a:r>
            <a:r>
              <a:rPr lang="en-US" altLang="zh-TW" sz="2000" dirty="0" err="1"/>
              <a:t>Nf</a:t>
            </a:r>
            <a:r>
              <a:rPr lang="en-US" altLang="zh-TW" sz="2000" dirty="0" smtClean="0"/>
              <a:t>"] []</a:t>
            </a:r>
          </a:p>
          <a:p>
            <a:pPr lvl="2"/>
            <a:r>
              <a:rPr lang="zh-TW" altLang="en-US" sz="1850" dirty="0" smtClean="0"/>
              <a:t>頭 牛、頭 豬、頭 小、頭 又</a:t>
            </a:r>
            <a:endParaRPr lang="en-US" altLang="zh-TW" sz="1850" dirty="0" smtClean="0"/>
          </a:p>
          <a:p>
            <a:pPr lvl="1"/>
            <a:r>
              <a:rPr lang="en-US" altLang="zh-TW" sz="2000" dirty="0"/>
              <a:t>[word="</a:t>
            </a:r>
            <a:r>
              <a:rPr lang="zh-TW" altLang="en-US" sz="2000" dirty="0"/>
              <a:t>頭</a:t>
            </a:r>
            <a:r>
              <a:rPr lang="en-US" altLang="zh-TW" sz="2000" dirty="0"/>
              <a:t>"&amp;</a:t>
            </a:r>
            <a:r>
              <a:rPr lang="en-US" altLang="zh-TW" sz="2000" dirty="0" err="1"/>
              <a:t>pos</a:t>
            </a:r>
            <a:r>
              <a:rPr lang="en-US" altLang="zh-TW" sz="2000" dirty="0"/>
              <a:t>="</a:t>
            </a:r>
            <a:r>
              <a:rPr lang="en-US" altLang="zh-TW" sz="2000" dirty="0" err="1"/>
              <a:t>Nf</a:t>
            </a:r>
            <a:r>
              <a:rPr lang="en-US" altLang="zh-TW" sz="2000" dirty="0"/>
              <a:t>"] [</a:t>
            </a:r>
            <a:r>
              <a:rPr lang="en-US" altLang="zh-TW" sz="2000" dirty="0" err="1"/>
              <a:t>pos</a:t>
            </a:r>
            <a:r>
              <a:rPr lang="en-US" altLang="zh-TW" sz="2000" dirty="0"/>
              <a:t>="Na</a:t>
            </a:r>
            <a:r>
              <a:rPr lang="en-US" altLang="zh-TW" sz="2000" dirty="0" smtClean="0"/>
              <a:t>"]</a:t>
            </a:r>
            <a:endParaRPr lang="en-US" altLang="zh-TW" sz="1850" dirty="0" smtClean="0"/>
          </a:p>
          <a:p>
            <a:pPr lvl="1"/>
            <a:endParaRPr lang="en-US" altLang="zh-TW" sz="2000" dirty="0" smtClean="0">
              <a:sym typeface="Wingdings" panose="05000000000000000000" pitchFamily="2" charset="2"/>
            </a:endParaRPr>
          </a:p>
          <a:p>
            <a:pPr marL="274320" lvl="1" indent="0">
              <a:buNone/>
            </a:pPr>
            <a:endParaRPr lang="zh-TW" altLang="en-US" sz="2000" dirty="0"/>
          </a:p>
        </p:txBody>
      </p:sp>
      <p:pic>
        <p:nvPicPr>
          <p:cNvPr id="5" name="圖片 4"/>
          <p:cNvPicPr>
            <a:picLocks noChangeAspect="1"/>
          </p:cNvPicPr>
          <p:nvPr/>
        </p:nvPicPr>
        <p:blipFill>
          <a:blip r:embed="rId2"/>
          <a:stretch>
            <a:fillRect/>
          </a:stretch>
        </p:blipFill>
        <p:spPr>
          <a:xfrm>
            <a:off x="1162027" y="3528193"/>
            <a:ext cx="6687625" cy="2081299"/>
          </a:xfrm>
          <a:prstGeom prst="rect">
            <a:avLst/>
          </a:prstGeom>
        </p:spPr>
      </p:pic>
      <p:sp>
        <p:nvSpPr>
          <p:cNvPr id="4" name="投影片編號版面配置區 3"/>
          <p:cNvSpPr>
            <a:spLocks noGrp="1"/>
          </p:cNvSpPr>
          <p:nvPr>
            <p:ph type="sldNum" sz="quarter" idx="12"/>
          </p:nvPr>
        </p:nvSpPr>
        <p:spPr/>
        <p:txBody>
          <a:bodyPr>
            <a:normAutofit/>
          </a:bodyPr>
          <a:lstStyle/>
          <a:p>
            <a:fld id="{73DA0BB7-265A-403C-9275-D587AB510EDC}" type="slidenum">
              <a:rPr lang="zh-TW" altLang="en-US" smtClean="0"/>
              <a:t>26</a:t>
            </a:fld>
            <a:endParaRPr lang="zh-TW" altLang="en-US"/>
          </a:p>
        </p:txBody>
      </p:sp>
      <p:sp>
        <p:nvSpPr>
          <p:cNvPr id="6" name="圓角矩形圖說文字 5"/>
          <p:cNvSpPr/>
          <p:nvPr/>
        </p:nvSpPr>
        <p:spPr>
          <a:xfrm>
            <a:off x="6182371" y="652313"/>
            <a:ext cx="2457994" cy="943276"/>
          </a:xfrm>
          <a:prstGeom prst="wedgeRoundRectCallout">
            <a:avLst>
              <a:gd name="adj1" fmla="val -191605"/>
              <a:gd name="adj2" fmla="val 64540"/>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rgbClr val="0000FF"/>
                </a:solidFill>
              </a:rPr>
              <a:t>查詢「頭」</a:t>
            </a:r>
            <a:r>
              <a:rPr lang="en-US" altLang="zh-TW" dirty="0" smtClean="0">
                <a:solidFill>
                  <a:srgbClr val="0000FF"/>
                </a:solidFill>
              </a:rPr>
              <a:t>+ </a:t>
            </a:r>
            <a:r>
              <a:rPr lang="zh-TW" altLang="en-US" dirty="0" smtClean="0">
                <a:solidFill>
                  <a:srgbClr val="0000FF"/>
                </a:solidFill>
              </a:rPr>
              <a:t>後一詞</a:t>
            </a:r>
            <a:endParaRPr lang="zh-TW" altLang="en-US" dirty="0">
              <a:solidFill>
                <a:srgbClr val="0000FF"/>
              </a:solidFill>
            </a:endParaRPr>
          </a:p>
        </p:txBody>
      </p:sp>
    </p:spTree>
    <p:extLst>
      <p:ext uri="{BB962C8B-B14F-4D97-AF65-F5344CB8AC3E}">
        <p14:creationId xmlns:p14="http://schemas.microsoft.com/office/powerpoint/2010/main" val="364639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additive="base">
                                        <p:cTn id="4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ppt_x"/>
                                          </p:val>
                                        </p:tav>
                                        <p:tav tm="100000">
                                          <p:val>
                                            <p:strVal val="#ppt_x"/>
                                          </p:val>
                                        </p:tav>
                                      </p:tavLst>
                                    </p:anim>
                                    <p:anim calcmode="lin" valueType="num">
                                      <p:cBhvr additive="base">
                                        <p:cTn id="4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dirty="0"/>
              <a:t>練習：</a:t>
            </a:r>
          </a:p>
        </p:txBody>
      </p:sp>
      <p:sp>
        <p:nvSpPr>
          <p:cNvPr id="3" name="內容版面配置區 2"/>
          <p:cNvSpPr>
            <a:spLocks noGrp="1"/>
          </p:cNvSpPr>
          <p:nvPr>
            <p:ph sz="quarter" idx="1"/>
          </p:nvPr>
        </p:nvSpPr>
        <p:spPr/>
        <p:txBody>
          <a:bodyPr>
            <a:normAutofit/>
          </a:bodyPr>
          <a:lstStyle/>
          <a:p>
            <a:r>
              <a:rPr lang="zh-TW" altLang="en-US" sz="2800" dirty="0" smtClean="0"/>
              <a:t>請找出</a:t>
            </a:r>
            <a:r>
              <a:rPr lang="zh-TW" altLang="en-US" sz="2800" dirty="0"/>
              <a:t>「</a:t>
            </a:r>
            <a:r>
              <a:rPr lang="zh-TW" altLang="en-US" sz="2800" dirty="0" smtClean="0"/>
              <a:t>很」後面接「</a:t>
            </a:r>
            <a:r>
              <a:rPr lang="en-US" altLang="zh-TW" sz="2800" dirty="0" smtClean="0"/>
              <a:t>Na</a:t>
            </a:r>
            <a:r>
              <a:rPr lang="zh-TW" altLang="en-US" sz="2800" dirty="0" smtClean="0"/>
              <a:t>」的例句</a:t>
            </a:r>
            <a:endParaRPr lang="en-US" altLang="zh-TW" sz="2800" dirty="0" smtClean="0"/>
          </a:p>
          <a:p>
            <a:pPr lvl="1"/>
            <a:r>
              <a:rPr lang="zh-TW" altLang="en-US" sz="2400" dirty="0"/>
              <a:t>例如</a:t>
            </a:r>
            <a:r>
              <a:rPr lang="zh-TW" altLang="en-US" sz="2400" dirty="0" smtClean="0"/>
              <a:t>：</a:t>
            </a:r>
            <a:r>
              <a:rPr lang="zh-TW" altLang="en-US" sz="2400" dirty="0"/>
              <a:t>「</a:t>
            </a:r>
            <a:r>
              <a:rPr lang="zh-TW" altLang="en-US" sz="2400" dirty="0" smtClean="0"/>
              <a:t>很 耐心</a:t>
            </a:r>
            <a:r>
              <a:rPr lang="zh-TW" altLang="en-US" sz="2400" dirty="0"/>
              <a:t>」</a:t>
            </a:r>
            <a:endParaRPr lang="en-US" altLang="zh-TW" sz="2400" dirty="0" smtClean="0"/>
          </a:p>
          <a:p>
            <a:r>
              <a:rPr lang="zh-TW" altLang="en-US" sz="2800" dirty="0"/>
              <a:t>請找出「很」後面接「</a:t>
            </a:r>
            <a:r>
              <a:rPr lang="en-US" altLang="zh-TW" sz="2800" dirty="0" err="1" smtClean="0"/>
              <a:t>Nb</a:t>
            </a:r>
            <a:r>
              <a:rPr lang="zh-TW" altLang="en-US" sz="2800" dirty="0" smtClean="0"/>
              <a:t>」</a:t>
            </a:r>
            <a:r>
              <a:rPr lang="zh-TW" altLang="en-US" sz="2800" dirty="0"/>
              <a:t>的例句</a:t>
            </a:r>
            <a:endParaRPr lang="en-US" altLang="zh-TW" sz="2800" dirty="0" smtClean="0"/>
          </a:p>
          <a:p>
            <a:pPr lvl="1"/>
            <a:r>
              <a:rPr lang="zh-TW" altLang="en-US" sz="2400" dirty="0"/>
              <a:t>例如： 「很 </a:t>
            </a:r>
            <a:r>
              <a:rPr lang="zh-TW" altLang="en-US" sz="2400" dirty="0" smtClean="0"/>
              <a:t>阿</a:t>
            </a:r>
            <a:r>
              <a:rPr lang="en-US" altLang="zh-TW" sz="2400" dirty="0" smtClean="0"/>
              <a:t>Q</a:t>
            </a:r>
            <a:r>
              <a:rPr lang="zh-TW" altLang="en-US" sz="2400" dirty="0" smtClean="0"/>
              <a:t>」</a:t>
            </a:r>
            <a:endParaRPr lang="en-US" altLang="zh-TW" sz="2400" dirty="0" smtClean="0"/>
          </a:p>
          <a:p>
            <a:endParaRPr lang="en-US" altLang="zh-TW" sz="2800" dirty="0" smtClean="0"/>
          </a:p>
          <a:p>
            <a:endParaRPr lang="en-US" altLang="zh-TW" sz="2800" dirty="0" smtClean="0"/>
          </a:p>
          <a:p>
            <a:endParaRPr lang="en-US" altLang="zh-TW" sz="2800" dirty="0" smtClean="0"/>
          </a:p>
          <a:p>
            <a:pPr lvl="1"/>
            <a:endParaRPr lang="en-US" altLang="zh-TW" sz="2400" dirty="0" smtClean="0"/>
          </a:p>
        </p:txBody>
      </p:sp>
      <p:sp>
        <p:nvSpPr>
          <p:cNvPr id="4" name="投影片編號版面配置區 3"/>
          <p:cNvSpPr>
            <a:spLocks noGrp="1"/>
          </p:cNvSpPr>
          <p:nvPr>
            <p:ph type="sldNum" sz="quarter" idx="12"/>
          </p:nvPr>
        </p:nvSpPr>
        <p:spPr/>
        <p:txBody>
          <a:bodyPr>
            <a:normAutofit/>
          </a:bodyPr>
          <a:lstStyle/>
          <a:p>
            <a:fld id="{73DA0BB7-265A-403C-9275-D587AB510EDC}" type="slidenum">
              <a:rPr lang="zh-TW" altLang="en-US" smtClean="0"/>
              <a:t>27</a:t>
            </a:fld>
            <a:endParaRPr lang="zh-TW" altLang="en-US"/>
          </a:p>
        </p:txBody>
      </p:sp>
    </p:spTree>
    <p:extLst>
      <p:ext uri="{BB962C8B-B14F-4D97-AF65-F5344CB8AC3E}">
        <p14:creationId xmlns:p14="http://schemas.microsoft.com/office/powerpoint/2010/main" val="38518242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觀察結構的</a:t>
            </a:r>
            <a:r>
              <a:rPr lang="zh-TW" altLang="en-US" dirty="0" smtClean="0"/>
              <a:t>利器</a:t>
            </a:r>
            <a:r>
              <a:rPr lang="zh-TW" altLang="en-US" dirty="0"/>
              <a:t>：</a:t>
            </a:r>
            <a:r>
              <a:rPr lang="en-US" altLang="zh-TW" dirty="0" smtClean="0"/>
              <a:t>frequency </a:t>
            </a:r>
            <a:r>
              <a:rPr lang="en-US" altLang="zh-TW" dirty="0"/>
              <a:t>breakdown</a:t>
            </a:r>
            <a:endParaRPr lang="zh-TW" altLang="en-US" dirty="0"/>
          </a:p>
        </p:txBody>
      </p:sp>
      <p:sp>
        <p:nvSpPr>
          <p:cNvPr id="3" name="內容版面配置區 2"/>
          <p:cNvSpPr>
            <a:spLocks noGrp="1"/>
          </p:cNvSpPr>
          <p:nvPr>
            <p:ph sz="quarter" idx="1"/>
          </p:nvPr>
        </p:nvSpPr>
        <p:spPr/>
        <p:txBody>
          <a:bodyPr>
            <a:normAutofit/>
          </a:bodyPr>
          <a:lstStyle/>
          <a:p>
            <a:r>
              <a:rPr lang="zh-TW" altLang="en-US" sz="2800" dirty="0" smtClean="0"/>
              <a:t>想觀察量詞</a:t>
            </a:r>
            <a:r>
              <a:rPr lang="zh-TW" altLang="en-US" sz="2800" dirty="0"/>
              <a:t>「頭」可以接那些</a:t>
            </a:r>
            <a:r>
              <a:rPr lang="zh-TW" altLang="en-US" sz="2800" dirty="0" smtClean="0"/>
              <a:t>名詞</a:t>
            </a:r>
            <a:endParaRPr lang="en-US" altLang="zh-TW" sz="2800" dirty="0" smtClean="0"/>
          </a:p>
          <a:p>
            <a:pPr lvl="1"/>
            <a:r>
              <a:rPr lang="en-US" altLang="zh-TW" sz="2400" dirty="0" smtClean="0"/>
              <a:t>[</a:t>
            </a:r>
            <a:r>
              <a:rPr lang="en-US" altLang="zh-TW" sz="2400" dirty="0"/>
              <a:t>word="</a:t>
            </a:r>
            <a:r>
              <a:rPr lang="zh-TW" altLang="en-US" sz="2400" dirty="0"/>
              <a:t>頭</a:t>
            </a:r>
            <a:r>
              <a:rPr lang="en-US" altLang="zh-TW" sz="2400" dirty="0"/>
              <a:t>"&amp;</a:t>
            </a:r>
            <a:r>
              <a:rPr lang="en-US" altLang="zh-TW" sz="2400" dirty="0" err="1"/>
              <a:t>pos</a:t>
            </a:r>
            <a:r>
              <a:rPr lang="en-US" altLang="zh-TW" sz="2400" dirty="0"/>
              <a:t>="</a:t>
            </a:r>
            <a:r>
              <a:rPr lang="en-US" altLang="zh-TW" sz="2400" dirty="0" err="1"/>
              <a:t>Nf</a:t>
            </a:r>
            <a:r>
              <a:rPr lang="en-US" altLang="zh-TW" sz="2400" dirty="0"/>
              <a:t>"] [</a:t>
            </a:r>
            <a:r>
              <a:rPr lang="en-US" altLang="zh-TW" sz="2400" dirty="0" err="1"/>
              <a:t>pos</a:t>
            </a:r>
            <a:r>
              <a:rPr lang="en-US" altLang="zh-TW" sz="2400" dirty="0"/>
              <a:t>="Na</a:t>
            </a:r>
            <a:r>
              <a:rPr lang="en-US" altLang="zh-TW" sz="2400" dirty="0" smtClean="0"/>
              <a:t>"] </a:t>
            </a:r>
          </a:p>
          <a:p>
            <a:pPr lvl="1"/>
            <a:r>
              <a:rPr lang="en-US" altLang="zh-TW" sz="2400" dirty="0" smtClean="0">
                <a:sym typeface="Wingdings" panose="05000000000000000000" pitchFamily="2" charset="2"/>
              </a:rPr>
              <a:t>Frequency breakdown</a:t>
            </a:r>
          </a:p>
          <a:p>
            <a:pPr marL="274320" lvl="1" indent="0">
              <a:buNone/>
            </a:pPr>
            <a:endParaRPr lang="zh-TW" altLang="en-US" sz="2400" dirty="0"/>
          </a:p>
        </p:txBody>
      </p:sp>
      <p:pic>
        <p:nvPicPr>
          <p:cNvPr id="4" name="圖片 3"/>
          <p:cNvPicPr>
            <a:picLocks noChangeAspect="1"/>
          </p:cNvPicPr>
          <p:nvPr/>
        </p:nvPicPr>
        <p:blipFill>
          <a:blip r:embed="rId2"/>
          <a:stretch>
            <a:fillRect/>
          </a:stretch>
        </p:blipFill>
        <p:spPr>
          <a:xfrm>
            <a:off x="1747302" y="2494325"/>
            <a:ext cx="4846930" cy="3849329"/>
          </a:xfrm>
          <a:prstGeom prst="rect">
            <a:avLst/>
          </a:prstGeom>
        </p:spPr>
      </p:pic>
      <p:sp>
        <p:nvSpPr>
          <p:cNvPr id="5" name="圓角矩形 4"/>
          <p:cNvSpPr/>
          <p:nvPr/>
        </p:nvSpPr>
        <p:spPr>
          <a:xfrm>
            <a:off x="2220805" y="3135541"/>
            <a:ext cx="1340079" cy="3208113"/>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6" name="投影片編號版面配置區 5"/>
          <p:cNvSpPr>
            <a:spLocks noGrp="1"/>
          </p:cNvSpPr>
          <p:nvPr>
            <p:ph type="sldNum" sz="quarter" idx="12"/>
          </p:nvPr>
        </p:nvSpPr>
        <p:spPr/>
        <p:txBody>
          <a:bodyPr>
            <a:normAutofit/>
          </a:bodyPr>
          <a:lstStyle/>
          <a:p>
            <a:fld id="{73DA0BB7-265A-403C-9275-D587AB510EDC}" type="slidenum">
              <a:rPr lang="zh-TW" altLang="en-US" smtClean="0"/>
              <a:t>28</a:t>
            </a:fld>
            <a:endParaRPr lang="zh-TW" altLang="en-US"/>
          </a:p>
        </p:txBody>
      </p:sp>
    </p:spTree>
    <p:extLst>
      <p:ext uri="{BB962C8B-B14F-4D97-AF65-F5344CB8AC3E}">
        <p14:creationId xmlns:p14="http://schemas.microsoft.com/office/powerpoint/2010/main" val="46106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觀察結構的</a:t>
            </a:r>
            <a:r>
              <a:rPr lang="zh-TW" altLang="en-US" dirty="0" smtClean="0"/>
              <a:t>利器</a:t>
            </a:r>
            <a:r>
              <a:rPr lang="zh-TW" altLang="en-US" dirty="0"/>
              <a:t>：</a:t>
            </a:r>
            <a:r>
              <a:rPr lang="en-US" altLang="zh-TW" dirty="0" smtClean="0"/>
              <a:t>frequency breakdown</a:t>
            </a:r>
            <a:endParaRPr lang="zh-TW" altLang="en-US" dirty="0"/>
          </a:p>
        </p:txBody>
      </p:sp>
      <p:sp>
        <p:nvSpPr>
          <p:cNvPr id="3" name="內容版面配置區 2"/>
          <p:cNvSpPr>
            <a:spLocks noGrp="1"/>
          </p:cNvSpPr>
          <p:nvPr>
            <p:ph sz="quarter" idx="1"/>
          </p:nvPr>
        </p:nvSpPr>
        <p:spPr/>
        <p:txBody>
          <a:bodyPr/>
          <a:lstStyle/>
          <a:p>
            <a:r>
              <a:rPr lang="zh-TW" altLang="en-US" sz="2000" dirty="0" smtClean="0"/>
              <a:t>觀察離合詞「見面」的中插結構</a:t>
            </a:r>
            <a:endParaRPr lang="en-US" altLang="zh-TW" sz="2000" dirty="0" smtClean="0"/>
          </a:p>
          <a:p>
            <a:pPr lvl="1"/>
            <a:r>
              <a:rPr lang="en-US" altLang="zh-TW" sz="1800" dirty="0"/>
              <a:t>[word="</a:t>
            </a:r>
            <a:r>
              <a:rPr lang="zh-TW" altLang="en-US" sz="1800" dirty="0"/>
              <a:t>見</a:t>
            </a:r>
            <a:r>
              <a:rPr lang="en-US" altLang="zh-TW" sz="1800" dirty="0" smtClean="0"/>
              <a:t>"]  [ ]  </a:t>
            </a:r>
            <a:r>
              <a:rPr lang="en-US" altLang="zh-TW" sz="1800" dirty="0"/>
              <a:t>[word="</a:t>
            </a:r>
            <a:r>
              <a:rPr lang="zh-TW" altLang="en-US" sz="1800" dirty="0"/>
              <a:t>面</a:t>
            </a:r>
            <a:r>
              <a:rPr lang="en-US" altLang="zh-TW" sz="1800" dirty="0" smtClean="0"/>
              <a:t>"] </a:t>
            </a:r>
            <a:r>
              <a:rPr lang="en-US" altLang="zh-TW" sz="1800" dirty="0" smtClean="0">
                <a:sym typeface="Wingdings" panose="05000000000000000000" pitchFamily="2" charset="2"/>
              </a:rPr>
              <a:t>frequency breakdown</a:t>
            </a:r>
          </a:p>
          <a:p>
            <a:pPr marL="274320" lvl="1" indent="0">
              <a:buNone/>
            </a:pPr>
            <a:endParaRPr lang="zh-TW" altLang="en-US" dirty="0"/>
          </a:p>
        </p:txBody>
      </p:sp>
      <p:pic>
        <p:nvPicPr>
          <p:cNvPr id="5" name="圖片 4"/>
          <p:cNvPicPr>
            <a:picLocks noChangeAspect="1"/>
          </p:cNvPicPr>
          <p:nvPr/>
        </p:nvPicPr>
        <p:blipFill>
          <a:blip r:embed="rId2"/>
          <a:stretch>
            <a:fillRect/>
          </a:stretch>
        </p:blipFill>
        <p:spPr>
          <a:xfrm>
            <a:off x="1096697" y="2163293"/>
            <a:ext cx="7498437" cy="4075583"/>
          </a:xfrm>
          <a:prstGeom prst="rect">
            <a:avLst/>
          </a:prstGeom>
        </p:spPr>
      </p:pic>
      <p:sp>
        <p:nvSpPr>
          <p:cNvPr id="6" name="圓角矩形 5"/>
          <p:cNvSpPr/>
          <p:nvPr/>
        </p:nvSpPr>
        <p:spPr>
          <a:xfrm>
            <a:off x="1846521" y="3194112"/>
            <a:ext cx="1723156" cy="3044764"/>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4" name="投影片編號版面配置區 3"/>
          <p:cNvSpPr>
            <a:spLocks noGrp="1"/>
          </p:cNvSpPr>
          <p:nvPr>
            <p:ph type="sldNum" sz="quarter" idx="12"/>
          </p:nvPr>
        </p:nvSpPr>
        <p:spPr/>
        <p:txBody>
          <a:bodyPr>
            <a:normAutofit/>
          </a:bodyPr>
          <a:lstStyle/>
          <a:p>
            <a:fld id="{73DA0BB7-265A-403C-9275-D587AB510EDC}" type="slidenum">
              <a:rPr lang="zh-TW" altLang="en-US" smtClean="0"/>
              <a:t>29</a:t>
            </a:fld>
            <a:endParaRPr lang="zh-TW" altLang="en-US"/>
          </a:p>
        </p:txBody>
      </p:sp>
      <p:sp>
        <p:nvSpPr>
          <p:cNvPr id="7" name="圓角矩形 6"/>
          <p:cNvSpPr/>
          <p:nvPr/>
        </p:nvSpPr>
        <p:spPr>
          <a:xfrm>
            <a:off x="4734793" y="3194112"/>
            <a:ext cx="1723156" cy="3044764"/>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8" name="圓角矩形 7"/>
          <p:cNvSpPr/>
          <p:nvPr/>
        </p:nvSpPr>
        <p:spPr>
          <a:xfrm>
            <a:off x="6949673" y="3194112"/>
            <a:ext cx="1723156" cy="3044764"/>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Tree>
    <p:extLst>
      <p:ext uri="{BB962C8B-B14F-4D97-AF65-F5344CB8AC3E}">
        <p14:creationId xmlns:p14="http://schemas.microsoft.com/office/powerpoint/2010/main" val="26720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dirty="0" smtClean="0"/>
              <a:t>語料庫的兩大類應用</a:t>
            </a:r>
            <a:endParaRPr lang="zh-TW" altLang="en-US" sz="3600" dirty="0"/>
          </a:p>
        </p:txBody>
      </p:sp>
      <p:sp>
        <p:nvSpPr>
          <p:cNvPr id="3" name="內容版面配置區 2"/>
          <p:cNvSpPr>
            <a:spLocks noGrp="1"/>
          </p:cNvSpPr>
          <p:nvPr>
            <p:ph sz="quarter" idx="1"/>
          </p:nvPr>
        </p:nvSpPr>
        <p:spPr>
          <a:xfrm>
            <a:off x="628650" y="2196577"/>
            <a:ext cx="7886700" cy="3293396"/>
          </a:xfrm>
        </p:spPr>
        <p:txBody>
          <a:bodyPr/>
          <a:lstStyle/>
          <a:p>
            <a:endParaRPr lang="en-US" altLang="zh-TW" dirty="0" smtClean="0"/>
          </a:p>
          <a:p>
            <a:pPr lvl="1"/>
            <a:endParaRPr lang="en-US" altLang="zh-TW" dirty="0" smtClean="0"/>
          </a:p>
          <a:p>
            <a:pPr lvl="1"/>
            <a:endParaRPr lang="en-US" altLang="zh-TW" dirty="0" smtClean="0"/>
          </a:p>
          <a:p>
            <a:pPr marL="342900" lvl="1" indent="0">
              <a:buNone/>
            </a:pPr>
            <a:endParaRPr lang="zh-TW" altLang="en-US" dirty="0"/>
          </a:p>
        </p:txBody>
      </p:sp>
      <p:sp>
        <p:nvSpPr>
          <p:cNvPr id="4" name="圓柱 3"/>
          <p:cNvSpPr/>
          <p:nvPr/>
        </p:nvSpPr>
        <p:spPr>
          <a:xfrm>
            <a:off x="359082" y="2699185"/>
            <a:ext cx="1979672" cy="2288180"/>
          </a:xfrm>
          <a:prstGeom prst="can">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a:solidFill>
                  <a:schemeClr val="tx1"/>
                </a:solidFill>
              </a:rPr>
              <a:t>語料庫</a:t>
            </a:r>
          </a:p>
        </p:txBody>
      </p:sp>
      <p:sp>
        <p:nvSpPr>
          <p:cNvPr id="5" name="圓角矩形 4"/>
          <p:cNvSpPr/>
          <p:nvPr/>
        </p:nvSpPr>
        <p:spPr>
          <a:xfrm>
            <a:off x="3470356" y="3373215"/>
            <a:ext cx="2081010" cy="1278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sz="2400" dirty="0"/>
              <a:t>自然語言處理</a:t>
            </a:r>
            <a:endParaRPr lang="zh-TW" altLang="en-US" sz="2400" dirty="0"/>
          </a:p>
        </p:txBody>
      </p:sp>
      <p:sp>
        <p:nvSpPr>
          <p:cNvPr id="6" name="向右箭號 5"/>
          <p:cNvSpPr/>
          <p:nvPr/>
        </p:nvSpPr>
        <p:spPr>
          <a:xfrm>
            <a:off x="2461856" y="3747988"/>
            <a:ext cx="904787" cy="47267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7" name="橢圓 6"/>
          <p:cNvSpPr/>
          <p:nvPr/>
        </p:nvSpPr>
        <p:spPr>
          <a:xfrm>
            <a:off x="6415184" y="2334105"/>
            <a:ext cx="2203879" cy="14519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700" dirty="0"/>
              <a:t>語言規則</a:t>
            </a:r>
          </a:p>
        </p:txBody>
      </p:sp>
      <p:sp>
        <p:nvSpPr>
          <p:cNvPr id="8" name="橢圓 7"/>
          <p:cNvSpPr/>
          <p:nvPr/>
        </p:nvSpPr>
        <p:spPr>
          <a:xfrm>
            <a:off x="6551424" y="4329546"/>
            <a:ext cx="2203879" cy="141613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700" dirty="0"/>
              <a:t>知識</a:t>
            </a:r>
          </a:p>
        </p:txBody>
      </p:sp>
      <p:sp>
        <p:nvSpPr>
          <p:cNvPr id="9" name="向右箭號 8"/>
          <p:cNvSpPr/>
          <p:nvPr/>
        </p:nvSpPr>
        <p:spPr>
          <a:xfrm rot="1800000">
            <a:off x="5802763" y="4326867"/>
            <a:ext cx="827234" cy="35987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10" name="向右箭號 9"/>
          <p:cNvSpPr/>
          <p:nvPr/>
        </p:nvSpPr>
        <p:spPr>
          <a:xfrm rot="19800000" flipV="1">
            <a:off x="5689634" y="3505920"/>
            <a:ext cx="827234" cy="35987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Tree>
    <p:extLst>
      <p:ext uri="{BB962C8B-B14F-4D97-AF65-F5344CB8AC3E}">
        <p14:creationId xmlns:p14="http://schemas.microsoft.com/office/powerpoint/2010/main" val="337700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p:bldP spid="8"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練習：</a:t>
            </a:r>
          </a:p>
        </p:txBody>
      </p:sp>
      <p:sp>
        <p:nvSpPr>
          <p:cNvPr id="3" name="內容版面配置區 2"/>
          <p:cNvSpPr>
            <a:spLocks noGrp="1"/>
          </p:cNvSpPr>
          <p:nvPr>
            <p:ph sz="quarter" idx="1"/>
          </p:nvPr>
        </p:nvSpPr>
        <p:spPr/>
        <p:txBody>
          <a:bodyPr>
            <a:normAutofit/>
          </a:bodyPr>
          <a:lstStyle/>
          <a:p>
            <a:r>
              <a:rPr lang="zh-TW" altLang="en-US" sz="2800" dirty="0" smtClean="0"/>
              <a:t>請找出量詞「</a:t>
            </a:r>
            <a:r>
              <a:rPr lang="zh-TW" altLang="en-US" sz="2800" dirty="0"/>
              <a:t>匹</a:t>
            </a:r>
            <a:r>
              <a:rPr lang="zh-TW" altLang="en-US" sz="2800" dirty="0" smtClean="0"/>
              <a:t>」可以搭配那些名詞？</a:t>
            </a:r>
            <a:endParaRPr lang="en-US" altLang="zh-TW" sz="2800" dirty="0" smtClean="0"/>
          </a:p>
          <a:p>
            <a:pPr lvl="1"/>
            <a:r>
              <a:rPr lang="zh-TW" altLang="en-US" sz="2400" dirty="0"/>
              <a:t>例如：</a:t>
            </a:r>
            <a:r>
              <a:rPr lang="zh-TW" altLang="en-US" sz="2400" dirty="0" smtClean="0"/>
              <a:t>匹  馬</a:t>
            </a:r>
            <a:r>
              <a:rPr lang="zh-TW" altLang="en-US" sz="2400" dirty="0" smtClean="0"/>
              <a:t>、</a:t>
            </a:r>
            <a:r>
              <a:rPr lang="en-US" altLang="zh-TW" sz="2400" dirty="0" smtClean="0"/>
              <a:t> </a:t>
            </a:r>
            <a:r>
              <a:rPr lang="zh-TW" altLang="en-US" sz="2400" dirty="0" smtClean="0"/>
              <a:t>匹  狼</a:t>
            </a:r>
            <a:endParaRPr lang="en-US" altLang="zh-TW" sz="2400" dirty="0" smtClean="0"/>
          </a:p>
          <a:p>
            <a:r>
              <a:rPr lang="zh-TW" altLang="en-US" sz="2800" dirty="0"/>
              <a:t>觀察離合詞「結婚」</a:t>
            </a:r>
            <a:r>
              <a:rPr lang="zh-TW" altLang="en-US" sz="2800" dirty="0" smtClean="0"/>
              <a:t>中間可以插入哪些詞？</a:t>
            </a:r>
            <a:endParaRPr lang="en-US" altLang="zh-TW" sz="2800" dirty="0" smtClean="0"/>
          </a:p>
          <a:p>
            <a:pPr lvl="1"/>
            <a:r>
              <a:rPr lang="zh-TW" altLang="en-US" sz="2400" dirty="0"/>
              <a:t>例如：</a:t>
            </a:r>
            <a:r>
              <a:rPr lang="zh-TW" altLang="en-US" sz="2400" dirty="0" smtClean="0"/>
              <a:t>結  了  婚</a:t>
            </a:r>
            <a:r>
              <a:rPr lang="en-US" altLang="zh-TW" sz="2400" dirty="0" smtClean="0"/>
              <a:t>,  </a:t>
            </a:r>
            <a:r>
              <a:rPr lang="zh-TW" altLang="en-US" sz="2400" dirty="0" smtClean="0"/>
              <a:t>結  過  婚</a:t>
            </a:r>
            <a:endParaRPr lang="en-US" altLang="zh-TW" sz="2400" dirty="0" smtClean="0"/>
          </a:p>
          <a:p>
            <a:pPr lvl="1"/>
            <a:endParaRPr lang="en-US" altLang="zh-TW" sz="2400" dirty="0" smtClean="0"/>
          </a:p>
          <a:p>
            <a:pPr lvl="1"/>
            <a:endParaRPr lang="en-US" altLang="zh-TW" sz="2400" dirty="0" smtClean="0"/>
          </a:p>
        </p:txBody>
      </p:sp>
      <p:sp>
        <p:nvSpPr>
          <p:cNvPr id="4" name="投影片編號版面配置區 3"/>
          <p:cNvSpPr>
            <a:spLocks noGrp="1"/>
          </p:cNvSpPr>
          <p:nvPr>
            <p:ph type="sldNum" sz="quarter" idx="12"/>
          </p:nvPr>
        </p:nvSpPr>
        <p:spPr/>
        <p:txBody>
          <a:bodyPr>
            <a:normAutofit/>
          </a:bodyPr>
          <a:lstStyle/>
          <a:p>
            <a:fld id="{73DA0BB7-265A-403C-9275-D587AB510EDC}" type="slidenum">
              <a:rPr lang="zh-TW" altLang="en-US" smtClean="0"/>
              <a:t>30</a:t>
            </a:fld>
            <a:endParaRPr lang="zh-TW" altLang="en-US"/>
          </a:p>
        </p:txBody>
      </p:sp>
    </p:spTree>
    <p:extLst>
      <p:ext uri="{BB962C8B-B14F-4D97-AF65-F5344CB8AC3E}">
        <p14:creationId xmlns:p14="http://schemas.microsoft.com/office/powerpoint/2010/main" val="34444057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2800" dirty="0" smtClean="0"/>
              <a:t>觀察不定長度的中插結構</a:t>
            </a:r>
            <a:endParaRPr lang="zh-TW" altLang="en-US" sz="2800" dirty="0"/>
          </a:p>
        </p:txBody>
      </p:sp>
      <p:sp>
        <p:nvSpPr>
          <p:cNvPr id="3" name="內容版面配置區 2"/>
          <p:cNvSpPr>
            <a:spLocks noGrp="1"/>
          </p:cNvSpPr>
          <p:nvPr>
            <p:ph sz="quarter" idx="1"/>
          </p:nvPr>
        </p:nvSpPr>
        <p:spPr/>
        <p:txBody>
          <a:bodyPr>
            <a:normAutofit/>
          </a:bodyPr>
          <a:lstStyle/>
          <a:p>
            <a:r>
              <a:rPr lang="zh-TW" altLang="en-US" sz="2400" dirty="0"/>
              <a:t>想觀察離合詞「見面」：</a:t>
            </a:r>
            <a:endParaRPr lang="en-US" altLang="zh-TW" sz="2400" dirty="0"/>
          </a:p>
          <a:p>
            <a:pPr lvl="1"/>
            <a:r>
              <a:rPr lang="en-US" altLang="zh-TW" sz="2000" dirty="0" smtClean="0"/>
              <a:t>[word="</a:t>
            </a:r>
            <a:r>
              <a:rPr lang="zh-TW" altLang="en-US" sz="2000" dirty="0" smtClean="0"/>
              <a:t>見</a:t>
            </a:r>
            <a:r>
              <a:rPr lang="en-US" altLang="zh-TW" sz="2000" dirty="0" smtClean="0"/>
              <a:t>"]   </a:t>
            </a:r>
            <a:r>
              <a:rPr lang="en-US" altLang="zh-TW" sz="2000" dirty="0" smtClean="0"/>
              <a:t>[ ]*   </a:t>
            </a:r>
            <a:r>
              <a:rPr lang="en-US" altLang="zh-TW" sz="2000" dirty="0" smtClean="0"/>
              <a:t>[word="</a:t>
            </a:r>
            <a:r>
              <a:rPr lang="zh-TW" altLang="en-US" sz="2000" dirty="0" smtClean="0"/>
              <a:t>面</a:t>
            </a:r>
            <a:r>
              <a:rPr lang="en-US" altLang="zh-TW" sz="2000" dirty="0" smtClean="0"/>
              <a:t>"]</a:t>
            </a:r>
            <a:endParaRPr lang="en-US" altLang="zh-TW" sz="2000" dirty="0"/>
          </a:p>
          <a:p>
            <a:pPr lvl="1"/>
            <a:endParaRPr lang="zh-TW" altLang="en-US" sz="2000" dirty="0"/>
          </a:p>
        </p:txBody>
      </p:sp>
      <p:pic>
        <p:nvPicPr>
          <p:cNvPr id="4" name="圖片 3"/>
          <p:cNvPicPr>
            <a:picLocks noChangeAspect="1"/>
          </p:cNvPicPr>
          <p:nvPr/>
        </p:nvPicPr>
        <p:blipFill>
          <a:blip r:embed="rId2"/>
          <a:stretch>
            <a:fillRect/>
          </a:stretch>
        </p:blipFill>
        <p:spPr>
          <a:xfrm>
            <a:off x="581434" y="2857499"/>
            <a:ext cx="7805698" cy="2725615"/>
          </a:xfrm>
          <a:prstGeom prst="rect">
            <a:avLst/>
          </a:prstGeom>
        </p:spPr>
      </p:pic>
      <p:sp>
        <p:nvSpPr>
          <p:cNvPr id="8" name="向下箭號 7"/>
          <p:cNvSpPr/>
          <p:nvPr/>
        </p:nvSpPr>
        <p:spPr>
          <a:xfrm flipV="1">
            <a:off x="2561148" y="2048982"/>
            <a:ext cx="270030" cy="48605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9" name="圓角矩形 8"/>
          <p:cNvSpPr/>
          <p:nvPr/>
        </p:nvSpPr>
        <p:spPr>
          <a:xfrm>
            <a:off x="852854" y="4082802"/>
            <a:ext cx="6998677" cy="671652"/>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5" name="投影片編號版面配置區 4"/>
          <p:cNvSpPr>
            <a:spLocks noGrp="1"/>
          </p:cNvSpPr>
          <p:nvPr>
            <p:ph type="sldNum" sz="quarter" idx="12"/>
          </p:nvPr>
        </p:nvSpPr>
        <p:spPr/>
        <p:txBody>
          <a:bodyPr>
            <a:normAutofit/>
          </a:bodyPr>
          <a:lstStyle/>
          <a:p>
            <a:fld id="{73DA0BB7-265A-403C-9275-D587AB510EDC}" type="slidenum">
              <a:rPr lang="zh-TW" altLang="en-US" smtClean="0"/>
              <a:t>31</a:t>
            </a:fld>
            <a:endParaRPr lang="zh-TW" altLang="en-US"/>
          </a:p>
        </p:txBody>
      </p:sp>
    </p:spTree>
    <p:extLst>
      <p:ext uri="{BB962C8B-B14F-4D97-AF65-F5344CB8AC3E}">
        <p14:creationId xmlns:p14="http://schemas.microsoft.com/office/powerpoint/2010/main" val="41007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dirty="0"/>
              <a:t>方</a:t>
            </a:r>
            <a:r>
              <a:rPr lang="zh-TW" altLang="en-US" sz="3200" dirty="0" smtClean="0"/>
              <a:t>法一：限制結構長度</a:t>
            </a:r>
            <a:endParaRPr lang="zh-TW" altLang="en-US" sz="3200" dirty="0"/>
          </a:p>
        </p:txBody>
      </p:sp>
      <p:sp>
        <p:nvSpPr>
          <p:cNvPr id="3" name="內容版面配置區 2"/>
          <p:cNvSpPr>
            <a:spLocks noGrp="1"/>
          </p:cNvSpPr>
          <p:nvPr>
            <p:ph sz="quarter" idx="1"/>
          </p:nvPr>
        </p:nvSpPr>
        <p:spPr/>
        <p:txBody>
          <a:bodyPr>
            <a:normAutofit/>
          </a:bodyPr>
          <a:lstStyle/>
          <a:p>
            <a:r>
              <a:rPr lang="zh-TW" altLang="en-US" sz="3200" dirty="0" smtClean="0"/>
              <a:t>限制「</a:t>
            </a:r>
            <a:r>
              <a:rPr lang="zh-TW" altLang="en-US" sz="3200" dirty="0"/>
              <a:t>見面</a:t>
            </a:r>
            <a:r>
              <a:rPr lang="zh-TW" altLang="en-US" sz="3200" dirty="0" smtClean="0"/>
              <a:t>」中插結構長度</a:t>
            </a:r>
            <a:endParaRPr lang="en-US" altLang="zh-TW" sz="3200" dirty="0"/>
          </a:p>
          <a:p>
            <a:pPr lvl="1"/>
            <a:r>
              <a:rPr lang="en-US" altLang="zh-TW" sz="2800" dirty="0"/>
              <a:t>[word="</a:t>
            </a:r>
            <a:r>
              <a:rPr lang="zh-TW" altLang="en-US" sz="2800" dirty="0"/>
              <a:t>見</a:t>
            </a:r>
            <a:r>
              <a:rPr lang="en-US" altLang="zh-TW" sz="2800" dirty="0"/>
              <a:t>"] </a:t>
            </a:r>
            <a:r>
              <a:rPr lang="en-US" altLang="zh-TW" sz="2800" dirty="0" smtClean="0"/>
              <a:t>[ ]{</a:t>
            </a:r>
            <a:r>
              <a:rPr lang="en-US" altLang="zh-TW" sz="2800" dirty="0" smtClean="0"/>
              <a:t>1,5} </a:t>
            </a:r>
            <a:r>
              <a:rPr lang="en-US" altLang="zh-TW" sz="2800" dirty="0"/>
              <a:t>[word="</a:t>
            </a:r>
            <a:r>
              <a:rPr lang="zh-TW" altLang="en-US" sz="2800" dirty="0"/>
              <a:t>面</a:t>
            </a:r>
            <a:r>
              <a:rPr lang="en-US" altLang="zh-TW" sz="2800" dirty="0" smtClean="0"/>
              <a:t>"]</a:t>
            </a:r>
          </a:p>
          <a:p>
            <a:pPr lvl="1"/>
            <a:endParaRPr lang="en-US" altLang="zh-TW" sz="2800" dirty="0"/>
          </a:p>
          <a:p>
            <a:pPr lvl="1"/>
            <a:endParaRPr lang="en-US" altLang="zh-TW" sz="2800" dirty="0"/>
          </a:p>
          <a:p>
            <a:r>
              <a:rPr lang="zh-TW" altLang="en-US" sz="3200" b="1" dirty="0"/>
              <a:t> </a:t>
            </a:r>
            <a:r>
              <a:rPr lang="zh-TW" altLang="en-US" sz="3200" dirty="0" smtClean="0"/>
              <a:t>缺點</a:t>
            </a:r>
            <a:endParaRPr lang="en-US" altLang="zh-TW" sz="3200" dirty="0" smtClean="0"/>
          </a:p>
          <a:p>
            <a:pPr lvl="1"/>
            <a:r>
              <a:rPr lang="zh-TW" altLang="en-US" sz="2800" dirty="0" smtClean="0"/>
              <a:t>觀察不到長度超過 </a:t>
            </a:r>
            <a:r>
              <a:rPr lang="en-US" altLang="zh-TW" sz="2800" dirty="0" smtClean="0"/>
              <a:t>5 </a:t>
            </a:r>
            <a:r>
              <a:rPr lang="zh-TW" altLang="en-US" sz="2800" dirty="0" smtClean="0"/>
              <a:t>的結構</a:t>
            </a:r>
            <a:r>
              <a:rPr lang="en-US" altLang="zh-TW" sz="2800" b="1" dirty="0"/>
              <a:t>	</a:t>
            </a:r>
            <a:r>
              <a:rPr lang="en-US" altLang="zh-TW" sz="2800" b="1" dirty="0" smtClean="0"/>
              <a:t>	</a:t>
            </a:r>
          </a:p>
          <a:p>
            <a:pPr lvl="1"/>
            <a:r>
              <a:rPr lang="zh-TW" altLang="en-US" sz="2800" dirty="0" smtClean="0"/>
              <a:t>仍然</a:t>
            </a:r>
            <a:r>
              <a:rPr lang="zh-TW" altLang="en-US" sz="2800" dirty="0"/>
              <a:t>有少數跨句現象</a:t>
            </a:r>
          </a:p>
        </p:txBody>
      </p:sp>
      <p:sp>
        <p:nvSpPr>
          <p:cNvPr id="5" name="向下箭號 4"/>
          <p:cNvSpPr/>
          <p:nvPr/>
        </p:nvSpPr>
        <p:spPr>
          <a:xfrm flipV="1">
            <a:off x="3420110" y="2113324"/>
            <a:ext cx="270030" cy="48605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4" name="投影片編號版面配置區 3"/>
          <p:cNvSpPr>
            <a:spLocks noGrp="1"/>
          </p:cNvSpPr>
          <p:nvPr>
            <p:ph type="sldNum" sz="quarter" idx="12"/>
          </p:nvPr>
        </p:nvSpPr>
        <p:spPr/>
        <p:txBody>
          <a:bodyPr>
            <a:normAutofit/>
          </a:bodyPr>
          <a:lstStyle/>
          <a:p>
            <a:fld id="{73DA0BB7-265A-403C-9275-D587AB510EDC}" type="slidenum">
              <a:rPr lang="zh-TW" altLang="en-US" smtClean="0"/>
              <a:t>32</a:t>
            </a:fld>
            <a:endParaRPr lang="zh-TW" altLang="en-US"/>
          </a:p>
        </p:txBody>
      </p:sp>
    </p:spTree>
    <p:extLst>
      <p:ext uri="{BB962C8B-B14F-4D97-AF65-F5344CB8AC3E}">
        <p14:creationId xmlns:p14="http://schemas.microsoft.com/office/powerpoint/2010/main" val="401283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dirty="0"/>
              <a:t>方</a:t>
            </a:r>
            <a:r>
              <a:rPr lang="zh-TW" altLang="en-US" sz="3200" dirty="0" smtClean="0"/>
              <a:t>法</a:t>
            </a:r>
            <a:r>
              <a:rPr lang="zh-TW" altLang="en-US" sz="3200" dirty="0"/>
              <a:t>二</a:t>
            </a:r>
            <a:r>
              <a:rPr lang="zh-TW" altLang="en-US" sz="3200" dirty="0" smtClean="0"/>
              <a:t>：</a:t>
            </a:r>
            <a:r>
              <a:rPr lang="zh-TW" altLang="en-US" sz="3200" dirty="0"/>
              <a:t>結構</a:t>
            </a:r>
            <a:r>
              <a:rPr lang="zh-TW" altLang="en-US" sz="3200" b="1" dirty="0" smtClean="0">
                <a:solidFill>
                  <a:srgbClr val="0070C0"/>
                </a:solidFill>
              </a:rPr>
              <a:t>不跨句</a:t>
            </a:r>
            <a:endParaRPr lang="zh-TW" altLang="en-US" sz="3200" b="1" dirty="0">
              <a:solidFill>
                <a:srgbClr val="0070C0"/>
              </a:solidFill>
            </a:endParaRPr>
          </a:p>
        </p:txBody>
      </p:sp>
      <p:sp>
        <p:nvSpPr>
          <p:cNvPr id="3" name="內容版面配置區 2"/>
          <p:cNvSpPr>
            <a:spLocks noGrp="1"/>
          </p:cNvSpPr>
          <p:nvPr>
            <p:ph sz="quarter" idx="1"/>
          </p:nvPr>
        </p:nvSpPr>
        <p:spPr/>
        <p:txBody>
          <a:bodyPr>
            <a:normAutofit/>
          </a:bodyPr>
          <a:lstStyle/>
          <a:p>
            <a:r>
              <a:rPr lang="zh-TW" altLang="en-US" sz="2800" dirty="0" smtClean="0"/>
              <a:t>對中間的詞設限：</a:t>
            </a:r>
            <a:endParaRPr lang="en-US" altLang="zh-TW" sz="2800" dirty="0" smtClean="0"/>
          </a:p>
          <a:p>
            <a:pPr lvl="1"/>
            <a:r>
              <a:rPr lang="en-US" altLang="zh-TW" sz="2400" dirty="0" smtClean="0"/>
              <a:t>[</a:t>
            </a:r>
            <a:r>
              <a:rPr lang="en-US" altLang="zh-TW" sz="2400" dirty="0"/>
              <a:t>word="</a:t>
            </a:r>
            <a:r>
              <a:rPr lang="zh-TW" altLang="en-US" sz="2400" dirty="0"/>
              <a:t>見</a:t>
            </a:r>
            <a:r>
              <a:rPr lang="en-US" altLang="zh-TW" sz="2400" dirty="0"/>
              <a:t>"] [</a:t>
            </a:r>
            <a:r>
              <a:rPr lang="en-US" altLang="zh-TW" sz="2400" dirty="0">
                <a:solidFill>
                  <a:srgbClr val="00B0F0"/>
                </a:solidFill>
              </a:rPr>
              <a:t>word!="</a:t>
            </a:r>
            <a:r>
              <a:rPr lang="zh-TW" altLang="en-US" sz="2400" dirty="0">
                <a:solidFill>
                  <a:srgbClr val="00B0F0"/>
                </a:solidFill>
              </a:rPr>
              <a:t>，</a:t>
            </a:r>
            <a:r>
              <a:rPr lang="en-US" altLang="zh-TW" sz="2400" dirty="0">
                <a:solidFill>
                  <a:srgbClr val="00B0F0"/>
                </a:solidFill>
              </a:rPr>
              <a:t>|</a:t>
            </a:r>
            <a:r>
              <a:rPr lang="zh-TW" altLang="en-US" sz="2400" dirty="0">
                <a:solidFill>
                  <a:srgbClr val="00B0F0"/>
                </a:solidFill>
              </a:rPr>
              <a:t>。</a:t>
            </a:r>
            <a:r>
              <a:rPr lang="en-US" altLang="zh-TW" sz="2400" dirty="0">
                <a:solidFill>
                  <a:srgbClr val="00B0F0"/>
                </a:solidFill>
              </a:rPr>
              <a:t>"</a:t>
            </a:r>
            <a:r>
              <a:rPr lang="en-US" altLang="zh-TW" sz="2400" dirty="0"/>
              <a:t>]* [word="</a:t>
            </a:r>
            <a:r>
              <a:rPr lang="zh-TW" altLang="en-US" sz="2400" dirty="0"/>
              <a:t>面</a:t>
            </a:r>
            <a:r>
              <a:rPr lang="en-US" altLang="zh-TW" sz="2400" dirty="0" smtClean="0"/>
              <a:t>"]</a:t>
            </a:r>
            <a:endParaRPr lang="en-US" altLang="zh-TW" sz="2400" b="1" dirty="0" smtClean="0">
              <a:solidFill>
                <a:srgbClr val="00B0F0"/>
              </a:solidFill>
            </a:endParaRPr>
          </a:p>
          <a:p>
            <a:pPr lvl="1"/>
            <a:endParaRPr lang="en-US" altLang="zh-TW" sz="2400" b="1" dirty="0" smtClean="0">
              <a:solidFill>
                <a:srgbClr val="00B0F0"/>
              </a:solidFill>
            </a:endParaRPr>
          </a:p>
          <a:p>
            <a:pPr lvl="1"/>
            <a:endParaRPr lang="en-US" altLang="zh-TW" sz="2400" b="1" dirty="0" smtClean="0">
              <a:solidFill>
                <a:srgbClr val="00B0F0"/>
              </a:solidFill>
            </a:endParaRPr>
          </a:p>
          <a:p>
            <a:pPr lvl="1"/>
            <a:endParaRPr lang="zh-TW" altLang="en-US" sz="2400" dirty="0"/>
          </a:p>
        </p:txBody>
      </p:sp>
      <p:sp>
        <p:nvSpPr>
          <p:cNvPr id="4" name="文字方塊 3"/>
          <p:cNvSpPr txBox="1"/>
          <p:nvPr/>
        </p:nvSpPr>
        <p:spPr>
          <a:xfrm>
            <a:off x="1125415" y="3332286"/>
            <a:ext cx="3033466" cy="461665"/>
          </a:xfrm>
          <a:prstGeom prst="rect">
            <a:avLst/>
          </a:prstGeom>
          <a:noFill/>
        </p:spPr>
        <p:txBody>
          <a:bodyPr wrap="square" rtlCol="0">
            <a:spAutoFit/>
          </a:bodyPr>
          <a:lstStyle/>
          <a:p>
            <a:r>
              <a:rPr lang="zh-TW" altLang="en-US" sz="2400" dirty="0">
                <a:solidFill>
                  <a:srgbClr val="0070C0"/>
                </a:solidFill>
                <a:latin typeface="標楷體" panose="03000509000000000000" pitchFamily="65" charset="-120"/>
                <a:ea typeface="標楷體" panose="03000509000000000000" pitchFamily="65" charset="-120"/>
              </a:rPr>
              <a:t>見</a:t>
            </a:r>
            <a:r>
              <a:rPr lang="zh-TW" altLang="en-US" sz="2400" dirty="0">
                <a:latin typeface="標楷體" panose="03000509000000000000" pitchFamily="65" charset="-120"/>
                <a:ea typeface="標楷體" panose="03000509000000000000" pitchFamily="65" charset="-120"/>
              </a:rPr>
              <a:t> 是 我 ， 滿 </a:t>
            </a:r>
            <a:r>
              <a:rPr lang="zh-TW" altLang="en-US" sz="2400" dirty="0">
                <a:solidFill>
                  <a:srgbClr val="0070C0"/>
                </a:solidFill>
                <a:latin typeface="標楷體" panose="03000509000000000000" pitchFamily="65" charset="-120"/>
                <a:ea typeface="標楷體" panose="03000509000000000000" pitchFamily="65" charset="-120"/>
              </a:rPr>
              <a:t>面</a:t>
            </a:r>
          </a:p>
        </p:txBody>
      </p:sp>
      <p:sp>
        <p:nvSpPr>
          <p:cNvPr id="5" name="左大括弧 4"/>
          <p:cNvSpPr/>
          <p:nvPr/>
        </p:nvSpPr>
        <p:spPr>
          <a:xfrm rot="16200000">
            <a:off x="2442606" y="3376531"/>
            <a:ext cx="343138" cy="168525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sz="1600"/>
          </a:p>
        </p:txBody>
      </p:sp>
      <p:pic>
        <p:nvPicPr>
          <p:cNvPr id="1026" name="Picture 2" descr="Man, gesturing, NO Free Icon of 780 Free Vector Emoj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4035" y="4441648"/>
            <a:ext cx="1496226" cy="1496226"/>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4459580" y="3286851"/>
            <a:ext cx="3880087" cy="461665"/>
          </a:xfrm>
          <a:prstGeom prst="rect">
            <a:avLst/>
          </a:prstGeom>
        </p:spPr>
        <p:txBody>
          <a:bodyPr wrap="square">
            <a:spAutoFit/>
          </a:bodyPr>
          <a:lstStyle/>
          <a:p>
            <a:r>
              <a:rPr lang="zh-TW" altLang="en-US" sz="2400" dirty="0">
                <a:solidFill>
                  <a:srgbClr val="0070C0"/>
                </a:solidFill>
                <a:latin typeface="標楷體" panose="03000509000000000000" pitchFamily="65" charset="-120"/>
                <a:ea typeface="標楷體" panose="03000509000000000000" pitchFamily="65" charset="-120"/>
              </a:rPr>
              <a:t>見</a:t>
            </a:r>
            <a:r>
              <a:rPr lang="zh-TW" altLang="en-US" sz="2400" dirty="0">
                <a:latin typeface="標楷體" panose="03000509000000000000" pitchFamily="65" charset="-120"/>
                <a:ea typeface="標楷體" panose="03000509000000000000" pitchFamily="65" charset="-120"/>
              </a:rPr>
              <a:t> 過 那麼 一 次 </a:t>
            </a:r>
            <a:r>
              <a:rPr lang="zh-TW" altLang="en-US" sz="2400" dirty="0">
                <a:solidFill>
                  <a:srgbClr val="0070C0"/>
                </a:solidFill>
                <a:latin typeface="標楷體" panose="03000509000000000000" pitchFamily="65" charset="-120"/>
                <a:ea typeface="標楷體" panose="03000509000000000000" pitchFamily="65" charset="-120"/>
              </a:rPr>
              <a:t>面</a:t>
            </a:r>
          </a:p>
        </p:txBody>
      </p:sp>
      <p:sp>
        <p:nvSpPr>
          <p:cNvPr id="8" name="左大括弧 7"/>
          <p:cNvSpPr/>
          <p:nvPr/>
        </p:nvSpPr>
        <p:spPr>
          <a:xfrm rot="16200000">
            <a:off x="5748606" y="3323318"/>
            <a:ext cx="412963" cy="188749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sz="1600"/>
          </a:p>
        </p:txBody>
      </p:sp>
      <p:pic>
        <p:nvPicPr>
          <p:cNvPr id="1028" name="Picture 4" descr="Man Gesturing Ok Emoji Png Transparent Emoji Freepngimage - Gestos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4355" y="4711557"/>
            <a:ext cx="1861917" cy="1194056"/>
          </a:xfrm>
          <a:prstGeom prst="rect">
            <a:avLst/>
          </a:prstGeom>
          <a:noFill/>
          <a:extLst>
            <a:ext uri="{909E8E84-426E-40DD-AFC4-6F175D3DCCD1}">
              <a14:hiddenFill xmlns:a14="http://schemas.microsoft.com/office/drawing/2010/main">
                <a:solidFill>
                  <a:srgbClr val="FFFFFF"/>
                </a:solidFill>
              </a14:hiddenFill>
            </a:ext>
          </a:extLst>
        </p:spPr>
      </p:pic>
      <p:sp>
        <p:nvSpPr>
          <p:cNvPr id="12" name="向下箭號 11"/>
          <p:cNvSpPr/>
          <p:nvPr/>
        </p:nvSpPr>
        <p:spPr>
          <a:xfrm>
            <a:off x="2614175" y="2676746"/>
            <a:ext cx="337052" cy="77708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p>
        </p:txBody>
      </p:sp>
      <p:sp>
        <p:nvSpPr>
          <p:cNvPr id="6" name="投影片編號版面配置區 5"/>
          <p:cNvSpPr>
            <a:spLocks noGrp="1"/>
          </p:cNvSpPr>
          <p:nvPr>
            <p:ph type="sldNum" sz="quarter" idx="12"/>
          </p:nvPr>
        </p:nvSpPr>
        <p:spPr/>
        <p:txBody>
          <a:bodyPr>
            <a:normAutofit/>
          </a:bodyPr>
          <a:lstStyle/>
          <a:p>
            <a:fld id="{73DA0BB7-265A-403C-9275-D587AB510EDC}" type="slidenum">
              <a:rPr lang="zh-TW" altLang="en-US" smtClean="0"/>
              <a:t>33</a:t>
            </a:fld>
            <a:endParaRPr lang="zh-TW" altLang="en-US"/>
          </a:p>
        </p:txBody>
      </p:sp>
      <p:sp>
        <p:nvSpPr>
          <p:cNvPr id="9" name="圓角矩形圖說文字 8"/>
          <p:cNvSpPr/>
          <p:nvPr/>
        </p:nvSpPr>
        <p:spPr>
          <a:xfrm>
            <a:off x="4937770" y="2034981"/>
            <a:ext cx="3599849" cy="1155032"/>
          </a:xfrm>
          <a:prstGeom prst="wedgeRoundRectCallout">
            <a:avLst>
              <a:gd name="adj1" fmla="val -74847"/>
              <a:gd name="adj2" fmla="val -53975"/>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中間不可以是「</a:t>
            </a:r>
            <a:r>
              <a:rPr lang="zh-TW" altLang="en-US" b="1" dirty="0">
                <a:solidFill>
                  <a:srgbClr val="0033CC"/>
                </a:solidFill>
                <a:latin typeface="標楷體" panose="03000509000000000000" pitchFamily="65" charset="-120"/>
                <a:ea typeface="標楷體" panose="03000509000000000000" pitchFamily="65" charset="-120"/>
              </a:rPr>
              <a:t>，</a:t>
            </a:r>
            <a:r>
              <a:rPr lang="zh-TW" altLang="en-US" dirty="0">
                <a:solidFill>
                  <a:schemeClr val="tx1"/>
                </a:solidFill>
              </a:rPr>
              <a:t>」或「</a:t>
            </a:r>
            <a:r>
              <a:rPr lang="zh-TW" altLang="en-US" b="1" dirty="0">
                <a:solidFill>
                  <a:schemeClr val="tx1"/>
                </a:solidFill>
              </a:rPr>
              <a:t> </a:t>
            </a:r>
            <a:r>
              <a:rPr lang="zh-TW" altLang="en-US" b="1" dirty="0">
                <a:solidFill>
                  <a:srgbClr val="0033CC"/>
                </a:solidFill>
                <a:latin typeface="標楷體" panose="03000509000000000000" pitchFamily="65" charset="-120"/>
                <a:ea typeface="標楷體" panose="03000509000000000000" pitchFamily="65" charset="-120"/>
              </a:rPr>
              <a:t>。</a:t>
            </a:r>
            <a:r>
              <a:rPr lang="zh-TW" altLang="en-US" b="1" dirty="0">
                <a:solidFill>
                  <a:schemeClr val="tx1"/>
                </a:solidFill>
              </a:rPr>
              <a:t> </a:t>
            </a:r>
            <a:r>
              <a:rPr lang="zh-TW" altLang="en-US" dirty="0">
                <a:solidFill>
                  <a:schemeClr val="tx1"/>
                </a:solidFill>
              </a:rPr>
              <a:t>」</a:t>
            </a:r>
          </a:p>
        </p:txBody>
      </p:sp>
    </p:spTree>
    <p:extLst>
      <p:ext uri="{BB962C8B-B14F-4D97-AF65-F5344CB8AC3E}">
        <p14:creationId xmlns:p14="http://schemas.microsoft.com/office/powerpoint/2010/main" val="267375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 calcmode="lin" valueType="num">
                                      <p:cBhvr additive="base">
                                        <p:cTn id="35" dur="500" fill="hold"/>
                                        <p:tgtEl>
                                          <p:spTgt spid="1026"/>
                                        </p:tgtEl>
                                        <p:attrNameLst>
                                          <p:attrName>ppt_x</p:attrName>
                                        </p:attrNameLst>
                                      </p:cBhvr>
                                      <p:tavLst>
                                        <p:tav tm="0">
                                          <p:val>
                                            <p:strVal val="#ppt_x"/>
                                          </p:val>
                                        </p:tav>
                                        <p:tav tm="100000">
                                          <p:val>
                                            <p:strVal val="#ppt_x"/>
                                          </p:val>
                                        </p:tav>
                                      </p:tavLst>
                                    </p:anim>
                                    <p:anim calcmode="lin" valueType="num">
                                      <p:cBhvr additive="base">
                                        <p:cTn id="3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028"/>
                                        </p:tgtEl>
                                        <p:attrNameLst>
                                          <p:attrName>style.visibility</p:attrName>
                                        </p:attrNameLst>
                                      </p:cBhvr>
                                      <p:to>
                                        <p:strVal val="visible"/>
                                      </p:to>
                                    </p:set>
                                    <p:anim calcmode="lin" valueType="num">
                                      <p:cBhvr additive="base">
                                        <p:cTn id="51" dur="500" fill="hold"/>
                                        <p:tgtEl>
                                          <p:spTgt spid="1028"/>
                                        </p:tgtEl>
                                        <p:attrNameLst>
                                          <p:attrName>ppt_x</p:attrName>
                                        </p:attrNameLst>
                                      </p:cBhvr>
                                      <p:tavLst>
                                        <p:tav tm="0">
                                          <p:val>
                                            <p:strVal val="#ppt_x"/>
                                          </p:val>
                                        </p:tav>
                                        <p:tav tm="100000">
                                          <p:val>
                                            <p:strVal val="#ppt_x"/>
                                          </p:val>
                                        </p:tav>
                                      </p:tavLst>
                                    </p:anim>
                                    <p:anim calcmode="lin" valueType="num">
                                      <p:cBhvr additive="base">
                                        <p:cTn id="5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8" grpId="0" animBg="1"/>
      <p:bldP spid="12"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查詢結果</a:t>
            </a:r>
            <a:endParaRPr lang="zh-TW" altLang="en-US" dirty="0"/>
          </a:p>
        </p:txBody>
      </p:sp>
      <p:sp>
        <p:nvSpPr>
          <p:cNvPr id="3" name="內容版面配置區 2"/>
          <p:cNvSpPr>
            <a:spLocks noGrp="1"/>
          </p:cNvSpPr>
          <p:nvPr>
            <p:ph sz="quarter"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1154518" y="1160748"/>
            <a:ext cx="6846482" cy="4731990"/>
          </a:xfrm>
          <a:prstGeom prst="rect">
            <a:avLst/>
          </a:prstGeom>
        </p:spPr>
      </p:pic>
      <p:sp>
        <p:nvSpPr>
          <p:cNvPr id="5" name="投影片編號版面配置區 4"/>
          <p:cNvSpPr>
            <a:spLocks noGrp="1"/>
          </p:cNvSpPr>
          <p:nvPr>
            <p:ph type="sldNum" sz="quarter" idx="12"/>
          </p:nvPr>
        </p:nvSpPr>
        <p:spPr/>
        <p:txBody>
          <a:bodyPr>
            <a:normAutofit/>
          </a:bodyPr>
          <a:lstStyle/>
          <a:p>
            <a:fld id="{73DA0BB7-265A-403C-9275-D587AB510EDC}" type="slidenum">
              <a:rPr lang="zh-TW" altLang="en-US" smtClean="0"/>
              <a:t>34</a:t>
            </a:fld>
            <a:endParaRPr lang="zh-TW" altLang="en-US"/>
          </a:p>
        </p:txBody>
      </p:sp>
    </p:spTree>
    <p:extLst>
      <p:ext uri="{BB962C8B-B14F-4D97-AF65-F5344CB8AC3E}">
        <p14:creationId xmlns:p14="http://schemas.microsoft.com/office/powerpoint/2010/main" val="15049440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Frequency breakdown</a:t>
            </a:r>
            <a:endParaRPr lang="zh-TW" altLang="en-US" dirty="0"/>
          </a:p>
        </p:txBody>
      </p:sp>
      <p:sp>
        <p:nvSpPr>
          <p:cNvPr id="3" name="內容版面配置區 2"/>
          <p:cNvSpPr>
            <a:spLocks noGrp="1"/>
          </p:cNvSpPr>
          <p:nvPr>
            <p:ph sz="quarter"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1817694" y="1771650"/>
            <a:ext cx="5724578" cy="4229100"/>
          </a:xfrm>
          <a:prstGeom prst="rect">
            <a:avLst/>
          </a:prstGeom>
        </p:spPr>
      </p:pic>
      <p:sp>
        <p:nvSpPr>
          <p:cNvPr id="5" name="投影片編號版面配置區 4"/>
          <p:cNvSpPr>
            <a:spLocks noGrp="1"/>
          </p:cNvSpPr>
          <p:nvPr>
            <p:ph type="sldNum" sz="quarter" idx="12"/>
          </p:nvPr>
        </p:nvSpPr>
        <p:spPr/>
        <p:txBody>
          <a:bodyPr>
            <a:normAutofit/>
          </a:bodyPr>
          <a:lstStyle/>
          <a:p>
            <a:fld id="{73DA0BB7-265A-403C-9275-D587AB510EDC}" type="slidenum">
              <a:rPr lang="zh-TW" altLang="en-US" smtClean="0"/>
              <a:t>35</a:t>
            </a:fld>
            <a:endParaRPr lang="zh-TW" altLang="en-US"/>
          </a:p>
        </p:txBody>
      </p:sp>
    </p:spTree>
    <p:extLst>
      <p:ext uri="{BB962C8B-B14F-4D97-AF65-F5344CB8AC3E}">
        <p14:creationId xmlns:p14="http://schemas.microsoft.com/office/powerpoint/2010/main" val="17630591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練習：</a:t>
            </a:r>
            <a:endParaRPr lang="zh-TW" altLang="en-US" dirty="0"/>
          </a:p>
        </p:txBody>
      </p:sp>
      <p:sp>
        <p:nvSpPr>
          <p:cNvPr id="3" name="內容版面配置區 2"/>
          <p:cNvSpPr>
            <a:spLocks noGrp="1"/>
          </p:cNvSpPr>
          <p:nvPr>
            <p:ph sz="quarter" idx="1"/>
          </p:nvPr>
        </p:nvSpPr>
        <p:spPr/>
        <p:txBody>
          <a:bodyPr>
            <a:normAutofit/>
          </a:bodyPr>
          <a:lstStyle/>
          <a:p>
            <a:r>
              <a:rPr lang="zh-TW" altLang="en-US" sz="2400" dirty="0"/>
              <a:t>觀察離合詞</a:t>
            </a:r>
            <a:r>
              <a:rPr lang="zh-TW" altLang="en-US" sz="2400" dirty="0" smtClean="0"/>
              <a:t>「</a:t>
            </a:r>
            <a:r>
              <a:rPr lang="zh-TW" altLang="en-US" sz="2400" dirty="0"/>
              <a:t>幫忙</a:t>
            </a:r>
            <a:r>
              <a:rPr lang="zh-TW" altLang="en-US" sz="2400" dirty="0" smtClean="0"/>
              <a:t>」</a:t>
            </a:r>
            <a:endParaRPr lang="en-US" altLang="zh-TW" sz="2400" dirty="0" smtClean="0"/>
          </a:p>
          <a:p>
            <a:pPr lvl="1"/>
            <a:r>
              <a:rPr lang="zh-TW" altLang="en-US" sz="2000" dirty="0"/>
              <a:t>觀察</a:t>
            </a:r>
            <a:r>
              <a:rPr lang="zh-TW" altLang="en-US" sz="2000" dirty="0" smtClean="0"/>
              <a:t>不設限的情況</a:t>
            </a:r>
            <a:endParaRPr lang="en-US" altLang="zh-TW" sz="2000" dirty="0" smtClean="0"/>
          </a:p>
          <a:p>
            <a:pPr lvl="1"/>
            <a:r>
              <a:rPr lang="zh-TW" altLang="en-US" sz="2000" dirty="0" smtClean="0"/>
              <a:t>觀察限制不跨句</a:t>
            </a:r>
            <a:r>
              <a:rPr lang="zh-TW" altLang="en-US" sz="2000" dirty="0"/>
              <a:t>的情況</a:t>
            </a:r>
            <a:endParaRPr lang="en-US" altLang="zh-TW" sz="2000" dirty="0" smtClean="0"/>
          </a:p>
          <a:p>
            <a:pPr lvl="1"/>
            <a:r>
              <a:rPr lang="zh-TW" altLang="en-US" sz="2000" dirty="0" smtClean="0"/>
              <a:t>觀察 </a:t>
            </a:r>
            <a:r>
              <a:rPr lang="en-US" altLang="zh-TW" sz="2000" dirty="0" smtClean="0"/>
              <a:t>Frequency breakdown </a:t>
            </a:r>
            <a:r>
              <a:rPr lang="zh-TW" altLang="en-US" sz="2000" dirty="0" smtClean="0"/>
              <a:t>的統計</a:t>
            </a:r>
            <a:endParaRPr lang="en-US" altLang="zh-TW" sz="2000" dirty="0" smtClean="0"/>
          </a:p>
          <a:p>
            <a:pPr lvl="1"/>
            <a:endParaRPr lang="zh-TW" altLang="en-US" sz="2000" dirty="0"/>
          </a:p>
        </p:txBody>
      </p:sp>
      <p:sp>
        <p:nvSpPr>
          <p:cNvPr id="4" name="投影片編號版面配置區 3"/>
          <p:cNvSpPr>
            <a:spLocks noGrp="1"/>
          </p:cNvSpPr>
          <p:nvPr>
            <p:ph type="sldNum" sz="quarter" idx="12"/>
          </p:nvPr>
        </p:nvSpPr>
        <p:spPr/>
        <p:txBody>
          <a:bodyPr>
            <a:normAutofit/>
          </a:bodyPr>
          <a:lstStyle/>
          <a:p>
            <a:fld id="{73DA0BB7-265A-403C-9275-D587AB510EDC}" type="slidenum">
              <a:rPr lang="zh-TW" altLang="en-US" smtClean="0"/>
              <a:t>36</a:t>
            </a:fld>
            <a:endParaRPr lang="zh-TW" altLang="en-US"/>
          </a:p>
        </p:txBody>
      </p:sp>
    </p:spTree>
    <p:extLst>
      <p:ext uri="{BB962C8B-B14F-4D97-AF65-F5344CB8AC3E}">
        <p14:creationId xmlns:p14="http://schemas.microsoft.com/office/powerpoint/2010/main" val="14774105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CQP</a:t>
            </a:r>
            <a:r>
              <a:rPr lang="zh-TW" altLang="en-US" dirty="0"/>
              <a:t>多詞結構</a:t>
            </a:r>
            <a:r>
              <a:rPr lang="zh-TW" altLang="en-US" dirty="0" smtClean="0"/>
              <a:t>式之修飾符</a:t>
            </a:r>
            <a:endParaRPr lang="zh-TW" altLang="en-US" dirty="0"/>
          </a:p>
        </p:txBody>
      </p:sp>
      <p:sp>
        <p:nvSpPr>
          <p:cNvPr id="3" name="內容版面配置區 2"/>
          <p:cNvSpPr>
            <a:spLocks noGrp="1"/>
          </p:cNvSpPr>
          <p:nvPr>
            <p:ph sz="quarter" idx="1"/>
          </p:nvPr>
        </p:nvSpPr>
        <p:spPr/>
        <p:txBody>
          <a:bodyPr>
            <a:noAutofit/>
          </a:bodyPr>
          <a:lstStyle/>
          <a:p>
            <a:r>
              <a:rPr lang="en-US" altLang="zh-TW" sz="2000" b="1" dirty="0" smtClean="0">
                <a:solidFill>
                  <a:srgbClr val="FF0000"/>
                </a:solidFill>
              </a:rPr>
              <a:t>* </a:t>
            </a:r>
            <a:r>
              <a:rPr lang="zh-TW" altLang="en-US" sz="2000" dirty="0" smtClean="0"/>
              <a:t>：重複前詞</a:t>
            </a:r>
            <a:r>
              <a:rPr lang="en-US" altLang="zh-TW" sz="2000" dirty="0" smtClean="0"/>
              <a:t> 0 </a:t>
            </a:r>
            <a:r>
              <a:rPr lang="zh-TW" altLang="en-US" sz="2000" dirty="0" smtClean="0"/>
              <a:t>到 </a:t>
            </a:r>
            <a:r>
              <a:rPr lang="en-US" altLang="zh-TW" sz="2000" dirty="0" smtClean="0"/>
              <a:t>n </a:t>
            </a:r>
            <a:r>
              <a:rPr lang="zh-TW" altLang="en-US" sz="2000" dirty="0" smtClean="0"/>
              <a:t>次</a:t>
            </a:r>
            <a:endParaRPr lang="en-US" altLang="zh-TW" sz="2000" dirty="0" smtClean="0"/>
          </a:p>
          <a:p>
            <a:pPr lvl="1"/>
            <a:r>
              <a:rPr lang="en-US" altLang="zh-TW" sz="1800" dirty="0" smtClean="0">
                <a:solidFill>
                  <a:srgbClr val="0033CC"/>
                </a:solidFill>
                <a:latin typeface="標楷體" panose="03000509000000000000" pitchFamily="65" charset="-120"/>
                <a:ea typeface="標楷體" panose="03000509000000000000" pitchFamily="65" charset="-120"/>
              </a:rPr>
              <a:t>[word="</a:t>
            </a:r>
            <a:r>
              <a:rPr lang="zh-TW" altLang="en-US" sz="1800" dirty="0" smtClean="0">
                <a:solidFill>
                  <a:srgbClr val="0033CC"/>
                </a:solidFill>
                <a:latin typeface="標楷體" panose="03000509000000000000" pitchFamily="65" charset="-120"/>
                <a:ea typeface="標楷體" panose="03000509000000000000" pitchFamily="65" charset="-120"/>
              </a:rPr>
              <a:t>打</a:t>
            </a:r>
            <a:r>
              <a:rPr lang="en-US" altLang="zh-TW" sz="1800" dirty="0" smtClean="0">
                <a:solidFill>
                  <a:srgbClr val="0033CC"/>
                </a:solidFill>
                <a:latin typeface="標楷體" panose="03000509000000000000" pitchFamily="65" charset="-120"/>
                <a:ea typeface="標楷體" panose="03000509000000000000" pitchFamily="65" charset="-120"/>
              </a:rPr>
              <a:t>"] </a:t>
            </a:r>
            <a:r>
              <a:rPr lang="en-US" altLang="zh-TW" sz="1800" b="1" dirty="0" smtClean="0">
                <a:solidFill>
                  <a:srgbClr val="0033CC"/>
                </a:solidFill>
                <a:latin typeface="標楷體" panose="03000509000000000000" pitchFamily="65" charset="-120"/>
                <a:ea typeface="標楷體" panose="03000509000000000000" pitchFamily="65" charset="-120"/>
              </a:rPr>
              <a:t>[]* </a:t>
            </a:r>
            <a:r>
              <a:rPr lang="en-US" altLang="zh-TW" sz="1800" dirty="0" smtClean="0">
                <a:solidFill>
                  <a:srgbClr val="0033CC"/>
                </a:solidFill>
                <a:latin typeface="標楷體" panose="03000509000000000000" pitchFamily="65" charset="-120"/>
                <a:ea typeface="標楷體" panose="03000509000000000000" pitchFamily="65" charset="-120"/>
              </a:rPr>
              <a:t>[word="</a:t>
            </a:r>
            <a:r>
              <a:rPr lang="zh-TW" altLang="en-US" sz="1800" dirty="0" smtClean="0">
                <a:solidFill>
                  <a:srgbClr val="0033CC"/>
                </a:solidFill>
                <a:latin typeface="標楷體" panose="03000509000000000000" pitchFamily="65" charset="-120"/>
                <a:ea typeface="標楷體" panose="03000509000000000000" pitchFamily="65" charset="-120"/>
              </a:rPr>
              <a:t>電話</a:t>
            </a:r>
            <a:r>
              <a:rPr lang="en-US" altLang="zh-TW" sz="1800" dirty="0" smtClean="0">
                <a:solidFill>
                  <a:srgbClr val="0033CC"/>
                </a:solidFill>
                <a:latin typeface="標楷體" panose="03000509000000000000" pitchFamily="65" charset="-120"/>
                <a:ea typeface="標楷體" panose="03000509000000000000" pitchFamily="65" charset="-120"/>
              </a:rPr>
              <a:t>"]</a:t>
            </a:r>
            <a:r>
              <a:rPr lang="zh-TW" altLang="en-US" sz="1800" dirty="0" smtClean="0">
                <a:solidFill>
                  <a:srgbClr val="0070C0"/>
                </a:solidFill>
                <a:latin typeface="標楷體" panose="03000509000000000000" pitchFamily="65" charset="-120"/>
                <a:ea typeface="標楷體" panose="03000509000000000000" pitchFamily="65" charset="-120"/>
              </a:rPr>
              <a:t> </a:t>
            </a:r>
            <a:r>
              <a:rPr lang="en-US" altLang="zh-TW" sz="1800" dirty="0" smtClean="0">
                <a:solidFill>
                  <a:schemeClr val="bg1">
                    <a:lumMod val="50000"/>
                  </a:schemeClr>
                </a:solidFill>
                <a:latin typeface="標楷體" panose="03000509000000000000" pitchFamily="65" charset="-120"/>
                <a:ea typeface="標楷體" panose="03000509000000000000" pitchFamily="65" charset="-120"/>
                <a:sym typeface="Wingdings" panose="05000000000000000000" pitchFamily="2" charset="2"/>
              </a:rPr>
              <a:t></a:t>
            </a:r>
          </a:p>
          <a:p>
            <a:pPr lvl="2"/>
            <a:r>
              <a:rPr lang="zh-TW" altLang="en-US" sz="1800" dirty="0" smtClean="0">
                <a:solidFill>
                  <a:schemeClr val="bg1">
                    <a:lumMod val="50000"/>
                  </a:schemeClr>
                </a:solidFill>
                <a:latin typeface="標楷體" panose="03000509000000000000" pitchFamily="65" charset="-120"/>
                <a:ea typeface="標楷體" panose="03000509000000000000" pitchFamily="65" charset="-120"/>
                <a:sym typeface="Wingdings" panose="05000000000000000000" pitchFamily="2" charset="2"/>
              </a:rPr>
              <a:t>打 電話</a:t>
            </a:r>
            <a:r>
              <a:rPr lang="en-US" altLang="zh-TW" sz="1800" dirty="0" smtClean="0">
                <a:solidFill>
                  <a:schemeClr val="bg1">
                    <a:lumMod val="50000"/>
                  </a:schemeClr>
                </a:solidFill>
                <a:latin typeface="標楷體" panose="03000509000000000000" pitchFamily="65" charset="-120"/>
                <a:ea typeface="標楷體" panose="03000509000000000000" pitchFamily="65" charset="-120"/>
                <a:sym typeface="Wingdings" panose="05000000000000000000" pitchFamily="2" charset="2"/>
              </a:rPr>
              <a:t>, </a:t>
            </a:r>
            <a:r>
              <a:rPr lang="zh-TW" altLang="en-US" sz="1800" dirty="0" smtClean="0">
                <a:solidFill>
                  <a:schemeClr val="bg1">
                    <a:lumMod val="50000"/>
                  </a:schemeClr>
                </a:solidFill>
                <a:latin typeface="標楷體" panose="03000509000000000000" pitchFamily="65" charset="-120"/>
                <a:ea typeface="標楷體" panose="03000509000000000000" pitchFamily="65" charset="-120"/>
                <a:sym typeface="Wingdings" panose="05000000000000000000" pitchFamily="2" charset="2"/>
              </a:rPr>
              <a:t>打 </a:t>
            </a:r>
            <a:r>
              <a:rPr lang="zh-TW" altLang="en-US" sz="1800" b="1" dirty="0" smtClean="0">
                <a:latin typeface="標楷體" panose="03000509000000000000" pitchFamily="65" charset="-120"/>
                <a:ea typeface="標楷體" panose="03000509000000000000" pitchFamily="65" charset="-120"/>
                <a:sym typeface="Wingdings" panose="05000000000000000000" pitchFamily="2" charset="2"/>
              </a:rPr>
              <a:t>過</a:t>
            </a:r>
            <a:r>
              <a:rPr lang="zh-TW" altLang="en-US" sz="1800" dirty="0" smtClean="0">
                <a:solidFill>
                  <a:schemeClr val="bg1">
                    <a:lumMod val="50000"/>
                  </a:schemeClr>
                </a:solidFill>
                <a:latin typeface="標楷體" panose="03000509000000000000" pitchFamily="65" charset="-120"/>
                <a:ea typeface="標楷體" panose="03000509000000000000" pitchFamily="65" charset="-120"/>
                <a:sym typeface="Wingdings" panose="05000000000000000000" pitchFamily="2" charset="2"/>
              </a:rPr>
              <a:t> 電話</a:t>
            </a:r>
            <a:r>
              <a:rPr lang="en-US" altLang="zh-TW" sz="1800" dirty="0" smtClean="0">
                <a:solidFill>
                  <a:schemeClr val="bg1">
                    <a:lumMod val="50000"/>
                  </a:schemeClr>
                </a:solidFill>
                <a:latin typeface="標楷體" panose="03000509000000000000" pitchFamily="65" charset="-120"/>
                <a:ea typeface="標楷體" panose="03000509000000000000" pitchFamily="65" charset="-120"/>
                <a:sym typeface="Wingdings" panose="05000000000000000000" pitchFamily="2" charset="2"/>
              </a:rPr>
              <a:t>, </a:t>
            </a:r>
            <a:r>
              <a:rPr lang="zh-TW" altLang="en-US" sz="1800" dirty="0" smtClean="0">
                <a:solidFill>
                  <a:schemeClr val="bg1">
                    <a:lumMod val="50000"/>
                  </a:schemeClr>
                </a:solidFill>
                <a:latin typeface="標楷體" panose="03000509000000000000" pitchFamily="65" charset="-120"/>
                <a:ea typeface="標楷體" panose="03000509000000000000" pitchFamily="65" charset="-120"/>
                <a:sym typeface="Wingdings" panose="05000000000000000000" pitchFamily="2" charset="2"/>
              </a:rPr>
              <a:t>打 </a:t>
            </a:r>
            <a:r>
              <a:rPr lang="zh-TW" altLang="en-US" sz="1800" b="1" dirty="0" smtClean="0">
                <a:latin typeface="標楷體" panose="03000509000000000000" pitchFamily="65" charset="-120"/>
                <a:ea typeface="標楷體" panose="03000509000000000000" pitchFamily="65" charset="-120"/>
                <a:sym typeface="Wingdings" panose="05000000000000000000" pitchFamily="2" charset="2"/>
              </a:rPr>
              <a:t>了 通</a:t>
            </a:r>
            <a:r>
              <a:rPr lang="zh-TW" altLang="en-US" sz="1800" dirty="0" smtClean="0">
                <a:solidFill>
                  <a:schemeClr val="bg1">
                    <a:lumMod val="50000"/>
                  </a:schemeClr>
                </a:solidFill>
                <a:latin typeface="標楷體" panose="03000509000000000000" pitchFamily="65" charset="-120"/>
                <a:ea typeface="標楷體" panose="03000509000000000000" pitchFamily="65" charset="-120"/>
                <a:sym typeface="Wingdings" panose="05000000000000000000" pitchFamily="2" charset="2"/>
              </a:rPr>
              <a:t> 電話</a:t>
            </a:r>
            <a:r>
              <a:rPr lang="en-US" altLang="zh-TW" sz="1800" dirty="0" smtClean="0">
                <a:solidFill>
                  <a:schemeClr val="bg1">
                    <a:lumMod val="50000"/>
                  </a:schemeClr>
                </a:solidFill>
                <a:latin typeface="標楷體" panose="03000509000000000000" pitchFamily="65" charset="-120"/>
                <a:ea typeface="標楷體" panose="03000509000000000000" pitchFamily="65" charset="-120"/>
                <a:sym typeface="Wingdings" panose="05000000000000000000" pitchFamily="2" charset="2"/>
              </a:rPr>
              <a:t>,...</a:t>
            </a:r>
            <a:endParaRPr lang="en-US" altLang="zh-TW" sz="1800" dirty="0" smtClean="0">
              <a:solidFill>
                <a:schemeClr val="bg1">
                  <a:lumMod val="50000"/>
                </a:schemeClr>
              </a:solidFill>
              <a:latin typeface="標楷體" panose="03000509000000000000" pitchFamily="65" charset="-120"/>
              <a:ea typeface="標楷體" panose="03000509000000000000" pitchFamily="65" charset="-120"/>
            </a:endParaRPr>
          </a:p>
          <a:p>
            <a:r>
              <a:rPr lang="en-US" altLang="zh-TW" sz="2000" b="1" dirty="0" smtClean="0">
                <a:solidFill>
                  <a:srgbClr val="FF0000"/>
                </a:solidFill>
              </a:rPr>
              <a:t>+</a:t>
            </a:r>
            <a:r>
              <a:rPr lang="en-US" altLang="zh-TW" sz="2000" dirty="0" smtClean="0"/>
              <a:t> </a:t>
            </a:r>
            <a:r>
              <a:rPr lang="zh-TW" altLang="en-US" sz="2000" dirty="0"/>
              <a:t>：重複前詞</a:t>
            </a:r>
            <a:r>
              <a:rPr lang="en-US" altLang="zh-TW" sz="2000" dirty="0" smtClean="0"/>
              <a:t>1 </a:t>
            </a:r>
            <a:r>
              <a:rPr lang="zh-TW" altLang="en-US" sz="2000" dirty="0" smtClean="0"/>
              <a:t>到 </a:t>
            </a:r>
            <a:r>
              <a:rPr lang="en-US" altLang="zh-TW" sz="2000" dirty="0" smtClean="0"/>
              <a:t>n </a:t>
            </a:r>
            <a:r>
              <a:rPr lang="zh-TW" altLang="en-US" sz="2000" dirty="0" smtClean="0"/>
              <a:t>次</a:t>
            </a:r>
            <a:endParaRPr lang="en-US" altLang="zh-TW" sz="2000" dirty="0" smtClean="0"/>
          </a:p>
          <a:p>
            <a:pPr lvl="1"/>
            <a:r>
              <a:rPr lang="en-US" altLang="zh-TW" sz="1800" dirty="0" smtClean="0">
                <a:solidFill>
                  <a:srgbClr val="0033CC"/>
                </a:solidFill>
                <a:latin typeface="標楷體" panose="03000509000000000000" pitchFamily="65" charset="-120"/>
                <a:ea typeface="標楷體" panose="03000509000000000000" pitchFamily="65" charset="-120"/>
              </a:rPr>
              <a:t>[word="</a:t>
            </a:r>
            <a:r>
              <a:rPr lang="zh-TW" altLang="en-US" sz="1800" dirty="0" smtClean="0">
                <a:solidFill>
                  <a:srgbClr val="0033CC"/>
                </a:solidFill>
                <a:latin typeface="標楷體" panose="03000509000000000000" pitchFamily="65" charset="-120"/>
                <a:ea typeface="標楷體" panose="03000509000000000000" pitchFamily="65" charset="-120"/>
              </a:rPr>
              <a:t>打</a:t>
            </a:r>
            <a:r>
              <a:rPr lang="en-US" altLang="zh-TW" sz="1800" dirty="0" smtClean="0">
                <a:solidFill>
                  <a:srgbClr val="0033CC"/>
                </a:solidFill>
                <a:latin typeface="標楷體" panose="03000509000000000000" pitchFamily="65" charset="-120"/>
                <a:ea typeface="標楷體" panose="03000509000000000000" pitchFamily="65" charset="-120"/>
              </a:rPr>
              <a:t>"] </a:t>
            </a:r>
            <a:r>
              <a:rPr lang="en-US" altLang="zh-TW" sz="1800" b="1" dirty="0" smtClean="0">
                <a:solidFill>
                  <a:srgbClr val="0033CC"/>
                </a:solidFill>
                <a:latin typeface="標楷體" panose="03000509000000000000" pitchFamily="65" charset="-120"/>
                <a:ea typeface="標楷體" panose="03000509000000000000" pitchFamily="65" charset="-120"/>
              </a:rPr>
              <a:t>[]+</a:t>
            </a:r>
            <a:r>
              <a:rPr lang="en-US" altLang="zh-TW" sz="1800" dirty="0" smtClean="0">
                <a:solidFill>
                  <a:srgbClr val="0033CC"/>
                </a:solidFill>
                <a:latin typeface="標楷體" panose="03000509000000000000" pitchFamily="65" charset="-120"/>
                <a:ea typeface="標楷體" panose="03000509000000000000" pitchFamily="65" charset="-120"/>
              </a:rPr>
              <a:t> [word="</a:t>
            </a:r>
            <a:r>
              <a:rPr lang="zh-TW" altLang="en-US" sz="1800" dirty="0" smtClean="0">
                <a:solidFill>
                  <a:srgbClr val="0033CC"/>
                </a:solidFill>
                <a:latin typeface="標楷體" panose="03000509000000000000" pitchFamily="65" charset="-120"/>
                <a:ea typeface="標楷體" panose="03000509000000000000" pitchFamily="65" charset="-120"/>
              </a:rPr>
              <a:t>電話</a:t>
            </a:r>
            <a:r>
              <a:rPr lang="en-US" altLang="zh-TW" sz="1800" dirty="0" smtClean="0">
                <a:solidFill>
                  <a:srgbClr val="0033CC"/>
                </a:solidFill>
                <a:latin typeface="標楷體" panose="03000509000000000000" pitchFamily="65" charset="-120"/>
                <a:ea typeface="標楷體" panose="03000509000000000000" pitchFamily="65" charset="-120"/>
              </a:rPr>
              <a:t>"]</a:t>
            </a:r>
            <a:r>
              <a:rPr lang="zh-TW" altLang="en-US" sz="1800" b="1" dirty="0" smtClean="0">
                <a:solidFill>
                  <a:srgbClr val="0033CC"/>
                </a:solidFill>
                <a:latin typeface="標楷體" panose="03000509000000000000" pitchFamily="65" charset="-120"/>
                <a:ea typeface="標楷體" panose="03000509000000000000" pitchFamily="65" charset="-120"/>
              </a:rPr>
              <a:t> </a:t>
            </a:r>
            <a:r>
              <a:rPr lang="en-US" altLang="zh-TW" sz="1800" dirty="0" smtClean="0">
                <a:solidFill>
                  <a:schemeClr val="bg1">
                    <a:lumMod val="50000"/>
                  </a:schemeClr>
                </a:solidFill>
                <a:latin typeface="標楷體" panose="03000509000000000000" pitchFamily="65" charset="-120"/>
                <a:ea typeface="標楷體" panose="03000509000000000000" pitchFamily="65" charset="-120"/>
                <a:sym typeface="Wingdings" panose="05000000000000000000" pitchFamily="2" charset="2"/>
              </a:rPr>
              <a:t></a:t>
            </a:r>
          </a:p>
          <a:p>
            <a:pPr lvl="2"/>
            <a:r>
              <a:rPr lang="zh-TW" altLang="en-US" sz="1800" dirty="0" smtClean="0">
                <a:solidFill>
                  <a:schemeClr val="bg1">
                    <a:lumMod val="50000"/>
                  </a:schemeClr>
                </a:solidFill>
                <a:latin typeface="標楷體" panose="03000509000000000000" pitchFamily="65" charset="-120"/>
                <a:ea typeface="標楷體" panose="03000509000000000000" pitchFamily="65" charset="-120"/>
                <a:sym typeface="Wingdings" panose="05000000000000000000" pitchFamily="2" charset="2"/>
              </a:rPr>
              <a:t>打 </a:t>
            </a:r>
            <a:r>
              <a:rPr lang="zh-TW" altLang="en-US" sz="1800" b="1" dirty="0">
                <a:latin typeface="標楷體" panose="03000509000000000000" pitchFamily="65" charset="-120"/>
                <a:ea typeface="標楷體" panose="03000509000000000000" pitchFamily="65" charset="-120"/>
                <a:sym typeface="Wingdings" panose="05000000000000000000" pitchFamily="2" charset="2"/>
              </a:rPr>
              <a:t>過</a:t>
            </a:r>
            <a:r>
              <a:rPr lang="zh-TW" altLang="en-US" sz="1800" dirty="0">
                <a:solidFill>
                  <a:schemeClr val="bg1">
                    <a:lumMod val="50000"/>
                  </a:schemeClr>
                </a:solidFill>
                <a:latin typeface="標楷體" panose="03000509000000000000" pitchFamily="65" charset="-120"/>
                <a:ea typeface="標楷體" panose="03000509000000000000" pitchFamily="65" charset="-120"/>
                <a:sym typeface="Wingdings" panose="05000000000000000000" pitchFamily="2" charset="2"/>
              </a:rPr>
              <a:t> 電話</a:t>
            </a:r>
            <a:r>
              <a:rPr lang="en-US" altLang="zh-TW" sz="1800" dirty="0">
                <a:solidFill>
                  <a:schemeClr val="bg1">
                    <a:lumMod val="50000"/>
                  </a:schemeClr>
                </a:solidFill>
                <a:latin typeface="標楷體" panose="03000509000000000000" pitchFamily="65" charset="-120"/>
                <a:ea typeface="標楷體" panose="03000509000000000000" pitchFamily="65" charset="-120"/>
                <a:sym typeface="Wingdings" panose="05000000000000000000" pitchFamily="2" charset="2"/>
              </a:rPr>
              <a:t>, </a:t>
            </a:r>
            <a:r>
              <a:rPr lang="zh-TW" altLang="en-US" sz="1800" dirty="0">
                <a:solidFill>
                  <a:schemeClr val="bg1">
                    <a:lumMod val="50000"/>
                  </a:schemeClr>
                </a:solidFill>
                <a:latin typeface="標楷體" panose="03000509000000000000" pitchFamily="65" charset="-120"/>
                <a:ea typeface="標楷體" panose="03000509000000000000" pitchFamily="65" charset="-120"/>
                <a:sym typeface="Wingdings" panose="05000000000000000000" pitchFamily="2" charset="2"/>
              </a:rPr>
              <a:t>打 </a:t>
            </a:r>
            <a:r>
              <a:rPr lang="zh-TW" altLang="en-US" sz="1800" b="1" dirty="0">
                <a:latin typeface="標楷體" panose="03000509000000000000" pitchFamily="65" charset="-120"/>
                <a:ea typeface="標楷體" panose="03000509000000000000" pitchFamily="65" charset="-120"/>
                <a:sym typeface="Wingdings" panose="05000000000000000000" pitchFamily="2" charset="2"/>
              </a:rPr>
              <a:t>了 通</a:t>
            </a:r>
            <a:r>
              <a:rPr lang="zh-TW" altLang="en-US" sz="1800" dirty="0">
                <a:solidFill>
                  <a:schemeClr val="bg1">
                    <a:lumMod val="50000"/>
                  </a:schemeClr>
                </a:solidFill>
                <a:latin typeface="標楷體" panose="03000509000000000000" pitchFamily="65" charset="-120"/>
                <a:ea typeface="標楷體" panose="03000509000000000000" pitchFamily="65" charset="-120"/>
                <a:sym typeface="Wingdings" panose="05000000000000000000" pitchFamily="2" charset="2"/>
              </a:rPr>
              <a:t> 電話</a:t>
            </a:r>
            <a:r>
              <a:rPr lang="en-US" altLang="zh-TW" sz="1800" dirty="0" smtClean="0">
                <a:solidFill>
                  <a:schemeClr val="bg1">
                    <a:lumMod val="50000"/>
                  </a:schemeClr>
                </a:solidFill>
                <a:latin typeface="標楷體" panose="03000509000000000000" pitchFamily="65" charset="-120"/>
                <a:ea typeface="標楷體" panose="03000509000000000000" pitchFamily="65" charset="-120"/>
                <a:sym typeface="Wingdings" panose="05000000000000000000" pitchFamily="2" charset="2"/>
              </a:rPr>
              <a:t>,...</a:t>
            </a:r>
            <a:endParaRPr lang="en-US" altLang="zh-TW" sz="1800" dirty="0" smtClean="0">
              <a:solidFill>
                <a:schemeClr val="bg1">
                  <a:lumMod val="50000"/>
                </a:schemeClr>
              </a:solidFill>
              <a:latin typeface="標楷體" panose="03000509000000000000" pitchFamily="65" charset="-120"/>
              <a:ea typeface="標楷體" panose="03000509000000000000" pitchFamily="65" charset="-120"/>
            </a:endParaRPr>
          </a:p>
          <a:p>
            <a:r>
              <a:rPr lang="zh-TW" altLang="en-US" sz="2000" b="1" dirty="0" smtClean="0">
                <a:solidFill>
                  <a:srgbClr val="FF0000"/>
                </a:solidFill>
              </a:rPr>
              <a:t>？</a:t>
            </a:r>
            <a:r>
              <a:rPr lang="zh-TW" altLang="en-US" sz="2000" dirty="0" smtClean="0"/>
              <a:t>：</a:t>
            </a:r>
            <a:r>
              <a:rPr lang="zh-TW" altLang="en-US" sz="2000" dirty="0"/>
              <a:t>重複前</a:t>
            </a:r>
            <a:r>
              <a:rPr lang="zh-TW" altLang="en-US" sz="2000" dirty="0" smtClean="0"/>
              <a:t>詞 </a:t>
            </a:r>
            <a:r>
              <a:rPr lang="en-US" altLang="zh-TW" sz="2000" dirty="0" smtClean="0"/>
              <a:t>0 </a:t>
            </a:r>
            <a:r>
              <a:rPr lang="zh-TW" altLang="en-US" sz="2000" dirty="0"/>
              <a:t>或</a:t>
            </a:r>
            <a:r>
              <a:rPr lang="en-US" altLang="zh-TW" sz="2000" dirty="0"/>
              <a:t> 1</a:t>
            </a:r>
            <a:r>
              <a:rPr lang="zh-TW" altLang="en-US" sz="2000" dirty="0"/>
              <a:t>次</a:t>
            </a:r>
            <a:endParaRPr lang="en-US" altLang="zh-TW" sz="2000" dirty="0"/>
          </a:p>
          <a:p>
            <a:pPr lvl="1"/>
            <a:r>
              <a:rPr lang="en-US" altLang="zh-TW" sz="1800" dirty="0">
                <a:solidFill>
                  <a:srgbClr val="0033CC"/>
                </a:solidFill>
                <a:latin typeface="標楷體" panose="03000509000000000000" pitchFamily="65" charset="-120"/>
                <a:ea typeface="標楷體" panose="03000509000000000000" pitchFamily="65" charset="-120"/>
              </a:rPr>
              <a:t>[word="</a:t>
            </a:r>
            <a:r>
              <a:rPr lang="zh-TW" altLang="en-US" sz="1800" dirty="0">
                <a:solidFill>
                  <a:srgbClr val="0033CC"/>
                </a:solidFill>
                <a:latin typeface="標楷體" panose="03000509000000000000" pitchFamily="65" charset="-120"/>
                <a:ea typeface="標楷體" panose="03000509000000000000" pitchFamily="65" charset="-120"/>
              </a:rPr>
              <a:t>打</a:t>
            </a:r>
            <a:r>
              <a:rPr lang="en-US" altLang="zh-TW" sz="1800" dirty="0">
                <a:solidFill>
                  <a:srgbClr val="0033CC"/>
                </a:solidFill>
                <a:latin typeface="標楷體" panose="03000509000000000000" pitchFamily="65" charset="-120"/>
                <a:ea typeface="標楷體" panose="03000509000000000000" pitchFamily="65" charset="-120"/>
              </a:rPr>
              <a:t>"] </a:t>
            </a:r>
            <a:r>
              <a:rPr lang="en-US" altLang="zh-TW" sz="1800" b="1" dirty="0">
                <a:solidFill>
                  <a:srgbClr val="0033CC"/>
                </a:solidFill>
                <a:latin typeface="標楷體" panose="03000509000000000000" pitchFamily="65" charset="-120"/>
                <a:ea typeface="標楷體" panose="03000509000000000000" pitchFamily="65" charset="-120"/>
              </a:rPr>
              <a:t>[]?</a:t>
            </a:r>
            <a:r>
              <a:rPr lang="en-US" altLang="zh-TW" sz="1800" dirty="0">
                <a:solidFill>
                  <a:srgbClr val="0033CC"/>
                </a:solidFill>
                <a:latin typeface="標楷體" panose="03000509000000000000" pitchFamily="65" charset="-120"/>
                <a:ea typeface="標楷體" panose="03000509000000000000" pitchFamily="65" charset="-120"/>
              </a:rPr>
              <a:t> [word="</a:t>
            </a:r>
            <a:r>
              <a:rPr lang="zh-TW" altLang="en-US" sz="1800" dirty="0">
                <a:solidFill>
                  <a:srgbClr val="0033CC"/>
                </a:solidFill>
                <a:latin typeface="標楷體" panose="03000509000000000000" pitchFamily="65" charset="-120"/>
                <a:ea typeface="標楷體" panose="03000509000000000000" pitchFamily="65" charset="-120"/>
              </a:rPr>
              <a:t>電話</a:t>
            </a:r>
            <a:r>
              <a:rPr lang="en-US" altLang="zh-TW" sz="1800" dirty="0">
                <a:solidFill>
                  <a:srgbClr val="0033CC"/>
                </a:solidFill>
                <a:latin typeface="標楷體" panose="03000509000000000000" pitchFamily="65" charset="-120"/>
                <a:ea typeface="標楷體" panose="03000509000000000000" pitchFamily="65" charset="-120"/>
              </a:rPr>
              <a:t>"]</a:t>
            </a:r>
            <a:r>
              <a:rPr lang="en-US" altLang="zh-TW" sz="1800" dirty="0">
                <a:solidFill>
                  <a:srgbClr val="0070C0"/>
                </a:solidFill>
                <a:latin typeface="標楷體" panose="03000509000000000000" pitchFamily="65" charset="-120"/>
                <a:ea typeface="標楷體" panose="03000509000000000000" pitchFamily="65" charset="-120"/>
              </a:rPr>
              <a:t> </a:t>
            </a:r>
            <a:r>
              <a:rPr lang="en-US" altLang="zh-TW" sz="1800" dirty="0">
                <a:solidFill>
                  <a:schemeClr val="bg1">
                    <a:lumMod val="50000"/>
                  </a:schemeClr>
                </a:solidFill>
                <a:latin typeface="標楷體" panose="03000509000000000000" pitchFamily="65" charset="-120"/>
                <a:ea typeface="標楷體" panose="03000509000000000000" pitchFamily="65" charset="-120"/>
                <a:sym typeface="Wingdings" panose="05000000000000000000" pitchFamily="2" charset="2"/>
              </a:rPr>
              <a:t> </a:t>
            </a:r>
          </a:p>
          <a:p>
            <a:pPr lvl="2"/>
            <a:r>
              <a:rPr lang="zh-TW" altLang="en-US" sz="1800" dirty="0">
                <a:solidFill>
                  <a:schemeClr val="bg1">
                    <a:lumMod val="50000"/>
                  </a:schemeClr>
                </a:solidFill>
                <a:latin typeface="標楷體" panose="03000509000000000000" pitchFamily="65" charset="-120"/>
                <a:ea typeface="標楷體" panose="03000509000000000000" pitchFamily="65" charset="-120"/>
                <a:sym typeface="Wingdings" panose="05000000000000000000" pitchFamily="2" charset="2"/>
              </a:rPr>
              <a:t>打 電話</a:t>
            </a:r>
            <a:r>
              <a:rPr lang="en-US" altLang="zh-TW" sz="1800" dirty="0">
                <a:solidFill>
                  <a:schemeClr val="bg1">
                    <a:lumMod val="50000"/>
                  </a:schemeClr>
                </a:solidFill>
                <a:latin typeface="標楷體" panose="03000509000000000000" pitchFamily="65" charset="-120"/>
                <a:ea typeface="標楷體" panose="03000509000000000000" pitchFamily="65" charset="-120"/>
                <a:sym typeface="Wingdings" panose="05000000000000000000" pitchFamily="2" charset="2"/>
              </a:rPr>
              <a:t>, </a:t>
            </a:r>
            <a:r>
              <a:rPr lang="zh-TW" altLang="en-US" sz="1800" dirty="0">
                <a:solidFill>
                  <a:schemeClr val="bg1">
                    <a:lumMod val="50000"/>
                  </a:schemeClr>
                </a:solidFill>
                <a:latin typeface="標楷體" panose="03000509000000000000" pitchFamily="65" charset="-120"/>
                <a:ea typeface="標楷體" panose="03000509000000000000" pitchFamily="65" charset="-120"/>
                <a:sym typeface="Wingdings" panose="05000000000000000000" pitchFamily="2" charset="2"/>
              </a:rPr>
              <a:t>打 </a:t>
            </a:r>
            <a:r>
              <a:rPr lang="zh-TW" altLang="en-US" sz="1800" b="1" dirty="0">
                <a:latin typeface="標楷體" panose="03000509000000000000" pitchFamily="65" charset="-120"/>
                <a:ea typeface="標楷體" panose="03000509000000000000" pitchFamily="65" charset="-120"/>
                <a:sym typeface="Wingdings" panose="05000000000000000000" pitchFamily="2" charset="2"/>
              </a:rPr>
              <a:t>過</a:t>
            </a:r>
            <a:r>
              <a:rPr lang="zh-TW" altLang="en-US" sz="1800" dirty="0">
                <a:solidFill>
                  <a:schemeClr val="bg1">
                    <a:lumMod val="50000"/>
                  </a:schemeClr>
                </a:solidFill>
                <a:latin typeface="標楷體" panose="03000509000000000000" pitchFamily="65" charset="-120"/>
                <a:ea typeface="標楷體" panose="03000509000000000000" pitchFamily="65" charset="-120"/>
                <a:sym typeface="Wingdings" panose="05000000000000000000" pitchFamily="2" charset="2"/>
              </a:rPr>
              <a:t> 電話</a:t>
            </a:r>
            <a:r>
              <a:rPr lang="en-US" altLang="zh-TW" sz="1800" dirty="0">
                <a:solidFill>
                  <a:schemeClr val="bg1">
                    <a:lumMod val="50000"/>
                  </a:schemeClr>
                </a:solidFill>
                <a:latin typeface="標楷體" panose="03000509000000000000" pitchFamily="65" charset="-120"/>
                <a:ea typeface="標楷體" panose="03000509000000000000" pitchFamily="65" charset="-120"/>
                <a:sym typeface="Wingdings" panose="05000000000000000000" pitchFamily="2" charset="2"/>
              </a:rPr>
              <a:t>, ...</a:t>
            </a:r>
            <a:r>
              <a:rPr lang="en-US" altLang="zh-TW" sz="1800" dirty="0">
                <a:solidFill>
                  <a:schemeClr val="bg1">
                    <a:lumMod val="50000"/>
                  </a:schemeClr>
                </a:solidFill>
              </a:rPr>
              <a:t> </a:t>
            </a:r>
            <a:endParaRPr lang="en-US" altLang="zh-TW" sz="1800" dirty="0" smtClean="0">
              <a:solidFill>
                <a:schemeClr val="bg1">
                  <a:lumMod val="50000"/>
                </a:schemeClr>
              </a:solidFill>
            </a:endParaRPr>
          </a:p>
          <a:p>
            <a:r>
              <a:rPr lang="en-US" altLang="zh-TW" sz="2000" b="1" dirty="0" smtClean="0">
                <a:solidFill>
                  <a:srgbClr val="FF0000"/>
                </a:solidFill>
              </a:rPr>
              <a:t>{</a:t>
            </a:r>
            <a:r>
              <a:rPr lang="en-US" altLang="zh-TW" sz="2000" b="1" dirty="0" err="1" smtClean="0">
                <a:solidFill>
                  <a:srgbClr val="FF0000"/>
                </a:solidFill>
              </a:rPr>
              <a:t>m,n</a:t>
            </a:r>
            <a:r>
              <a:rPr lang="en-US" altLang="zh-TW" sz="2000" b="1" dirty="0" smtClean="0">
                <a:solidFill>
                  <a:srgbClr val="FF0000"/>
                </a:solidFill>
              </a:rPr>
              <a:t>}</a:t>
            </a:r>
            <a:r>
              <a:rPr lang="zh-TW" altLang="en-US" sz="2000" dirty="0" smtClean="0"/>
              <a:t>：</a:t>
            </a:r>
            <a:r>
              <a:rPr lang="zh-TW" altLang="en-US" sz="2000" dirty="0"/>
              <a:t>重複前詞 </a:t>
            </a:r>
            <a:r>
              <a:rPr lang="en-US" altLang="zh-TW" sz="2000" dirty="0" err="1" smtClean="0"/>
              <a:t>m~n</a:t>
            </a:r>
            <a:r>
              <a:rPr lang="zh-TW" altLang="en-US" sz="2000" dirty="0" smtClean="0"/>
              <a:t>次</a:t>
            </a:r>
            <a:endParaRPr lang="en-US" altLang="zh-TW" sz="2000" dirty="0"/>
          </a:p>
          <a:p>
            <a:pPr lvl="1"/>
            <a:r>
              <a:rPr lang="en-US" altLang="zh-TW" sz="1800" dirty="0">
                <a:solidFill>
                  <a:srgbClr val="0033CC"/>
                </a:solidFill>
                <a:latin typeface="標楷體" panose="03000509000000000000" pitchFamily="65" charset="-120"/>
                <a:ea typeface="標楷體" panose="03000509000000000000" pitchFamily="65" charset="-120"/>
              </a:rPr>
              <a:t>[word="</a:t>
            </a:r>
            <a:r>
              <a:rPr lang="zh-TW" altLang="en-US" sz="1800" dirty="0">
                <a:solidFill>
                  <a:srgbClr val="0033CC"/>
                </a:solidFill>
                <a:latin typeface="標楷體" panose="03000509000000000000" pitchFamily="65" charset="-120"/>
                <a:ea typeface="標楷體" panose="03000509000000000000" pitchFamily="65" charset="-120"/>
              </a:rPr>
              <a:t>打</a:t>
            </a:r>
            <a:r>
              <a:rPr lang="en-US" altLang="zh-TW" sz="1800" dirty="0">
                <a:solidFill>
                  <a:srgbClr val="0033CC"/>
                </a:solidFill>
                <a:latin typeface="標楷體" panose="03000509000000000000" pitchFamily="65" charset="-120"/>
                <a:ea typeface="標楷體" panose="03000509000000000000" pitchFamily="65" charset="-120"/>
              </a:rPr>
              <a:t>"]</a:t>
            </a:r>
            <a:r>
              <a:rPr lang="en-US" altLang="zh-TW" sz="1800" b="1" dirty="0">
                <a:solidFill>
                  <a:srgbClr val="0033CC"/>
                </a:solidFill>
                <a:latin typeface="標楷體" panose="03000509000000000000" pitchFamily="65" charset="-120"/>
                <a:ea typeface="標楷體" panose="03000509000000000000" pitchFamily="65" charset="-120"/>
              </a:rPr>
              <a:t> </a:t>
            </a:r>
            <a:r>
              <a:rPr lang="en-US" altLang="zh-TW" sz="1800" b="1" dirty="0" smtClean="0">
                <a:solidFill>
                  <a:srgbClr val="0033CC"/>
                </a:solidFill>
                <a:latin typeface="標楷體" panose="03000509000000000000" pitchFamily="65" charset="-120"/>
                <a:ea typeface="標楷體" panose="03000509000000000000" pitchFamily="65" charset="-120"/>
              </a:rPr>
              <a:t>[]{1,5}</a:t>
            </a:r>
            <a:r>
              <a:rPr lang="en-US" altLang="zh-TW" sz="1800" dirty="0" smtClean="0">
                <a:solidFill>
                  <a:srgbClr val="0033CC"/>
                </a:solidFill>
                <a:latin typeface="標楷體" panose="03000509000000000000" pitchFamily="65" charset="-120"/>
                <a:ea typeface="標楷體" panose="03000509000000000000" pitchFamily="65" charset="-120"/>
              </a:rPr>
              <a:t> </a:t>
            </a:r>
            <a:r>
              <a:rPr lang="en-US" altLang="zh-TW" sz="1800" dirty="0">
                <a:solidFill>
                  <a:srgbClr val="0033CC"/>
                </a:solidFill>
                <a:latin typeface="標楷體" panose="03000509000000000000" pitchFamily="65" charset="-120"/>
                <a:ea typeface="標楷體" panose="03000509000000000000" pitchFamily="65" charset="-120"/>
              </a:rPr>
              <a:t>[word="</a:t>
            </a:r>
            <a:r>
              <a:rPr lang="zh-TW" altLang="en-US" sz="1800" dirty="0">
                <a:solidFill>
                  <a:srgbClr val="0033CC"/>
                </a:solidFill>
                <a:latin typeface="標楷體" panose="03000509000000000000" pitchFamily="65" charset="-120"/>
                <a:ea typeface="標楷體" panose="03000509000000000000" pitchFamily="65" charset="-120"/>
              </a:rPr>
              <a:t>電話</a:t>
            </a:r>
            <a:r>
              <a:rPr lang="en-US" altLang="zh-TW" sz="1800" dirty="0">
                <a:solidFill>
                  <a:srgbClr val="0033CC"/>
                </a:solidFill>
                <a:latin typeface="標楷體" panose="03000509000000000000" pitchFamily="65" charset="-120"/>
                <a:ea typeface="標楷體" panose="03000509000000000000" pitchFamily="65" charset="-120"/>
              </a:rPr>
              <a:t>"]</a:t>
            </a:r>
            <a:r>
              <a:rPr lang="en-US" altLang="zh-TW" sz="1800" b="1" dirty="0">
                <a:solidFill>
                  <a:srgbClr val="0070C0"/>
                </a:solidFill>
                <a:latin typeface="標楷體" panose="03000509000000000000" pitchFamily="65" charset="-120"/>
                <a:ea typeface="標楷體" panose="03000509000000000000" pitchFamily="65" charset="-120"/>
              </a:rPr>
              <a:t> </a:t>
            </a:r>
            <a:r>
              <a:rPr lang="en-US" altLang="zh-TW" sz="1800" dirty="0">
                <a:solidFill>
                  <a:schemeClr val="bg1">
                    <a:lumMod val="50000"/>
                  </a:schemeClr>
                </a:solidFill>
                <a:latin typeface="標楷體" panose="03000509000000000000" pitchFamily="65" charset="-120"/>
                <a:ea typeface="標楷體" panose="03000509000000000000" pitchFamily="65" charset="-120"/>
                <a:sym typeface="Wingdings" panose="05000000000000000000" pitchFamily="2" charset="2"/>
              </a:rPr>
              <a:t> </a:t>
            </a:r>
          </a:p>
          <a:p>
            <a:pPr lvl="2"/>
            <a:r>
              <a:rPr lang="zh-TW" altLang="en-US" sz="1800" dirty="0" smtClean="0">
                <a:solidFill>
                  <a:schemeClr val="bg1">
                    <a:lumMod val="50000"/>
                  </a:schemeClr>
                </a:solidFill>
                <a:latin typeface="標楷體" panose="03000509000000000000" pitchFamily="65" charset="-120"/>
                <a:ea typeface="標楷體" panose="03000509000000000000" pitchFamily="65" charset="-120"/>
                <a:sym typeface="Wingdings" panose="05000000000000000000" pitchFamily="2" charset="2"/>
              </a:rPr>
              <a:t>打 </a:t>
            </a:r>
            <a:r>
              <a:rPr lang="zh-TW" altLang="en-US" sz="1800" b="1" dirty="0">
                <a:latin typeface="標楷體" panose="03000509000000000000" pitchFamily="65" charset="-120"/>
                <a:ea typeface="標楷體" panose="03000509000000000000" pitchFamily="65" charset="-120"/>
                <a:sym typeface="Wingdings" panose="05000000000000000000" pitchFamily="2" charset="2"/>
              </a:rPr>
              <a:t>過</a:t>
            </a:r>
            <a:r>
              <a:rPr lang="zh-TW" altLang="en-US" sz="1800" dirty="0">
                <a:solidFill>
                  <a:schemeClr val="bg1">
                    <a:lumMod val="50000"/>
                  </a:schemeClr>
                </a:solidFill>
                <a:latin typeface="標楷體" panose="03000509000000000000" pitchFamily="65" charset="-120"/>
                <a:ea typeface="標楷體" panose="03000509000000000000" pitchFamily="65" charset="-120"/>
                <a:sym typeface="Wingdings" panose="05000000000000000000" pitchFamily="2" charset="2"/>
              </a:rPr>
              <a:t> 電話</a:t>
            </a:r>
            <a:r>
              <a:rPr lang="en-US" altLang="zh-TW" sz="1800" dirty="0">
                <a:solidFill>
                  <a:schemeClr val="bg1">
                    <a:lumMod val="50000"/>
                  </a:schemeClr>
                </a:solidFill>
                <a:latin typeface="標楷體" panose="03000509000000000000" pitchFamily="65" charset="-120"/>
                <a:ea typeface="標楷體" panose="03000509000000000000" pitchFamily="65" charset="-120"/>
                <a:sym typeface="Wingdings" panose="05000000000000000000" pitchFamily="2" charset="2"/>
              </a:rPr>
              <a:t>, </a:t>
            </a:r>
            <a:r>
              <a:rPr lang="zh-TW" altLang="en-US" sz="1800" dirty="0" smtClean="0">
                <a:solidFill>
                  <a:schemeClr val="bg1">
                    <a:lumMod val="50000"/>
                  </a:schemeClr>
                </a:solidFill>
                <a:latin typeface="標楷體" panose="03000509000000000000" pitchFamily="65" charset="-120"/>
                <a:ea typeface="標楷體" panose="03000509000000000000" pitchFamily="65" charset="-120"/>
                <a:sym typeface="Wingdings" panose="05000000000000000000" pitchFamily="2" charset="2"/>
              </a:rPr>
              <a:t>打 </a:t>
            </a:r>
            <a:r>
              <a:rPr lang="zh-TW" altLang="en-US" sz="1800" b="1" dirty="0" smtClean="0">
                <a:latin typeface="標楷體" panose="03000509000000000000" pitchFamily="65" charset="-120"/>
                <a:ea typeface="標楷體" panose="03000509000000000000" pitchFamily="65" charset="-120"/>
                <a:sym typeface="Wingdings" panose="05000000000000000000" pitchFamily="2" charset="2"/>
              </a:rPr>
              <a:t>了 一 </a:t>
            </a:r>
            <a:r>
              <a:rPr lang="zh-TW" altLang="en-US" sz="1800" b="1" dirty="0" smtClean="0">
                <a:latin typeface="標楷體" panose="03000509000000000000" pitchFamily="65" charset="-120"/>
                <a:ea typeface="標楷體" panose="03000509000000000000" pitchFamily="65" charset="-120"/>
                <a:sym typeface="Wingdings" panose="05000000000000000000" pitchFamily="2" charset="2"/>
              </a:rPr>
              <a:t>通 </a:t>
            </a:r>
            <a:r>
              <a:rPr lang="zh-TW" altLang="en-US" sz="1800" dirty="0" smtClean="0">
                <a:solidFill>
                  <a:schemeClr val="bg1">
                    <a:lumMod val="50000"/>
                  </a:schemeClr>
                </a:solidFill>
                <a:latin typeface="標楷體" panose="03000509000000000000" pitchFamily="65" charset="-120"/>
                <a:ea typeface="標楷體" panose="03000509000000000000" pitchFamily="65" charset="-120"/>
                <a:sym typeface="Wingdings" panose="05000000000000000000" pitchFamily="2" charset="2"/>
              </a:rPr>
              <a:t>電話</a:t>
            </a:r>
            <a:r>
              <a:rPr lang="en-US" altLang="zh-TW" sz="1800" dirty="0" smtClean="0">
                <a:solidFill>
                  <a:schemeClr val="bg1">
                    <a:lumMod val="50000"/>
                  </a:schemeClr>
                </a:solidFill>
                <a:latin typeface="標楷體" panose="03000509000000000000" pitchFamily="65" charset="-120"/>
                <a:ea typeface="標楷體" panose="03000509000000000000" pitchFamily="65" charset="-120"/>
                <a:sym typeface="Wingdings" panose="05000000000000000000" pitchFamily="2" charset="2"/>
              </a:rPr>
              <a:t>...</a:t>
            </a:r>
            <a:endParaRPr lang="en-US" altLang="zh-TW" sz="1800" dirty="0" smtClean="0">
              <a:solidFill>
                <a:schemeClr val="bg1">
                  <a:lumMod val="50000"/>
                </a:schemeClr>
              </a:solidFill>
            </a:endParaRPr>
          </a:p>
          <a:p>
            <a:r>
              <a:rPr lang="zh-TW" altLang="en-US" sz="2000" dirty="0" smtClean="0">
                <a:solidFill>
                  <a:schemeClr val="bg1">
                    <a:lumMod val="50000"/>
                  </a:schemeClr>
                </a:solidFill>
              </a:rPr>
              <a:t>小心不要打成：</a:t>
            </a:r>
            <a:endParaRPr lang="en-US" altLang="zh-TW" sz="2000" dirty="0" smtClean="0">
              <a:solidFill>
                <a:schemeClr val="bg1">
                  <a:lumMod val="50000"/>
                </a:schemeClr>
              </a:solidFill>
            </a:endParaRPr>
          </a:p>
          <a:p>
            <a:pPr lvl="1"/>
            <a:r>
              <a:rPr lang="en-US" altLang="zh-TW" sz="1800" b="1" dirty="0" smtClean="0">
                <a:solidFill>
                  <a:srgbClr val="0070C0"/>
                </a:solidFill>
                <a:latin typeface="標楷體" panose="03000509000000000000" pitchFamily="65" charset="-120"/>
                <a:ea typeface="標楷體" panose="03000509000000000000" pitchFamily="65" charset="-120"/>
              </a:rPr>
              <a:t>[</a:t>
            </a:r>
            <a:r>
              <a:rPr lang="en-US" altLang="zh-TW" sz="1800" b="1" dirty="0">
                <a:solidFill>
                  <a:srgbClr val="0070C0"/>
                </a:solidFill>
                <a:latin typeface="標楷體" panose="03000509000000000000" pitchFamily="65" charset="-120"/>
                <a:ea typeface="標楷體" panose="03000509000000000000" pitchFamily="65" charset="-120"/>
              </a:rPr>
              <a:t>word="</a:t>
            </a:r>
            <a:r>
              <a:rPr lang="zh-TW" altLang="en-US" sz="1800" b="1" dirty="0">
                <a:solidFill>
                  <a:srgbClr val="0070C0"/>
                </a:solidFill>
                <a:latin typeface="標楷體" panose="03000509000000000000" pitchFamily="65" charset="-120"/>
                <a:ea typeface="標楷體" panose="03000509000000000000" pitchFamily="65" charset="-120"/>
              </a:rPr>
              <a:t>打</a:t>
            </a:r>
            <a:r>
              <a:rPr lang="en-US" altLang="zh-TW" sz="1800" b="1" dirty="0">
                <a:solidFill>
                  <a:srgbClr val="0070C0"/>
                </a:solidFill>
                <a:latin typeface="標楷體" panose="03000509000000000000" pitchFamily="65" charset="-120"/>
                <a:ea typeface="標楷體" panose="03000509000000000000" pitchFamily="65" charset="-120"/>
              </a:rPr>
              <a:t>"] * [word="</a:t>
            </a:r>
            <a:r>
              <a:rPr lang="zh-TW" altLang="en-US" sz="1800" b="1" dirty="0">
                <a:solidFill>
                  <a:srgbClr val="0070C0"/>
                </a:solidFill>
                <a:latin typeface="標楷體" panose="03000509000000000000" pitchFamily="65" charset="-120"/>
                <a:ea typeface="標楷體" panose="03000509000000000000" pitchFamily="65" charset="-120"/>
              </a:rPr>
              <a:t>電話</a:t>
            </a:r>
            <a:r>
              <a:rPr lang="en-US" altLang="zh-TW" sz="1800" b="1" dirty="0" smtClean="0">
                <a:solidFill>
                  <a:srgbClr val="0070C0"/>
                </a:solidFill>
                <a:latin typeface="標楷體" panose="03000509000000000000" pitchFamily="65" charset="-120"/>
                <a:ea typeface="標楷體" panose="03000509000000000000" pitchFamily="65" charset="-120"/>
              </a:rPr>
              <a:t>"]</a:t>
            </a:r>
          </a:p>
          <a:p>
            <a:pPr lvl="1"/>
            <a:r>
              <a:rPr lang="en-US" altLang="zh-TW" sz="1800" b="1" dirty="0">
                <a:solidFill>
                  <a:srgbClr val="0070C0"/>
                </a:solidFill>
                <a:latin typeface="標楷體" panose="03000509000000000000" pitchFamily="65" charset="-120"/>
                <a:ea typeface="標楷體" panose="03000509000000000000" pitchFamily="65" charset="-120"/>
              </a:rPr>
              <a:t>[word</a:t>
            </a:r>
            <a:r>
              <a:rPr lang="en-US" altLang="zh-TW" sz="1800" b="1" dirty="0" smtClean="0">
                <a:solidFill>
                  <a:srgbClr val="0070C0"/>
                </a:solidFill>
                <a:latin typeface="標楷體" panose="03000509000000000000" pitchFamily="65" charset="-120"/>
                <a:ea typeface="標楷體" panose="03000509000000000000" pitchFamily="65" charset="-120"/>
              </a:rPr>
              <a:t>="</a:t>
            </a:r>
            <a:r>
              <a:rPr lang="zh-TW" altLang="en-US" sz="1800" b="1" dirty="0" smtClean="0">
                <a:solidFill>
                  <a:srgbClr val="0070C0"/>
                </a:solidFill>
                <a:latin typeface="標楷體" panose="03000509000000000000" pitchFamily="65" charset="-120"/>
                <a:ea typeface="標楷體" panose="03000509000000000000" pitchFamily="65" charset="-120"/>
              </a:rPr>
              <a:t>打</a:t>
            </a:r>
            <a:r>
              <a:rPr lang="en-US" altLang="zh-TW" sz="1800" b="1" dirty="0" smtClean="0">
                <a:solidFill>
                  <a:srgbClr val="0070C0"/>
                </a:solidFill>
                <a:latin typeface="標楷體" panose="03000509000000000000" pitchFamily="65" charset="-120"/>
                <a:ea typeface="標楷體" panose="03000509000000000000" pitchFamily="65" charset="-120"/>
              </a:rPr>
              <a:t>"] </a:t>
            </a:r>
            <a:r>
              <a:rPr lang="zh-TW" altLang="en-US" sz="1800" b="1" dirty="0" smtClean="0">
                <a:solidFill>
                  <a:srgbClr val="0070C0"/>
                </a:solidFill>
                <a:latin typeface="標楷體" panose="03000509000000000000" pitchFamily="65" charset="-120"/>
                <a:ea typeface="標楷體" panose="03000509000000000000" pitchFamily="65" charset="-120"/>
              </a:rPr>
              <a:t>＋</a:t>
            </a:r>
            <a:r>
              <a:rPr lang="en-US" altLang="zh-TW" sz="1800" b="1" dirty="0" smtClean="0">
                <a:solidFill>
                  <a:srgbClr val="0070C0"/>
                </a:solidFill>
                <a:latin typeface="標楷體" panose="03000509000000000000" pitchFamily="65" charset="-120"/>
                <a:ea typeface="標楷體" panose="03000509000000000000" pitchFamily="65" charset="-120"/>
              </a:rPr>
              <a:t> [</a:t>
            </a:r>
            <a:r>
              <a:rPr lang="en-US" altLang="zh-TW" sz="1800" b="1" dirty="0">
                <a:solidFill>
                  <a:srgbClr val="0070C0"/>
                </a:solidFill>
                <a:latin typeface="標楷體" panose="03000509000000000000" pitchFamily="65" charset="-120"/>
                <a:ea typeface="標楷體" panose="03000509000000000000" pitchFamily="65" charset="-120"/>
              </a:rPr>
              <a:t>word="</a:t>
            </a:r>
            <a:r>
              <a:rPr lang="zh-TW" altLang="en-US" sz="1800" b="1" dirty="0">
                <a:solidFill>
                  <a:srgbClr val="0070C0"/>
                </a:solidFill>
                <a:latin typeface="標楷體" panose="03000509000000000000" pitchFamily="65" charset="-120"/>
                <a:ea typeface="標楷體" panose="03000509000000000000" pitchFamily="65" charset="-120"/>
              </a:rPr>
              <a:t>電話</a:t>
            </a:r>
            <a:r>
              <a:rPr lang="en-US" altLang="zh-TW" sz="1800" b="1" dirty="0" smtClean="0">
                <a:solidFill>
                  <a:srgbClr val="0070C0"/>
                </a:solidFill>
                <a:latin typeface="標楷體" panose="03000509000000000000" pitchFamily="65" charset="-120"/>
                <a:ea typeface="標楷體" panose="03000509000000000000" pitchFamily="65" charset="-120"/>
              </a:rPr>
              <a:t>"]</a:t>
            </a:r>
          </a:p>
          <a:p>
            <a:pPr lvl="1"/>
            <a:r>
              <a:rPr lang="en-US" altLang="zh-TW" sz="1800" b="1" dirty="0">
                <a:solidFill>
                  <a:srgbClr val="0070C0"/>
                </a:solidFill>
                <a:latin typeface="標楷體" panose="03000509000000000000" pitchFamily="65" charset="-120"/>
                <a:ea typeface="標楷體" panose="03000509000000000000" pitchFamily="65" charset="-120"/>
              </a:rPr>
              <a:t>[word="</a:t>
            </a:r>
            <a:r>
              <a:rPr lang="zh-TW" altLang="en-US" sz="1800" b="1" dirty="0">
                <a:solidFill>
                  <a:srgbClr val="0070C0"/>
                </a:solidFill>
                <a:latin typeface="標楷體" panose="03000509000000000000" pitchFamily="65" charset="-120"/>
                <a:ea typeface="標楷體" panose="03000509000000000000" pitchFamily="65" charset="-120"/>
              </a:rPr>
              <a:t>打</a:t>
            </a:r>
            <a:r>
              <a:rPr lang="en-US" altLang="zh-TW" sz="1800" b="1" dirty="0">
                <a:solidFill>
                  <a:srgbClr val="0070C0"/>
                </a:solidFill>
                <a:latin typeface="標楷體" panose="03000509000000000000" pitchFamily="65" charset="-120"/>
                <a:ea typeface="標楷體" panose="03000509000000000000" pitchFamily="65" charset="-120"/>
              </a:rPr>
              <a:t>"] </a:t>
            </a:r>
            <a:r>
              <a:rPr lang="en-US" altLang="zh-TW" sz="1800" b="1" dirty="0" smtClean="0">
                <a:solidFill>
                  <a:srgbClr val="0070C0"/>
                </a:solidFill>
                <a:latin typeface="標楷體" panose="03000509000000000000" pitchFamily="65" charset="-120"/>
                <a:ea typeface="標楷體" panose="03000509000000000000" pitchFamily="65" charset="-120"/>
              </a:rPr>
              <a:t>? </a:t>
            </a:r>
            <a:r>
              <a:rPr lang="en-US" altLang="zh-TW" sz="1800" b="1" dirty="0">
                <a:solidFill>
                  <a:srgbClr val="0070C0"/>
                </a:solidFill>
                <a:latin typeface="標楷體" panose="03000509000000000000" pitchFamily="65" charset="-120"/>
                <a:ea typeface="標楷體" panose="03000509000000000000" pitchFamily="65" charset="-120"/>
              </a:rPr>
              <a:t>[word="</a:t>
            </a:r>
            <a:r>
              <a:rPr lang="zh-TW" altLang="en-US" sz="1800" b="1" dirty="0">
                <a:solidFill>
                  <a:srgbClr val="0070C0"/>
                </a:solidFill>
                <a:latin typeface="標楷體" panose="03000509000000000000" pitchFamily="65" charset="-120"/>
                <a:ea typeface="標楷體" panose="03000509000000000000" pitchFamily="65" charset="-120"/>
              </a:rPr>
              <a:t>電話</a:t>
            </a:r>
            <a:r>
              <a:rPr lang="en-US" altLang="zh-TW" sz="1800" b="1" dirty="0">
                <a:solidFill>
                  <a:srgbClr val="0070C0"/>
                </a:solidFill>
                <a:latin typeface="標楷體" panose="03000509000000000000" pitchFamily="65" charset="-120"/>
                <a:ea typeface="標楷體" panose="03000509000000000000" pitchFamily="65" charset="-120"/>
              </a:rPr>
              <a:t>"]</a:t>
            </a:r>
            <a:endParaRPr lang="en-US" altLang="zh-TW" sz="1800" dirty="0">
              <a:solidFill>
                <a:schemeClr val="bg1">
                  <a:lumMod val="50000"/>
                </a:schemeClr>
              </a:solidFill>
            </a:endParaRPr>
          </a:p>
          <a:p>
            <a:endParaRPr lang="zh-TW" altLang="en-US" sz="2000" dirty="0">
              <a:solidFill>
                <a:schemeClr val="bg1">
                  <a:lumMod val="50000"/>
                </a:schemeClr>
              </a:solidFill>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normAutofit/>
          </a:bodyPr>
          <a:lstStyle/>
          <a:p>
            <a:fld id="{73DA0BB7-265A-403C-9275-D587AB510EDC}" type="slidenum">
              <a:rPr lang="zh-TW" altLang="en-US" smtClean="0"/>
              <a:t>37</a:t>
            </a:fld>
            <a:endParaRPr lang="zh-TW" altLang="en-US"/>
          </a:p>
        </p:txBody>
      </p:sp>
    </p:spTree>
    <p:extLst>
      <p:ext uri="{BB962C8B-B14F-4D97-AF65-F5344CB8AC3E}">
        <p14:creationId xmlns:p14="http://schemas.microsoft.com/office/powerpoint/2010/main" val="160886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 calcmode="lin" valueType="num">
                                      <p:cBhvr additive="base">
                                        <p:cTn id="5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
                                            <p:txEl>
                                              <p:pRg st="12" end="12"/>
                                            </p:txEl>
                                          </p:spTgt>
                                        </p:tgtEl>
                                        <p:attrNameLst>
                                          <p:attrName>style.visibility</p:attrName>
                                        </p:attrNameLst>
                                      </p:cBhvr>
                                      <p:to>
                                        <p:strVal val="visible"/>
                                      </p:to>
                                    </p:set>
                                    <p:anim calcmode="lin" valueType="num">
                                      <p:cBhvr additive="base">
                                        <p:cTn id="6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
                                            <p:txEl>
                                              <p:pRg st="13" end="13"/>
                                            </p:txEl>
                                          </p:spTgt>
                                        </p:tgtEl>
                                        <p:attrNameLst>
                                          <p:attrName>style.visibility</p:attrName>
                                        </p:attrNameLst>
                                      </p:cBhvr>
                                      <p:to>
                                        <p:strVal val="visible"/>
                                      </p:to>
                                    </p:set>
                                    <p:anim calcmode="lin" valueType="num">
                                      <p:cBhvr additive="base">
                                        <p:cTn id="6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
                                            <p:txEl>
                                              <p:pRg st="14" end="14"/>
                                            </p:txEl>
                                          </p:spTgt>
                                        </p:tgtEl>
                                        <p:attrNameLst>
                                          <p:attrName>style.visibility</p:attrName>
                                        </p:attrNameLst>
                                      </p:cBhvr>
                                      <p:to>
                                        <p:strVal val="visible"/>
                                      </p:to>
                                    </p:set>
                                    <p:anim calcmode="lin" valueType="num">
                                      <p:cBhvr additive="base">
                                        <p:cTn id="7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
                                            <p:txEl>
                                              <p:pRg st="15" end="15"/>
                                            </p:txEl>
                                          </p:spTgt>
                                        </p:tgtEl>
                                        <p:attrNameLst>
                                          <p:attrName>style.visibility</p:attrName>
                                        </p:attrNameLst>
                                      </p:cBhvr>
                                      <p:to>
                                        <p:strVal val="visible"/>
                                      </p:to>
                                    </p:set>
                                    <p:anim calcmode="lin" valueType="num">
                                      <p:cBhvr additive="base">
                                        <p:cTn id="7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2800" dirty="0" smtClean="0"/>
              <a:t>語法點查詢</a:t>
            </a:r>
            <a:endParaRPr lang="zh-TW" altLang="en-US" sz="2800" dirty="0"/>
          </a:p>
        </p:txBody>
      </p:sp>
      <p:sp>
        <p:nvSpPr>
          <p:cNvPr id="3" name="內容版面配置區 2"/>
          <p:cNvSpPr>
            <a:spLocks noGrp="1"/>
          </p:cNvSpPr>
          <p:nvPr>
            <p:ph sz="quarter" idx="1"/>
          </p:nvPr>
        </p:nvSpPr>
        <p:spPr>
          <a:xfrm>
            <a:off x="1434107" y="1474529"/>
            <a:ext cx="6115050" cy="3747864"/>
          </a:xfrm>
        </p:spPr>
        <p:txBody>
          <a:bodyPr>
            <a:normAutofit/>
          </a:bodyPr>
          <a:lstStyle/>
          <a:p>
            <a:r>
              <a:rPr lang="zh-TW" altLang="en-US" sz="2400" b="1" dirty="0" smtClean="0"/>
              <a:t>寧（可）（願）    </a:t>
            </a:r>
            <a:r>
              <a:rPr lang="en-US" altLang="zh-TW" sz="2400" b="1" dirty="0" smtClean="0"/>
              <a:t>…                 </a:t>
            </a:r>
            <a:r>
              <a:rPr lang="zh-TW" altLang="en-US" sz="2400" b="1" dirty="0" smtClean="0"/>
              <a:t>也 不 </a:t>
            </a:r>
            <a:r>
              <a:rPr lang="en-US" altLang="zh-TW" sz="2400" b="1" dirty="0" smtClean="0"/>
              <a:t>…</a:t>
            </a:r>
          </a:p>
          <a:p>
            <a:endParaRPr lang="en-US" altLang="zh-TW" sz="2400" b="1" dirty="0" smtClean="0"/>
          </a:p>
          <a:p>
            <a:endParaRPr lang="en-US" altLang="zh-TW" sz="2400" b="1" dirty="0" smtClean="0"/>
          </a:p>
        </p:txBody>
      </p:sp>
      <p:sp>
        <p:nvSpPr>
          <p:cNvPr id="4" name="文字方塊 3"/>
          <p:cNvSpPr txBox="1"/>
          <p:nvPr/>
        </p:nvSpPr>
        <p:spPr>
          <a:xfrm>
            <a:off x="935726" y="3348461"/>
            <a:ext cx="3605123" cy="461665"/>
          </a:xfrm>
          <a:prstGeom prst="rect">
            <a:avLst/>
          </a:prstGeom>
          <a:noFill/>
        </p:spPr>
        <p:txBody>
          <a:bodyPr wrap="square" rtlCol="0">
            <a:spAutoFit/>
          </a:bodyPr>
          <a:lstStyle/>
          <a:p>
            <a:r>
              <a:rPr lang="en-US" altLang="zh-TW" sz="2400" dirty="0">
                <a:latin typeface="Arial Narrow" panose="020B0606020202030204" pitchFamily="34" charset="0"/>
              </a:rPr>
              <a:t>[word="</a:t>
            </a:r>
            <a:r>
              <a:rPr lang="zh-TW" altLang="en-US" sz="2400" dirty="0">
                <a:latin typeface="Arial Narrow" panose="020B0606020202030204" pitchFamily="34" charset="0"/>
              </a:rPr>
              <a:t>寧</a:t>
            </a:r>
            <a:r>
              <a:rPr lang="en-US" altLang="zh-TW" sz="2400" dirty="0">
                <a:latin typeface="Arial Narrow" panose="020B0606020202030204" pitchFamily="34" charset="0"/>
              </a:rPr>
              <a:t>[</a:t>
            </a:r>
            <a:r>
              <a:rPr lang="zh-TW" altLang="en-US" sz="2400" dirty="0">
                <a:latin typeface="Arial Narrow" panose="020B0606020202030204" pitchFamily="34" charset="0"/>
              </a:rPr>
              <a:t>可願</a:t>
            </a:r>
            <a:r>
              <a:rPr lang="en-US" altLang="zh-TW" sz="2400" dirty="0">
                <a:latin typeface="Arial Narrow" panose="020B0606020202030204" pitchFamily="34" charset="0"/>
              </a:rPr>
              <a:t>]?"] </a:t>
            </a:r>
          </a:p>
        </p:txBody>
      </p:sp>
      <p:sp>
        <p:nvSpPr>
          <p:cNvPr id="6" name="向下箭號 5"/>
          <p:cNvSpPr/>
          <p:nvPr/>
        </p:nvSpPr>
        <p:spPr>
          <a:xfrm>
            <a:off x="2180309" y="2027637"/>
            <a:ext cx="407700" cy="8100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p>
        </p:txBody>
      </p:sp>
      <p:sp>
        <p:nvSpPr>
          <p:cNvPr id="7" name="向下箭號 6"/>
          <p:cNvSpPr/>
          <p:nvPr/>
        </p:nvSpPr>
        <p:spPr>
          <a:xfrm>
            <a:off x="4163705" y="2042570"/>
            <a:ext cx="407700" cy="8100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p>
        </p:txBody>
      </p:sp>
      <p:sp>
        <p:nvSpPr>
          <p:cNvPr id="8" name="向下箭號 7"/>
          <p:cNvSpPr/>
          <p:nvPr/>
        </p:nvSpPr>
        <p:spPr>
          <a:xfrm>
            <a:off x="6150140" y="2065063"/>
            <a:ext cx="407700" cy="8100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p>
        </p:txBody>
      </p:sp>
      <p:sp>
        <p:nvSpPr>
          <p:cNvPr id="9" name="文字方塊 8"/>
          <p:cNvSpPr txBox="1"/>
          <p:nvPr/>
        </p:nvSpPr>
        <p:spPr>
          <a:xfrm>
            <a:off x="3829496" y="3321020"/>
            <a:ext cx="1630800" cy="461665"/>
          </a:xfrm>
          <a:prstGeom prst="rect">
            <a:avLst/>
          </a:prstGeom>
          <a:noFill/>
        </p:spPr>
        <p:txBody>
          <a:bodyPr wrap="square" rtlCol="0">
            <a:spAutoFit/>
          </a:bodyPr>
          <a:lstStyle/>
          <a:p>
            <a:r>
              <a:rPr lang="en-US" altLang="zh-TW" sz="2400" dirty="0">
                <a:latin typeface="Arial Narrow" panose="020B0606020202030204" pitchFamily="34" charset="0"/>
              </a:rPr>
              <a:t>[]{1,15} </a:t>
            </a:r>
          </a:p>
        </p:txBody>
      </p:sp>
      <p:sp>
        <p:nvSpPr>
          <p:cNvPr id="10" name="文字方塊 9"/>
          <p:cNvSpPr txBox="1"/>
          <p:nvPr/>
        </p:nvSpPr>
        <p:spPr>
          <a:xfrm>
            <a:off x="5536300" y="3284867"/>
            <a:ext cx="2319385" cy="461665"/>
          </a:xfrm>
          <a:prstGeom prst="rect">
            <a:avLst/>
          </a:prstGeom>
          <a:noFill/>
        </p:spPr>
        <p:txBody>
          <a:bodyPr wrap="square" rtlCol="0">
            <a:spAutoFit/>
          </a:bodyPr>
          <a:lstStyle/>
          <a:p>
            <a:r>
              <a:rPr lang="en-US" altLang="zh-TW" sz="2400" dirty="0">
                <a:latin typeface="Arial Narrow" panose="020B0606020202030204" pitchFamily="34" charset="0"/>
              </a:rPr>
              <a:t> [word="</a:t>
            </a:r>
            <a:r>
              <a:rPr lang="zh-TW" altLang="en-US" sz="2400" dirty="0">
                <a:latin typeface="Arial Narrow" panose="020B0606020202030204" pitchFamily="34" charset="0"/>
              </a:rPr>
              <a:t>也</a:t>
            </a:r>
            <a:r>
              <a:rPr lang="en-US" altLang="zh-TW" sz="2400" dirty="0">
                <a:latin typeface="Arial Narrow" panose="020B0606020202030204" pitchFamily="34" charset="0"/>
              </a:rPr>
              <a:t>"]</a:t>
            </a:r>
          </a:p>
        </p:txBody>
      </p:sp>
      <p:pic>
        <p:nvPicPr>
          <p:cNvPr id="12" name="圖片 11"/>
          <p:cNvPicPr>
            <a:picLocks noChangeAspect="1"/>
          </p:cNvPicPr>
          <p:nvPr/>
        </p:nvPicPr>
        <p:blipFill>
          <a:blip r:embed="rId2"/>
          <a:stretch>
            <a:fillRect/>
          </a:stretch>
        </p:blipFill>
        <p:spPr>
          <a:xfrm>
            <a:off x="1149731" y="4617912"/>
            <a:ext cx="7490634" cy="1757385"/>
          </a:xfrm>
          <a:prstGeom prst="rect">
            <a:avLst/>
          </a:prstGeom>
        </p:spPr>
      </p:pic>
      <p:sp>
        <p:nvSpPr>
          <p:cNvPr id="5" name="投影片編號版面配置區 4"/>
          <p:cNvSpPr>
            <a:spLocks noGrp="1"/>
          </p:cNvSpPr>
          <p:nvPr>
            <p:ph type="sldNum" sz="quarter" idx="12"/>
          </p:nvPr>
        </p:nvSpPr>
        <p:spPr/>
        <p:txBody>
          <a:bodyPr>
            <a:normAutofit/>
          </a:bodyPr>
          <a:lstStyle/>
          <a:p>
            <a:fld id="{73DA0BB7-265A-403C-9275-D587AB510EDC}" type="slidenum">
              <a:rPr lang="zh-TW" altLang="en-US" smtClean="0"/>
              <a:t>38</a:t>
            </a:fld>
            <a:endParaRPr lang="zh-TW" altLang="en-US"/>
          </a:p>
        </p:txBody>
      </p:sp>
    </p:spTree>
    <p:extLst>
      <p:ext uri="{BB962C8B-B14F-4D97-AF65-F5344CB8AC3E}">
        <p14:creationId xmlns:p14="http://schemas.microsoft.com/office/powerpoint/2010/main" val="239179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400" dirty="0"/>
              <a:t>除了</a:t>
            </a:r>
            <a:r>
              <a:rPr lang="en-US" altLang="zh-TW" sz="2400" dirty="0"/>
              <a:t>...</a:t>
            </a:r>
            <a:r>
              <a:rPr lang="zh-TW" altLang="en-US" sz="2400" dirty="0"/>
              <a:t>以外，都</a:t>
            </a:r>
            <a:r>
              <a:rPr lang="en-US" altLang="zh-TW" sz="2400" dirty="0"/>
              <a:t>/</a:t>
            </a:r>
            <a:r>
              <a:rPr lang="zh-TW" altLang="en-US" sz="2400" dirty="0"/>
              <a:t>還</a:t>
            </a:r>
            <a:r>
              <a:rPr lang="en-US" altLang="zh-TW" sz="2400" dirty="0"/>
              <a:t>/</a:t>
            </a:r>
            <a:r>
              <a:rPr lang="zh-TW" altLang="en-US" sz="2400" dirty="0"/>
              <a:t>也 </a:t>
            </a:r>
            <a:endParaRPr lang="en-US" altLang="zh-TW" sz="2400" dirty="0"/>
          </a:p>
        </p:txBody>
      </p:sp>
      <p:sp>
        <p:nvSpPr>
          <p:cNvPr id="3" name="內容版面配置區 2"/>
          <p:cNvSpPr>
            <a:spLocks noGrp="1"/>
          </p:cNvSpPr>
          <p:nvPr>
            <p:ph sz="quarter" idx="1"/>
          </p:nvPr>
        </p:nvSpPr>
        <p:spPr/>
        <p:txBody>
          <a:bodyPr>
            <a:normAutofit/>
          </a:bodyPr>
          <a:lstStyle/>
          <a:p>
            <a:pPr lvl="1"/>
            <a:r>
              <a:rPr lang="en-US" altLang="zh-TW" sz="2000" b="1" dirty="0" smtClean="0">
                <a:latin typeface="Arial Narrow" panose="020B0606020202030204" pitchFamily="34" charset="0"/>
              </a:rPr>
              <a:t>[</a:t>
            </a:r>
            <a:r>
              <a:rPr lang="en-US" altLang="zh-TW" sz="2000" b="1" dirty="0">
                <a:latin typeface="Arial Narrow" panose="020B0606020202030204" pitchFamily="34" charset="0"/>
              </a:rPr>
              <a:t>word="</a:t>
            </a:r>
            <a:r>
              <a:rPr lang="zh-TW" altLang="en-US" sz="2000" b="1" dirty="0">
                <a:latin typeface="Arial Narrow" panose="020B0606020202030204" pitchFamily="34" charset="0"/>
              </a:rPr>
              <a:t>除了</a:t>
            </a:r>
            <a:r>
              <a:rPr lang="en-US" altLang="zh-TW" sz="2000" b="1" dirty="0">
                <a:latin typeface="Arial Narrow" panose="020B0606020202030204" pitchFamily="34" charset="0"/>
              </a:rPr>
              <a:t>"] []{1,15} [word="</a:t>
            </a:r>
            <a:r>
              <a:rPr lang="zh-TW" altLang="en-US" sz="2000" b="1" dirty="0">
                <a:latin typeface="Arial Narrow" panose="020B0606020202030204" pitchFamily="34" charset="0"/>
              </a:rPr>
              <a:t>以外</a:t>
            </a:r>
            <a:r>
              <a:rPr lang="en-US" altLang="zh-TW" sz="2000" b="1" dirty="0">
                <a:latin typeface="Arial Narrow" panose="020B0606020202030204" pitchFamily="34" charset="0"/>
              </a:rPr>
              <a:t>"] [word="</a:t>
            </a:r>
            <a:r>
              <a:rPr lang="zh-TW" altLang="en-US" sz="2000" b="1" dirty="0">
                <a:latin typeface="Arial Narrow" panose="020B0606020202030204" pitchFamily="34" charset="0"/>
              </a:rPr>
              <a:t>，</a:t>
            </a:r>
            <a:r>
              <a:rPr lang="en-US" altLang="zh-TW" sz="2000" b="1" dirty="0">
                <a:latin typeface="Arial Narrow" panose="020B0606020202030204" pitchFamily="34" charset="0"/>
              </a:rPr>
              <a:t>"] [word="[</a:t>
            </a:r>
            <a:r>
              <a:rPr lang="zh-TW" altLang="en-US" sz="2000" b="1" dirty="0">
                <a:latin typeface="Arial Narrow" panose="020B0606020202030204" pitchFamily="34" charset="0"/>
              </a:rPr>
              <a:t>都還也</a:t>
            </a:r>
            <a:r>
              <a:rPr lang="en-US" altLang="zh-TW" sz="2000" b="1" dirty="0">
                <a:latin typeface="Arial Narrow" panose="020B0606020202030204" pitchFamily="34" charset="0"/>
              </a:rPr>
              <a:t>]"]</a:t>
            </a:r>
            <a:endParaRPr lang="zh-TW" altLang="en-US" sz="2000" b="1" dirty="0">
              <a:latin typeface="Arial Narrow" panose="020B0606020202030204" pitchFamily="34" charset="0"/>
            </a:endParaRPr>
          </a:p>
          <a:p>
            <a:endParaRPr lang="zh-TW" altLang="en-US" sz="2400" dirty="0"/>
          </a:p>
        </p:txBody>
      </p:sp>
      <p:sp>
        <p:nvSpPr>
          <p:cNvPr id="4" name="投影片編號版面配置區 3"/>
          <p:cNvSpPr>
            <a:spLocks noGrp="1"/>
          </p:cNvSpPr>
          <p:nvPr>
            <p:ph type="sldNum" sz="quarter" idx="12"/>
          </p:nvPr>
        </p:nvSpPr>
        <p:spPr/>
        <p:txBody>
          <a:bodyPr>
            <a:normAutofit/>
          </a:bodyPr>
          <a:lstStyle/>
          <a:p>
            <a:fld id="{73DA0BB7-265A-403C-9275-D587AB510EDC}" type="slidenum">
              <a:rPr lang="zh-TW" altLang="en-US" smtClean="0"/>
              <a:t>39</a:t>
            </a:fld>
            <a:endParaRPr lang="zh-TW" altLang="en-US"/>
          </a:p>
        </p:txBody>
      </p:sp>
      <p:pic>
        <p:nvPicPr>
          <p:cNvPr id="5" name="圖片 4"/>
          <p:cNvPicPr>
            <a:picLocks noChangeAspect="1"/>
          </p:cNvPicPr>
          <p:nvPr/>
        </p:nvPicPr>
        <p:blipFill>
          <a:blip r:embed="rId2"/>
          <a:stretch>
            <a:fillRect/>
          </a:stretch>
        </p:blipFill>
        <p:spPr>
          <a:xfrm>
            <a:off x="1689406" y="1529862"/>
            <a:ext cx="5775263" cy="5044981"/>
          </a:xfrm>
          <a:prstGeom prst="rect">
            <a:avLst/>
          </a:prstGeom>
        </p:spPr>
      </p:pic>
    </p:spTree>
    <p:extLst>
      <p:ext uri="{BB962C8B-B14F-4D97-AF65-F5344CB8AC3E}">
        <p14:creationId xmlns:p14="http://schemas.microsoft.com/office/powerpoint/2010/main" val="78890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5DD3DB80-B894-403A-B48E-6FDC1A72010E}" type="slidenum">
              <a:rPr lang="zh-CN" altLang="en-US" smtClean="0"/>
              <a:pPr/>
              <a:t>4</a:t>
            </a:fld>
            <a:endParaRPr lang="zh-CN" altLang="en-US"/>
          </a:p>
        </p:txBody>
      </p:sp>
      <p:sp>
        <p:nvSpPr>
          <p:cNvPr id="3" name="標題 2"/>
          <p:cNvSpPr>
            <a:spLocks noGrp="1"/>
          </p:cNvSpPr>
          <p:nvPr>
            <p:ph type="title"/>
          </p:nvPr>
        </p:nvSpPr>
        <p:spPr/>
        <p:txBody>
          <a:bodyPr>
            <a:normAutofit/>
          </a:bodyPr>
          <a:lstStyle/>
          <a:p>
            <a:r>
              <a:rPr lang="zh-TW" altLang="en-US" sz="2800" dirty="0" smtClean="0"/>
              <a:t>研究語言規則，為何需要語料庫？</a:t>
            </a:r>
            <a:endParaRPr lang="zh-TW" altLang="en-US" sz="2800" dirty="0"/>
          </a:p>
        </p:txBody>
      </p:sp>
      <p:sp>
        <p:nvSpPr>
          <p:cNvPr id="4" name="內容版面配置區 3"/>
          <p:cNvSpPr>
            <a:spLocks noGrp="1"/>
          </p:cNvSpPr>
          <p:nvPr>
            <p:ph sz="quarter" idx="13"/>
          </p:nvPr>
        </p:nvSpPr>
        <p:spPr/>
        <p:txBody>
          <a:bodyPr>
            <a:normAutofit/>
          </a:bodyPr>
          <a:lstStyle/>
          <a:p>
            <a:r>
              <a:rPr lang="zh-TW" altLang="en-US" sz="2400" dirty="0"/>
              <a:t>你</a:t>
            </a:r>
            <a:r>
              <a:rPr lang="zh-TW" altLang="en-US" sz="2400" dirty="0" smtClean="0"/>
              <a:t>能想出幾個包含「東」、「西」的四字詞？</a:t>
            </a:r>
            <a:endParaRPr lang="en-US" altLang="zh-TW" sz="2400" dirty="0" smtClean="0"/>
          </a:p>
          <a:p>
            <a:pPr lvl="1"/>
            <a:r>
              <a:rPr lang="zh-TW" altLang="en-US" sz="2000" dirty="0"/>
              <a:t>例如</a:t>
            </a:r>
            <a:r>
              <a:rPr lang="zh-TW" altLang="en-US" sz="2000" dirty="0" smtClean="0"/>
              <a:t>：「東張西望」</a:t>
            </a:r>
            <a:endParaRPr lang="en-US" altLang="zh-TW" sz="2000" dirty="0" smtClean="0"/>
          </a:p>
          <a:p>
            <a:pPr lvl="1"/>
            <a:r>
              <a:rPr lang="zh-TW" altLang="en-US" sz="2000" dirty="0" smtClean="0"/>
              <a:t>能立刻想出 </a:t>
            </a:r>
            <a:r>
              <a:rPr lang="en-US" altLang="zh-TW" sz="2000" dirty="0" smtClean="0"/>
              <a:t>5 </a:t>
            </a:r>
            <a:r>
              <a:rPr lang="zh-TW" altLang="en-US" sz="2000" dirty="0" smtClean="0"/>
              <a:t>個嗎？（不錯喔！）</a:t>
            </a:r>
            <a:endParaRPr lang="en-US" altLang="zh-TW" sz="2000" dirty="0" smtClean="0"/>
          </a:p>
          <a:p>
            <a:pPr lvl="1"/>
            <a:r>
              <a:rPr lang="zh-TW" altLang="en-US" sz="2000" dirty="0" smtClean="0"/>
              <a:t>能</a:t>
            </a:r>
            <a:r>
              <a:rPr lang="zh-TW" altLang="en-US" sz="2000" dirty="0"/>
              <a:t>想出 </a:t>
            </a:r>
            <a:r>
              <a:rPr lang="en-US" altLang="zh-TW" sz="2000" dirty="0" smtClean="0"/>
              <a:t>10 </a:t>
            </a:r>
            <a:r>
              <a:rPr lang="zh-TW" altLang="en-US" sz="2000" dirty="0"/>
              <a:t>個嗎</a:t>
            </a:r>
            <a:r>
              <a:rPr lang="zh-TW" altLang="en-US" sz="2000" dirty="0" smtClean="0"/>
              <a:t>？</a:t>
            </a:r>
            <a:r>
              <a:rPr lang="zh-TW" altLang="en-US" sz="2000" dirty="0"/>
              <a:t> </a:t>
            </a:r>
            <a:r>
              <a:rPr lang="zh-TW" altLang="en-US" sz="2000" dirty="0" smtClean="0"/>
              <a:t>    （很</a:t>
            </a:r>
            <a:r>
              <a:rPr lang="zh-TW" altLang="en-US" sz="2000" dirty="0"/>
              <a:t>厲害</a:t>
            </a:r>
            <a:r>
              <a:rPr lang="zh-TW" altLang="en-US" sz="2000" dirty="0" smtClean="0"/>
              <a:t>！</a:t>
            </a:r>
            <a:r>
              <a:rPr lang="zh-TW" altLang="en-US" sz="2000" dirty="0"/>
              <a:t>）</a:t>
            </a:r>
            <a:endParaRPr lang="en-US" altLang="zh-TW" sz="2000" dirty="0" smtClean="0"/>
          </a:p>
          <a:p>
            <a:pPr lvl="1"/>
            <a:r>
              <a:rPr lang="zh-TW" altLang="en-US" sz="2000" dirty="0"/>
              <a:t>能</a:t>
            </a:r>
            <a:r>
              <a:rPr lang="zh-TW" altLang="en-US" sz="2000" dirty="0" smtClean="0"/>
              <a:t>想</a:t>
            </a:r>
            <a:r>
              <a:rPr lang="zh-TW" altLang="en-US" sz="2000" dirty="0"/>
              <a:t>出 </a:t>
            </a:r>
            <a:r>
              <a:rPr lang="en-US" altLang="zh-TW" sz="2000" dirty="0" smtClean="0"/>
              <a:t>15 </a:t>
            </a:r>
            <a:r>
              <a:rPr lang="zh-TW" altLang="en-US" sz="2000" dirty="0"/>
              <a:t>個嗎</a:t>
            </a:r>
            <a:r>
              <a:rPr lang="zh-TW" altLang="en-US" sz="2000" dirty="0" smtClean="0"/>
              <a:t>？     （超級厲害！）</a:t>
            </a:r>
            <a:endParaRPr lang="en-US" altLang="zh-TW" sz="2000" dirty="0" smtClean="0"/>
          </a:p>
          <a:p>
            <a:pPr lvl="1"/>
            <a:r>
              <a:rPr lang="zh-TW" altLang="en-US" sz="2000" dirty="0"/>
              <a:t>能想出 </a:t>
            </a:r>
            <a:r>
              <a:rPr lang="en-US" altLang="zh-TW" sz="2000" dirty="0"/>
              <a:t>20</a:t>
            </a:r>
            <a:r>
              <a:rPr lang="en-US" altLang="zh-TW" sz="2000" dirty="0" smtClean="0"/>
              <a:t> </a:t>
            </a:r>
            <a:r>
              <a:rPr lang="zh-TW" altLang="en-US" sz="2000" dirty="0"/>
              <a:t>個嗎</a:t>
            </a:r>
            <a:r>
              <a:rPr lang="zh-TW" altLang="en-US" sz="2000" dirty="0" smtClean="0"/>
              <a:t>？     （你是人類嗎！）</a:t>
            </a:r>
            <a:endParaRPr lang="en-US" altLang="zh-TW" sz="2000" dirty="0" smtClean="0"/>
          </a:p>
          <a:p>
            <a:pPr lvl="1"/>
            <a:r>
              <a:rPr lang="zh-TW" altLang="en-US" sz="2000" dirty="0"/>
              <a:t>語料庫可以瞬間給</a:t>
            </a:r>
            <a:r>
              <a:rPr lang="zh-TW" altLang="en-US" sz="2000" dirty="0" smtClean="0"/>
              <a:t>你超過 </a:t>
            </a:r>
            <a:r>
              <a:rPr lang="en-US" altLang="zh-TW" sz="2000" dirty="0" smtClean="0"/>
              <a:t>20 </a:t>
            </a:r>
            <a:r>
              <a:rPr lang="zh-TW" altLang="en-US" sz="2000" dirty="0" smtClean="0"/>
              <a:t>個例子</a:t>
            </a:r>
            <a:endParaRPr lang="en-US" altLang="zh-TW" sz="2000" dirty="0" smtClean="0"/>
          </a:p>
          <a:p>
            <a:pPr lvl="1"/>
            <a:r>
              <a:rPr lang="zh-TW" altLang="en-US" sz="2000" dirty="0"/>
              <a:t>查詢：「 </a:t>
            </a:r>
            <a:r>
              <a:rPr lang="en-US" altLang="zh-TW" sz="2000" dirty="0" smtClean="0"/>
              <a:t>(</a:t>
            </a:r>
            <a:r>
              <a:rPr lang="zh-TW" altLang="en-US" sz="2000" dirty="0"/>
              <a:t>東</a:t>
            </a:r>
            <a:r>
              <a:rPr lang="en-US" altLang="zh-TW" sz="2000" dirty="0" smtClean="0"/>
              <a:t>?</a:t>
            </a:r>
            <a:r>
              <a:rPr lang="zh-TW" altLang="en-US" sz="2000" dirty="0"/>
              <a:t>西</a:t>
            </a:r>
            <a:r>
              <a:rPr lang="en-US" altLang="zh-TW" sz="2000" dirty="0" smtClean="0"/>
              <a:t>?|?</a:t>
            </a:r>
            <a:r>
              <a:rPr lang="zh-TW" altLang="en-US" sz="2000" dirty="0"/>
              <a:t>東</a:t>
            </a:r>
            <a:r>
              <a:rPr lang="en-US" altLang="zh-TW" sz="2000" dirty="0" smtClean="0"/>
              <a:t>?</a:t>
            </a:r>
            <a:r>
              <a:rPr lang="zh-TW" altLang="en-US" sz="2000" dirty="0"/>
              <a:t>西</a:t>
            </a:r>
            <a:r>
              <a:rPr lang="en-US" altLang="zh-TW" sz="2000" dirty="0" smtClean="0"/>
              <a:t>)</a:t>
            </a:r>
            <a:r>
              <a:rPr lang="zh-TW" altLang="en-US" sz="2000" dirty="0" smtClean="0"/>
              <a:t>」</a:t>
            </a:r>
            <a:endParaRPr lang="en-US" altLang="zh-TW" sz="2000" dirty="0" smtClean="0"/>
          </a:p>
          <a:p>
            <a:pPr lvl="1"/>
            <a:endParaRPr lang="en-US" altLang="zh-TW" sz="2000" dirty="0" smtClean="0"/>
          </a:p>
          <a:p>
            <a:r>
              <a:rPr lang="zh-TW" altLang="en-US" sz="2000" dirty="0" smtClean="0"/>
              <a:t>那麼「來」、「去」呢？</a:t>
            </a:r>
            <a:endParaRPr lang="en-US" altLang="zh-TW" sz="2000" dirty="0" smtClean="0"/>
          </a:p>
          <a:p>
            <a:pPr lvl="1"/>
            <a:r>
              <a:rPr lang="zh-TW" altLang="en-US" sz="1850" dirty="0"/>
              <a:t>例如：「翻來覆去」、「來龍去脈」</a:t>
            </a:r>
            <a:endParaRPr lang="en-US" altLang="zh-TW" sz="1850" dirty="0" smtClean="0"/>
          </a:p>
          <a:p>
            <a:r>
              <a:rPr lang="zh-TW" altLang="en-US" sz="2000" dirty="0"/>
              <a:t>有</a:t>
            </a:r>
            <a:r>
              <a:rPr lang="zh-TW" altLang="en-US" sz="2000" dirty="0" smtClean="0"/>
              <a:t>沒有</a:t>
            </a:r>
            <a:r>
              <a:rPr lang="zh-TW" altLang="en-US" sz="2000" dirty="0"/>
              <a:t>「去</a:t>
            </a:r>
            <a:r>
              <a:rPr lang="zh-TW" altLang="en-US" sz="2000" dirty="0" smtClean="0"/>
              <a:t>」</a:t>
            </a:r>
            <a:r>
              <a:rPr lang="zh-TW" altLang="en-US" sz="2000" dirty="0"/>
              <a:t> </a:t>
            </a:r>
            <a:r>
              <a:rPr lang="zh-TW" altLang="en-US" sz="2000" dirty="0" smtClean="0"/>
              <a:t>、</a:t>
            </a:r>
            <a:r>
              <a:rPr lang="zh-TW" altLang="en-US" sz="2000" dirty="0"/>
              <a:t> 「來</a:t>
            </a:r>
            <a:r>
              <a:rPr lang="zh-TW" altLang="en-US" sz="2000" dirty="0" smtClean="0"/>
              <a:t>」的例子？</a:t>
            </a:r>
            <a:endParaRPr lang="en-US" altLang="zh-TW" sz="1850" dirty="0" smtClean="0"/>
          </a:p>
          <a:p>
            <a:endParaRPr lang="en-US" altLang="zh-TW" sz="2000" dirty="0" smtClean="0"/>
          </a:p>
          <a:p>
            <a:r>
              <a:rPr lang="zh-TW" altLang="en-US" sz="2000" dirty="0" smtClean="0"/>
              <a:t>心理詞彙庫在語言調查研究上有許多盲點</a:t>
            </a:r>
            <a:endParaRPr lang="en-US" altLang="zh-TW" sz="2000" dirty="0" smtClean="0"/>
          </a:p>
        </p:txBody>
      </p:sp>
    </p:spTree>
    <p:extLst>
      <p:ext uri="{BB962C8B-B14F-4D97-AF65-F5344CB8AC3E}">
        <p14:creationId xmlns:p14="http://schemas.microsoft.com/office/powerpoint/2010/main" val="274339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 calcmode="lin" valueType="num">
                                      <p:cBhvr additive="base">
                                        <p:cTn id="4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
                                            <p:txEl>
                                              <p:pRg st="9" end="9"/>
                                            </p:txEl>
                                          </p:spTgt>
                                        </p:tgtEl>
                                        <p:attrNameLst>
                                          <p:attrName>style.visibility</p:attrName>
                                        </p:attrNameLst>
                                      </p:cBhvr>
                                      <p:to>
                                        <p:strVal val="visible"/>
                                      </p:to>
                                    </p:set>
                                    <p:anim calcmode="lin" valueType="num">
                                      <p:cBhvr additive="base">
                                        <p:cTn id="5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
                                            <p:txEl>
                                              <p:pRg st="10" end="10"/>
                                            </p:txEl>
                                          </p:spTgt>
                                        </p:tgtEl>
                                        <p:attrNameLst>
                                          <p:attrName>style.visibility</p:attrName>
                                        </p:attrNameLst>
                                      </p:cBhvr>
                                      <p:to>
                                        <p:strVal val="visible"/>
                                      </p:to>
                                    </p:set>
                                    <p:anim calcmode="lin" valueType="num">
                                      <p:cBhvr additive="base">
                                        <p:cTn id="59"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
                                            <p:txEl>
                                              <p:pRg st="11" end="11"/>
                                            </p:txEl>
                                          </p:spTgt>
                                        </p:tgtEl>
                                        <p:attrNameLst>
                                          <p:attrName>style.visibility</p:attrName>
                                        </p:attrNameLst>
                                      </p:cBhvr>
                                      <p:to>
                                        <p:strVal val="visible"/>
                                      </p:to>
                                    </p:set>
                                    <p:anim calcmode="lin" valueType="num">
                                      <p:cBhvr additive="base">
                                        <p:cTn id="65"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4">
                                            <p:txEl>
                                              <p:pRg st="13" end="13"/>
                                            </p:txEl>
                                          </p:spTgt>
                                        </p:tgtEl>
                                        <p:attrNameLst>
                                          <p:attrName>style.visibility</p:attrName>
                                        </p:attrNameLst>
                                      </p:cBhvr>
                                      <p:to>
                                        <p:strVal val="visible"/>
                                      </p:to>
                                    </p:set>
                                    <p:anim calcmode="lin" valueType="num">
                                      <p:cBhvr additive="base">
                                        <p:cTn id="71"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400" dirty="0">
                <a:latin typeface="Arial Narrow" panose="020B0606020202030204" pitchFamily="34" charset="0"/>
              </a:rPr>
              <a:t>不但不</a:t>
            </a:r>
            <a:r>
              <a:rPr lang="en-US" altLang="zh-TW" sz="2400" dirty="0">
                <a:latin typeface="Arial Narrow" panose="020B0606020202030204" pitchFamily="34" charset="0"/>
              </a:rPr>
              <a:t>/</a:t>
            </a:r>
            <a:r>
              <a:rPr lang="zh-TW" altLang="en-US" sz="2400" dirty="0">
                <a:latin typeface="Arial Narrow" panose="020B0606020202030204" pitchFamily="34" charset="0"/>
              </a:rPr>
              <a:t>沒</a:t>
            </a:r>
            <a:r>
              <a:rPr lang="en-US" altLang="zh-TW" sz="2400" dirty="0">
                <a:latin typeface="Arial Narrow" panose="020B0606020202030204" pitchFamily="34" charset="0"/>
              </a:rPr>
              <a:t>...</a:t>
            </a:r>
            <a:r>
              <a:rPr lang="zh-TW" altLang="en-US" sz="2400" dirty="0" smtClean="0">
                <a:latin typeface="Arial Narrow" panose="020B0606020202030204" pitchFamily="34" charset="0"/>
              </a:rPr>
              <a:t>反而</a:t>
            </a:r>
            <a:endParaRPr lang="zh-TW" altLang="en-US" dirty="0"/>
          </a:p>
        </p:txBody>
      </p:sp>
      <p:sp>
        <p:nvSpPr>
          <p:cNvPr id="3" name="內容版面配置區 2"/>
          <p:cNvSpPr>
            <a:spLocks noGrp="1"/>
          </p:cNvSpPr>
          <p:nvPr>
            <p:ph idx="1"/>
          </p:nvPr>
        </p:nvSpPr>
        <p:spPr/>
        <p:txBody>
          <a:bodyPr/>
          <a:lstStyle/>
          <a:p>
            <a:r>
              <a:rPr lang="en-US" altLang="zh-TW" sz="1600" b="1" dirty="0">
                <a:latin typeface="Arial Narrow" panose="020B0606020202030204" pitchFamily="34" charset="0"/>
              </a:rPr>
              <a:t>[word="</a:t>
            </a:r>
            <a:r>
              <a:rPr lang="zh-TW" altLang="en-US" sz="1600" b="1" dirty="0">
                <a:latin typeface="Arial Narrow" panose="020B0606020202030204" pitchFamily="34" charset="0"/>
              </a:rPr>
              <a:t>不但</a:t>
            </a:r>
            <a:r>
              <a:rPr lang="en-US" altLang="zh-TW" sz="1600" b="1" dirty="0">
                <a:latin typeface="Arial Narrow" panose="020B0606020202030204" pitchFamily="34" charset="0"/>
              </a:rPr>
              <a:t>"] []{1,15} [word="</a:t>
            </a:r>
            <a:r>
              <a:rPr lang="zh-TW" altLang="en-US" sz="1600" b="1" dirty="0">
                <a:latin typeface="Arial Narrow" panose="020B0606020202030204" pitchFamily="34" charset="0"/>
              </a:rPr>
              <a:t>反而</a:t>
            </a:r>
            <a:r>
              <a:rPr lang="en-US" altLang="zh-TW" sz="1600" b="1" dirty="0">
                <a:latin typeface="Arial Narrow" panose="020B0606020202030204" pitchFamily="34" charset="0"/>
              </a:rPr>
              <a:t>"]</a:t>
            </a:r>
            <a:endParaRPr lang="zh-TW" altLang="en-US" dirty="0"/>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2A527A7C-CD9E-4DB0-8824-A98E8381EA3F}" type="slidenum">
              <a:rPr lang="zh-TW" altLang="en-US" smtClean="0"/>
              <a:t>40</a:t>
            </a:fld>
            <a:endParaRPr lang="zh-TW" altLang="en-US"/>
          </a:p>
        </p:txBody>
      </p:sp>
      <p:pic>
        <p:nvPicPr>
          <p:cNvPr id="6" name="圖片 5"/>
          <p:cNvPicPr>
            <a:picLocks noChangeAspect="1"/>
          </p:cNvPicPr>
          <p:nvPr/>
        </p:nvPicPr>
        <p:blipFill>
          <a:blip r:embed="rId2"/>
          <a:stretch>
            <a:fillRect/>
          </a:stretch>
        </p:blipFill>
        <p:spPr>
          <a:xfrm>
            <a:off x="914402" y="1568048"/>
            <a:ext cx="7007468" cy="4717965"/>
          </a:xfrm>
          <a:prstGeom prst="rect">
            <a:avLst/>
          </a:prstGeom>
        </p:spPr>
      </p:pic>
    </p:spTree>
    <p:extLst>
      <p:ext uri="{BB962C8B-B14F-4D97-AF65-F5344CB8AC3E}">
        <p14:creationId xmlns:p14="http://schemas.microsoft.com/office/powerpoint/2010/main" val="141231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t>V</a:t>
            </a:r>
            <a:r>
              <a:rPr lang="zh-TW" altLang="en-US" b="1" dirty="0"/>
              <a:t> 一 </a:t>
            </a:r>
            <a:r>
              <a:rPr lang="en-US" altLang="zh-TW" b="1" dirty="0" smtClean="0"/>
              <a:t>V </a:t>
            </a:r>
            <a:r>
              <a:rPr lang="zh-TW" altLang="en-US" b="1" dirty="0" smtClean="0"/>
              <a:t>的問題</a:t>
            </a:r>
            <a:endParaRPr lang="zh-TW" altLang="en-US" dirty="0"/>
          </a:p>
        </p:txBody>
      </p:sp>
      <p:sp>
        <p:nvSpPr>
          <p:cNvPr id="3" name="內容版面配置區 2"/>
          <p:cNvSpPr>
            <a:spLocks noGrp="1"/>
          </p:cNvSpPr>
          <p:nvPr>
            <p:ph sz="quarter" idx="1"/>
          </p:nvPr>
        </p:nvSpPr>
        <p:spPr/>
        <p:txBody>
          <a:bodyPr>
            <a:normAutofit/>
          </a:bodyPr>
          <a:lstStyle/>
          <a:p>
            <a:r>
              <a:rPr lang="zh-TW" altLang="en-US" b="1" dirty="0" smtClean="0"/>
              <a:t>語法點：把  </a:t>
            </a:r>
            <a:r>
              <a:rPr lang="en-US" altLang="zh-TW" b="1" dirty="0" smtClean="0"/>
              <a:t>O  V</a:t>
            </a:r>
            <a:r>
              <a:rPr lang="zh-TW" altLang="en-US" b="1" dirty="0" smtClean="0"/>
              <a:t> 一 </a:t>
            </a:r>
            <a:r>
              <a:rPr lang="en-US" altLang="zh-TW" b="1" dirty="0" smtClean="0"/>
              <a:t>V</a:t>
            </a:r>
          </a:p>
          <a:p>
            <a:pPr lvl="1"/>
            <a:r>
              <a:rPr lang="zh-TW" altLang="en-US" dirty="0" smtClean="0"/>
              <a:t>例如：   把 </a:t>
            </a:r>
            <a:r>
              <a:rPr lang="zh-TW" altLang="en-US" dirty="0"/>
              <a:t>菜 </a:t>
            </a:r>
            <a:r>
              <a:rPr lang="zh-TW" altLang="en-US" dirty="0" smtClean="0"/>
              <a:t> </a:t>
            </a:r>
            <a:r>
              <a:rPr lang="zh-TW" altLang="en-US" b="1" dirty="0" smtClean="0">
                <a:solidFill>
                  <a:srgbClr val="0070C0"/>
                </a:solidFill>
              </a:rPr>
              <a:t>熱</a:t>
            </a:r>
            <a:r>
              <a:rPr lang="zh-TW" altLang="en-US" dirty="0" smtClean="0"/>
              <a:t> </a:t>
            </a:r>
            <a:r>
              <a:rPr lang="zh-TW" altLang="en-US" dirty="0"/>
              <a:t>一 </a:t>
            </a:r>
            <a:r>
              <a:rPr lang="zh-TW" altLang="en-US" b="1" dirty="0" smtClean="0">
                <a:solidFill>
                  <a:srgbClr val="0070C0"/>
                </a:solidFill>
              </a:rPr>
              <a:t>熱</a:t>
            </a:r>
            <a:endParaRPr lang="en-US" altLang="zh-TW" b="1" dirty="0" smtClean="0">
              <a:solidFill>
                <a:srgbClr val="0070C0"/>
              </a:solidFill>
            </a:endParaRPr>
          </a:p>
          <a:p>
            <a:pPr lvl="1"/>
            <a:r>
              <a:rPr lang="en-US" altLang="zh-TW" sz="1500" dirty="0"/>
              <a:t>[word="</a:t>
            </a:r>
            <a:r>
              <a:rPr lang="zh-TW" altLang="en-US" sz="1500" dirty="0"/>
              <a:t>把</a:t>
            </a:r>
            <a:r>
              <a:rPr lang="en-US" altLang="zh-TW" sz="1500" dirty="0"/>
              <a:t>"] [</a:t>
            </a:r>
            <a:r>
              <a:rPr lang="en-US" altLang="zh-TW" sz="1500" dirty="0" err="1"/>
              <a:t>pos</a:t>
            </a:r>
            <a:r>
              <a:rPr lang="en-US" altLang="zh-TW" sz="1500" dirty="0"/>
              <a:t>="N.+"] [pos="V.+"] [word="</a:t>
            </a:r>
            <a:r>
              <a:rPr lang="zh-TW" altLang="en-US" sz="1500" dirty="0"/>
              <a:t>一</a:t>
            </a:r>
            <a:r>
              <a:rPr lang="en-US" altLang="zh-TW" sz="1500" dirty="0"/>
              <a:t>"] [</a:t>
            </a:r>
            <a:r>
              <a:rPr lang="en-US" altLang="zh-TW" sz="1500" dirty="0" err="1"/>
              <a:t>pos</a:t>
            </a:r>
            <a:r>
              <a:rPr lang="en-US" altLang="zh-TW" sz="1500" dirty="0"/>
              <a:t>="V.+"]</a:t>
            </a:r>
            <a:endParaRPr lang="en-US" altLang="zh-TW" sz="1500" b="1" dirty="0">
              <a:solidFill>
                <a:srgbClr val="0070C0"/>
              </a:solidFill>
            </a:endParaRPr>
          </a:p>
        </p:txBody>
      </p:sp>
      <p:pic>
        <p:nvPicPr>
          <p:cNvPr id="4" name="圖片 3"/>
          <p:cNvPicPr>
            <a:picLocks noChangeAspect="1"/>
          </p:cNvPicPr>
          <p:nvPr/>
        </p:nvPicPr>
        <p:blipFill>
          <a:blip r:embed="rId2"/>
          <a:stretch>
            <a:fillRect/>
          </a:stretch>
        </p:blipFill>
        <p:spPr>
          <a:xfrm>
            <a:off x="974801" y="2259829"/>
            <a:ext cx="7658152" cy="3182609"/>
          </a:xfrm>
          <a:prstGeom prst="rect">
            <a:avLst/>
          </a:prstGeom>
        </p:spPr>
      </p:pic>
      <p:sp>
        <p:nvSpPr>
          <p:cNvPr id="5" name="圓角矩形 4"/>
          <p:cNvSpPr/>
          <p:nvPr/>
        </p:nvSpPr>
        <p:spPr>
          <a:xfrm>
            <a:off x="967388" y="2720579"/>
            <a:ext cx="7672977" cy="620498"/>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6" name="圓角矩形 5"/>
          <p:cNvSpPr/>
          <p:nvPr/>
        </p:nvSpPr>
        <p:spPr>
          <a:xfrm>
            <a:off x="967388" y="4081157"/>
            <a:ext cx="7665565" cy="640312"/>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7" name="投影片編號版面配置區 6"/>
          <p:cNvSpPr>
            <a:spLocks noGrp="1"/>
          </p:cNvSpPr>
          <p:nvPr>
            <p:ph type="sldNum" sz="quarter" idx="12"/>
          </p:nvPr>
        </p:nvSpPr>
        <p:spPr/>
        <p:txBody>
          <a:bodyPr>
            <a:normAutofit/>
          </a:bodyPr>
          <a:lstStyle/>
          <a:p>
            <a:fld id="{73DA0BB7-265A-403C-9275-D587AB510EDC}" type="slidenum">
              <a:rPr lang="zh-TW" altLang="en-US" smtClean="0"/>
              <a:t>41</a:t>
            </a:fld>
            <a:endParaRPr lang="zh-TW" altLang="en-US"/>
          </a:p>
        </p:txBody>
      </p:sp>
    </p:spTree>
    <p:extLst>
      <p:ext uri="{BB962C8B-B14F-4D97-AF65-F5344CB8AC3E}">
        <p14:creationId xmlns:p14="http://schemas.microsoft.com/office/powerpoint/2010/main" val="186515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方法：限制 </a:t>
            </a:r>
            <a:r>
              <a:rPr lang="en-US" altLang="zh-TW" dirty="0" smtClean="0"/>
              <a:t>V1=V2</a:t>
            </a:r>
            <a:endParaRPr lang="zh-TW" altLang="en-US" dirty="0"/>
          </a:p>
        </p:txBody>
      </p:sp>
      <p:sp>
        <p:nvSpPr>
          <p:cNvPr id="3" name="內容版面配置區 2"/>
          <p:cNvSpPr>
            <a:spLocks noGrp="1"/>
          </p:cNvSpPr>
          <p:nvPr>
            <p:ph sz="quarter" idx="1"/>
          </p:nvPr>
        </p:nvSpPr>
        <p:spPr/>
        <p:txBody>
          <a:bodyPr>
            <a:noAutofit/>
          </a:bodyPr>
          <a:lstStyle/>
          <a:p>
            <a:r>
              <a:rPr lang="en-US" altLang="zh-TW" sz="2000" dirty="0" smtClean="0"/>
              <a:t>[</a:t>
            </a:r>
            <a:r>
              <a:rPr lang="en-US" altLang="zh-TW" sz="2000" dirty="0"/>
              <a:t>word="</a:t>
            </a:r>
            <a:r>
              <a:rPr lang="zh-TW" altLang="en-US" sz="2000" dirty="0"/>
              <a:t>把</a:t>
            </a:r>
            <a:r>
              <a:rPr lang="en-US" altLang="zh-TW" sz="2000" dirty="0"/>
              <a:t>"] [</a:t>
            </a:r>
            <a:r>
              <a:rPr lang="en-US" altLang="zh-TW" sz="2000" dirty="0" err="1"/>
              <a:t>pos</a:t>
            </a:r>
            <a:r>
              <a:rPr lang="en-US" altLang="zh-TW" sz="2000" dirty="0"/>
              <a:t>="N.+"] </a:t>
            </a:r>
            <a:r>
              <a:rPr lang="en-US" altLang="zh-TW" sz="2000" dirty="0">
                <a:solidFill>
                  <a:srgbClr val="0070C0"/>
                </a:solidFill>
              </a:rPr>
              <a:t>[</a:t>
            </a:r>
            <a:r>
              <a:rPr lang="en-US" altLang="zh-TW" sz="2000" dirty="0" err="1">
                <a:solidFill>
                  <a:srgbClr val="0070C0"/>
                </a:solidFill>
              </a:rPr>
              <a:t>pos</a:t>
            </a:r>
            <a:r>
              <a:rPr lang="en-US" altLang="zh-TW" sz="2000" dirty="0">
                <a:solidFill>
                  <a:srgbClr val="0070C0"/>
                </a:solidFill>
              </a:rPr>
              <a:t>="V.+"]</a:t>
            </a:r>
            <a:r>
              <a:rPr lang="en-US" altLang="zh-TW" sz="2000" dirty="0"/>
              <a:t> [word="</a:t>
            </a:r>
            <a:r>
              <a:rPr lang="zh-TW" altLang="en-US" sz="2000" dirty="0"/>
              <a:t>一</a:t>
            </a:r>
            <a:r>
              <a:rPr lang="en-US" altLang="zh-TW" sz="2000" dirty="0"/>
              <a:t>"] </a:t>
            </a:r>
            <a:r>
              <a:rPr lang="en-US" altLang="zh-TW" sz="2000" dirty="0">
                <a:solidFill>
                  <a:srgbClr val="0070C0"/>
                </a:solidFill>
              </a:rPr>
              <a:t>[</a:t>
            </a:r>
            <a:r>
              <a:rPr lang="en-US" altLang="zh-TW" sz="2000" dirty="0" err="1">
                <a:solidFill>
                  <a:srgbClr val="0070C0"/>
                </a:solidFill>
              </a:rPr>
              <a:t>pos</a:t>
            </a:r>
            <a:r>
              <a:rPr lang="en-US" altLang="zh-TW" sz="2000" dirty="0">
                <a:solidFill>
                  <a:srgbClr val="0070C0"/>
                </a:solidFill>
              </a:rPr>
              <a:t>="V.+"]</a:t>
            </a:r>
          </a:p>
          <a:p>
            <a:pPr lvl="1"/>
            <a:endParaRPr lang="en-US" altLang="zh-TW" sz="1800" dirty="0" smtClean="0"/>
          </a:p>
          <a:p>
            <a:pPr lvl="1"/>
            <a:endParaRPr lang="en-US" altLang="zh-TW" sz="1800" dirty="0"/>
          </a:p>
          <a:p>
            <a:r>
              <a:rPr lang="en-US" altLang="zh-TW" sz="2000" dirty="0"/>
              <a:t>[word="</a:t>
            </a:r>
            <a:r>
              <a:rPr lang="zh-TW" altLang="en-US" sz="2000" dirty="0"/>
              <a:t>把</a:t>
            </a:r>
            <a:r>
              <a:rPr lang="en-US" altLang="zh-TW" sz="2000" dirty="0"/>
              <a:t>"] [</a:t>
            </a:r>
            <a:r>
              <a:rPr lang="en-US" altLang="zh-TW" sz="2000" dirty="0" err="1"/>
              <a:t>pos</a:t>
            </a:r>
            <a:r>
              <a:rPr lang="en-US" altLang="zh-TW" sz="2000" dirty="0"/>
              <a:t>="N.+"] </a:t>
            </a:r>
            <a:r>
              <a:rPr lang="en-US" altLang="zh-TW" sz="2000" dirty="0">
                <a:solidFill>
                  <a:srgbClr val="FF0000"/>
                </a:solidFill>
              </a:rPr>
              <a:t>a:[pos="V.+"] </a:t>
            </a:r>
            <a:r>
              <a:rPr lang="en-US" altLang="zh-TW" sz="2000" dirty="0"/>
              <a:t>[word="</a:t>
            </a:r>
            <a:r>
              <a:rPr lang="zh-TW" altLang="en-US" sz="2000" dirty="0"/>
              <a:t>一</a:t>
            </a:r>
            <a:r>
              <a:rPr lang="en-US" altLang="zh-TW" sz="2000" dirty="0"/>
              <a:t>"] </a:t>
            </a:r>
            <a:r>
              <a:rPr lang="en-US" altLang="zh-TW" sz="2000" dirty="0">
                <a:solidFill>
                  <a:srgbClr val="FF0000"/>
                </a:solidFill>
              </a:rPr>
              <a:t>b:[pos="V.+"] </a:t>
            </a:r>
          </a:p>
          <a:p>
            <a:pPr marL="0" indent="0">
              <a:buNone/>
            </a:pPr>
            <a:r>
              <a:rPr lang="en-US" altLang="zh-TW" sz="2000" dirty="0"/>
              <a:t>     :: </a:t>
            </a:r>
            <a:r>
              <a:rPr lang="en-US" altLang="zh-TW" sz="2000" dirty="0" err="1">
                <a:solidFill>
                  <a:srgbClr val="FF0000"/>
                </a:solidFill>
              </a:rPr>
              <a:t>a.word</a:t>
            </a:r>
            <a:r>
              <a:rPr lang="en-US" altLang="zh-TW" sz="2000" dirty="0">
                <a:solidFill>
                  <a:srgbClr val="FF0000"/>
                </a:solidFill>
              </a:rPr>
              <a:t>=</a:t>
            </a:r>
            <a:r>
              <a:rPr lang="en-US" altLang="zh-TW" sz="2000" dirty="0" err="1">
                <a:solidFill>
                  <a:srgbClr val="FF0000"/>
                </a:solidFill>
              </a:rPr>
              <a:t>b.word</a:t>
            </a:r>
            <a:endParaRPr lang="en-US" altLang="zh-TW" sz="2000" dirty="0">
              <a:solidFill>
                <a:srgbClr val="FF0000"/>
              </a:solidFill>
            </a:endParaRPr>
          </a:p>
          <a:p>
            <a:pPr marL="0" indent="0">
              <a:buNone/>
            </a:pPr>
            <a:endParaRPr lang="en-US" altLang="zh-TW" sz="2000" dirty="0"/>
          </a:p>
          <a:p>
            <a:r>
              <a:rPr lang="zh-TW" altLang="en-US" sz="1800" b="1" dirty="0"/>
              <a:t>說明</a:t>
            </a:r>
            <a:endParaRPr lang="en-US" altLang="zh-TW" sz="1800" b="1" dirty="0"/>
          </a:p>
          <a:p>
            <a:pPr lvl="1"/>
            <a:r>
              <a:rPr lang="en-US" altLang="zh-TW" sz="2000" dirty="0"/>
              <a:t>a:[pos=“V.+”]</a:t>
            </a:r>
            <a:r>
              <a:rPr lang="en-US" altLang="zh-TW" sz="2000" b="1" dirty="0">
                <a:solidFill>
                  <a:srgbClr val="0070C0"/>
                </a:solidFill>
              </a:rPr>
              <a:t> </a:t>
            </a:r>
            <a:r>
              <a:rPr lang="zh-TW" altLang="en-US" sz="2000" b="1" dirty="0"/>
              <a:t>給第</a:t>
            </a:r>
            <a:r>
              <a:rPr lang="en-US" altLang="zh-TW" sz="2000" b="1" dirty="0"/>
              <a:t>3</a:t>
            </a:r>
            <a:r>
              <a:rPr lang="zh-TW" altLang="en-US" sz="2000" b="1" dirty="0"/>
              <a:t>個詞命名為變數 </a:t>
            </a:r>
            <a:r>
              <a:rPr lang="en-US" altLang="zh-TW" sz="2000" b="1" dirty="0"/>
              <a:t>a</a:t>
            </a:r>
          </a:p>
          <a:p>
            <a:pPr lvl="1"/>
            <a:r>
              <a:rPr lang="en-US" altLang="zh-TW" sz="2000" dirty="0"/>
              <a:t>b:[pos=“V.+”] </a:t>
            </a:r>
            <a:r>
              <a:rPr lang="zh-TW" altLang="en-US" sz="2000" b="1" dirty="0"/>
              <a:t>給第</a:t>
            </a:r>
            <a:r>
              <a:rPr lang="en-US" altLang="zh-TW" sz="2000" b="1" dirty="0"/>
              <a:t>5</a:t>
            </a:r>
            <a:r>
              <a:rPr lang="zh-TW" altLang="en-US" sz="2000" b="1" dirty="0"/>
              <a:t>個詞命名為變數 </a:t>
            </a:r>
            <a:r>
              <a:rPr lang="en-US" altLang="zh-TW" sz="2000" b="1" dirty="0"/>
              <a:t>b</a:t>
            </a:r>
          </a:p>
          <a:p>
            <a:pPr lvl="1"/>
            <a:r>
              <a:rPr lang="zh-TW" altLang="en-US" sz="1600" dirty="0"/>
              <a:t>限制 </a:t>
            </a:r>
            <a:r>
              <a:rPr lang="en-US" altLang="zh-TW" sz="1600" dirty="0"/>
              <a:t>V1=V2</a:t>
            </a:r>
            <a:endParaRPr lang="en-US" altLang="zh-TW" sz="2000" b="1" dirty="0"/>
          </a:p>
          <a:p>
            <a:pPr lvl="2"/>
            <a:r>
              <a:rPr lang="en-US" altLang="zh-TW" sz="2000" dirty="0"/>
              <a:t>:: </a:t>
            </a:r>
            <a:r>
              <a:rPr lang="en-US" altLang="zh-TW" sz="2000" dirty="0" err="1"/>
              <a:t>a.word</a:t>
            </a:r>
            <a:r>
              <a:rPr lang="en-US" altLang="zh-TW" sz="2000" dirty="0"/>
              <a:t>=</a:t>
            </a:r>
            <a:r>
              <a:rPr lang="en-US" altLang="zh-TW" sz="2000" dirty="0" err="1"/>
              <a:t>b.word</a:t>
            </a:r>
            <a:r>
              <a:rPr lang="en-US" altLang="zh-TW" sz="2000" dirty="0"/>
              <a:t> </a:t>
            </a:r>
            <a:r>
              <a:rPr lang="en-US" altLang="zh-TW" sz="2000" dirty="0">
                <a:sym typeface="Wingdings" panose="05000000000000000000" pitchFamily="2" charset="2"/>
              </a:rPr>
              <a:t> </a:t>
            </a:r>
            <a:r>
              <a:rPr lang="zh-TW" altLang="en-US" sz="2000" dirty="0">
                <a:sym typeface="Wingdings" panose="05000000000000000000" pitchFamily="2" charset="2"/>
              </a:rPr>
              <a:t>限制</a:t>
            </a:r>
            <a:r>
              <a:rPr lang="en-US" altLang="zh-TW" sz="2000" b="1" dirty="0"/>
              <a:t>a</a:t>
            </a:r>
            <a:r>
              <a:rPr lang="zh-TW" altLang="en-US" sz="2000" b="1" dirty="0"/>
              <a:t>詞和</a:t>
            </a:r>
            <a:r>
              <a:rPr lang="en-US" altLang="zh-TW" sz="2000" b="1" dirty="0"/>
              <a:t>b</a:t>
            </a:r>
            <a:r>
              <a:rPr lang="zh-TW" altLang="en-US" sz="2000" b="1" dirty="0"/>
              <a:t>詞必須相同</a:t>
            </a:r>
          </a:p>
          <a:p>
            <a:endParaRPr lang="zh-TW" altLang="en-US" sz="1800" dirty="0"/>
          </a:p>
        </p:txBody>
      </p:sp>
      <p:sp>
        <p:nvSpPr>
          <p:cNvPr id="5" name="左大括弧 4"/>
          <p:cNvSpPr/>
          <p:nvPr/>
        </p:nvSpPr>
        <p:spPr>
          <a:xfrm rot="5400000" flipV="1">
            <a:off x="5495867" y="949410"/>
            <a:ext cx="270030" cy="2118954"/>
          </a:xfrm>
          <a:prstGeom prst="leftBrace">
            <a:avLst>
              <a:gd name="adj1" fmla="val 39272"/>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sz="1350" dirty="0"/>
          </a:p>
        </p:txBody>
      </p:sp>
      <p:sp>
        <p:nvSpPr>
          <p:cNvPr id="6" name="文字方塊 5"/>
          <p:cNvSpPr txBox="1"/>
          <p:nvPr/>
        </p:nvSpPr>
        <p:spPr>
          <a:xfrm>
            <a:off x="5234181" y="1573790"/>
            <a:ext cx="877163" cy="300082"/>
          </a:xfrm>
          <a:prstGeom prst="rect">
            <a:avLst/>
          </a:prstGeom>
          <a:noFill/>
        </p:spPr>
        <p:txBody>
          <a:bodyPr wrap="none" rtlCol="0">
            <a:spAutoFit/>
          </a:bodyPr>
          <a:lstStyle/>
          <a:p>
            <a:r>
              <a:rPr lang="zh-TW" altLang="en-US" sz="1350" dirty="0"/>
              <a:t>必須相等</a:t>
            </a:r>
          </a:p>
        </p:txBody>
      </p:sp>
      <p:sp>
        <p:nvSpPr>
          <p:cNvPr id="4" name="投影片編號版面配置區 3"/>
          <p:cNvSpPr>
            <a:spLocks noGrp="1"/>
          </p:cNvSpPr>
          <p:nvPr>
            <p:ph type="sldNum" sz="quarter" idx="12"/>
          </p:nvPr>
        </p:nvSpPr>
        <p:spPr/>
        <p:txBody>
          <a:bodyPr>
            <a:normAutofit/>
          </a:bodyPr>
          <a:lstStyle/>
          <a:p>
            <a:fld id="{73DA0BB7-265A-403C-9275-D587AB510EDC}" type="slidenum">
              <a:rPr lang="zh-TW" altLang="en-US" smtClean="0"/>
              <a:t>42</a:t>
            </a:fld>
            <a:endParaRPr lang="zh-TW" altLang="en-US"/>
          </a:p>
        </p:txBody>
      </p:sp>
    </p:spTree>
    <p:extLst>
      <p:ext uri="{BB962C8B-B14F-4D97-AF65-F5344CB8AC3E}">
        <p14:creationId xmlns:p14="http://schemas.microsoft.com/office/powerpoint/2010/main" val="292528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584830" y="338228"/>
            <a:ext cx="5915025" cy="604796"/>
          </a:xfrm>
        </p:spPr>
        <p:txBody>
          <a:bodyPr>
            <a:normAutofit/>
          </a:bodyPr>
          <a:lstStyle/>
          <a:p>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詞彙結構：</a:t>
            </a:r>
            <a:r>
              <a:rPr lang="en-US" altLang="zh-TW" sz="2800" dirty="0" smtClean="0">
                <a:latin typeface="Times New Roman" panose="02020603050405020304" pitchFamily="18" charset="0"/>
                <a:ea typeface="微軟正黑體" panose="020B0604030504040204" pitchFamily="34" charset="-120"/>
                <a:cs typeface="Times New Roman" panose="02020603050405020304" pitchFamily="18" charset="0"/>
              </a:rPr>
              <a:t>A-not-A</a:t>
            </a:r>
            <a:endPar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內容版面配置區 5"/>
          <p:cNvSpPr>
            <a:spLocks noGrp="1"/>
          </p:cNvSpPr>
          <p:nvPr>
            <p:ph idx="1"/>
          </p:nvPr>
        </p:nvSpPr>
        <p:spPr>
          <a:xfrm>
            <a:off x="781415" y="1305531"/>
            <a:ext cx="7858949" cy="3090309"/>
          </a:xfrm>
        </p:spPr>
        <p:txBody>
          <a:bodyPr>
            <a:normAutofit fontScale="92500" lnSpcReduction="10000"/>
          </a:bodyPr>
          <a:lstStyle/>
          <a:p>
            <a:r>
              <a:rPr lang="zh-TW" altLang="en-US" sz="3200" dirty="0" smtClean="0">
                <a:latin typeface="微軟正黑體" panose="020B0604030504040204" pitchFamily="34" charset="-120"/>
                <a:ea typeface="微軟正黑體" panose="020B0604030504040204" pitchFamily="34" charset="-120"/>
              </a:rPr>
              <a:t>找出所有 </a:t>
            </a:r>
            <a:r>
              <a:rPr lang="en-US" altLang="zh-TW" sz="3200" dirty="0" smtClean="0">
                <a:latin typeface="微軟正黑體" panose="020B0604030504040204" pitchFamily="34" charset="-120"/>
                <a:ea typeface="微軟正黑體" panose="020B0604030504040204" pitchFamily="34" charset="-120"/>
              </a:rPr>
              <a:t>A-not-A</a:t>
            </a:r>
          </a:p>
          <a:p>
            <a:pPr lvl="1"/>
            <a:r>
              <a:rPr lang="zh-TW" altLang="en-US" sz="3050" dirty="0">
                <a:solidFill>
                  <a:schemeClr val="accent6">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是不是，對不對，好不好</a:t>
            </a:r>
            <a:r>
              <a:rPr lang="zh-TW" altLang="en-US" sz="3050" dirty="0" smtClean="0">
                <a:solidFill>
                  <a:schemeClr val="accent6">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，一樣</a:t>
            </a:r>
            <a:r>
              <a:rPr lang="zh-TW" altLang="en-US" sz="3050" dirty="0">
                <a:solidFill>
                  <a:schemeClr val="accent6">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不一樣，好吃不</a:t>
            </a:r>
            <a:r>
              <a:rPr lang="zh-TW" altLang="en-US" sz="3050" dirty="0" smtClean="0">
                <a:solidFill>
                  <a:schemeClr val="accent6">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好吃</a:t>
            </a:r>
            <a:r>
              <a:rPr lang="en-US" altLang="zh-TW" sz="3050" dirty="0" smtClean="0">
                <a:solidFill>
                  <a:schemeClr val="accent6">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a:t>
            </a:r>
          </a:p>
          <a:p>
            <a:pPr lvl="1"/>
            <a:endParaRPr lang="en-US" altLang="zh-TW" sz="3050" dirty="0" smtClean="0">
              <a:solidFill>
                <a:schemeClr val="accent6">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lvl="1"/>
            <a:r>
              <a:rPr lang="en-US" altLang="zh-TW" sz="3200" dirty="0" smtClean="0">
                <a:latin typeface="微軟正黑體" panose="020B0604030504040204" pitchFamily="34" charset="-120"/>
                <a:ea typeface="微軟正黑體" panose="020B0604030504040204" pitchFamily="34" charset="-120"/>
              </a:rPr>
              <a:t>[] [</a:t>
            </a:r>
            <a:r>
              <a:rPr lang="en-US" altLang="zh-TW" sz="3200" dirty="0">
                <a:latin typeface="微軟正黑體" panose="020B0604030504040204" pitchFamily="34" charset="-120"/>
                <a:ea typeface="微軟正黑體" panose="020B0604030504040204" pitchFamily="34" charset="-120"/>
              </a:rPr>
              <a:t>word="</a:t>
            </a:r>
            <a:r>
              <a:rPr lang="zh-TW" altLang="en-US" sz="3200" dirty="0">
                <a:latin typeface="微軟正黑體" panose="020B0604030504040204" pitchFamily="34" charset="-120"/>
                <a:ea typeface="微軟正黑體" panose="020B0604030504040204" pitchFamily="34" charset="-120"/>
              </a:rPr>
              <a:t>不</a:t>
            </a:r>
            <a:r>
              <a:rPr lang="en-US" altLang="zh-TW" sz="3200" dirty="0">
                <a:latin typeface="微軟正黑體" panose="020B0604030504040204" pitchFamily="34" charset="-120"/>
                <a:ea typeface="微軟正黑體" panose="020B0604030504040204" pitchFamily="34" charset="-120"/>
              </a:rPr>
              <a:t>"] </a:t>
            </a:r>
            <a:r>
              <a:rPr lang="en-US" altLang="zh-TW" sz="3200" dirty="0" smtClean="0">
                <a:latin typeface="微軟正黑體" panose="020B0604030504040204" pitchFamily="34" charset="-120"/>
                <a:ea typeface="微軟正黑體" panose="020B0604030504040204" pitchFamily="34" charset="-120"/>
              </a:rPr>
              <a:t>[]</a:t>
            </a:r>
          </a:p>
          <a:p>
            <a:pPr lvl="1"/>
            <a:endParaRPr lang="en-US" altLang="zh-TW" sz="3050" dirty="0">
              <a:latin typeface="微軟正黑體" panose="020B0604030504040204" pitchFamily="34" charset="-120"/>
              <a:ea typeface="微軟正黑體" panose="020B0604030504040204" pitchFamily="34" charset="-120"/>
            </a:endParaRPr>
          </a:p>
          <a:p>
            <a:pPr lvl="1"/>
            <a:r>
              <a:rPr lang="en-US" altLang="zh-TW" sz="3200" dirty="0">
                <a:latin typeface="微軟正黑體" panose="020B0604030504040204" pitchFamily="34" charset="-120"/>
                <a:ea typeface="微軟正黑體" panose="020B0604030504040204" pitchFamily="34" charset="-120"/>
              </a:rPr>
              <a:t>a:[] [word="</a:t>
            </a:r>
            <a:r>
              <a:rPr lang="zh-TW" altLang="en-US" sz="3200" dirty="0">
                <a:latin typeface="微軟正黑體" panose="020B0604030504040204" pitchFamily="34" charset="-120"/>
                <a:ea typeface="微軟正黑體" panose="020B0604030504040204" pitchFamily="34" charset="-120"/>
              </a:rPr>
              <a:t>不</a:t>
            </a:r>
            <a:r>
              <a:rPr lang="en-US" altLang="zh-TW" sz="3200" dirty="0">
                <a:latin typeface="微軟正黑體" panose="020B0604030504040204" pitchFamily="34" charset="-120"/>
                <a:ea typeface="微軟正黑體" panose="020B0604030504040204" pitchFamily="34" charset="-120"/>
              </a:rPr>
              <a:t>"] b:[] :: </a:t>
            </a:r>
            <a:r>
              <a:rPr lang="en-US" altLang="zh-TW" sz="3200" dirty="0" err="1">
                <a:latin typeface="微軟正黑體" panose="020B0604030504040204" pitchFamily="34" charset="-120"/>
                <a:ea typeface="微軟正黑體" panose="020B0604030504040204" pitchFamily="34" charset="-120"/>
              </a:rPr>
              <a:t>a.word</a:t>
            </a:r>
            <a:r>
              <a:rPr lang="en-US" altLang="zh-TW" sz="3200" dirty="0">
                <a:latin typeface="微軟正黑體" panose="020B0604030504040204" pitchFamily="34" charset="-120"/>
                <a:ea typeface="微軟正黑體" panose="020B0604030504040204" pitchFamily="34" charset="-120"/>
              </a:rPr>
              <a:t>=</a:t>
            </a:r>
            <a:r>
              <a:rPr lang="en-US" altLang="zh-TW" sz="3200" dirty="0" err="1">
                <a:latin typeface="微軟正黑體" panose="020B0604030504040204" pitchFamily="34" charset="-120"/>
                <a:ea typeface="微軟正黑體" panose="020B0604030504040204" pitchFamily="34" charset="-120"/>
              </a:rPr>
              <a:t>b.word</a:t>
            </a:r>
            <a:endParaRPr lang="en-US" altLang="zh-TW" sz="3200" dirty="0">
              <a:latin typeface="微軟正黑體" panose="020B0604030504040204" pitchFamily="34" charset="-120"/>
              <a:ea typeface="微軟正黑體" panose="020B0604030504040204" pitchFamily="34" charset="-120"/>
            </a:endParaRPr>
          </a:p>
          <a:p>
            <a:pPr marL="257175" lvl="1" indent="0">
              <a:buNone/>
            </a:pPr>
            <a:endParaRPr lang="en-US" altLang="zh-TW" sz="2400" dirty="0" smtClean="0">
              <a:solidFill>
                <a:schemeClr val="accent6">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marL="257175" lvl="1" indent="0">
              <a:buNone/>
            </a:pPr>
            <a:endParaRPr lang="en-US" altLang="zh-TW" sz="2400" dirty="0">
              <a:latin typeface="微軟正黑體" panose="020B0604030504040204" pitchFamily="34" charset="-120"/>
              <a:ea typeface="微軟正黑體" panose="020B0604030504040204" pitchFamily="34" charset="-120"/>
            </a:endParaRPr>
          </a:p>
          <a:p>
            <a:endParaRPr lang="en-US" altLang="zh-TW" sz="2400" dirty="0" smtClean="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normAutofit/>
          </a:bodyPr>
          <a:lstStyle/>
          <a:p>
            <a:fld id="{A5D60DA8-43B6-4522-9FD3-91AEFA8EA617}" type="slidenum">
              <a:rPr lang="zh-TW" altLang="en-US" smtClean="0"/>
              <a:t>43</a:t>
            </a:fld>
            <a:endParaRPr lang="zh-TW" altLang="en-US"/>
          </a:p>
        </p:txBody>
      </p:sp>
    </p:spTree>
    <p:extLst>
      <p:ext uri="{BB962C8B-B14F-4D97-AF65-F5344CB8AC3E}">
        <p14:creationId xmlns:p14="http://schemas.microsoft.com/office/powerpoint/2010/main" val="273513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dirty="0" smtClean="0"/>
              <a:t>練習：</a:t>
            </a:r>
            <a:endParaRPr lang="zh-TW" altLang="en-US" sz="3200" dirty="0"/>
          </a:p>
        </p:txBody>
      </p:sp>
      <p:sp>
        <p:nvSpPr>
          <p:cNvPr id="3" name="內容版面配置區 2"/>
          <p:cNvSpPr>
            <a:spLocks noGrp="1"/>
          </p:cNvSpPr>
          <p:nvPr>
            <p:ph sz="quarter" idx="1"/>
          </p:nvPr>
        </p:nvSpPr>
        <p:spPr>
          <a:xfrm>
            <a:off x="1004608" y="1230923"/>
            <a:ext cx="7295329" cy="5215922"/>
          </a:xfrm>
        </p:spPr>
        <p:txBody>
          <a:bodyPr>
            <a:noAutofit/>
          </a:bodyPr>
          <a:lstStyle/>
          <a:p>
            <a:r>
              <a:rPr lang="zh-TW" altLang="en-US" sz="2800" dirty="0"/>
              <a:t>請查詢下列</a:t>
            </a:r>
            <a:r>
              <a:rPr lang="zh-TW" altLang="en-US" sz="2800" dirty="0" smtClean="0"/>
              <a:t>的</a:t>
            </a:r>
            <a:r>
              <a:rPr lang="zh-TW" altLang="en-US" sz="2800" dirty="0"/>
              <a:t>結構</a:t>
            </a:r>
            <a:r>
              <a:rPr lang="zh-TW" altLang="en-US" sz="2800" dirty="0" smtClean="0"/>
              <a:t>：</a:t>
            </a:r>
            <a:endParaRPr lang="en-US" altLang="zh-TW" sz="2800" dirty="0"/>
          </a:p>
          <a:p>
            <a:pPr lvl="1"/>
            <a:r>
              <a:rPr lang="zh-TW" altLang="en-US" sz="2400" b="1" dirty="0" smtClean="0"/>
              <a:t>自從</a:t>
            </a:r>
            <a:r>
              <a:rPr lang="en-US" altLang="zh-TW" sz="2400" b="1" dirty="0"/>
              <a:t>…</a:t>
            </a:r>
            <a:r>
              <a:rPr lang="zh-TW" altLang="en-US" sz="2400" b="1" dirty="0" smtClean="0"/>
              <a:t>以來</a:t>
            </a:r>
            <a:endParaRPr lang="en-US" altLang="zh-TW" sz="2400" b="1" dirty="0" smtClean="0"/>
          </a:p>
          <a:p>
            <a:pPr lvl="1"/>
            <a:r>
              <a:rPr lang="zh-TW" altLang="en-US" sz="2400" b="1" dirty="0" smtClean="0"/>
              <a:t>一 </a:t>
            </a:r>
            <a:r>
              <a:rPr lang="en-US" altLang="zh-TW" sz="2400" b="1" dirty="0" smtClean="0"/>
              <a:t>M </a:t>
            </a:r>
            <a:r>
              <a:rPr lang="zh-TW" altLang="en-US" sz="2400" b="1" dirty="0" smtClean="0"/>
              <a:t>一 </a:t>
            </a:r>
            <a:r>
              <a:rPr lang="en-US" altLang="zh-TW" sz="2400" b="1" dirty="0" smtClean="0"/>
              <a:t>M</a:t>
            </a:r>
            <a:endParaRPr lang="en-US" altLang="zh-TW" sz="2400" b="1" dirty="0"/>
          </a:p>
          <a:p>
            <a:pPr lvl="2"/>
            <a:r>
              <a:rPr lang="zh-TW" altLang="en-US" sz="2400" dirty="0" smtClean="0"/>
              <a:t>例如：</a:t>
            </a:r>
            <a:endParaRPr lang="en-US" altLang="zh-TW" sz="2400" dirty="0" smtClean="0"/>
          </a:p>
          <a:p>
            <a:pPr lvl="2"/>
            <a:r>
              <a:rPr lang="zh-TW" altLang="en-US" sz="2400" dirty="0">
                <a:latin typeface="標楷體" panose="03000509000000000000" pitchFamily="65" charset="-120"/>
                <a:ea typeface="標楷體" panose="03000509000000000000" pitchFamily="65" charset="-120"/>
              </a:rPr>
              <a:t>一 陣一 陣</a:t>
            </a:r>
            <a:r>
              <a:rPr lang="en-US" altLang="zh-TW" sz="2400" dirty="0">
                <a:latin typeface="標楷體" panose="03000509000000000000" pitchFamily="65" charset="-120"/>
                <a:ea typeface="標楷體" panose="03000509000000000000" pitchFamily="65" charset="-120"/>
              </a:rPr>
              <a:t>,</a:t>
            </a:r>
          </a:p>
          <a:p>
            <a:pPr lvl="2"/>
            <a:r>
              <a:rPr lang="zh-TW" altLang="en-US" sz="2400" dirty="0">
                <a:latin typeface="標楷體" panose="03000509000000000000" pitchFamily="65" charset="-120"/>
                <a:ea typeface="標楷體" panose="03000509000000000000" pitchFamily="65" charset="-120"/>
              </a:rPr>
              <a:t>一 座 一 座</a:t>
            </a:r>
            <a:endParaRPr lang="en-US" altLang="zh-TW" sz="2400" dirty="0">
              <a:latin typeface="標楷體" panose="03000509000000000000" pitchFamily="65" charset="-120"/>
              <a:ea typeface="標楷體" panose="03000509000000000000" pitchFamily="65" charset="-120"/>
            </a:endParaRPr>
          </a:p>
          <a:p>
            <a:pPr lvl="2"/>
            <a:r>
              <a:rPr lang="zh-TW" altLang="en-US" sz="2400" dirty="0">
                <a:latin typeface="標楷體" panose="03000509000000000000" pitchFamily="65" charset="-120"/>
                <a:ea typeface="標楷體" panose="03000509000000000000" pitchFamily="65" charset="-120"/>
              </a:rPr>
              <a:t>一 箱 一 箱</a:t>
            </a:r>
            <a:endParaRPr lang="en-US" altLang="zh-TW" sz="2400" dirty="0">
              <a:latin typeface="標楷體" panose="03000509000000000000" pitchFamily="65" charset="-120"/>
              <a:ea typeface="標楷體" panose="03000509000000000000" pitchFamily="65" charset="-120"/>
            </a:endParaRPr>
          </a:p>
          <a:p>
            <a:pPr lvl="1"/>
            <a:r>
              <a:rPr lang="en-US" altLang="zh-TW" sz="2400" b="1" dirty="0"/>
              <a:t>A not A</a:t>
            </a:r>
          </a:p>
          <a:p>
            <a:pPr lvl="2"/>
            <a:r>
              <a:rPr lang="zh-TW" altLang="en-US" sz="2400" dirty="0" smtClean="0"/>
              <a:t>例如：</a:t>
            </a:r>
            <a:endParaRPr lang="en-US" altLang="zh-TW" sz="2400" dirty="0"/>
          </a:p>
          <a:p>
            <a:pPr lvl="2"/>
            <a:r>
              <a:rPr lang="zh-TW" altLang="en-US" sz="2400" dirty="0">
                <a:latin typeface="標楷體" panose="03000509000000000000" pitchFamily="65" charset="-120"/>
                <a:ea typeface="標楷體" panose="03000509000000000000" pitchFamily="65" charset="-120"/>
              </a:rPr>
              <a:t>是 不 是</a:t>
            </a:r>
            <a:endParaRPr lang="en-US" altLang="zh-TW" sz="2400" dirty="0">
              <a:latin typeface="標楷體" panose="03000509000000000000" pitchFamily="65" charset="-120"/>
              <a:ea typeface="標楷體" panose="03000509000000000000" pitchFamily="65" charset="-120"/>
            </a:endParaRPr>
          </a:p>
          <a:p>
            <a:pPr lvl="2"/>
            <a:r>
              <a:rPr lang="zh-TW" altLang="en-US" sz="2400" dirty="0">
                <a:latin typeface="標楷體" panose="03000509000000000000" pitchFamily="65" charset="-120"/>
                <a:ea typeface="標楷體" panose="03000509000000000000" pitchFamily="65" charset="-120"/>
              </a:rPr>
              <a:t>對 不 對</a:t>
            </a:r>
            <a:endParaRPr lang="en-US" altLang="zh-TW" sz="2400" dirty="0">
              <a:latin typeface="標楷體" panose="03000509000000000000" pitchFamily="65" charset="-120"/>
              <a:ea typeface="標楷體" panose="03000509000000000000" pitchFamily="65" charset="-120"/>
            </a:endParaRPr>
          </a:p>
          <a:p>
            <a:pPr lvl="2"/>
            <a:r>
              <a:rPr lang="zh-TW" altLang="en-US" sz="2400" dirty="0">
                <a:latin typeface="標楷體" panose="03000509000000000000" pitchFamily="65" charset="-120"/>
                <a:ea typeface="標楷體" panose="03000509000000000000" pitchFamily="65" charset="-120"/>
              </a:rPr>
              <a:t>有 沒 有</a:t>
            </a:r>
            <a:endParaRPr lang="en-US" altLang="zh-TW" sz="2400" dirty="0">
              <a:latin typeface="標楷體" panose="03000509000000000000" pitchFamily="65" charset="-120"/>
              <a:ea typeface="標楷體" panose="03000509000000000000" pitchFamily="65" charset="-120"/>
            </a:endParaRPr>
          </a:p>
          <a:p>
            <a:pPr lvl="2"/>
            <a:r>
              <a:rPr lang="zh-TW" altLang="en-US" sz="2400" dirty="0">
                <a:latin typeface="標楷體" panose="03000509000000000000" pitchFamily="65" charset="-120"/>
                <a:ea typeface="標楷體" panose="03000509000000000000" pitchFamily="65" charset="-120"/>
              </a:rPr>
              <a:t>好 不 好</a:t>
            </a:r>
            <a:endParaRPr lang="en-US" altLang="zh-TW" sz="2400" dirty="0">
              <a:latin typeface="標楷體" panose="03000509000000000000" pitchFamily="65" charset="-120"/>
              <a:ea typeface="標楷體" panose="03000509000000000000" pitchFamily="65" charset="-120"/>
            </a:endParaRPr>
          </a:p>
          <a:p>
            <a:pPr lvl="2"/>
            <a:r>
              <a:rPr lang="zh-TW" altLang="en-US" sz="2400" dirty="0">
                <a:latin typeface="標楷體" panose="03000509000000000000" pitchFamily="65" charset="-120"/>
                <a:ea typeface="標楷體" panose="03000509000000000000" pitchFamily="65" charset="-120"/>
              </a:rPr>
              <a:t>算 不 算</a:t>
            </a:r>
          </a:p>
          <a:p>
            <a:endParaRPr lang="en-US" altLang="zh-TW" sz="2800" dirty="0"/>
          </a:p>
          <a:p>
            <a:pPr lvl="1"/>
            <a:endParaRPr lang="en-US" altLang="zh-TW" sz="1600" dirty="0"/>
          </a:p>
          <a:p>
            <a:endParaRPr lang="en-US" altLang="zh-TW" sz="2800" dirty="0">
              <a:latin typeface="標楷體" panose="03000509000000000000" pitchFamily="65" charset="-120"/>
              <a:ea typeface="標楷體" panose="03000509000000000000" pitchFamily="65" charset="-120"/>
            </a:endParaRPr>
          </a:p>
          <a:p>
            <a:endParaRPr lang="zh-TW" altLang="en-US" sz="1800" dirty="0"/>
          </a:p>
        </p:txBody>
      </p:sp>
      <p:sp>
        <p:nvSpPr>
          <p:cNvPr id="4" name="投影片編號版面配置區 3"/>
          <p:cNvSpPr>
            <a:spLocks noGrp="1"/>
          </p:cNvSpPr>
          <p:nvPr>
            <p:ph type="sldNum" sz="quarter" idx="12"/>
          </p:nvPr>
        </p:nvSpPr>
        <p:spPr/>
        <p:txBody>
          <a:bodyPr>
            <a:normAutofit/>
          </a:bodyPr>
          <a:lstStyle/>
          <a:p>
            <a:fld id="{73DA0BB7-265A-403C-9275-D587AB510EDC}" type="slidenum">
              <a:rPr lang="zh-TW" altLang="en-US" smtClean="0"/>
              <a:t>44</a:t>
            </a:fld>
            <a:endParaRPr lang="zh-TW" altLang="en-US"/>
          </a:p>
        </p:txBody>
      </p:sp>
    </p:spTree>
    <p:extLst>
      <p:ext uri="{BB962C8B-B14F-4D97-AF65-F5344CB8AC3E}">
        <p14:creationId xmlns:p14="http://schemas.microsoft.com/office/powerpoint/2010/main" val="35041328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35398" y="247960"/>
            <a:ext cx="5915025" cy="745629"/>
          </a:xfrm>
        </p:spPr>
        <p:txBody>
          <a:bodyPr>
            <a:normAutofit/>
          </a:bodyPr>
          <a:lstStyle/>
          <a:p>
            <a:r>
              <a:rPr lang="en-US" altLang="zh-TW" sz="2800" b="1" dirty="0" smtClean="0">
                <a:latin typeface="Times New Roman" panose="02020603050405020304" pitchFamily="18" charset="0"/>
                <a:ea typeface="微軟正黑體" panose="020B0604030504040204" pitchFamily="34" charset="-120"/>
                <a:cs typeface="Times New Roman" panose="02020603050405020304" pitchFamily="18" charset="0"/>
              </a:rPr>
              <a:t>CQP</a:t>
            </a:r>
            <a:r>
              <a:rPr lang="zh-TW" altLang="en-US" sz="2800" b="1" dirty="0" smtClean="0">
                <a:latin typeface="Times New Roman" panose="02020603050405020304" pitchFamily="18" charset="0"/>
                <a:ea typeface="微軟正黑體" panose="020B0604030504040204" pitchFamily="34" charset="-120"/>
                <a:cs typeface="Times New Roman" panose="02020603050405020304" pitchFamily="18" charset="0"/>
              </a:rPr>
              <a:t>查詢式的變化</a:t>
            </a:r>
            <a:endPar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6" name="表格 5"/>
          <p:cNvGraphicFramePr>
            <a:graphicFrameLocks noGrp="1"/>
          </p:cNvGraphicFramePr>
          <p:nvPr>
            <p:extLst/>
          </p:nvPr>
        </p:nvGraphicFramePr>
        <p:xfrm>
          <a:off x="1447264" y="2104091"/>
          <a:ext cx="6486382" cy="3303278"/>
        </p:xfrm>
        <a:graphic>
          <a:graphicData uri="http://schemas.openxmlformats.org/drawingml/2006/table">
            <a:tbl>
              <a:tblPr firstRow="1" bandRow="1">
                <a:tableStyleId>{21E4AEA4-8DFA-4A89-87EB-49C32662AFE0}</a:tableStyleId>
              </a:tblPr>
              <a:tblGrid>
                <a:gridCol w="2962946">
                  <a:extLst>
                    <a:ext uri="{9D8B030D-6E8A-4147-A177-3AD203B41FA5}">
                      <a16:colId xmlns:a16="http://schemas.microsoft.com/office/drawing/2014/main" val="20000"/>
                    </a:ext>
                  </a:extLst>
                </a:gridCol>
                <a:gridCol w="1398163">
                  <a:extLst>
                    <a:ext uri="{9D8B030D-6E8A-4147-A177-3AD203B41FA5}">
                      <a16:colId xmlns:a16="http://schemas.microsoft.com/office/drawing/2014/main" val="20001"/>
                    </a:ext>
                  </a:extLst>
                </a:gridCol>
                <a:gridCol w="2125273">
                  <a:extLst>
                    <a:ext uri="{9D8B030D-6E8A-4147-A177-3AD203B41FA5}">
                      <a16:colId xmlns:a16="http://schemas.microsoft.com/office/drawing/2014/main" val="20002"/>
                    </a:ext>
                  </a:extLst>
                </a:gridCol>
              </a:tblGrid>
              <a:tr h="280035">
                <a:tc>
                  <a:txBody>
                    <a:bodyPr/>
                    <a:lstStyle/>
                    <a:p>
                      <a:r>
                        <a:rPr lang="zh-TW" altLang="en-US" sz="1500" dirty="0" smtClean="0">
                          <a:solidFill>
                            <a:schemeClr val="tx1"/>
                          </a:solidFill>
                          <a:latin typeface="微軟正黑體" panose="020B0604030504040204" pitchFamily="34" charset="-120"/>
                          <a:ea typeface="微軟正黑體" panose="020B0604030504040204" pitchFamily="34" charset="-120"/>
                        </a:rPr>
                        <a:t>符號</a:t>
                      </a:r>
                      <a:endParaRPr lang="zh-TW" altLang="en-US" sz="1500" dirty="0">
                        <a:solidFill>
                          <a:schemeClr val="tx1"/>
                        </a:solidFill>
                        <a:latin typeface="微軟正黑體" panose="020B0604030504040204" pitchFamily="34" charset="-120"/>
                        <a:ea typeface="微軟正黑體" panose="020B0604030504040204" pitchFamily="34" charset="-120"/>
                      </a:endParaRPr>
                    </a:p>
                  </a:txBody>
                  <a:tcPr marL="51435" marR="51435" marT="25718" marB="25718">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r>
                        <a:rPr lang="zh-TW" altLang="en-US" sz="1500" dirty="0" smtClean="0">
                          <a:solidFill>
                            <a:schemeClr val="tx1"/>
                          </a:solidFill>
                          <a:latin typeface="微軟正黑體" panose="020B0604030504040204" pitchFamily="34" charset="-120"/>
                          <a:ea typeface="微軟正黑體" panose="020B0604030504040204" pitchFamily="34" charset="-120"/>
                        </a:rPr>
                        <a:t>意義</a:t>
                      </a:r>
                      <a:endParaRPr lang="zh-TW" altLang="en-US" sz="1500" dirty="0">
                        <a:solidFill>
                          <a:schemeClr val="tx1"/>
                        </a:solidFill>
                        <a:latin typeface="微軟正黑體" panose="020B0604030504040204" pitchFamily="34" charset="-120"/>
                        <a:ea typeface="微軟正黑體" panose="020B0604030504040204" pitchFamily="34" charset="-120"/>
                      </a:endParaRPr>
                    </a:p>
                  </a:txBody>
                  <a:tcPr marL="51435" marR="51435" marT="25718" marB="25718">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r>
                        <a:rPr lang="zh-TW" altLang="en-US" sz="1500" dirty="0" smtClean="0">
                          <a:solidFill>
                            <a:schemeClr val="tx1"/>
                          </a:solidFill>
                          <a:latin typeface="微軟正黑體" panose="020B0604030504040204" pitchFamily="34" charset="-120"/>
                          <a:ea typeface="微軟正黑體" panose="020B0604030504040204" pitchFamily="34" charset="-120"/>
                        </a:rPr>
                        <a:t>說明</a:t>
                      </a:r>
                      <a:endParaRPr lang="zh-TW" altLang="en-US" sz="1500" dirty="0">
                        <a:solidFill>
                          <a:schemeClr val="tx1"/>
                        </a:solidFill>
                        <a:latin typeface="微軟正黑體" panose="020B0604030504040204" pitchFamily="34" charset="-120"/>
                        <a:ea typeface="微軟正黑體" panose="020B0604030504040204" pitchFamily="34" charset="-120"/>
                      </a:endParaRPr>
                    </a:p>
                  </a:txBody>
                  <a:tcPr marL="51435" marR="51435" marT="25718" marB="25718">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280035">
                <a:tc>
                  <a:txBody>
                    <a:bodyPr/>
                    <a:lstStyle/>
                    <a:p>
                      <a:r>
                        <a:rPr lang="en-US" altLang="zh-TW" sz="1500" dirty="0" smtClean="0">
                          <a:latin typeface="Times New Roman" panose="02020603050405020304" pitchFamily="18" charset="0"/>
                          <a:ea typeface="+mn-ea"/>
                          <a:cs typeface="Times New Roman" panose="02020603050405020304" pitchFamily="18" charset="0"/>
                        </a:rPr>
                        <a:t>[word="</a:t>
                      </a:r>
                      <a:r>
                        <a:rPr lang="zh-TW" altLang="en-US" sz="1500" dirty="0" smtClean="0">
                          <a:latin typeface="Times New Roman" panose="02020603050405020304" pitchFamily="18" charset="0"/>
                          <a:ea typeface="+mn-ea"/>
                          <a:cs typeface="Times New Roman" panose="02020603050405020304" pitchFamily="18" charset="0"/>
                        </a:rPr>
                        <a:t>把</a:t>
                      </a:r>
                      <a:r>
                        <a:rPr lang="en-US" altLang="zh-TW" sz="1500" dirty="0" smtClean="0">
                          <a:latin typeface="Times New Roman" panose="02020603050405020304" pitchFamily="18" charset="0"/>
                          <a:ea typeface="+mn-ea"/>
                          <a:cs typeface="Times New Roman" panose="02020603050405020304" pitchFamily="18" charset="0"/>
                        </a:rPr>
                        <a:t>"]</a:t>
                      </a:r>
                      <a:endParaRPr lang="zh-TW" altLang="en-US" sz="1500" dirty="0">
                        <a:latin typeface="Times New Roman" panose="02020603050405020304" pitchFamily="18" charset="0"/>
                        <a:ea typeface="+mn-ea"/>
                        <a:cs typeface="Times New Roman" panose="02020603050405020304" pitchFamily="18" charset="0"/>
                      </a:endParaRPr>
                    </a:p>
                  </a:txBody>
                  <a:tcPr marL="51435" marR="51435" marT="25718" marB="25718">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rowSpan="2">
                  <a:txBody>
                    <a:bodyPr/>
                    <a:lstStyle/>
                    <a:p>
                      <a:r>
                        <a:rPr lang="zh-TW" altLang="en-US" sz="1400" dirty="0" smtClean="0">
                          <a:latin typeface="微軟正黑體" panose="020B0604030504040204" pitchFamily="34" charset="-120"/>
                          <a:ea typeface="微軟正黑體" panose="020B0604030504040204" pitchFamily="34" charset="-120"/>
                        </a:rPr>
                        <a:t>所有「把」</a:t>
                      </a:r>
                      <a:endParaRPr lang="zh-TW" altLang="en-US" sz="1400" dirty="0">
                        <a:latin typeface="微軟正黑體" panose="020B0604030504040204" pitchFamily="34" charset="-120"/>
                        <a:ea typeface="微軟正黑體" panose="020B0604030504040204" pitchFamily="34" charset="-120"/>
                      </a:endParaRPr>
                    </a:p>
                  </a:txBody>
                  <a:tcPr marL="51435" marR="51435" marT="25718" marB="25718">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rowSpan="8">
                  <a:txBody>
                    <a:bodyPr/>
                    <a:lstStyle/>
                    <a:p>
                      <a:r>
                        <a:rPr lang="en-US" altLang="zh-TW" sz="15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500" dirty="0" smtClean="0">
                          <a:latin typeface="Times New Roman" panose="02020603050405020304" pitchFamily="18" charset="0"/>
                          <a:ea typeface="微軟正黑體" panose="020B0604030504040204" pitchFamily="34" charset="-120"/>
                          <a:cs typeface="Times New Roman" panose="02020603050405020304" pitchFamily="18" charset="0"/>
                        </a:rPr>
                        <a:t>（一個詞。</a:t>
                      </a:r>
                      <a:r>
                        <a:rPr lang="en-US" altLang="zh-TW" sz="15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500" dirty="0" smtClean="0">
                          <a:latin typeface="Times New Roman" panose="02020603050405020304" pitchFamily="18" charset="0"/>
                          <a:ea typeface="微軟正黑體" panose="020B0604030504040204" pitchFamily="34" charset="-120"/>
                          <a:cs typeface="Times New Roman" panose="02020603050405020304" pitchFamily="18" charset="0"/>
                        </a:rPr>
                        <a:t>內可以空白，代表一個任意詞）</a:t>
                      </a:r>
                      <a:endParaRPr lang="en-US" altLang="zh-TW" sz="1500" dirty="0" smtClean="0">
                        <a:latin typeface="Times New Roman" panose="02020603050405020304" pitchFamily="18" charset="0"/>
                        <a:ea typeface="微軟正黑體" panose="020B0604030504040204" pitchFamily="34" charset="-120"/>
                        <a:cs typeface="Times New Roman" panose="02020603050405020304" pitchFamily="18" charset="0"/>
                      </a:endParaRPr>
                    </a:p>
                    <a:p>
                      <a:endParaRPr lang="zh-TW" altLang="en-US" sz="1500" dirty="0">
                        <a:latin typeface="Times New Roman" panose="02020603050405020304" pitchFamily="18" charset="0"/>
                        <a:ea typeface="微軟正黑體" panose="020B0604030504040204" pitchFamily="34" charset="-120"/>
                        <a:cs typeface="Times New Roman" panose="02020603050405020304" pitchFamily="18" charset="0"/>
                      </a:endParaRPr>
                    </a:p>
                    <a:p>
                      <a:r>
                        <a:rPr lang="en-US" altLang="zh-TW" sz="1500" dirty="0" smtClean="0">
                          <a:latin typeface="Times New Roman" panose="02020603050405020304" pitchFamily="18" charset="0"/>
                          <a:ea typeface="+mn-ea"/>
                          <a:cs typeface="Times New Roman" panose="02020603050405020304" pitchFamily="18" charset="0"/>
                        </a:rPr>
                        <a:t>word="A"</a:t>
                      </a:r>
                      <a:r>
                        <a:rPr lang="zh-TW" altLang="en-US" sz="1500" dirty="0" smtClean="0">
                          <a:latin typeface="Times New Roman" panose="02020603050405020304" pitchFamily="18" charset="0"/>
                          <a:ea typeface="+mn-ea"/>
                          <a:cs typeface="Times New Roman" panose="02020603050405020304" pitchFamily="18" charset="0"/>
                        </a:rPr>
                        <a:t>（</a:t>
                      </a:r>
                      <a:r>
                        <a:rPr lang="zh-TW" altLang="en-US" sz="1500" dirty="0" smtClean="0">
                          <a:latin typeface="微軟正黑體" panose="020B0604030504040204" pitchFamily="34" charset="-120"/>
                          <a:ea typeface="微軟正黑體" panose="020B0604030504040204" pitchFamily="34" charset="-120"/>
                          <a:cs typeface="Times New Roman" panose="02020603050405020304" pitchFamily="18" charset="0"/>
                        </a:rPr>
                        <a:t>限制詞形為</a:t>
                      </a:r>
                      <a:r>
                        <a:rPr lang="en-US" altLang="zh-TW" sz="1500" dirty="0" smtClean="0">
                          <a:latin typeface="Times New Roman" panose="02020603050405020304" pitchFamily="18" charset="0"/>
                          <a:ea typeface="+mn-ea"/>
                          <a:cs typeface="Times New Roman" panose="02020603050405020304" pitchFamily="18" charset="0"/>
                        </a:rPr>
                        <a:t>A</a:t>
                      </a:r>
                      <a:r>
                        <a:rPr lang="zh-TW" altLang="en-US" sz="1500" dirty="0" smtClean="0">
                          <a:latin typeface="Times New Roman" panose="02020603050405020304" pitchFamily="18" charset="0"/>
                          <a:ea typeface="+mn-ea"/>
                          <a:cs typeface="Times New Roman" panose="02020603050405020304" pitchFamily="18" charset="0"/>
                        </a:rPr>
                        <a:t>）</a:t>
                      </a:r>
                      <a:endParaRPr lang="en-US" altLang="zh-TW" sz="1500" dirty="0" smtClean="0">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500" dirty="0" err="1" smtClean="0">
                          <a:latin typeface="Times New Roman" panose="02020603050405020304" pitchFamily="18" charset="0"/>
                          <a:ea typeface="+mn-ea"/>
                          <a:cs typeface="Times New Roman" panose="02020603050405020304" pitchFamily="18" charset="0"/>
                        </a:rPr>
                        <a:t>pos</a:t>
                      </a:r>
                      <a:r>
                        <a:rPr lang="en-US" altLang="zh-TW" sz="1500" dirty="0" smtClean="0">
                          <a:latin typeface="Times New Roman" panose="02020603050405020304" pitchFamily="18" charset="0"/>
                          <a:ea typeface="+mn-ea"/>
                          <a:cs typeface="Times New Roman" panose="02020603050405020304" pitchFamily="18" charset="0"/>
                        </a:rPr>
                        <a:t>="B"</a:t>
                      </a:r>
                      <a:r>
                        <a:rPr lang="zh-TW" altLang="en-US" sz="1500" dirty="0" smtClean="0">
                          <a:latin typeface="Times New Roman" panose="02020603050405020304" pitchFamily="18" charset="0"/>
                          <a:ea typeface="+mn-ea"/>
                          <a:cs typeface="Times New Roman" panose="02020603050405020304" pitchFamily="18" charset="0"/>
                        </a:rPr>
                        <a:t>（</a:t>
                      </a:r>
                      <a:r>
                        <a:rPr lang="zh-TW" altLang="en-US" sz="1500" kern="120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限制詞類為</a:t>
                      </a:r>
                      <a:r>
                        <a:rPr lang="en-US" altLang="zh-TW" sz="1500" dirty="0" smtClean="0">
                          <a:latin typeface="Times New Roman" panose="02020603050405020304" pitchFamily="18" charset="0"/>
                          <a:ea typeface="+mn-ea"/>
                          <a:cs typeface="Times New Roman" panose="02020603050405020304" pitchFamily="18" charset="0"/>
                        </a:rPr>
                        <a:t>B</a:t>
                      </a:r>
                      <a:r>
                        <a:rPr lang="zh-TW" altLang="en-US" sz="1500" dirty="0" smtClean="0">
                          <a:latin typeface="Times New Roman" panose="02020603050405020304" pitchFamily="18" charset="0"/>
                          <a:ea typeface="+mn-ea"/>
                          <a:cs typeface="Times New Roman" panose="02020603050405020304" pitchFamily="18" charset="0"/>
                        </a:rPr>
                        <a:t>）</a:t>
                      </a:r>
                      <a:endParaRPr lang="zh-TW" altLang="en-US" sz="15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500" dirty="0" err="1" smtClean="0">
                          <a:latin typeface="Times New Roman" panose="02020603050405020304" pitchFamily="18" charset="0"/>
                          <a:ea typeface="+mn-ea"/>
                          <a:cs typeface="Times New Roman" panose="02020603050405020304" pitchFamily="18" charset="0"/>
                        </a:rPr>
                        <a:t>pos</a:t>
                      </a:r>
                      <a:r>
                        <a:rPr lang="en-US" altLang="zh-TW" sz="1500" dirty="0" smtClean="0">
                          <a:latin typeface="Times New Roman" panose="02020603050405020304" pitchFamily="18" charset="0"/>
                          <a:ea typeface="+mn-ea"/>
                          <a:cs typeface="Times New Roman" panose="02020603050405020304" pitchFamily="18" charset="0"/>
                        </a:rPr>
                        <a:t>!="B"</a:t>
                      </a:r>
                      <a:r>
                        <a:rPr lang="zh-TW" altLang="en-US" sz="1500" dirty="0" smtClean="0">
                          <a:latin typeface="Times New Roman" panose="02020603050405020304" pitchFamily="18" charset="0"/>
                          <a:ea typeface="+mn-ea"/>
                          <a:cs typeface="Times New Roman" panose="02020603050405020304" pitchFamily="18" charset="0"/>
                        </a:rPr>
                        <a:t>（</a:t>
                      </a:r>
                      <a:r>
                        <a:rPr lang="zh-TW" altLang="en-US" sz="1500" kern="120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限制詞類不得為</a:t>
                      </a:r>
                      <a:r>
                        <a:rPr lang="en-US" altLang="zh-TW" sz="1500" dirty="0" smtClean="0">
                          <a:latin typeface="Times New Roman" panose="02020603050405020304" pitchFamily="18" charset="0"/>
                          <a:ea typeface="+mn-ea"/>
                          <a:cs typeface="Times New Roman" panose="02020603050405020304" pitchFamily="18" charset="0"/>
                        </a:rPr>
                        <a:t>B</a:t>
                      </a:r>
                      <a:r>
                        <a:rPr lang="zh-TW" altLang="en-US" sz="1500" dirty="0" smtClean="0">
                          <a:latin typeface="Times New Roman" panose="02020603050405020304" pitchFamily="18" charset="0"/>
                          <a:ea typeface="+mn-ea"/>
                          <a:cs typeface="Times New Roman" panose="02020603050405020304" pitchFamily="18" charset="0"/>
                        </a:rPr>
                        <a:t>）</a:t>
                      </a:r>
                      <a:endParaRPr lang="en-US" altLang="zh-TW" sz="1500" dirty="0" smtClean="0">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500" dirty="0" smtClean="0">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500" dirty="0" smtClean="0">
                          <a:latin typeface="Times New Roman" panose="02020603050405020304" pitchFamily="18" charset="0"/>
                          <a:ea typeface="+mn-ea"/>
                          <a:cs typeface="Times New Roman" panose="02020603050405020304" pitchFamily="18" charset="0"/>
                        </a:rPr>
                        <a:t>X &amp; Y</a:t>
                      </a:r>
                      <a:r>
                        <a:rPr lang="zh-TW" altLang="en-US" sz="1500" baseline="0" dirty="0" smtClean="0">
                          <a:latin typeface="Times New Roman" panose="02020603050405020304" pitchFamily="18" charset="0"/>
                          <a:ea typeface="+mn-ea"/>
                          <a:cs typeface="Times New Roman" panose="02020603050405020304" pitchFamily="18" charset="0"/>
                        </a:rPr>
                        <a:t>（</a:t>
                      </a:r>
                      <a:r>
                        <a:rPr lang="zh-TW" altLang="en-US" sz="1500" kern="120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兩個條件都要符合</a:t>
                      </a:r>
                      <a:r>
                        <a:rPr lang="zh-TW" altLang="en-US" sz="1500" baseline="0" dirty="0" smtClean="0">
                          <a:latin typeface="Times New Roman" panose="02020603050405020304" pitchFamily="18" charset="0"/>
                          <a:ea typeface="+mn-ea"/>
                          <a:cs typeface="Times New Roman" panose="02020603050405020304" pitchFamily="18" charset="0"/>
                        </a:rPr>
                        <a:t>）</a:t>
                      </a:r>
                      <a:endParaRPr lang="zh-TW" altLang="en-US" sz="1500" dirty="0" smtClean="0">
                        <a:latin typeface="Times New Roman" panose="02020603050405020304" pitchFamily="18" charset="0"/>
                        <a:ea typeface="微軟正黑體" panose="020B0604030504040204" pitchFamily="34" charset="-120"/>
                        <a:cs typeface="Times New Roman" panose="02020603050405020304" pitchFamily="18" charset="0"/>
                      </a:endParaRPr>
                    </a:p>
                    <a:p>
                      <a:r>
                        <a:rPr lang="en-US" altLang="zh-TW" sz="1500" kern="1200" baseline="0" dirty="0" smtClean="0">
                          <a:solidFill>
                            <a:schemeClr val="dk1"/>
                          </a:solidFill>
                          <a:latin typeface="Times New Roman" panose="02020603050405020304" pitchFamily="18" charset="0"/>
                          <a:ea typeface="+mn-ea"/>
                          <a:cs typeface="Times New Roman" panose="02020603050405020304" pitchFamily="18" charset="0"/>
                        </a:rPr>
                        <a:t>X|Y</a:t>
                      </a:r>
                      <a:r>
                        <a:rPr lang="zh-TW" altLang="en-US" sz="1500" kern="1200" baseline="0" dirty="0" smtClean="0">
                          <a:solidFill>
                            <a:schemeClr val="dk1"/>
                          </a:solidFill>
                          <a:latin typeface="Times New Roman" panose="02020603050405020304" pitchFamily="18" charset="0"/>
                          <a:ea typeface="+mn-ea"/>
                          <a:cs typeface="Times New Roman" panose="02020603050405020304" pitchFamily="18" charset="0"/>
                        </a:rPr>
                        <a:t>（</a:t>
                      </a:r>
                      <a:r>
                        <a:rPr lang="zh-TW" altLang="en-US" sz="1500" kern="120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任一條件符合即可</a:t>
                      </a:r>
                      <a:r>
                        <a:rPr lang="zh-TW" altLang="en-US" sz="1500" kern="1200" baseline="0" dirty="0" smtClean="0">
                          <a:solidFill>
                            <a:schemeClr val="dk1"/>
                          </a:solidFill>
                          <a:latin typeface="Times New Roman" panose="02020603050405020304" pitchFamily="18" charset="0"/>
                          <a:ea typeface="+mn-ea"/>
                          <a:cs typeface="Times New Roman" panose="02020603050405020304" pitchFamily="18" charset="0"/>
                        </a:rPr>
                        <a:t>）</a:t>
                      </a:r>
                      <a:endParaRPr lang="zh-TW" altLang="en-US" sz="1500" kern="1200" baseline="0" dirty="0">
                        <a:solidFill>
                          <a:schemeClr val="dk1"/>
                        </a:solidFill>
                        <a:latin typeface="Times New Roman" panose="02020603050405020304" pitchFamily="18" charset="0"/>
                        <a:ea typeface="+mn-ea"/>
                        <a:cs typeface="Times New Roman" panose="02020603050405020304" pitchFamily="18" charset="0"/>
                      </a:endParaRPr>
                    </a:p>
                  </a:txBody>
                  <a:tcPr marL="51435" marR="51435" marT="25718" marB="25718">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280035">
                <a:tc>
                  <a:txBody>
                    <a:bodyPr/>
                    <a:lstStyle/>
                    <a:p>
                      <a:r>
                        <a:rPr lang="en-US" altLang="zh-TW" sz="1500" dirty="0" smtClean="0">
                          <a:latin typeface="Times New Roman" panose="02020603050405020304" pitchFamily="18" charset="0"/>
                          <a:ea typeface="+mn-ea"/>
                          <a:cs typeface="Times New Roman" panose="02020603050405020304" pitchFamily="18" charset="0"/>
                        </a:rPr>
                        <a:t>"</a:t>
                      </a:r>
                      <a:r>
                        <a:rPr lang="zh-TW" altLang="en-US" sz="1500" dirty="0" smtClean="0">
                          <a:latin typeface="Times New Roman" panose="02020603050405020304" pitchFamily="18" charset="0"/>
                          <a:ea typeface="+mn-ea"/>
                          <a:cs typeface="Times New Roman" panose="02020603050405020304" pitchFamily="18" charset="0"/>
                        </a:rPr>
                        <a:t>把</a:t>
                      </a:r>
                      <a:r>
                        <a:rPr lang="en-US" altLang="zh-TW" sz="1500" dirty="0" smtClean="0">
                          <a:latin typeface="Times New Roman" panose="02020603050405020304" pitchFamily="18" charset="0"/>
                          <a:ea typeface="+mn-ea"/>
                          <a:cs typeface="Times New Roman" panose="02020603050405020304" pitchFamily="18" charset="0"/>
                        </a:rPr>
                        <a:t>"</a:t>
                      </a:r>
                    </a:p>
                  </a:txBody>
                  <a:tcPr marL="51435" marR="51435" marT="25718" marB="25718">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vMerge="1">
                  <a:txBody>
                    <a:bodyPr/>
                    <a:lstStyle/>
                    <a:p>
                      <a:endParaRPr lang="zh-TW" altLang="en-US" sz="2800" dirty="0">
                        <a:latin typeface="微軟正黑體" panose="020B0604030504040204" pitchFamily="34" charset="-120"/>
                        <a:ea typeface="微軟正黑體" panose="020B0604030504040204" pitchFamily="34" charset="-120"/>
                      </a:endParaRPr>
                    </a:p>
                  </a:txBody>
                  <a:tcPr/>
                </a:tc>
                <a:tc vMerge="1">
                  <a:txBody>
                    <a:bodyPr/>
                    <a:lstStyle/>
                    <a:p>
                      <a:endParaRPr lang="zh-TW" altLang="en-US"/>
                    </a:p>
                  </a:txBody>
                  <a:tcPr/>
                </a:tc>
                <a:extLst>
                  <a:ext uri="{0D108BD9-81ED-4DB2-BD59-A6C34878D82A}">
                    <a16:rowId xmlns:a16="http://schemas.microsoft.com/office/drawing/2014/main" val="10002"/>
                  </a:ext>
                </a:extLst>
              </a:tr>
              <a:tr h="280035">
                <a:tc>
                  <a:txBody>
                    <a:bodyPr/>
                    <a:lstStyle/>
                    <a:p>
                      <a:r>
                        <a:rPr lang="en-US" altLang="zh-TW" sz="1500" dirty="0" smtClean="0">
                          <a:latin typeface="Times New Roman" panose="02020603050405020304" pitchFamily="18" charset="0"/>
                          <a:ea typeface="+mn-ea"/>
                          <a:cs typeface="Times New Roman" panose="02020603050405020304" pitchFamily="18" charset="0"/>
                        </a:rPr>
                        <a:t>[word="</a:t>
                      </a:r>
                      <a:r>
                        <a:rPr lang="zh-TW" altLang="en-US" sz="1500" dirty="0" smtClean="0">
                          <a:latin typeface="Times New Roman" panose="02020603050405020304" pitchFamily="18" charset="0"/>
                          <a:ea typeface="+mn-ea"/>
                          <a:cs typeface="Times New Roman" panose="02020603050405020304" pitchFamily="18" charset="0"/>
                        </a:rPr>
                        <a:t>把</a:t>
                      </a:r>
                      <a:r>
                        <a:rPr lang="en-US" altLang="zh-TW" sz="1500" dirty="0" smtClean="0">
                          <a:latin typeface="Times New Roman" panose="02020603050405020304" pitchFamily="18" charset="0"/>
                          <a:ea typeface="+mn-ea"/>
                          <a:cs typeface="Times New Roman" panose="02020603050405020304" pitchFamily="18" charset="0"/>
                        </a:rPr>
                        <a:t>" &amp; </a:t>
                      </a:r>
                      <a:r>
                        <a:rPr lang="en-US" altLang="zh-TW" sz="1500" dirty="0" err="1" smtClean="0">
                          <a:latin typeface="Times New Roman" panose="02020603050405020304" pitchFamily="18" charset="0"/>
                          <a:ea typeface="+mn-ea"/>
                          <a:cs typeface="Times New Roman" panose="02020603050405020304" pitchFamily="18" charset="0"/>
                        </a:rPr>
                        <a:t>pos</a:t>
                      </a:r>
                      <a:r>
                        <a:rPr lang="en-US" altLang="zh-TW" sz="1500" dirty="0" smtClean="0">
                          <a:latin typeface="Times New Roman" panose="02020603050405020304" pitchFamily="18" charset="0"/>
                          <a:ea typeface="+mn-ea"/>
                          <a:cs typeface="Times New Roman" panose="02020603050405020304" pitchFamily="18" charset="0"/>
                        </a:rPr>
                        <a:t>="</a:t>
                      </a:r>
                      <a:r>
                        <a:rPr lang="en-US" altLang="zh-TW" sz="1500" dirty="0" err="1" smtClean="0">
                          <a:latin typeface="Times New Roman" panose="02020603050405020304" pitchFamily="18" charset="0"/>
                          <a:ea typeface="+mn-ea"/>
                          <a:cs typeface="Times New Roman" panose="02020603050405020304" pitchFamily="18" charset="0"/>
                        </a:rPr>
                        <a:t>Nf</a:t>
                      </a:r>
                      <a:r>
                        <a:rPr lang="en-US" altLang="zh-TW" sz="1500" dirty="0" smtClean="0">
                          <a:latin typeface="Times New Roman" panose="02020603050405020304" pitchFamily="18" charset="0"/>
                          <a:ea typeface="+mn-ea"/>
                          <a:cs typeface="Times New Roman" panose="02020603050405020304" pitchFamily="18" charset="0"/>
                        </a:rPr>
                        <a:t>"]</a:t>
                      </a:r>
                      <a:endParaRPr lang="zh-TW" altLang="en-US" sz="1500" dirty="0">
                        <a:latin typeface="Times New Roman" panose="02020603050405020304" pitchFamily="18" charset="0"/>
                        <a:ea typeface="+mn-ea"/>
                        <a:cs typeface="Times New Roman" panose="02020603050405020304" pitchFamily="18" charset="0"/>
                      </a:endParaRPr>
                    </a:p>
                  </a:txBody>
                  <a:tcPr marL="51435" marR="51435" marT="25718" marB="25718">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r>
                        <a:rPr lang="zh-TW" altLang="en-US" sz="1400" dirty="0" smtClean="0">
                          <a:latin typeface="微軟正黑體" panose="020B0604030504040204" pitchFamily="34" charset="-120"/>
                          <a:ea typeface="微軟正黑體" panose="020B0604030504040204" pitchFamily="34" charset="-120"/>
                        </a:rPr>
                        <a:t>「把」：量詞</a:t>
                      </a:r>
                      <a:endParaRPr lang="zh-TW" altLang="en-US" sz="1400" dirty="0">
                        <a:latin typeface="微軟正黑體" panose="020B0604030504040204" pitchFamily="34" charset="-120"/>
                        <a:ea typeface="微軟正黑體" panose="020B0604030504040204" pitchFamily="34" charset="-120"/>
                      </a:endParaRPr>
                    </a:p>
                  </a:txBody>
                  <a:tcPr marL="51435" marR="51435" marT="25718" marB="25718">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vMerge="1">
                  <a:txBody>
                    <a:bodyPr/>
                    <a:lstStyle/>
                    <a:p>
                      <a:endParaRPr lang="zh-TW" altLang="en-US" sz="2600" dirty="0" smtClean="0">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280035">
                <a:tc>
                  <a:txBody>
                    <a:bodyPr/>
                    <a:lstStyle/>
                    <a:p>
                      <a:r>
                        <a:rPr lang="en-US" altLang="zh-TW" sz="1500" dirty="0" smtClean="0">
                          <a:latin typeface="Times New Roman" panose="02020603050405020304" pitchFamily="18" charset="0"/>
                          <a:ea typeface="+mn-ea"/>
                          <a:cs typeface="Times New Roman" panose="02020603050405020304" pitchFamily="18" charset="0"/>
                        </a:rPr>
                        <a:t>[word="</a:t>
                      </a:r>
                      <a:r>
                        <a:rPr lang="zh-TW" altLang="en-US" sz="1500" dirty="0" smtClean="0">
                          <a:latin typeface="Times New Roman" panose="02020603050405020304" pitchFamily="18" charset="0"/>
                          <a:ea typeface="+mn-ea"/>
                          <a:cs typeface="Times New Roman" panose="02020603050405020304" pitchFamily="18" charset="0"/>
                        </a:rPr>
                        <a:t>把</a:t>
                      </a:r>
                      <a:r>
                        <a:rPr lang="en-US" altLang="zh-TW" sz="1500" dirty="0" smtClean="0">
                          <a:latin typeface="Times New Roman" panose="02020603050405020304" pitchFamily="18" charset="0"/>
                          <a:ea typeface="+mn-ea"/>
                          <a:cs typeface="Times New Roman" panose="02020603050405020304" pitchFamily="18" charset="0"/>
                        </a:rPr>
                        <a:t>" &amp; </a:t>
                      </a:r>
                      <a:r>
                        <a:rPr lang="en-US" altLang="zh-TW" sz="1500" dirty="0" err="1" smtClean="0">
                          <a:latin typeface="Times New Roman" panose="02020603050405020304" pitchFamily="18" charset="0"/>
                          <a:ea typeface="+mn-ea"/>
                          <a:cs typeface="Times New Roman" panose="02020603050405020304" pitchFamily="18" charset="0"/>
                        </a:rPr>
                        <a:t>pos</a:t>
                      </a:r>
                      <a:r>
                        <a:rPr lang="en-US" altLang="zh-TW" sz="1500" dirty="0" smtClean="0">
                          <a:latin typeface="Times New Roman" panose="02020603050405020304" pitchFamily="18" charset="0"/>
                          <a:ea typeface="+mn-ea"/>
                          <a:cs typeface="Times New Roman" panose="02020603050405020304" pitchFamily="18" charset="0"/>
                        </a:rPr>
                        <a:t>!="</a:t>
                      </a:r>
                      <a:r>
                        <a:rPr lang="en-US" altLang="zh-TW" sz="1500" dirty="0" err="1" smtClean="0">
                          <a:latin typeface="Times New Roman" panose="02020603050405020304" pitchFamily="18" charset="0"/>
                          <a:ea typeface="+mn-ea"/>
                          <a:cs typeface="Times New Roman" panose="02020603050405020304" pitchFamily="18" charset="0"/>
                        </a:rPr>
                        <a:t>Nf</a:t>
                      </a:r>
                      <a:r>
                        <a:rPr lang="en-US" altLang="zh-TW" sz="1500" dirty="0" smtClean="0">
                          <a:latin typeface="Times New Roman" panose="02020603050405020304" pitchFamily="18" charset="0"/>
                          <a:ea typeface="+mn-ea"/>
                          <a:cs typeface="Times New Roman" panose="02020603050405020304" pitchFamily="18" charset="0"/>
                        </a:rPr>
                        <a:t>"]</a:t>
                      </a:r>
                    </a:p>
                  </a:txBody>
                  <a:tcPr marL="51435" marR="51435" marT="25718" marB="25718">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rowSpan="2">
                  <a:txBody>
                    <a:bodyPr/>
                    <a:lstStyle/>
                    <a:p>
                      <a:r>
                        <a:rPr lang="zh-TW" altLang="en-US" sz="1400" dirty="0" smtClean="0">
                          <a:latin typeface="微軟正黑體" panose="020B0604030504040204" pitchFamily="34" charset="-120"/>
                          <a:ea typeface="微軟正黑體" panose="020B0604030504040204" pitchFamily="34" charset="-120"/>
                        </a:rPr>
                        <a:t>「把」：非量詞</a:t>
                      </a:r>
                      <a:endParaRPr lang="zh-TW" altLang="en-US" sz="1400" dirty="0">
                        <a:latin typeface="微軟正黑體" panose="020B0604030504040204" pitchFamily="34" charset="-120"/>
                        <a:ea typeface="微軟正黑體" panose="020B0604030504040204" pitchFamily="34" charset="-120"/>
                      </a:endParaRPr>
                    </a:p>
                  </a:txBody>
                  <a:tcPr marL="51435" marR="51435" marT="25718" marB="25718">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2600" dirty="0" smtClean="0">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280035">
                <a:tc>
                  <a:txBody>
                    <a:bodyPr/>
                    <a:lstStyle/>
                    <a:p>
                      <a:r>
                        <a:rPr lang="en-US" altLang="zh-TW" sz="1500" dirty="0" smtClean="0">
                          <a:latin typeface="Times New Roman" panose="02020603050405020304" pitchFamily="18" charset="0"/>
                          <a:ea typeface="+mn-ea"/>
                          <a:cs typeface="Times New Roman" panose="02020603050405020304" pitchFamily="18" charset="0"/>
                        </a:rPr>
                        <a:t>[word="</a:t>
                      </a:r>
                      <a:r>
                        <a:rPr lang="zh-TW" altLang="en-US" sz="1500" dirty="0" smtClean="0">
                          <a:latin typeface="Times New Roman" panose="02020603050405020304" pitchFamily="18" charset="0"/>
                          <a:ea typeface="+mn-ea"/>
                          <a:cs typeface="Times New Roman" panose="02020603050405020304" pitchFamily="18" charset="0"/>
                        </a:rPr>
                        <a:t>把</a:t>
                      </a:r>
                      <a:r>
                        <a:rPr lang="en-US" altLang="zh-TW" sz="1500" dirty="0" smtClean="0">
                          <a:latin typeface="Times New Roman" panose="02020603050405020304" pitchFamily="18" charset="0"/>
                          <a:ea typeface="+mn-ea"/>
                          <a:cs typeface="Times New Roman" panose="02020603050405020304" pitchFamily="18" charset="0"/>
                        </a:rPr>
                        <a:t>" &amp; !(</a:t>
                      </a:r>
                      <a:r>
                        <a:rPr lang="en-US" altLang="zh-TW" sz="1500" dirty="0" err="1" smtClean="0">
                          <a:latin typeface="Times New Roman" panose="02020603050405020304" pitchFamily="18" charset="0"/>
                          <a:ea typeface="+mn-ea"/>
                          <a:cs typeface="Times New Roman" panose="02020603050405020304" pitchFamily="18" charset="0"/>
                        </a:rPr>
                        <a:t>pos</a:t>
                      </a:r>
                      <a:r>
                        <a:rPr lang="en-US" altLang="zh-TW" sz="1500" dirty="0" smtClean="0">
                          <a:latin typeface="Times New Roman" panose="02020603050405020304" pitchFamily="18" charset="0"/>
                          <a:ea typeface="+mn-ea"/>
                          <a:cs typeface="Times New Roman" panose="02020603050405020304" pitchFamily="18" charset="0"/>
                        </a:rPr>
                        <a:t>="</a:t>
                      </a:r>
                      <a:r>
                        <a:rPr lang="en-US" altLang="zh-TW" sz="1500" dirty="0" err="1" smtClean="0">
                          <a:latin typeface="Times New Roman" panose="02020603050405020304" pitchFamily="18" charset="0"/>
                          <a:ea typeface="+mn-ea"/>
                          <a:cs typeface="Times New Roman" panose="02020603050405020304" pitchFamily="18" charset="0"/>
                        </a:rPr>
                        <a:t>Nf</a:t>
                      </a:r>
                      <a:r>
                        <a:rPr lang="en-US" altLang="zh-TW" sz="1500" dirty="0" smtClean="0">
                          <a:latin typeface="Times New Roman" panose="02020603050405020304" pitchFamily="18" charset="0"/>
                          <a:ea typeface="+mn-ea"/>
                          <a:cs typeface="Times New Roman" panose="02020603050405020304" pitchFamily="18" charset="0"/>
                        </a:rPr>
                        <a:t>")]</a:t>
                      </a:r>
                    </a:p>
                  </a:txBody>
                  <a:tcPr marL="51435" marR="51435" marT="25718" marB="25718">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vMerge="1">
                  <a:txBody>
                    <a:bodyPr/>
                    <a:lstStyle/>
                    <a:p>
                      <a:endParaRPr lang="zh-TW" altLang="en-US" sz="2800" dirty="0">
                        <a:latin typeface="微軟正黑體" panose="020B0604030504040204" pitchFamily="34" charset="-120"/>
                        <a:ea typeface="微軟正黑體" panose="020B0604030504040204" pitchFamily="34" charset="-120"/>
                      </a:endParaRPr>
                    </a:p>
                  </a:txBody>
                  <a:tcPr/>
                </a:tc>
                <a:tc vMerge="1">
                  <a:txBody>
                    <a:bodyPr/>
                    <a:lstStyle/>
                    <a:p>
                      <a:endParaRPr lang="zh-TW" altLang="en-US"/>
                    </a:p>
                  </a:txBody>
                  <a:tcPr/>
                </a:tc>
                <a:extLst>
                  <a:ext uri="{0D108BD9-81ED-4DB2-BD59-A6C34878D82A}">
                    <a16:rowId xmlns:a16="http://schemas.microsoft.com/office/drawing/2014/main" val="10005"/>
                  </a:ext>
                </a:extLst>
              </a:tr>
              <a:tr h="280035">
                <a:tc>
                  <a:txBody>
                    <a:bodyPr/>
                    <a:lstStyle/>
                    <a:p>
                      <a:r>
                        <a:rPr lang="en-US" altLang="zh-TW" sz="1500" dirty="0" smtClean="0">
                          <a:latin typeface="Times New Roman" panose="02020603050405020304" pitchFamily="18" charset="0"/>
                          <a:ea typeface="+mn-ea"/>
                          <a:cs typeface="Times New Roman" panose="02020603050405020304" pitchFamily="18" charset="0"/>
                        </a:rPr>
                        <a:t>[word="</a:t>
                      </a:r>
                      <a:r>
                        <a:rPr lang="zh-TW" altLang="en-US" sz="1500" dirty="0" smtClean="0">
                          <a:latin typeface="Times New Roman" panose="02020603050405020304" pitchFamily="18" charset="0"/>
                          <a:ea typeface="+mn-ea"/>
                          <a:cs typeface="Times New Roman" panose="02020603050405020304" pitchFamily="18" charset="0"/>
                        </a:rPr>
                        <a:t>把</a:t>
                      </a:r>
                      <a:r>
                        <a:rPr lang="en-US" altLang="zh-TW" sz="1500" dirty="0" smtClean="0">
                          <a:latin typeface="Times New Roman" panose="02020603050405020304" pitchFamily="18" charset="0"/>
                          <a:ea typeface="+mn-ea"/>
                          <a:cs typeface="Times New Roman" panose="02020603050405020304" pitchFamily="18" charset="0"/>
                        </a:rPr>
                        <a:t>" &amp; </a:t>
                      </a:r>
                      <a:r>
                        <a:rPr lang="en-US" altLang="zh-TW" sz="1500" dirty="0" err="1" smtClean="0">
                          <a:latin typeface="Times New Roman" panose="02020603050405020304" pitchFamily="18" charset="0"/>
                          <a:ea typeface="+mn-ea"/>
                          <a:cs typeface="Times New Roman" panose="02020603050405020304" pitchFamily="18" charset="0"/>
                        </a:rPr>
                        <a:t>pos</a:t>
                      </a:r>
                      <a:r>
                        <a:rPr lang="en-US" altLang="zh-TW" sz="1500" dirty="0" smtClean="0">
                          <a:latin typeface="Times New Roman" panose="02020603050405020304" pitchFamily="18" charset="0"/>
                          <a:ea typeface="+mn-ea"/>
                          <a:cs typeface="Times New Roman" panose="02020603050405020304" pitchFamily="18" charset="0"/>
                        </a:rPr>
                        <a:t>="</a:t>
                      </a:r>
                      <a:r>
                        <a:rPr lang="en-US" altLang="zh-TW" sz="1500" dirty="0" err="1" smtClean="0">
                          <a:latin typeface="Times New Roman" panose="02020603050405020304" pitchFamily="18" charset="0"/>
                          <a:ea typeface="+mn-ea"/>
                          <a:cs typeface="Times New Roman" panose="02020603050405020304" pitchFamily="18" charset="0"/>
                        </a:rPr>
                        <a:t>Nf|Na</a:t>
                      </a:r>
                      <a:r>
                        <a:rPr lang="en-US" altLang="zh-TW" sz="1500" dirty="0" smtClean="0">
                          <a:latin typeface="Times New Roman" panose="02020603050405020304" pitchFamily="18" charset="0"/>
                          <a:ea typeface="+mn-ea"/>
                          <a:cs typeface="Times New Roman" panose="02020603050405020304" pitchFamily="18" charset="0"/>
                        </a:rPr>
                        <a:t>"]</a:t>
                      </a:r>
                      <a:endParaRPr lang="zh-TW" altLang="en-US" sz="1500" dirty="0">
                        <a:latin typeface="Times New Roman" panose="02020603050405020304" pitchFamily="18" charset="0"/>
                        <a:ea typeface="+mn-ea"/>
                        <a:cs typeface="Times New Roman" panose="02020603050405020304" pitchFamily="18" charset="0"/>
                      </a:endParaRPr>
                    </a:p>
                  </a:txBody>
                  <a:tcPr marL="51435" marR="51435" marT="25718" marB="25718">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rowSpan="2">
                  <a:txBody>
                    <a:bodyPr/>
                    <a:lstStyle/>
                    <a:p>
                      <a:r>
                        <a:rPr lang="zh-TW" altLang="en-US" sz="1400" dirty="0" smtClean="0">
                          <a:latin typeface="微軟正黑體" panose="020B0604030504040204" pitchFamily="34" charset="-120"/>
                          <a:ea typeface="微軟正黑體" panose="020B0604030504040204" pitchFamily="34" charset="-120"/>
                        </a:rPr>
                        <a:t>「把」：量詞或名詞</a:t>
                      </a:r>
                      <a:endParaRPr lang="zh-TW" altLang="en-US" sz="1400" dirty="0">
                        <a:latin typeface="微軟正黑體" panose="020B0604030504040204" pitchFamily="34" charset="-120"/>
                        <a:ea typeface="微軟正黑體" panose="020B0604030504040204" pitchFamily="34" charset="-120"/>
                      </a:endParaRPr>
                    </a:p>
                  </a:txBody>
                  <a:tcPr marL="51435" marR="51435" marT="25718" marB="25718">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vMerge="1">
                  <a:txBody>
                    <a:bodyPr/>
                    <a:lstStyle/>
                    <a:p>
                      <a:endParaRPr lang="zh-TW" altLang="en-US" sz="2600" kern="1200" baseline="0" dirty="0">
                        <a:solidFill>
                          <a:schemeClr val="dk1"/>
                        </a:solidFill>
                        <a:latin typeface="Times New Roman" panose="02020603050405020304" pitchFamily="18" charset="0"/>
                        <a:ea typeface="+mn-ea"/>
                        <a:cs typeface="Times New Roman" panose="02020603050405020304" pitchFamily="18"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r h="280035">
                <a:tc>
                  <a:txBody>
                    <a:bodyPr/>
                    <a:lstStyle/>
                    <a:p>
                      <a:r>
                        <a:rPr lang="pt-BR" altLang="zh-TW" sz="1500" dirty="0" smtClean="0">
                          <a:latin typeface="Times New Roman" panose="02020603050405020304" pitchFamily="18" charset="0"/>
                          <a:ea typeface="+mn-ea"/>
                          <a:cs typeface="Times New Roman" panose="02020603050405020304" pitchFamily="18" charset="0"/>
                        </a:rPr>
                        <a:t>[word="</a:t>
                      </a:r>
                      <a:r>
                        <a:rPr lang="zh-TW" altLang="pt-BR" sz="1500" dirty="0" smtClean="0">
                          <a:latin typeface="Times New Roman" panose="02020603050405020304" pitchFamily="18" charset="0"/>
                          <a:ea typeface="+mn-ea"/>
                          <a:cs typeface="Times New Roman" panose="02020603050405020304" pitchFamily="18" charset="0"/>
                        </a:rPr>
                        <a:t>把</a:t>
                      </a:r>
                      <a:r>
                        <a:rPr lang="pt-BR" altLang="zh-TW" sz="1500" dirty="0" smtClean="0">
                          <a:latin typeface="Times New Roman" panose="02020603050405020304" pitchFamily="18" charset="0"/>
                          <a:ea typeface="+mn-ea"/>
                          <a:cs typeface="Times New Roman" panose="02020603050405020304" pitchFamily="18" charset="0"/>
                        </a:rPr>
                        <a:t>" &amp; (pos="Nf"|pos="Na")]</a:t>
                      </a:r>
                      <a:endParaRPr lang="zh-TW" altLang="en-US" sz="1500" dirty="0">
                        <a:latin typeface="Times New Roman" panose="02020603050405020304" pitchFamily="18" charset="0"/>
                        <a:ea typeface="+mn-ea"/>
                        <a:cs typeface="Times New Roman" panose="02020603050405020304" pitchFamily="18" charset="0"/>
                      </a:endParaRPr>
                    </a:p>
                  </a:txBody>
                  <a:tcPr marL="51435" marR="51435" marT="25718" marB="25718">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vMerge="1">
                  <a:txBody>
                    <a:bodyPr/>
                    <a:lstStyle/>
                    <a:p>
                      <a:endParaRPr lang="zh-TW" altLang="en-US" sz="2800" dirty="0">
                        <a:latin typeface="微軟正黑體" panose="020B0604030504040204" pitchFamily="34" charset="-120"/>
                        <a:ea typeface="微軟正黑體" panose="020B0604030504040204" pitchFamily="34" charset="-12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0007"/>
                  </a:ext>
                </a:extLst>
              </a:tr>
              <a:tr h="1062990">
                <a:tc>
                  <a:txBody>
                    <a:bodyPr/>
                    <a:lstStyle/>
                    <a:p>
                      <a:r>
                        <a:rPr lang="pt-BR" altLang="zh-TW" sz="1500" dirty="0" smtClean="0">
                          <a:latin typeface="Times New Roman" panose="02020603050405020304" pitchFamily="18" charset="0"/>
                          <a:ea typeface="+mn-ea"/>
                          <a:cs typeface="Times New Roman" panose="02020603050405020304" pitchFamily="18" charset="0"/>
                        </a:rPr>
                        <a:t>[word="</a:t>
                      </a:r>
                      <a:r>
                        <a:rPr lang="zh-TW" altLang="pt-BR" sz="1500" dirty="0" smtClean="0">
                          <a:latin typeface="Times New Roman" panose="02020603050405020304" pitchFamily="18" charset="0"/>
                          <a:ea typeface="+mn-ea"/>
                          <a:cs typeface="Times New Roman" panose="02020603050405020304" pitchFamily="18" charset="0"/>
                        </a:rPr>
                        <a:t>把</a:t>
                      </a:r>
                      <a:r>
                        <a:rPr lang="pt-BR" altLang="zh-TW" sz="1500" dirty="0" smtClean="0">
                          <a:latin typeface="Times New Roman" panose="02020603050405020304" pitchFamily="18" charset="0"/>
                          <a:ea typeface="+mn-ea"/>
                          <a:cs typeface="Times New Roman" panose="02020603050405020304" pitchFamily="18" charset="0"/>
                        </a:rPr>
                        <a:t>" &amp; pos="Nf" &amp; pos="Na"]</a:t>
                      </a:r>
                      <a:endParaRPr lang="zh-TW" altLang="en-US" sz="1500" dirty="0">
                        <a:latin typeface="Times New Roman" panose="02020603050405020304" pitchFamily="18" charset="0"/>
                        <a:ea typeface="+mn-ea"/>
                        <a:cs typeface="Times New Roman" panose="02020603050405020304" pitchFamily="18" charset="0"/>
                      </a:endParaRPr>
                    </a:p>
                  </a:txBody>
                  <a:tcPr marL="51435" marR="51435" marT="25718" marB="25718">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「把」：同時為量詞與名詞</a:t>
                      </a:r>
                      <a:endParaRPr lang="zh-TW" altLang="en-US" sz="1400" dirty="0">
                        <a:latin typeface="微軟正黑體" panose="020B0604030504040204" pitchFamily="34" charset="-120"/>
                        <a:ea typeface="微軟正黑體" panose="020B0604030504040204" pitchFamily="34" charset="-120"/>
                      </a:endParaRPr>
                    </a:p>
                  </a:txBody>
                  <a:tcPr marL="51435" marR="51435" marT="25718" marB="25718">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vMerge="1">
                  <a:txBody>
                    <a:bodyPr/>
                    <a:lstStyle/>
                    <a:p>
                      <a:endParaRPr lang="zh-TW" altLang="en-US" sz="2600" dirty="0">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4295" y="4343152"/>
            <a:ext cx="261236" cy="262811"/>
          </a:xfrm>
          <a:prstGeom prst="rect">
            <a:avLst/>
          </a:prstGeom>
        </p:spPr>
      </p:pic>
      <p:sp>
        <p:nvSpPr>
          <p:cNvPr id="5" name="投影片編號版面配置區 4"/>
          <p:cNvSpPr>
            <a:spLocks noGrp="1"/>
          </p:cNvSpPr>
          <p:nvPr>
            <p:ph type="sldNum" sz="quarter" idx="12"/>
          </p:nvPr>
        </p:nvSpPr>
        <p:spPr/>
        <p:txBody>
          <a:bodyPr>
            <a:normAutofit/>
          </a:bodyPr>
          <a:lstStyle/>
          <a:p>
            <a:fld id="{A5D60DA8-43B6-4522-9FD3-91AEFA8EA617}" type="slidenum">
              <a:rPr lang="zh-TW" altLang="en-US" smtClean="0"/>
              <a:t>45</a:t>
            </a:fld>
            <a:endParaRPr lang="zh-TW" altLang="en-US"/>
          </a:p>
        </p:txBody>
      </p:sp>
    </p:spTree>
    <p:extLst>
      <p:ext uri="{BB962C8B-B14F-4D97-AF65-F5344CB8AC3E}">
        <p14:creationId xmlns:p14="http://schemas.microsoft.com/office/powerpoint/2010/main" val="33505217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a:bodyPr>
          <a:lstStyle/>
          <a:p>
            <a:r>
              <a:rPr lang="en-US" altLang="zh-TW" b="1" dirty="0">
                <a:latin typeface="Times New Roman" panose="02020603050405020304" pitchFamily="18" charset="0"/>
                <a:ea typeface="微軟正黑體" panose="020B0604030504040204" pitchFamily="34" charset="-120"/>
                <a:cs typeface="Times New Roman" panose="02020603050405020304" pitchFamily="18" charset="0"/>
              </a:rPr>
              <a:t>CQP</a:t>
            </a:r>
            <a:r>
              <a:rPr lang="zh-TW" altLang="en-US" b="1" dirty="0" smtClean="0">
                <a:latin typeface="Times New Roman" panose="02020603050405020304" pitchFamily="18" charset="0"/>
                <a:ea typeface="微軟正黑體" panose="020B0604030504040204" pitchFamily="34" charset="-120"/>
                <a:cs typeface="Times New Roman" panose="02020603050405020304" pitchFamily="18" charset="0"/>
              </a:rPr>
              <a:t>查詢式</a:t>
            </a:r>
            <a:r>
              <a:rPr lang="en-US" altLang="zh-TW" b="1" dirty="0" smtClean="0">
                <a:latin typeface="Times New Roman" panose="02020603050405020304" pitchFamily="18" charset="0"/>
                <a:ea typeface="微軟正黑體" panose="020B0604030504040204" pitchFamily="34" charset="-120"/>
                <a:cs typeface="Times New Roman" panose="02020603050405020304" pitchFamily="18" charset="0"/>
              </a:rPr>
              <a:t>&amp;</a:t>
            </a:r>
            <a:r>
              <a:rPr lang="zh-TW" altLang="en-US" b="1" dirty="0">
                <a:latin typeface="Times New Roman" panose="02020603050405020304" pitchFamily="18" charset="0"/>
                <a:ea typeface="微軟正黑體" panose="020B0604030504040204" pitchFamily="34" charset="-120"/>
                <a:cs typeface="Times New Roman" panose="02020603050405020304" pitchFamily="18" charset="0"/>
              </a:rPr>
              <a:t>萬用字元</a:t>
            </a:r>
          </a:p>
        </p:txBody>
      </p:sp>
      <p:graphicFrame>
        <p:nvGraphicFramePr>
          <p:cNvPr id="7" name="表格 6"/>
          <p:cNvGraphicFramePr>
            <a:graphicFrameLocks noGrp="1"/>
          </p:cNvGraphicFramePr>
          <p:nvPr>
            <p:extLst/>
          </p:nvPr>
        </p:nvGraphicFramePr>
        <p:xfrm>
          <a:off x="1238677" y="2377721"/>
          <a:ext cx="6666651" cy="2874652"/>
        </p:xfrm>
        <a:graphic>
          <a:graphicData uri="http://schemas.openxmlformats.org/drawingml/2006/table">
            <a:tbl>
              <a:tblPr firstRow="1" bandRow="1">
                <a:tableStyleId>{21E4AEA4-8DFA-4A89-87EB-49C32662AFE0}</a:tableStyleId>
              </a:tblPr>
              <a:tblGrid>
                <a:gridCol w="2793118">
                  <a:extLst>
                    <a:ext uri="{9D8B030D-6E8A-4147-A177-3AD203B41FA5}">
                      <a16:colId xmlns:a16="http://schemas.microsoft.com/office/drawing/2014/main" val="20000"/>
                    </a:ext>
                  </a:extLst>
                </a:gridCol>
                <a:gridCol w="1866171">
                  <a:extLst>
                    <a:ext uri="{9D8B030D-6E8A-4147-A177-3AD203B41FA5}">
                      <a16:colId xmlns:a16="http://schemas.microsoft.com/office/drawing/2014/main" val="20001"/>
                    </a:ext>
                  </a:extLst>
                </a:gridCol>
                <a:gridCol w="2007362">
                  <a:extLst>
                    <a:ext uri="{9D8B030D-6E8A-4147-A177-3AD203B41FA5}">
                      <a16:colId xmlns:a16="http://schemas.microsoft.com/office/drawing/2014/main" val="20002"/>
                    </a:ext>
                  </a:extLst>
                </a:gridCol>
              </a:tblGrid>
              <a:tr h="280035">
                <a:tc>
                  <a:txBody>
                    <a:bodyPr/>
                    <a:lstStyle/>
                    <a:p>
                      <a:r>
                        <a:rPr lang="zh-TW" altLang="en-US" sz="1500" b="1" kern="1200" dirty="0" smtClean="0">
                          <a:solidFill>
                            <a:schemeClr val="tx1"/>
                          </a:solidFill>
                          <a:latin typeface="微軟正黑體" panose="020B0604030504040204" pitchFamily="34" charset="-120"/>
                          <a:ea typeface="微軟正黑體" panose="020B0604030504040204" pitchFamily="34" charset="-120"/>
                          <a:cs typeface="+mn-cs"/>
                        </a:rPr>
                        <a:t>符號</a:t>
                      </a:r>
                      <a:endParaRPr lang="zh-TW" altLang="en-US" sz="1500" b="1" kern="1200" dirty="0">
                        <a:solidFill>
                          <a:schemeClr val="tx1"/>
                        </a:solidFill>
                        <a:latin typeface="微軟正黑體" panose="020B0604030504040204" pitchFamily="34" charset="-120"/>
                        <a:ea typeface="微軟正黑體" panose="020B0604030504040204" pitchFamily="34" charset="-120"/>
                        <a:cs typeface="+mn-cs"/>
                      </a:endParaRPr>
                    </a:p>
                  </a:txBody>
                  <a:tcPr marL="51435" marR="51435" marT="25718" marB="25718">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500" b="1" kern="1200" dirty="0" smtClean="0">
                          <a:solidFill>
                            <a:schemeClr val="tx1"/>
                          </a:solidFill>
                          <a:latin typeface="微軟正黑體" panose="020B0604030504040204" pitchFamily="34" charset="-120"/>
                          <a:ea typeface="微軟正黑體" panose="020B0604030504040204" pitchFamily="34" charset="-120"/>
                          <a:cs typeface="+mn-cs"/>
                        </a:rPr>
                        <a:t>符合之搜尋結果</a:t>
                      </a:r>
                    </a:p>
                  </a:txBody>
                  <a:tcPr marL="51435" marR="51435" marT="25718" marB="25718">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TW" altLang="en-US" sz="1500" b="1" kern="1200" dirty="0" smtClean="0">
                          <a:solidFill>
                            <a:schemeClr val="tx1"/>
                          </a:solidFill>
                          <a:latin typeface="微軟正黑體" panose="020B0604030504040204" pitchFamily="34" charset="-120"/>
                          <a:ea typeface="微軟正黑體" panose="020B0604030504040204" pitchFamily="34" charset="-120"/>
                          <a:cs typeface="+mn-cs"/>
                        </a:rPr>
                        <a:t>說明</a:t>
                      </a:r>
                      <a:endParaRPr lang="zh-TW" altLang="en-US" sz="1500" b="1" kern="1200" dirty="0">
                        <a:solidFill>
                          <a:schemeClr val="tx1"/>
                        </a:solidFill>
                        <a:latin typeface="微軟正黑體" panose="020B0604030504040204" pitchFamily="34" charset="-120"/>
                        <a:ea typeface="微軟正黑體" panose="020B0604030504040204" pitchFamily="34" charset="-120"/>
                        <a:cs typeface="+mn-cs"/>
                      </a:endParaRPr>
                    </a:p>
                  </a:txBody>
                  <a:tcPr marL="51435" marR="51435" marT="25718" marB="25718">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08635">
                <a:tc>
                  <a:txBody>
                    <a:bodyPr/>
                    <a:lstStyle/>
                    <a:p>
                      <a:r>
                        <a:rPr lang="en-US" altLang="zh-TW" sz="1500" dirty="0" smtClean="0"/>
                        <a:t>[word=</a:t>
                      </a:r>
                      <a:r>
                        <a:rPr lang="en-US" altLang="zh-TW" sz="1500" dirty="0" smtClean="0">
                          <a:latin typeface="Times New Roman" panose="02020603050405020304" pitchFamily="18" charset="0"/>
                          <a:ea typeface="+mn-ea"/>
                          <a:cs typeface="Times New Roman" panose="02020603050405020304" pitchFamily="18" charset="0"/>
                        </a:rPr>
                        <a:t>"</a:t>
                      </a:r>
                      <a:r>
                        <a:rPr lang="zh-TW" altLang="en-US" sz="1500" dirty="0" smtClean="0"/>
                        <a:t>心無旁</a:t>
                      </a:r>
                      <a:r>
                        <a:rPr lang="en-US" altLang="zh-TW" sz="1500" dirty="0" smtClean="0"/>
                        <a:t>.</a:t>
                      </a:r>
                      <a:r>
                        <a:rPr lang="en-US" altLang="zh-TW" sz="1500" dirty="0" smtClean="0">
                          <a:latin typeface="Times New Roman" panose="02020603050405020304" pitchFamily="18" charset="0"/>
                          <a:ea typeface="+mn-ea"/>
                          <a:cs typeface="Times New Roman" panose="02020603050405020304" pitchFamily="18" charset="0"/>
                        </a:rPr>
                        <a:t>"</a:t>
                      </a:r>
                      <a:r>
                        <a:rPr lang="en-US" altLang="zh-TW" sz="1500" dirty="0" smtClean="0"/>
                        <a:t>]</a:t>
                      </a:r>
                      <a:endParaRPr lang="zh-TW" altLang="en-US" sz="1500" dirty="0"/>
                    </a:p>
                  </a:txBody>
                  <a:tcPr marL="51435" marR="51435" marT="25718" marB="25718">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TW" altLang="en-US" sz="1500" dirty="0" smtClean="0"/>
                        <a:t>心無旁騖，心無旁鶩，心無旁顧</a:t>
                      </a:r>
                      <a:endParaRPr lang="zh-TW" altLang="en-US" sz="1500" dirty="0"/>
                    </a:p>
                  </a:txBody>
                  <a:tcPr marL="51435" marR="51435" marT="25718" marB="25718">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1500" dirty="0" smtClean="0"/>
                        <a:t>.</a:t>
                      </a:r>
                      <a:r>
                        <a:rPr lang="zh-TW" altLang="en-US" sz="1500" dirty="0" smtClean="0"/>
                        <a:t>（</a:t>
                      </a:r>
                      <a:r>
                        <a:rPr lang="zh-TW" altLang="en-US" sz="1500" dirty="0" smtClean="0">
                          <a:latin typeface="微軟正黑體" panose="020B0604030504040204" pitchFamily="34" charset="-120"/>
                          <a:ea typeface="微軟正黑體" panose="020B0604030504040204" pitchFamily="34" charset="-120"/>
                        </a:rPr>
                        <a:t>代替一個字</a:t>
                      </a:r>
                      <a:r>
                        <a:rPr lang="zh-TW" altLang="en-US" sz="1500" dirty="0" smtClean="0"/>
                        <a:t>）</a:t>
                      </a:r>
                      <a:endParaRPr lang="zh-TW" altLang="en-US" sz="1500" dirty="0"/>
                    </a:p>
                  </a:txBody>
                  <a:tcPr marL="51435" marR="51435" marT="25718" marB="25718">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80035">
                <a:tc>
                  <a:txBody>
                    <a:bodyPr/>
                    <a:lstStyle/>
                    <a:p>
                      <a:r>
                        <a:rPr lang="en-US" altLang="zh-TW" sz="1500" dirty="0" smtClean="0"/>
                        <a:t>[word="</a:t>
                      </a:r>
                      <a:r>
                        <a:rPr lang="zh-TW" altLang="en-US" sz="1500" dirty="0" smtClean="0"/>
                        <a:t>哈*</a:t>
                      </a:r>
                      <a:r>
                        <a:rPr lang="en-US" altLang="zh-TW" sz="1500" dirty="0" smtClean="0"/>
                        <a:t>"]</a:t>
                      </a:r>
                      <a:endParaRPr lang="zh-TW" altLang="en-US" sz="1500" dirty="0"/>
                    </a:p>
                  </a:txBody>
                  <a:tcPr marL="51435" marR="51435" marT="25718" marB="25718">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TW" altLang="en-US" sz="1500" dirty="0" smtClean="0"/>
                        <a:t>哈，哈哈，哈哈哈</a:t>
                      </a:r>
                      <a:endParaRPr lang="zh-TW" altLang="en-US" sz="1500" dirty="0"/>
                    </a:p>
                  </a:txBody>
                  <a:tcPr marL="51435" marR="51435" marT="25718" marB="25718">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1500" dirty="0" smtClean="0"/>
                        <a:t>*</a:t>
                      </a:r>
                      <a:r>
                        <a:rPr lang="zh-TW" altLang="en-US" sz="1500" dirty="0" smtClean="0"/>
                        <a:t>（</a:t>
                      </a:r>
                      <a:r>
                        <a:rPr lang="zh-TW" altLang="en-US" sz="1500" kern="1200" dirty="0" smtClean="0">
                          <a:solidFill>
                            <a:schemeClr val="dk1"/>
                          </a:solidFill>
                          <a:latin typeface="微軟正黑體" panose="020B0604030504040204" pitchFamily="34" charset="-120"/>
                          <a:ea typeface="微軟正黑體" panose="020B0604030504040204" pitchFamily="34" charset="-120"/>
                          <a:cs typeface="+mn-cs"/>
                        </a:rPr>
                        <a:t>前字重複</a:t>
                      </a:r>
                      <a:r>
                        <a:rPr lang="en-US" altLang="zh-TW" sz="1500" kern="1200" dirty="0" smtClean="0">
                          <a:solidFill>
                            <a:schemeClr val="dk1"/>
                          </a:solidFill>
                          <a:latin typeface="Times New Roman" panose="02020603050405020304" pitchFamily="18" charset="0"/>
                          <a:ea typeface="微軟正黑體" panose="020B0604030504040204" pitchFamily="34" charset="-120"/>
                          <a:cs typeface="Times New Roman" panose="02020603050405020304" pitchFamily="18" charset="0"/>
                        </a:rPr>
                        <a:t>0~N</a:t>
                      </a:r>
                      <a:r>
                        <a:rPr lang="zh-TW" altLang="en-US" sz="1500" kern="1200" dirty="0" smtClean="0">
                          <a:solidFill>
                            <a:schemeClr val="dk1"/>
                          </a:solidFill>
                          <a:latin typeface="微軟正黑體" panose="020B0604030504040204" pitchFamily="34" charset="-120"/>
                          <a:ea typeface="微軟正黑體" panose="020B0604030504040204" pitchFamily="34" charset="-120"/>
                          <a:cs typeface="+mn-cs"/>
                        </a:rPr>
                        <a:t>次</a:t>
                      </a:r>
                      <a:r>
                        <a:rPr lang="zh-TW" altLang="en-US" sz="1500" dirty="0" smtClean="0"/>
                        <a:t>）</a:t>
                      </a:r>
                      <a:endParaRPr lang="zh-TW" altLang="en-US" sz="1500" dirty="0"/>
                    </a:p>
                  </a:txBody>
                  <a:tcPr marL="51435" marR="51435" marT="25718" marB="25718">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08635">
                <a:tc>
                  <a:txBody>
                    <a:bodyPr/>
                    <a:lstStyle/>
                    <a:p>
                      <a:r>
                        <a:rPr lang="en-US" altLang="zh-TW" sz="1500" dirty="0" smtClean="0"/>
                        <a:t>[word="</a:t>
                      </a:r>
                      <a:r>
                        <a:rPr lang="zh-TW" altLang="en-US" sz="1500" dirty="0" smtClean="0"/>
                        <a:t>把</a:t>
                      </a:r>
                      <a:r>
                        <a:rPr lang="en-US" altLang="zh-TW" sz="1500" dirty="0" smtClean="0"/>
                        <a:t>" &amp; </a:t>
                      </a:r>
                      <a:r>
                        <a:rPr lang="en-US" altLang="zh-TW" sz="1500" dirty="0" err="1" smtClean="0"/>
                        <a:t>pos</a:t>
                      </a:r>
                      <a:r>
                        <a:rPr lang="en-US" altLang="zh-TW" sz="1500" dirty="0" smtClean="0"/>
                        <a:t>!="V.*"]</a:t>
                      </a:r>
                      <a:endParaRPr lang="zh-TW" altLang="en-US" sz="1500" dirty="0"/>
                    </a:p>
                  </a:txBody>
                  <a:tcPr marL="51435" marR="51435" marT="25718" marB="25718">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TW" altLang="en-US" sz="1500" dirty="0" smtClean="0"/>
                        <a:t>非動詞「把」</a:t>
                      </a:r>
                      <a:endParaRPr lang="zh-TW" altLang="en-US" sz="1500" dirty="0"/>
                    </a:p>
                  </a:txBody>
                  <a:tcPr marL="51435" marR="51435" marT="25718" marB="25718">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1500" dirty="0" smtClean="0"/>
                        <a:t>X.*</a:t>
                      </a:r>
                      <a:r>
                        <a:rPr lang="zh-TW" altLang="en-US" sz="1500" dirty="0" smtClean="0"/>
                        <a:t>（</a:t>
                      </a:r>
                      <a:r>
                        <a:rPr lang="zh-TW" altLang="en-US" sz="1500" kern="1200" dirty="0" smtClean="0">
                          <a:solidFill>
                            <a:schemeClr val="dk1"/>
                          </a:solidFill>
                          <a:latin typeface="微軟正黑體" panose="020B0604030504040204" pitchFamily="34" charset="-120"/>
                          <a:ea typeface="微軟正黑體" panose="020B0604030504040204" pitchFamily="34" charset="-120"/>
                          <a:cs typeface="+mn-cs"/>
                        </a:rPr>
                        <a:t>以</a:t>
                      </a:r>
                      <a:r>
                        <a:rPr lang="en-US" altLang="zh-TW" sz="1500" kern="1200" dirty="0" smtClean="0">
                          <a:solidFill>
                            <a:schemeClr val="dk1"/>
                          </a:solidFill>
                          <a:latin typeface="Times New Roman" panose="02020603050405020304" pitchFamily="18" charset="0"/>
                          <a:ea typeface="微軟正黑體" panose="020B0604030504040204" pitchFamily="34" charset="-120"/>
                          <a:cs typeface="Times New Roman" panose="02020603050405020304" pitchFamily="18" charset="0"/>
                        </a:rPr>
                        <a:t>X</a:t>
                      </a:r>
                      <a:r>
                        <a:rPr lang="zh-TW" altLang="en-US" sz="1500" kern="1200" dirty="0" smtClean="0">
                          <a:solidFill>
                            <a:schemeClr val="dk1"/>
                          </a:solidFill>
                          <a:latin typeface="微軟正黑體" panose="020B0604030504040204" pitchFamily="34" charset="-120"/>
                          <a:ea typeface="微軟正黑體" panose="020B0604030504040204" pitchFamily="34" charset="-120"/>
                          <a:cs typeface="+mn-cs"/>
                        </a:rPr>
                        <a:t>開頭的所有詞類</a:t>
                      </a:r>
                      <a:r>
                        <a:rPr lang="zh-TW" altLang="en-US" sz="1500" dirty="0" smtClean="0"/>
                        <a:t>）</a:t>
                      </a:r>
                      <a:endParaRPr lang="zh-TW" altLang="en-US" sz="1500" dirty="0"/>
                    </a:p>
                  </a:txBody>
                  <a:tcPr marL="51435" marR="51435" marT="25718" marB="25718">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80035">
                <a:tc>
                  <a:txBody>
                    <a:bodyPr/>
                    <a:lstStyle/>
                    <a:p>
                      <a:r>
                        <a:rPr lang="en-US" altLang="zh-TW" sz="1500" dirty="0" smtClean="0"/>
                        <a:t>[word="[</a:t>
                      </a:r>
                      <a:r>
                        <a:rPr lang="zh-TW" altLang="en-US" sz="1500" dirty="0" smtClean="0"/>
                        <a:t>台臺</a:t>
                      </a:r>
                      <a:r>
                        <a:rPr lang="en-US" altLang="zh-TW" sz="1500" dirty="0" smtClean="0"/>
                        <a:t>]</a:t>
                      </a:r>
                      <a:r>
                        <a:rPr lang="zh-TW" altLang="en-US" sz="1500" dirty="0" smtClean="0"/>
                        <a:t>北</a:t>
                      </a:r>
                      <a:r>
                        <a:rPr lang="en-US" altLang="zh-TW" sz="1500" dirty="0" smtClean="0"/>
                        <a:t>"]</a:t>
                      </a:r>
                      <a:endParaRPr lang="zh-TW" altLang="en-US" sz="1500" dirty="0"/>
                    </a:p>
                  </a:txBody>
                  <a:tcPr marL="51435" marR="51435" marT="25718" marB="25718">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TW" altLang="en-US" sz="1500" dirty="0" smtClean="0"/>
                        <a:t>台北，臺北</a:t>
                      </a:r>
                      <a:endParaRPr lang="zh-TW" altLang="en-US" sz="1500" dirty="0"/>
                    </a:p>
                  </a:txBody>
                  <a:tcPr marL="51435" marR="51435" marT="25718" marB="25718">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500" kern="1200" dirty="0" smtClean="0">
                          <a:solidFill>
                            <a:schemeClr val="dk1"/>
                          </a:solidFill>
                          <a:latin typeface="+mn-lt"/>
                          <a:ea typeface="+mn-ea"/>
                          <a:cs typeface="+mn-cs"/>
                        </a:rPr>
                        <a:t>[AB]</a:t>
                      </a:r>
                      <a:r>
                        <a:rPr lang="zh-TW" altLang="en-US" sz="1500" kern="1200" dirty="0" smtClean="0">
                          <a:solidFill>
                            <a:schemeClr val="dk1"/>
                          </a:solidFill>
                          <a:latin typeface="+mn-lt"/>
                          <a:ea typeface="+mn-ea"/>
                          <a:cs typeface="+mn-cs"/>
                        </a:rPr>
                        <a:t>（</a:t>
                      </a:r>
                      <a:r>
                        <a:rPr lang="en-US" altLang="zh-TW" sz="1500" kern="1200" dirty="0" smtClean="0">
                          <a:solidFill>
                            <a:schemeClr val="dk1"/>
                          </a:solidFill>
                          <a:latin typeface="Times New Roman" panose="02020603050405020304" pitchFamily="18" charset="0"/>
                          <a:ea typeface="微軟正黑體" panose="020B0604030504040204" pitchFamily="34" charset="-120"/>
                          <a:cs typeface="Times New Roman" panose="02020603050405020304" pitchFamily="18" charset="0"/>
                        </a:rPr>
                        <a:t>AB</a:t>
                      </a:r>
                      <a:r>
                        <a:rPr lang="zh-TW" altLang="en-US" sz="1500" kern="1200" dirty="0" smtClean="0">
                          <a:solidFill>
                            <a:schemeClr val="dk1"/>
                          </a:solidFill>
                          <a:latin typeface="微軟正黑體" panose="020B0604030504040204" pitchFamily="34" charset="-120"/>
                          <a:ea typeface="微軟正黑體" panose="020B0604030504040204" pitchFamily="34" charset="-120"/>
                          <a:cs typeface="+mn-cs"/>
                        </a:rPr>
                        <a:t>任一字均可</a:t>
                      </a:r>
                      <a:r>
                        <a:rPr lang="zh-TW" altLang="en-US" sz="1500" kern="1200" dirty="0" smtClean="0">
                          <a:solidFill>
                            <a:schemeClr val="dk1"/>
                          </a:solidFill>
                          <a:latin typeface="+mn-lt"/>
                          <a:ea typeface="+mn-ea"/>
                          <a:cs typeface="+mn-cs"/>
                        </a:rPr>
                        <a:t>）</a:t>
                      </a:r>
                    </a:p>
                  </a:txBody>
                  <a:tcPr marL="51435" marR="51435" marT="25718" marB="25718">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635">
                <a:tc>
                  <a:txBody>
                    <a:bodyPr/>
                    <a:lstStyle/>
                    <a:p>
                      <a:r>
                        <a:rPr lang="en-US" altLang="zh-TW" sz="1500" dirty="0" smtClean="0"/>
                        <a:t>[word="</a:t>
                      </a:r>
                      <a:r>
                        <a:rPr lang="zh-TW" altLang="en-US" sz="1500" dirty="0" smtClean="0"/>
                        <a:t>一</a:t>
                      </a:r>
                      <a:r>
                        <a:rPr lang="en-US" altLang="zh-TW" sz="1500" dirty="0" smtClean="0"/>
                        <a:t>[^</a:t>
                      </a:r>
                      <a:r>
                        <a:rPr lang="zh-TW" altLang="en-US" sz="1500" dirty="0" smtClean="0"/>
                        <a:t>百千萬</a:t>
                      </a:r>
                      <a:r>
                        <a:rPr lang="en-US" altLang="zh-TW" sz="1500" dirty="0" smtClean="0"/>
                        <a:t>]</a:t>
                      </a:r>
                      <a:r>
                        <a:rPr lang="zh-TW" altLang="en-US" sz="1500" dirty="0" smtClean="0"/>
                        <a:t>二</a:t>
                      </a:r>
                      <a:r>
                        <a:rPr lang="en-US" altLang="zh-TW" sz="1500" dirty="0" smtClean="0"/>
                        <a:t>[^</a:t>
                      </a:r>
                      <a:r>
                        <a:rPr lang="zh-TW" altLang="en-US" sz="1500" dirty="0" smtClean="0"/>
                        <a:t>百千萬</a:t>
                      </a:r>
                      <a:r>
                        <a:rPr lang="en-US" altLang="zh-TW" sz="1500" dirty="0" smtClean="0"/>
                        <a:t>]"]</a:t>
                      </a:r>
                      <a:endParaRPr lang="zh-TW" altLang="en-US" sz="1500" dirty="0"/>
                    </a:p>
                  </a:txBody>
                  <a:tcPr marL="51435" marR="51435" marT="25718" marB="25718">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TW" altLang="en-US" sz="1500" dirty="0" smtClean="0"/>
                        <a:t>一清二楚，一乾二淨，一石二鳥，一九二年</a:t>
                      </a:r>
                      <a:endParaRPr lang="zh-TW" altLang="en-US" sz="1500" dirty="0"/>
                    </a:p>
                  </a:txBody>
                  <a:tcPr marL="51435" marR="51435" marT="25718" marB="25718">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1500" dirty="0" smtClean="0"/>
                        <a:t>[^AB]</a:t>
                      </a:r>
                      <a:r>
                        <a:rPr lang="zh-TW" altLang="en-US" sz="1500" dirty="0" smtClean="0"/>
                        <a:t>（</a:t>
                      </a:r>
                      <a:r>
                        <a:rPr lang="zh-TW" altLang="en-US" sz="1500" kern="1200" dirty="0" smtClean="0">
                          <a:solidFill>
                            <a:schemeClr val="dk1"/>
                          </a:solidFill>
                          <a:latin typeface="微軟正黑體" panose="020B0604030504040204" pitchFamily="34" charset="-120"/>
                          <a:ea typeface="微軟正黑體" panose="020B0604030504040204" pitchFamily="34" charset="-120"/>
                          <a:cs typeface="+mn-cs"/>
                        </a:rPr>
                        <a:t>限制詞語不可出現的組成成分</a:t>
                      </a:r>
                      <a:r>
                        <a:rPr lang="zh-TW" altLang="en-US" sz="1500" dirty="0" smtClean="0"/>
                        <a:t>）</a:t>
                      </a:r>
                      <a:endParaRPr lang="zh-TW" altLang="en-US" sz="1500" dirty="0"/>
                    </a:p>
                  </a:txBody>
                  <a:tcPr marL="51435" marR="51435" marT="25718" marB="25718">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08635">
                <a:tc>
                  <a:txBody>
                    <a:bodyPr/>
                    <a:lstStyle/>
                    <a:p>
                      <a:r>
                        <a:rPr lang="en-US" altLang="zh-TW" sz="1500" dirty="0" smtClean="0"/>
                        <a:t>[word="(</a:t>
                      </a:r>
                      <a:r>
                        <a:rPr lang="zh-TW" altLang="en-US" sz="1500" dirty="0" smtClean="0"/>
                        <a:t>台北</a:t>
                      </a:r>
                      <a:r>
                        <a:rPr lang="en-US" altLang="zh-TW" sz="1500" dirty="0" smtClean="0"/>
                        <a:t>|</a:t>
                      </a:r>
                      <a:r>
                        <a:rPr lang="zh-TW" altLang="en-US" sz="1500" dirty="0" smtClean="0"/>
                        <a:t>高雄</a:t>
                      </a:r>
                      <a:r>
                        <a:rPr lang="en-US" altLang="zh-TW" sz="1500" dirty="0" smtClean="0"/>
                        <a:t>)</a:t>
                      </a:r>
                      <a:r>
                        <a:rPr lang="zh-TW" altLang="en-US" sz="1500" dirty="0" smtClean="0"/>
                        <a:t>市</a:t>
                      </a:r>
                      <a:r>
                        <a:rPr lang="en-US" altLang="zh-TW" sz="1500" dirty="0" smtClean="0"/>
                        <a:t>"]</a:t>
                      </a:r>
                      <a:endParaRPr lang="zh-TW" altLang="en-US" sz="1500" dirty="0"/>
                    </a:p>
                  </a:txBody>
                  <a:tcPr marL="51435" marR="51435" marT="25718" marB="25718">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TW" altLang="en-US" sz="1500" dirty="0" smtClean="0"/>
                        <a:t>臺北市，高雄市</a:t>
                      </a:r>
                      <a:endParaRPr lang="zh-TW" altLang="en-US" sz="1500" dirty="0"/>
                    </a:p>
                  </a:txBody>
                  <a:tcPr marL="51435" marR="51435" marT="25718" marB="25718">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1500" dirty="0" smtClean="0"/>
                        <a:t>(X|Y)Z</a:t>
                      </a:r>
                      <a:r>
                        <a:rPr lang="zh-TW" altLang="en-US" sz="1500" dirty="0" smtClean="0"/>
                        <a:t>（</a:t>
                      </a:r>
                      <a:r>
                        <a:rPr lang="en-US" altLang="zh-TW" sz="1500" kern="1200" dirty="0" smtClean="0">
                          <a:solidFill>
                            <a:schemeClr val="dk1"/>
                          </a:solidFill>
                          <a:latin typeface="Times New Roman" panose="02020603050405020304" pitchFamily="18" charset="0"/>
                          <a:ea typeface="微軟正黑體" panose="020B0604030504040204" pitchFamily="34" charset="-120"/>
                          <a:cs typeface="Times New Roman" panose="02020603050405020304" pitchFamily="18" charset="0"/>
                        </a:rPr>
                        <a:t>XY</a:t>
                      </a:r>
                      <a:r>
                        <a:rPr lang="zh-TW" altLang="en-US" sz="1500" kern="1200" dirty="0" smtClean="0">
                          <a:solidFill>
                            <a:schemeClr val="dk1"/>
                          </a:solidFill>
                          <a:latin typeface="微軟正黑體" panose="020B0604030504040204" pitchFamily="34" charset="-120"/>
                          <a:ea typeface="微軟正黑體" panose="020B0604030504040204" pitchFamily="34" charset="-120"/>
                          <a:cs typeface="+mn-cs"/>
                        </a:rPr>
                        <a:t>任一組均可</a:t>
                      </a:r>
                      <a:r>
                        <a:rPr lang="zh-TW" altLang="en-US" sz="1500" dirty="0" smtClean="0"/>
                        <a:t>）</a:t>
                      </a:r>
                      <a:endParaRPr lang="zh-TW" altLang="en-US" sz="1500" dirty="0"/>
                    </a:p>
                  </a:txBody>
                  <a:tcPr marL="51435" marR="51435" marT="25718" marB="25718">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3" name="投影片編號版面配置區 2"/>
          <p:cNvSpPr>
            <a:spLocks noGrp="1"/>
          </p:cNvSpPr>
          <p:nvPr>
            <p:ph type="sldNum" sz="quarter" idx="12"/>
          </p:nvPr>
        </p:nvSpPr>
        <p:spPr/>
        <p:txBody>
          <a:bodyPr>
            <a:normAutofit/>
          </a:bodyPr>
          <a:lstStyle/>
          <a:p>
            <a:fld id="{A5D60DA8-43B6-4522-9FD3-91AEFA8EA617}" type="slidenum">
              <a:rPr lang="zh-TW" altLang="en-US" smtClean="0"/>
              <a:t>46</a:t>
            </a:fld>
            <a:endParaRPr lang="zh-TW" altLang="en-US"/>
          </a:p>
        </p:txBody>
      </p:sp>
    </p:spTree>
    <p:extLst>
      <p:ext uri="{BB962C8B-B14F-4D97-AF65-F5344CB8AC3E}">
        <p14:creationId xmlns:p14="http://schemas.microsoft.com/office/powerpoint/2010/main" val="37554743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重疊</a:t>
            </a:r>
            <a:r>
              <a:rPr lang="zh-TW" altLang="en-US" dirty="0" smtClean="0"/>
              <a:t>詞的查詢</a:t>
            </a:r>
            <a:endParaRPr lang="zh-TW" altLang="en-US" dirty="0"/>
          </a:p>
        </p:txBody>
      </p:sp>
      <p:sp>
        <p:nvSpPr>
          <p:cNvPr id="3" name="內容版面配置區 2"/>
          <p:cNvSpPr>
            <a:spLocks noGrp="1"/>
          </p:cNvSpPr>
          <p:nvPr>
            <p:ph sz="quarter" idx="1"/>
          </p:nvPr>
        </p:nvSpPr>
        <p:spPr>
          <a:xfrm>
            <a:off x="502444" y="1123951"/>
            <a:ext cx="8527256" cy="5019675"/>
          </a:xfrm>
        </p:spPr>
        <p:txBody>
          <a:bodyPr>
            <a:normAutofit/>
          </a:bodyPr>
          <a:lstStyle/>
          <a:p>
            <a:r>
              <a:rPr lang="en-US" altLang="zh-TW" sz="2400" dirty="0" smtClean="0"/>
              <a:t>AABB, ABAB, AAB, ABB, AA</a:t>
            </a:r>
          </a:p>
          <a:p>
            <a:pPr lvl="1"/>
            <a:r>
              <a:rPr lang="zh-TW" altLang="en-US" sz="2000" dirty="0" smtClean="0"/>
              <a:t>舊方法：</a:t>
            </a:r>
            <a:endParaRPr lang="en-US" altLang="zh-TW" sz="2000" dirty="0" smtClean="0"/>
          </a:p>
          <a:p>
            <a:pPr lvl="2"/>
            <a:r>
              <a:rPr lang="en-US" altLang="zh-TW" sz="2000" dirty="0" smtClean="0"/>
              <a:t> [</a:t>
            </a:r>
            <a:r>
              <a:rPr lang="en-US" altLang="zh-TW" sz="2000" dirty="0"/>
              <a:t>word="...." &amp; char(word, 0)=char(word, 1) &amp; char(word, 2)=char(word, 3)] </a:t>
            </a:r>
            <a:endParaRPr lang="en-US" altLang="zh-TW" sz="2000" dirty="0" smtClean="0"/>
          </a:p>
          <a:p>
            <a:pPr lvl="2"/>
            <a:endParaRPr lang="en-US" altLang="zh-TW" sz="2000" dirty="0" smtClean="0"/>
          </a:p>
          <a:p>
            <a:pPr lvl="1"/>
            <a:r>
              <a:rPr lang="zh-TW" altLang="en-US" sz="2000" dirty="0"/>
              <a:t>新功能</a:t>
            </a:r>
            <a:endParaRPr lang="en-US" altLang="zh-TW" sz="2000" dirty="0" smtClean="0"/>
          </a:p>
          <a:p>
            <a:pPr lvl="2"/>
            <a:r>
              <a:rPr lang="en-US" altLang="zh-TW" sz="2000" dirty="0"/>
              <a:t>[word</a:t>
            </a:r>
            <a:r>
              <a:rPr lang="en-US" altLang="zh-TW" sz="2000" dirty="0" smtClean="0"/>
              <a:t>=@AABB]</a:t>
            </a:r>
          </a:p>
          <a:p>
            <a:pPr lvl="2"/>
            <a:r>
              <a:rPr lang="en-US" altLang="zh-TW" sz="2000" dirty="0"/>
              <a:t>[word</a:t>
            </a:r>
            <a:r>
              <a:rPr lang="en-US" altLang="zh-TW" sz="2000" dirty="0" smtClean="0"/>
              <a:t>=@ABAB]</a:t>
            </a:r>
          </a:p>
          <a:p>
            <a:pPr lvl="2"/>
            <a:r>
              <a:rPr lang="en-US" altLang="zh-TW" sz="2000" dirty="0"/>
              <a:t>[word</a:t>
            </a:r>
            <a:r>
              <a:rPr lang="en-US" altLang="zh-TW" sz="2000" dirty="0" smtClean="0"/>
              <a:t>=@AAB]</a:t>
            </a:r>
            <a:endParaRPr lang="en-US" altLang="zh-TW" sz="2000" dirty="0"/>
          </a:p>
          <a:p>
            <a:pPr lvl="2"/>
            <a:r>
              <a:rPr lang="en-US" altLang="zh-TW" sz="2000" dirty="0"/>
              <a:t>[word</a:t>
            </a:r>
            <a:r>
              <a:rPr lang="en-US" altLang="zh-TW" sz="2000" dirty="0" smtClean="0"/>
              <a:t>=@ABB]</a:t>
            </a:r>
            <a:endParaRPr lang="en-US" altLang="zh-TW" sz="2000" dirty="0"/>
          </a:p>
          <a:p>
            <a:pPr marL="274320" lvl="1" indent="0">
              <a:buNone/>
            </a:pPr>
            <a:endParaRPr lang="en-US" altLang="zh-TW" sz="2000" dirty="0" smtClean="0"/>
          </a:p>
        </p:txBody>
      </p:sp>
      <p:sp>
        <p:nvSpPr>
          <p:cNvPr id="4" name="投影片編號版面配置區 3"/>
          <p:cNvSpPr>
            <a:spLocks noGrp="1"/>
          </p:cNvSpPr>
          <p:nvPr>
            <p:ph type="sldNum" sz="quarter" idx="12"/>
          </p:nvPr>
        </p:nvSpPr>
        <p:spPr/>
        <p:txBody>
          <a:bodyPr>
            <a:normAutofit/>
          </a:bodyPr>
          <a:lstStyle/>
          <a:p>
            <a:fld id="{73DA0BB7-265A-403C-9275-D587AB510EDC}" type="slidenum">
              <a:rPr lang="zh-TW" altLang="en-US" smtClean="0"/>
              <a:t>47</a:t>
            </a:fld>
            <a:endParaRPr lang="zh-TW" altLang="en-US"/>
          </a:p>
        </p:txBody>
      </p:sp>
    </p:spTree>
    <p:extLst>
      <p:ext uri="{BB962C8B-B14F-4D97-AF65-F5344CB8AC3E}">
        <p14:creationId xmlns:p14="http://schemas.microsoft.com/office/powerpoint/2010/main" val="9233421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6774" y="2657929"/>
            <a:ext cx="4992689" cy="895350"/>
          </a:xfrm>
        </p:spPr>
        <p:txBody>
          <a:bodyPr>
            <a:noAutofit/>
          </a:bodyPr>
          <a:lstStyle/>
          <a:p>
            <a:r>
              <a:rPr lang="zh-TW" altLang="en-US" sz="3200" dirty="0" smtClean="0">
                <a:solidFill>
                  <a:schemeClr val="bg1"/>
                </a:solidFill>
              </a:rPr>
              <a:t>子語料庫 與 中介語分析</a:t>
            </a:r>
            <a:endParaRPr lang="zh-TW" altLang="en-US" sz="3200" dirty="0">
              <a:solidFill>
                <a:schemeClr val="bg1"/>
              </a:solidFill>
            </a:endParaRPr>
          </a:p>
        </p:txBody>
      </p:sp>
      <p:sp>
        <p:nvSpPr>
          <p:cNvPr id="3" name="文字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6543126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dirty="0" smtClean="0"/>
              <a:t>你的特徵不是特徵？</a:t>
            </a:r>
            <a:endParaRPr lang="zh-TW" altLang="en-US" sz="3600" dirty="0"/>
          </a:p>
        </p:txBody>
      </p:sp>
      <p:sp>
        <p:nvSpPr>
          <p:cNvPr id="3" name="投影片編號版面配置區 2"/>
          <p:cNvSpPr>
            <a:spLocks noGrp="1"/>
          </p:cNvSpPr>
          <p:nvPr>
            <p:ph type="sldNum" sz="quarter" idx="12"/>
          </p:nvPr>
        </p:nvSpPr>
        <p:spPr/>
        <p:txBody>
          <a:bodyPr/>
          <a:lstStyle/>
          <a:p>
            <a:fld id="{5DD3DB80-B894-403A-B48E-6FDC1A72010E}" type="slidenum">
              <a:rPr lang="zh-CN" altLang="en-US" smtClean="0"/>
              <a:pPr/>
              <a:t>49</a:t>
            </a:fld>
            <a:endParaRPr lang="zh-CN" altLang="en-US" dirty="0"/>
          </a:p>
        </p:txBody>
      </p:sp>
      <p:pic>
        <p:nvPicPr>
          <p:cNvPr id="4" name="圖片 3"/>
          <p:cNvPicPr>
            <a:picLocks noChangeAspect="1"/>
          </p:cNvPicPr>
          <p:nvPr/>
        </p:nvPicPr>
        <p:blipFill>
          <a:blip r:embed="rId2"/>
          <a:stretch>
            <a:fillRect/>
          </a:stretch>
        </p:blipFill>
        <p:spPr>
          <a:xfrm>
            <a:off x="5465212" y="1328034"/>
            <a:ext cx="3175153" cy="4613097"/>
          </a:xfrm>
          <a:prstGeom prst="rect">
            <a:avLst/>
          </a:prstGeom>
          <a:ln>
            <a:noFill/>
          </a:ln>
          <a:effectLst>
            <a:outerShdw blurRad="292100" dist="139700" dir="2700000" algn="tl" rotWithShape="0">
              <a:srgbClr val="333333">
                <a:alpha val="65000"/>
              </a:srgbClr>
            </a:outerShdw>
          </a:effectLst>
        </p:spPr>
      </p:pic>
      <p:pic>
        <p:nvPicPr>
          <p:cNvPr id="5" name="圖片 4"/>
          <p:cNvPicPr>
            <a:picLocks noChangeAspect="1"/>
          </p:cNvPicPr>
          <p:nvPr/>
        </p:nvPicPr>
        <p:blipFill>
          <a:blip r:embed="rId3"/>
          <a:stretch>
            <a:fillRect/>
          </a:stretch>
        </p:blipFill>
        <p:spPr>
          <a:xfrm>
            <a:off x="502444" y="2219218"/>
            <a:ext cx="4631503" cy="29178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13517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5DD3DB80-B894-403A-B48E-6FDC1A72010E}" type="slidenum">
              <a:rPr lang="zh-CN" altLang="en-US" smtClean="0"/>
              <a:pPr/>
              <a:t>5</a:t>
            </a:fld>
            <a:endParaRPr lang="zh-CN" altLang="en-US"/>
          </a:p>
        </p:txBody>
      </p:sp>
      <p:sp>
        <p:nvSpPr>
          <p:cNvPr id="3" name="標題 2"/>
          <p:cNvSpPr>
            <a:spLocks noGrp="1"/>
          </p:cNvSpPr>
          <p:nvPr>
            <p:ph type="title"/>
          </p:nvPr>
        </p:nvSpPr>
        <p:spPr/>
        <p:txBody>
          <a:bodyPr/>
          <a:lstStyle/>
          <a:p>
            <a:endParaRPr lang="zh-TW" altLang="en-US"/>
          </a:p>
        </p:txBody>
      </p:sp>
      <p:sp>
        <p:nvSpPr>
          <p:cNvPr id="4" name="內容版面配置區 3"/>
          <p:cNvSpPr>
            <a:spLocks noGrp="1"/>
          </p:cNvSpPr>
          <p:nvPr>
            <p:ph sz="quarter" idx="13"/>
          </p:nvPr>
        </p:nvSpPr>
        <p:spPr/>
        <p:txBody>
          <a:bodyPr/>
          <a:lstStyle/>
          <a:p>
            <a:endParaRPr lang="zh-TW" altLang="en-US"/>
          </a:p>
        </p:txBody>
      </p:sp>
      <p:pic>
        <p:nvPicPr>
          <p:cNvPr id="5" name="圖片 4"/>
          <p:cNvPicPr>
            <a:picLocks noChangeAspect="1"/>
          </p:cNvPicPr>
          <p:nvPr/>
        </p:nvPicPr>
        <p:blipFill>
          <a:blip r:embed="rId2"/>
          <a:stretch>
            <a:fillRect/>
          </a:stretch>
        </p:blipFill>
        <p:spPr>
          <a:xfrm>
            <a:off x="125015" y="124226"/>
            <a:ext cx="8515350" cy="4857750"/>
          </a:xfrm>
          <a:prstGeom prst="rect">
            <a:avLst/>
          </a:prstGeom>
        </p:spPr>
      </p:pic>
      <p:pic>
        <p:nvPicPr>
          <p:cNvPr id="6" name="圖片 5"/>
          <p:cNvPicPr>
            <a:picLocks noChangeAspect="1"/>
          </p:cNvPicPr>
          <p:nvPr/>
        </p:nvPicPr>
        <p:blipFill>
          <a:blip r:embed="rId3"/>
          <a:stretch>
            <a:fillRect/>
          </a:stretch>
        </p:blipFill>
        <p:spPr>
          <a:xfrm>
            <a:off x="2075849" y="1490662"/>
            <a:ext cx="8534400" cy="4286250"/>
          </a:xfrm>
          <a:prstGeom prst="rect">
            <a:avLst/>
          </a:prstGeom>
        </p:spPr>
      </p:pic>
      <p:pic>
        <p:nvPicPr>
          <p:cNvPr id="7" name="圖片 6"/>
          <p:cNvPicPr>
            <a:picLocks noChangeAspect="1"/>
          </p:cNvPicPr>
          <p:nvPr/>
        </p:nvPicPr>
        <p:blipFill>
          <a:blip r:embed="rId4"/>
          <a:stretch>
            <a:fillRect/>
          </a:stretch>
        </p:blipFill>
        <p:spPr>
          <a:xfrm>
            <a:off x="3933224" y="2553101"/>
            <a:ext cx="8477250" cy="4276725"/>
          </a:xfrm>
          <a:prstGeom prst="rect">
            <a:avLst/>
          </a:prstGeom>
        </p:spPr>
      </p:pic>
    </p:spTree>
    <p:extLst>
      <p:ext uri="{BB962C8B-B14F-4D97-AF65-F5344CB8AC3E}">
        <p14:creationId xmlns:p14="http://schemas.microsoft.com/office/powerpoint/2010/main" val="415461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dirty="0" smtClean="0">
                <a:solidFill>
                  <a:srgbClr val="0000FF"/>
                </a:solidFill>
              </a:rPr>
              <a:t>關鍵詞</a:t>
            </a:r>
            <a:r>
              <a:rPr lang="en-US" altLang="zh-TW" sz="3600" dirty="0" smtClean="0">
                <a:solidFill>
                  <a:srgbClr val="0000FF"/>
                </a:solidFill>
              </a:rPr>
              <a:t>(keyword)—</a:t>
            </a:r>
            <a:r>
              <a:rPr lang="zh-TW" altLang="en-US" sz="3600" dirty="0" smtClean="0"/>
              <a:t>文本的特徵之一</a:t>
            </a:r>
            <a:endParaRPr lang="zh-TW" altLang="en-US" sz="3600" dirty="0"/>
          </a:p>
        </p:txBody>
      </p:sp>
      <p:sp>
        <p:nvSpPr>
          <p:cNvPr id="4" name="投影片編號版面配置區 3"/>
          <p:cNvSpPr>
            <a:spLocks noGrp="1"/>
          </p:cNvSpPr>
          <p:nvPr>
            <p:ph type="sldNum" sz="quarter" idx="12"/>
          </p:nvPr>
        </p:nvSpPr>
        <p:spPr/>
        <p:txBody>
          <a:bodyPr/>
          <a:lstStyle/>
          <a:p>
            <a:fld id="{5DD3DB80-B894-403A-B48E-6FDC1A72010E}" type="slidenum">
              <a:rPr lang="zh-CN" altLang="en-US" smtClean="0"/>
              <a:pPr/>
              <a:t>50</a:t>
            </a:fld>
            <a:endParaRPr lang="zh-CN" altLang="en-US" dirty="0"/>
          </a:p>
        </p:txBody>
      </p:sp>
      <p:pic>
        <p:nvPicPr>
          <p:cNvPr id="3" name="圖片 2"/>
          <p:cNvPicPr>
            <a:picLocks noChangeAspect="1"/>
          </p:cNvPicPr>
          <p:nvPr/>
        </p:nvPicPr>
        <p:blipFill>
          <a:blip r:embed="rId2"/>
          <a:stretch>
            <a:fillRect/>
          </a:stretch>
        </p:blipFill>
        <p:spPr>
          <a:xfrm>
            <a:off x="502444" y="1610419"/>
            <a:ext cx="5294521" cy="314651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圖片 4"/>
          <p:cNvPicPr>
            <a:picLocks noChangeAspect="1"/>
          </p:cNvPicPr>
          <p:nvPr/>
        </p:nvPicPr>
        <p:blipFill>
          <a:blip r:embed="rId3"/>
          <a:stretch>
            <a:fillRect/>
          </a:stretch>
        </p:blipFill>
        <p:spPr>
          <a:xfrm>
            <a:off x="3982770" y="2395579"/>
            <a:ext cx="4559940" cy="367370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3092387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zh-TW" sz="2800" dirty="0"/>
              <a:t>主題關鍵性分析（</a:t>
            </a:r>
            <a:r>
              <a:rPr lang="en-US" altLang="zh-TW" sz="2800" dirty="0"/>
              <a:t>keyword-</a:t>
            </a:r>
            <a:r>
              <a:rPr lang="en-US" altLang="zh-TW" sz="2800" dirty="0" err="1"/>
              <a:t>keyness</a:t>
            </a:r>
            <a:r>
              <a:rPr lang="en-US" altLang="zh-TW" sz="2800" dirty="0"/>
              <a:t> analysis</a:t>
            </a:r>
            <a:r>
              <a:rPr lang="zh-TW" altLang="zh-TW" sz="2800" dirty="0"/>
              <a:t>）</a:t>
            </a:r>
            <a:endParaRPr lang="zh-TW" altLang="en-US" sz="2800" dirty="0"/>
          </a:p>
        </p:txBody>
      </p:sp>
      <p:sp>
        <p:nvSpPr>
          <p:cNvPr id="4" name="投影片編號版面配置區 3"/>
          <p:cNvSpPr>
            <a:spLocks noGrp="1"/>
          </p:cNvSpPr>
          <p:nvPr>
            <p:ph type="sldNum" sz="quarter" idx="12"/>
          </p:nvPr>
        </p:nvSpPr>
        <p:spPr/>
        <p:txBody>
          <a:bodyPr/>
          <a:lstStyle/>
          <a:p>
            <a:fld id="{5DD3DB80-B894-403A-B48E-6FDC1A72010E}" type="slidenum">
              <a:rPr lang="zh-CN" altLang="en-US" smtClean="0"/>
              <a:pPr/>
              <a:t>51</a:t>
            </a:fld>
            <a:endParaRPr lang="zh-CN" altLang="en-US" dirty="0"/>
          </a:p>
        </p:txBody>
      </p:sp>
      <p:sp>
        <p:nvSpPr>
          <p:cNvPr id="5" name="立方體 4"/>
          <p:cNvSpPr/>
          <p:nvPr/>
        </p:nvSpPr>
        <p:spPr>
          <a:xfrm>
            <a:off x="852755" y="1391512"/>
            <a:ext cx="2229492" cy="2106201"/>
          </a:xfrm>
          <a:prstGeom prst="cube">
            <a:avLst/>
          </a:prstGeom>
          <a:solidFill>
            <a:schemeClr val="accent4">
              <a:lumMod val="20000"/>
              <a:lumOff val="80000"/>
            </a:scheme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2400" dirty="0" smtClean="0"/>
              <a:t>目標</a:t>
            </a:r>
            <a:endParaRPr lang="en-US" altLang="zh-TW" sz="2400" dirty="0" smtClean="0"/>
          </a:p>
          <a:p>
            <a:pPr algn="ctr"/>
            <a:r>
              <a:rPr lang="zh-TW" altLang="en-US" sz="2400" dirty="0" smtClean="0"/>
              <a:t>語料庫</a:t>
            </a:r>
            <a:endParaRPr lang="en-US" altLang="zh-TW" sz="2400" dirty="0" smtClean="0"/>
          </a:p>
          <a:p>
            <a:pPr algn="ctr"/>
            <a:r>
              <a:rPr lang="en-US" altLang="zh-TW" dirty="0" smtClean="0"/>
              <a:t>target</a:t>
            </a:r>
          </a:p>
          <a:p>
            <a:pPr algn="ctr"/>
            <a:r>
              <a:rPr lang="en-US" altLang="zh-TW" dirty="0" smtClean="0"/>
              <a:t>corpus</a:t>
            </a:r>
            <a:endParaRPr lang="zh-TW" altLang="en-US" dirty="0"/>
          </a:p>
        </p:txBody>
      </p:sp>
      <p:sp>
        <p:nvSpPr>
          <p:cNvPr id="8" name="立方體 7"/>
          <p:cNvSpPr/>
          <p:nvPr/>
        </p:nvSpPr>
        <p:spPr>
          <a:xfrm>
            <a:off x="5311740" y="1391512"/>
            <a:ext cx="2872750" cy="2106000"/>
          </a:xfrm>
          <a:prstGeom prst="cub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2400" dirty="0" smtClean="0"/>
              <a:t>參照語料庫</a:t>
            </a:r>
            <a:endParaRPr lang="en-US" altLang="zh-TW" sz="2400" dirty="0" smtClean="0"/>
          </a:p>
          <a:p>
            <a:pPr algn="ctr"/>
            <a:r>
              <a:rPr lang="en-US" altLang="zh-TW" sz="2000" dirty="0" smtClean="0"/>
              <a:t>Reference </a:t>
            </a:r>
          </a:p>
          <a:p>
            <a:pPr algn="ctr"/>
            <a:r>
              <a:rPr lang="en-US" altLang="zh-TW" sz="2000" dirty="0" smtClean="0"/>
              <a:t>corpus</a:t>
            </a:r>
            <a:endParaRPr lang="zh-TW" altLang="en-US" sz="2000" dirty="0"/>
          </a:p>
        </p:txBody>
      </p:sp>
      <p:cxnSp>
        <p:nvCxnSpPr>
          <p:cNvPr id="16" name="直線單箭頭接點 15"/>
          <p:cNvCxnSpPr/>
          <p:nvPr/>
        </p:nvCxnSpPr>
        <p:spPr>
          <a:xfrm flipV="1">
            <a:off x="3082247" y="2292114"/>
            <a:ext cx="2229493" cy="1"/>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666928" y="3981576"/>
            <a:ext cx="7808954" cy="2400657"/>
          </a:xfrm>
          <a:prstGeom prst="rect">
            <a:avLst/>
          </a:prstGeom>
        </p:spPr>
        <p:txBody>
          <a:bodyPr wrap="square">
            <a:spAutoFit/>
          </a:bodyPr>
          <a:lstStyle/>
          <a:p>
            <a:pPr marL="342900" indent="-342900" algn="just">
              <a:lnSpc>
                <a:spcPct val="150000"/>
              </a:lnSpc>
              <a:buFont typeface="+mj-lt"/>
              <a:buAutoNum type="arabicPeriod"/>
            </a:pPr>
            <a:r>
              <a:rPr lang="zh-TW" altLang="en-US" sz="2000" dirty="0">
                <a:latin typeface="+mn-ea"/>
              </a:rPr>
              <a:t>基本的</a:t>
            </a:r>
            <a:r>
              <a:rPr lang="zh-TW" altLang="en-US" sz="2000" dirty="0" smtClean="0">
                <a:latin typeface="+mn-ea"/>
              </a:rPr>
              <a:t>原理是</a:t>
            </a:r>
            <a:r>
              <a:rPr lang="zh-TW" altLang="en-US" sz="2000" dirty="0">
                <a:latin typeface="+mn-ea"/>
              </a:rPr>
              <a:t>利用</a:t>
            </a:r>
            <a:r>
              <a:rPr lang="zh-TW" altLang="en-US" sz="2000" b="1" dirty="0">
                <a:solidFill>
                  <a:srgbClr val="0000FF"/>
                </a:solidFill>
                <a:latin typeface="+mn-ea"/>
              </a:rPr>
              <a:t>統計</a:t>
            </a:r>
            <a:r>
              <a:rPr lang="zh-TW" altLang="en-US" sz="2000" dirty="0">
                <a:latin typeface="+mn-ea"/>
              </a:rPr>
              <a:t>的方法，比對兩個語料庫</a:t>
            </a:r>
            <a:r>
              <a:rPr lang="zh-TW" altLang="en-US" sz="2000" dirty="0" smtClean="0">
                <a:latin typeface="+mn-ea"/>
              </a:rPr>
              <a:t>衍生</a:t>
            </a:r>
            <a:r>
              <a:rPr lang="zh-TW" altLang="en-US" sz="2000" dirty="0">
                <a:latin typeface="+mn-ea"/>
              </a:rPr>
              <a:t>出來的</a:t>
            </a:r>
            <a:r>
              <a:rPr lang="zh-TW" altLang="en-US" sz="2000" b="1" dirty="0">
                <a:solidFill>
                  <a:srgbClr val="0000FF"/>
                </a:solidFill>
                <a:latin typeface="+mn-ea"/>
              </a:rPr>
              <a:t>詞表</a:t>
            </a:r>
            <a:r>
              <a:rPr lang="zh-TW" altLang="en-US" sz="2000" dirty="0">
                <a:latin typeface="+mn-ea"/>
              </a:rPr>
              <a:t>，</a:t>
            </a:r>
            <a:r>
              <a:rPr lang="zh-TW" altLang="en-US" sz="2000" dirty="0" smtClean="0">
                <a:latin typeface="+mn-ea"/>
              </a:rPr>
              <a:t>看</a:t>
            </a:r>
            <a:r>
              <a:rPr lang="zh-TW" altLang="en-US" sz="2000" b="1" dirty="0" smtClean="0">
                <a:solidFill>
                  <a:srgbClr val="0000FF"/>
                </a:solidFill>
                <a:latin typeface="+mn-ea"/>
              </a:rPr>
              <a:t>目標語料庫</a:t>
            </a:r>
            <a:r>
              <a:rPr lang="zh-TW" altLang="en-US" sz="2000" dirty="0" smtClean="0">
                <a:latin typeface="+mn-ea"/>
              </a:rPr>
              <a:t>中哪</a:t>
            </a:r>
            <a:r>
              <a:rPr lang="zh-TW" altLang="en-US" sz="2000" dirty="0">
                <a:latin typeface="+mn-ea"/>
              </a:rPr>
              <a:t>些</a:t>
            </a:r>
            <a:r>
              <a:rPr lang="zh-TW" altLang="en-US" sz="2000" dirty="0" smtClean="0">
                <a:latin typeface="+mn-ea"/>
              </a:rPr>
              <a:t>詞屬於</a:t>
            </a:r>
            <a:r>
              <a:rPr lang="zh-TW" altLang="en-US" sz="2000" b="1" dirty="0">
                <a:solidFill>
                  <a:srgbClr val="0000FF"/>
                </a:solidFill>
                <a:latin typeface="+mn-ea"/>
              </a:rPr>
              <a:t>不尋常高頻</a:t>
            </a:r>
            <a:r>
              <a:rPr lang="zh-TW" altLang="en-US" sz="2000" dirty="0">
                <a:latin typeface="+mn-ea"/>
              </a:rPr>
              <a:t>或</a:t>
            </a:r>
            <a:r>
              <a:rPr lang="zh-TW" altLang="en-US" sz="2000" b="1" dirty="0">
                <a:solidFill>
                  <a:srgbClr val="0000FF"/>
                </a:solidFill>
                <a:latin typeface="+mn-ea"/>
              </a:rPr>
              <a:t>不尋常低</a:t>
            </a:r>
            <a:r>
              <a:rPr lang="zh-TW" altLang="en-US" sz="2000" b="1" dirty="0" smtClean="0">
                <a:solidFill>
                  <a:srgbClr val="0000FF"/>
                </a:solidFill>
                <a:latin typeface="+mn-ea"/>
              </a:rPr>
              <a:t>頻詞</a:t>
            </a:r>
            <a:r>
              <a:rPr lang="zh-TW" altLang="en-US" sz="2000" dirty="0" smtClean="0">
                <a:latin typeface="+mn-ea"/>
              </a:rPr>
              <a:t>，</a:t>
            </a:r>
            <a:r>
              <a:rPr lang="zh-TW" altLang="en-US" sz="2000" dirty="0">
                <a:latin typeface="+mn-ea"/>
              </a:rPr>
              <a:t>進而從</a:t>
            </a:r>
            <a:r>
              <a:rPr lang="zh-TW" altLang="en-US" sz="2000" dirty="0" smtClean="0">
                <a:latin typeface="+mn-ea"/>
              </a:rPr>
              <a:t>這些</a:t>
            </a:r>
            <a:r>
              <a:rPr lang="zh-TW" altLang="en-US" sz="2000" b="1" dirty="0" smtClean="0">
                <a:solidFill>
                  <a:srgbClr val="0000FF"/>
                </a:solidFill>
                <a:latin typeface="+mn-ea"/>
              </a:rPr>
              <a:t>關鍵詞</a:t>
            </a:r>
            <a:r>
              <a:rPr lang="zh-TW" altLang="en-US" sz="2000" dirty="0" smtClean="0">
                <a:latin typeface="+mn-ea"/>
              </a:rPr>
              <a:t>分析</a:t>
            </a:r>
            <a:r>
              <a:rPr lang="zh-TW" altLang="en-US" sz="2000" b="1" dirty="0">
                <a:solidFill>
                  <a:srgbClr val="0000FF"/>
                </a:solidFill>
                <a:latin typeface="+mn-ea"/>
              </a:rPr>
              <a:t>文</a:t>
            </a:r>
            <a:r>
              <a:rPr lang="zh-TW" altLang="en-US" sz="2000" b="1" dirty="0" smtClean="0">
                <a:solidFill>
                  <a:srgbClr val="0000FF"/>
                </a:solidFill>
                <a:latin typeface="+mn-ea"/>
              </a:rPr>
              <a:t>本的特徵</a:t>
            </a:r>
            <a:r>
              <a:rPr lang="zh-TW" altLang="en-US" sz="2000" dirty="0" smtClean="0">
                <a:latin typeface="+mn-ea"/>
              </a:rPr>
              <a:t>。</a:t>
            </a:r>
            <a:endParaRPr lang="en-US" altLang="zh-TW" sz="2000" dirty="0">
              <a:latin typeface="+mn-ea"/>
            </a:endParaRPr>
          </a:p>
          <a:p>
            <a:pPr marL="342900" indent="-342900" algn="just">
              <a:lnSpc>
                <a:spcPct val="150000"/>
              </a:lnSpc>
              <a:buFont typeface="+mj-lt"/>
              <a:buAutoNum type="arabicPeriod"/>
            </a:pPr>
            <a:r>
              <a:rPr lang="en-US" altLang="zh-TW" sz="2000" dirty="0" err="1"/>
              <a:t>keyness</a:t>
            </a:r>
            <a:r>
              <a:rPr lang="zh-TW" altLang="zh-TW" sz="2000" dirty="0"/>
              <a:t>正相關</a:t>
            </a:r>
            <a:r>
              <a:rPr lang="en-US" altLang="zh-TW" sz="2000" dirty="0" smtClean="0"/>
              <a:t>=</a:t>
            </a:r>
            <a:r>
              <a:rPr lang="zh-TW" altLang="en-US" sz="2000" dirty="0" smtClean="0"/>
              <a:t>目標語料庫</a:t>
            </a:r>
            <a:r>
              <a:rPr lang="zh-TW" altLang="zh-TW" sz="2000" b="1" dirty="0" smtClean="0">
                <a:solidFill>
                  <a:srgbClr val="0000FF"/>
                </a:solidFill>
              </a:rPr>
              <a:t>多</a:t>
            </a:r>
            <a:r>
              <a:rPr lang="zh-TW" altLang="zh-TW" sz="2000" b="1" dirty="0">
                <a:solidFill>
                  <a:srgbClr val="0000FF"/>
                </a:solidFill>
              </a:rPr>
              <a:t>用</a:t>
            </a:r>
            <a:r>
              <a:rPr lang="zh-TW" altLang="zh-TW" sz="2000" dirty="0"/>
              <a:t>某個</a:t>
            </a:r>
            <a:r>
              <a:rPr lang="zh-TW" altLang="zh-TW" sz="2000" dirty="0" smtClean="0"/>
              <a:t>詞</a:t>
            </a:r>
            <a:r>
              <a:rPr lang="zh-TW" altLang="en-US" sz="2000" dirty="0" smtClean="0"/>
              <a:t>。</a:t>
            </a:r>
            <a:endParaRPr lang="en-US" altLang="zh-TW" sz="2000" dirty="0" smtClean="0"/>
          </a:p>
          <a:p>
            <a:pPr marL="342900" indent="-342900" algn="just">
              <a:lnSpc>
                <a:spcPct val="150000"/>
              </a:lnSpc>
              <a:buFont typeface="+mj-lt"/>
              <a:buAutoNum type="arabicPeriod"/>
            </a:pPr>
            <a:r>
              <a:rPr lang="en-US" altLang="zh-TW" sz="2000" dirty="0" err="1" smtClean="0"/>
              <a:t>keyness</a:t>
            </a:r>
            <a:r>
              <a:rPr lang="zh-TW" altLang="zh-TW" sz="2000" dirty="0"/>
              <a:t>負相關</a:t>
            </a:r>
            <a:r>
              <a:rPr lang="en-US" altLang="zh-TW" sz="2000" dirty="0" smtClean="0"/>
              <a:t>=</a:t>
            </a:r>
            <a:r>
              <a:rPr lang="zh-TW" altLang="en-US" sz="2000" dirty="0"/>
              <a:t>目標語料庫</a:t>
            </a:r>
            <a:r>
              <a:rPr lang="zh-TW" altLang="zh-TW" sz="2000" b="1" dirty="0" smtClean="0">
                <a:solidFill>
                  <a:srgbClr val="0000FF"/>
                </a:solidFill>
              </a:rPr>
              <a:t>少</a:t>
            </a:r>
            <a:r>
              <a:rPr lang="zh-TW" altLang="zh-TW" sz="2000" b="1" dirty="0">
                <a:solidFill>
                  <a:srgbClr val="0000FF"/>
                </a:solidFill>
              </a:rPr>
              <a:t>用</a:t>
            </a:r>
            <a:r>
              <a:rPr lang="zh-TW" altLang="zh-TW" sz="2000" dirty="0"/>
              <a:t>某個</a:t>
            </a:r>
            <a:r>
              <a:rPr lang="zh-TW" altLang="zh-TW" sz="2000" dirty="0" smtClean="0"/>
              <a:t>詞</a:t>
            </a:r>
            <a:r>
              <a:rPr lang="zh-TW" altLang="en-US" sz="2000" dirty="0"/>
              <a:t>。</a:t>
            </a:r>
            <a:endParaRPr lang="en-US" altLang="zh-TW" sz="2000" dirty="0" smtClean="0">
              <a:latin typeface="+mn-ea"/>
            </a:endParaRPr>
          </a:p>
        </p:txBody>
      </p:sp>
      <p:sp>
        <p:nvSpPr>
          <p:cNvPr id="3" name="橢圓 2"/>
          <p:cNvSpPr/>
          <p:nvPr/>
        </p:nvSpPr>
        <p:spPr>
          <a:xfrm>
            <a:off x="3082247" y="3860524"/>
            <a:ext cx="1613043" cy="69864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96280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767858" y="1252231"/>
            <a:ext cx="7608284" cy="5194614"/>
          </a:xfrm>
          <a:prstGeom prst="rect">
            <a:avLst/>
          </a:prstGeom>
          <a:ln>
            <a:solidFill>
              <a:schemeClr val="bg1">
                <a:lumMod val="85000"/>
              </a:schemeClr>
            </a:solidFill>
          </a:ln>
        </p:spPr>
      </p:pic>
      <p:sp>
        <p:nvSpPr>
          <p:cNvPr id="2" name="標題 1"/>
          <p:cNvSpPr>
            <a:spLocks noGrp="1"/>
          </p:cNvSpPr>
          <p:nvPr>
            <p:ph type="title"/>
          </p:nvPr>
        </p:nvSpPr>
        <p:spPr/>
        <p:txBody>
          <a:bodyPr>
            <a:normAutofit/>
          </a:bodyPr>
          <a:lstStyle/>
          <a:p>
            <a:r>
              <a:rPr lang="zh-TW" altLang="en-US" sz="3600" dirty="0" smtClean="0"/>
              <a:t>三、關鍵詞的應用</a:t>
            </a:r>
            <a:endParaRPr lang="zh-TW" altLang="en-US" sz="3600" dirty="0"/>
          </a:p>
        </p:txBody>
      </p:sp>
      <p:sp>
        <p:nvSpPr>
          <p:cNvPr id="4" name="投影片編號版面配置區 3"/>
          <p:cNvSpPr>
            <a:spLocks noGrp="1"/>
          </p:cNvSpPr>
          <p:nvPr>
            <p:ph type="sldNum" sz="quarter" idx="12"/>
          </p:nvPr>
        </p:nvSpPr>
        <p:spPr/>
        <p:txBody>
          <a:bodyPr/>
          <a:lstStyle/>
          <a:p>
            <a:fld id="{5DD3DB80-B894-403A-B48E-6FDC1A72010E}" type="slidenum">
              <a:rPr lang="zh-CN" altLang="en-US" smtClean="0"/>
              <a:pPr/>
              <a:t>52</a:t>
            </a:fld>
            <a:endParaRPr lang="zh-CN" altLang="en-US" dirty="0"/>
          </a:p>
        </p:txBody>
      </p:sp>
      <p:sp>
        <p:nvSpPr>
          <p:cNvPr id="7" name="橢圓 6"/>
          <p:cNvSpPr/>
          <p:nvPr/>
        </p:nvSpPr>
        <p:spPr>
          <a:xfrm>
            <a:off x="3028290" y="4246908"/>
            <a:ext cx="2468384" cy="19935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8422597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dirty="0" smtClean="0"/>
              <a:t>關鍵性分析工具</a:t>
            </a:r>
            <a:endParaRPr lang="zh-TW" altLang="en-US" sz="3600" dirty="0"/>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354" y="2357406"/>
            <a:ext cx="8568619" cy="3470750"/>
          </a:xfrm>
          <a:prstGeom prst="rect">
            <a:avLst/>
          </a:prstGeom>
        </p:spPr>
      </p:pic>
      <p:sp>
        <p:nvSpPr>
          <p:cNvPr id="4" name="橢圓 3"/>
          <p:cNvSpPr/>
          <p:nvPr/>
        </p:nvSpPr>
        <p:spPr>
          <a:xfrm>
            <a:off x="0" y="3553009"/>
            <a:ext cx="1325880" cy="384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1050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dirty="0" smtClean="0"/>
              <a:t>語料庫操作介面</a:t>
            </a:r>
            <a:endParaRPr lang="zh-TW" altLang="en-US" sz="3600" dirty="0"/>
          </a:p>
        </p:txBody>
      </p:sp>
      <p:pic>
        <p:nvPicPr>
          <p:cNvPr id="3" name="圖片 2"/>
          <p:cNvPicPr>
            <a:picLocks noChangeAspect="1"/>
          </p:cNvPicPr>
          <p:nvPr/>
        </p:nvPicPr>
        <p:blipFill>
          <a:blip r:embed="rId2"/>
          <a:stretch>
            <a:fillRect/>
          </a:stretch>
        </p:blipFill>
        <p:spPr>
          <a:xfrm>
            <a:off x="-84641" y="2260313"/>
            <a:ext cx="9312091" cy="3205539"/>
          </a:xfrm>
          <a:prstGeom prst="rect">
            <a:avLst/>
          </a:prstGeom>
        </p:spPr>
      </p:pic>
    </p:spTree>
    <p:extLst>
      <p:ext uri="{BB962C8B-B14F-4D97-AF65-F5344CB8AC3E}">
        <p14:creationId xmlns:p14="http://schemas.microsoft.com/office/powerpoint/2010/main" val="18825023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dirty="0" smtClean="0"/>
              <a:t>學習</a:t>
            </a:r>
            <a:r>
              <a:rPr lang="zh-TW" altLang="en-US" sz="3600" dirty="0"/>
              <a:t>者</a:t>
            </a:r>
            <a:r>
              <a:rPr lang="zh-TW" altLang="en-US" sz="3600" dirty="0">
                <a:solidFill>
                  <a:srgbClr val="0000FF"/>
                </a:solidFill>
              </a:rPr>
              <a:t>不尋常高</a:t>
            </a:r>
            <a:r>
              <a:rPr lang="en-US" altLang="zh-TW" sz="3600" dirty="0">
                <a:solidFill>
                  <a:srgbClr val="0000FF"/>
                </a:solidFill>
              </a:rPr>
              <a:t>/</a:t>
            </a:r>
            <a:r>
              <a:rPr lang="zh-TW" altLang="en-US" sz="3600" dirty="0">
                <a:solidFill>
                  <a:srgbClr val="0000FF"/>
                </a:solidFill>
              </a:rPr>
              <a:t>低頻詞</a:t>
            </a:r>
            <a:endParaRPr lang="zh-TW" altLang="en-US" sz="3600" dirty="0"/>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637" y="2194070"/>
            <a:ext cx="8447535" cy="3466991"/>
          </a:xfrm>
          <a:prstGeom prst="rect">
            <a:avLst/>
          </a:prstGeom>
        </p:spPr>
      </p:pic>
    </p:spTree>
    <p:extLst>
      <p:ext uri="{BB962C8B-B14F-4D97-AF65-F5344CB8AC3E}">
        <p14:creationId xmlns:p14="http://schemas.microsoft.com/office/powerpoint/2010/main" val="8545097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dirty="0" smtClean="0"/>
              <a:t>學習</a:t>
            </a:r>
            <a:r>
              <a:rPr lang="zh-TW" altLang="en-US" sz="3600" dirty="0"/>
              <a:t>者</a:t>
            </a:r>
            <a:r>
              <a:rPr lang="zh-TW" altLang="en-US" sz="3600" dirty="0">
                <a:solidFill>
                  <a:srgbClr val="0000FF"/>
                </a:solidFill>
              </a:rPr>
              <a:t>不尋常高</a:t>
            </a:r>
            <a:r>
              <a:rPr lang="en-US" altLang="zh-TW" sz="3600" dirty="0">
                <a:solidFill>
                  <a:srgbClr val="0000FF"/>
                </a:solidFill>
              </a:rPr>
              <a:t>/</a:t>
            </a:r>
            <a:r>
              <a:rPr lang="zh-TW" altLang="en-US" sz="3600" dirty="0">
                <a:solidFill>
                  <a:srgbClr val="0000FF"/>
                </a:solidFill>
              </a:rPr>
              <a:t>低頻詞</a:t>
            </a:r>
            <a:endParaRPr lang="zh-TW" altLang="en-US" sz="3600"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205" y="1785405"/>
            <a:ext cx="8600400" cy="3521791"/>
          </a:xfrm>
          <a:prstGeom prst="rect">
            <a:avLst/>
          </a:prstGeom>
        </p:spPr>
      </p:pic>
      <p:sp>
        <p:nvSpPr>
          <p:cNvPr id="5" name="橢圓 4"/>
          <p:cNvSpPr/>
          <p:nvPr/>
        </p:nvSpPr>
        <p:spPr>
          <a:xfrm>
            <a:off x="5514109" y="2124363"/>
            <a:ext cx="2669309" cy="33897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2578409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dirty="0" smtClean="0"/>
              <a:t>學習</a:t>
            </a:r>
            <a:r>
              <a:rPr lang="zh-TW" altLang="en-US" sz="3600" dirty="0"/>
              <a:t>者</a:t>
            </a:r>
            <a:r>
              <a:rPr lang="zh-TW" altLang="en-US" sz="3600" dirty="0">
                <a:solidFill>
                  <a:srgbClr val="0000FF"/>
                </a:solidFill>
              </a:rPr>
              <a:t>不尋常高</a:t>
            </a:r>
            <a:r>
              <a:rPr lang="en-US" altLang="zh-TW" sz="3600" dirty="0">
                <a:solidFill>
                  <a:srgbClr val="0000FF"/>
                </a:solidFill>
              </a:rPr>
              <a:t>/</a:t>
            </a:r>
            <a:r>
              <a:rPr lang="zh-TW" altLang="en-US" sz="3600" dirty="0">
                <a:solidFill>
                  <a:srgbClr val="0000FF"/>
                </a:solidFill>
              </a:rPr>
              <a:t>低頻詞</a:t>
            </a:r>
            <a:endParaRPr lang="zh-TW" altLang="en-US" sz="3600" dirty="0"/>
          </a:p>
        </p:txBody>
      </p:sp>
      <p:pic>
        <p:nvPicPr>
          <p:cNvPr id="3" name="圖片 2"/>
          <p:cNvPicPr>
            <a:picLocks noChangeAspect="1"/>
          </p:cNvPicPr>
          <p:nvPr/>
        </p:nvPicPr>
        <p:blipFill>
          <a:blip r:embed="rId2"/>
          <a:stretch>
            <a:fillRect/>
          </a:stretch>
        </p:blipFill>
        <p:spPr>
          <a:xfrm>
            <a:off x="262202" y="1258384"/>
            <a:ext cx="8452030" cy="4081738"/>
          </a:xfrm>
          <a:prstGeom prst="rect">
            <a:avLst/>
          </a:prstGeom>
        </p:spPr>
      </p:pic>
      <p:sp>
        <p:nvSpPr>
          <p:cNvPr id="8" name="橢圓 7"/>
          <p:cNvSpPr/>
          <p:nvPr/>
        </p:nvSpPr>
        <p:spPr>
          <a:xfrm>
            <a:off x="3825277" y="3950208"/>
            <a:ext cx="1325880" cy="384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7933540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dirty="0" smtClean="0"/>
              <a:t>學習者</a:t>
            </a:r>
            <a:r>
              <a:rPr lang="zh-TW" altLang="en-US" sz="3600" dirty="0" smtClean="0">
                <a:solidFill>
                  <a:srgbClr val="0000FF"/>
                </a:solidFill>
              </a:rPr>
              <a:t>不尋常高</a:t>
            </a:r>
            <a:r>
              <a:rPr lang="en-US" altLang="zh-TW" sz="3600" dirty="0" smtClean="0">
                <a:solidFill>
                  <a:srgbClr val="0000FF"/>
                </a:solidFill>
              </a:rPr>
              <a:t>/</a:t>
            </a:r>
            <a:r>
              <a:rPr lang="zh-TW" altLang="en-US" sz="3600" dirty="0" smtClean="0">
                <a:solidFill>
                  <a:srgbClr val="0000FF"/>
                </a:solidFill>
              </a:rPr>
              <a:t>低頻詞</a:t>
            </a:r>
            <a:endParaRPr lang="zh-TW" altLang="en-US" sz="3600" dirty="0">
              <a:solidFill>
                <a:srgbClr val="0000FF"/>
              </a:solidFill>
            </a:endParaRPr>
          </a:p>
        </p:txBody>
      </p:sp>
      <p:pic>
        <p:nvPicPr>
          <p:cNvPr id="4" name="圖片 3"/>
          <p:cNvPicPr>
            <a:picLocks noChangeAspect="1"/>
          </p:cNvPicPr>
          <p:nvPr/>
        </p:nvPicPr>
        <p:blipFill>
          <a:blip r:embed="rId2"/>
          <a:stretch>
            <a:fillRect/>
          </a:stretch>
        </p:blipFill>
        <p:spPr>
          <a:xfrm>
            <a:off x="1944304" y="1028701"/>
            <a:ext cx="5667625" cy="5828409"/>
          </a:xfrm>
          <a:prstGeom prst="rect">
            <a:avLst/>
          </a:prstGeom>
        </p:spPr>
      </p:pic>
    </p:spTree>
    <p:extLst>
      <p:ext uri="{BB962C8B-B14F-4D97-AF65-F5344CB8AC3E}">
        <p14:creationId xmlns:p14="http://schemas.microsoft.com/office/powerpoint/2010/main" val="3108489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5DD3DB80-B894-403A-B48E-6FDC1A72010E}" type="slidenum">
              <a:rPr lang="zh-CN" altLang="en-US" smtClean="0"/>
              <a:pPr/>
              <a:t>59</a:t>
            </a:fld>
            <a:endParaRPr lang="zh-CN" altLang="en-US" dirty="0"/>
          </a:p>
        </p:txBody>
      </p:sp>
      <p:sp>
        <p:nvSpPr>
          <p:cNvPr id="4" name="標題 1"/>
          <p:cNvSpPr>
            <a:spLocks noGrp="1"/>
          </p:cNvSpPr>
          <p:nvPr>
            <p:ph type="title"/>
          </p:nvPr>
        </p:nvSpPr>
        <p:spPr>
          <a:xfrm>
            <a:off x="502444" y="2"/>
            <a:ext cx="8137922" cy="1028699"/>
          </a:xfrm>
        </p:spPr>
        <p:txBody>
          <a:bodyPr>
            <a:normAutofit/>
          </a:bodyPr>
          <a:lstStyle/>
          <a:p>
            <a:r>
              <a:rPr lang="zh-TW" altLang="en-US" sz="3600" dirty="0" smtClean="0"/>
              <a:t>學習者</a:t>
            </a:r>
            <a:r>
              <a:rPr lang="zh-TW" altLang="en-US" sz="3600" dirty="0" smtClean="0">
                <a:solidFill>
                  <a:srgbClr val="0000FF"/>
                </a:solidFill>
              </a:rPr>
              <a:t>不尋常高</a:t>
            </a:r>
            <a:r>
              <a:rPr lang="en-US" altLang="zh-TW" sz="3600" dirty="0" smtClean="0">
                <a:solidFill>
                  <a:srgbClr val="0000FF"/>
                </a:solidFill>
              </a:rPr>
              <a:t>/</a:t>
            </a:r>
            <a:r>
              <a:rPr lang="zh-TW" altLang="en-US" sz="3600" dirty="0" smtClean="0">
                <a:solidFill>
                  <a:srgbClr val="0000FF"/>
                </a:solidFill>
              </a:rPr>
              <a:t>低頻詞</a:t>
            </a:r>
            <a:endParaRPr lang="zh-TW" altLang="en-US" sz="3600" dirty="0">
              <a:solidFill>
                <a:srgbClr val="0000FF"/>
              </a:solidFill>
            </a:endParaRPr>
          </a:p>
        </p:txBody>
      </p:sp>
      <p:sp>
        <p:nvSpPr>
          <p:cNvPr id="5" name="矩形 4"/>
          <p:cNvSpPr/>
          <p:nvPr/>
        </p:nvSpPr>
        <p:spPr>
          <a:xfrm>
            <a:off x="502444" y="1334147"/>
            <a:ext cx="8220316" cy="1477328"/>
          </a:xfrm>
          <a:prstGeom prst="rect">
            <a:avLst/>
          </a:prstGeom>
        </p:spPr>
        <p:txBody>
          <a:bodyPr wrap="square">
            <a:spAutoFit/>
          </a:bodyPr>
          <a:lstStyle/>
          <a:p>
            <a:pPr>
              <a:lnSpc>
                <a:spcPct val="150000"/>
              </a:lnSpc>
            </a:pPr>
            <a:r>
              <a:rPr lang="zh-TW" altLang="zh-TW" sz="2000" dirty="0" smtClean="0">
                <a:latin typeface="+mn-ea"/>
                <a:cs typeface="Times New Roman" panose="02020603050405020304" pitchFamily="18" charset="0"/>
              </a:rPr>
              <a:t>日語</a:t>
            </a:r>
            <a:r>
              <a:rPr lang="zh-TW" altLang="zh-TW" sz="2000" dirty="0">
                <a:latin typeface="+mn-ea"/>
                <a:cs typeface="Times New Roman" panose="02020603050405020304" pitchFamily="18" charset="0"/>
              </a:rPr>
              <a:t>學習者常見「櫻花」、「溫泉」、「漢字」、「料理</a:t>
            </a:r>
            <a:r>
              <a:rPr lang="zh-TW" altLang="zh-TW" sz="2000" dirty="0" smtClean="0">
                <a:latin typeface="+mn-ea"/>
                <a:cs typeface="Times New Roman" panose="02020603050405020304" pitchFamily="18" charset="0"/>
              </a:rPr>
              <a:t>」</a:t>
            </a:r>
            <a:endParaRPr lang="en-US" altLang="zh-TW" sz="2000" dirty="0" smtClean="0">
              <a:latin typeface="+mn-ea"/>
              <a:cs typeface="Times New Roman" panose="02020603050405020304" pitchFamily="18" charset="0"/>
            </a:endParaRPr>
          </a:p>
          <a:p>
            <a:pPr>
              <a:lnSpc>
                <a:spcPct val="150000"/>
              </a:lnSpc>
            </a:pPr>
            <a:r>
              <a:rPr lang="zh-TW" altLang="zh-TW" sz="2000" dirty="0" smtClean="0">
                <a:latin typeface="+mn-ea"/>
                <a:cs typeface="Times New Roman" panose="02020603050405020304" pitchFamily="18" charset="0"/>
              </a:rPr>
              <a:t>韓</a:t>
            </a:r>
            <a:r>
              <a:rPr lang="zh-TW" altLang="zh-TW" sz="2000" dirty="0">
                <a:latin typeface="+mn-ea"/>
                <a:cs typeface="Times New Roman" panose="02020603050405020304" pitchFamily="18" charset="0"/>
              </a:rPr>
              <a:t>語學習者常見「電影」、「影片」、「主角」、「</a:t>
            </a:r>
            <a:r>
              <a:rPr lang="zh-TW" altLang="zh-TW" sz="2000" kern="0" dirty="0">
                <a:solidFill>
                  <a:srgbClr val="000000"/>
                </a:solidFill>
                <a:latin typeface="+mn-ea"/>
                <a:cs typeface="Times New Roman" panose="02020603050405020304" pitchFamily="18" charset="0"/>
              </a:rPr>
              <a:t>整型</a:t>
            </a:r>
            <a:r>
              <a:rPr lang="zh-TW" altLang="zh-TW" sz="2000" dirty="0">
                <a:latin typeface="+mn-ea"/>
                <a:cs typeface="Times New Roman" panose="02020603050405020304" pitchFamily="18" charset="0"/>
              </a:rPr>
              <a:t>」、「減肥</a:t>
            </a:r>
            <a:r>
              <a:rPr lang="zh-TW" altLang="zh-TW" sz="2000" dirty="0" smtClean="0">
                <a:latin typeface="+mn-ea"/>
                <a:cs typeface="Times New Roman" panose="02020603050405020304" pitchFamily="18" charset="0"/>
              </a:rPr>
              <a:t>」</a:t>
            </a:r>
            <a:endParaRPr lang="en-US" altLang="zh-TW" sz="2000" dirty="0" smtClean="0">
              <a:latin typeface="+mn-ea"/>
              <a:cs typeface="Times New Roman" panose="02020603050405020304" pitchFamily="18" charset="0"/>
            </a:endParaRPr>
          </a:p>
          <a:p>
            <a:pPr>
              <a:lnSpc>
                <a:spcPct val="150000"/>
              </a:lnSpc>
            </a:pPr>
            <a:r>
              <a:rPr lang="zh-TW" altLang="zh-TW" sz="2000" dirty="0" smtClean="0">
                <a:latin typeface="+mn-ea"/>
                <a:cs typeface="Times New Roman" panose="02020603050405020304" pitchFamily="18" charset="0"/>
              </a:rPr>
              <a:t>越</a:t>
            </a:r>
            <a:r>
              <a:rPr lang="zh-TW" altLang="zh-TW" sz="2000" dirty="0">
                <a:latin typeface="+mn-ea"/>
                <a:cs typeface="Times New Roman" panose="02020603050405020304" pitchFamily="18" charset="0"/>
              </a:rPr>
              <a:t>語學習者常見「廟」、「龍」、「孟子」、「神明」、「菩薩」等</a:t>
            </a:r>
            <a:endParaRPr lang="zh-TW" altLang="en-US" sz="2000" dirty="0">
              <a:latin typeface="+mn-ea"/>
            </a:endParaRPr>
          </a:p>
        </p:txBody>
      </p:sp>
    </p:spTree>
    <p:extLst>
      <p:ext uri="{BB962C8B-B14F-4D97-AF65-F5344CB8AC3E}">
        <p14:creationId xmlns:p14="http://schemas.microsoft.com/office/powerpoint/2010/main" val="1457471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5DD3DB80-B894-403A-B48E-6FDC1A72010E}" type="slidenum">
              <a:rPr lang="zh-CN" altLang="en-US" smtClean="0"/>
              <a:pPr/>
              <a:t>6</a:t>
            </a:fld>
            <a:endParaRPr lang="zh-CN" altLang="en-US"/>
          </a:p>
        </p:txBody>
      </p:sp>
      <p:sp>
        <p:nvSpPr>
          <p:cNvPr id="3" name="標題 2"/>
          <p:cNvSpPr>
            <a:spLocks noGrp="1"/>
          </p:cNvSpPr>
          <p:nvPr>
            <p:ph type="title"/>
          </p:nvPr>
        </p:nvSpPr>
        <p:spPr/>
        <p:txBody>
          <a:bodyPr/>
          <a:lstStyle/>
          <a:p>
            <a:endParaRPr lang="zh-TW" altLang="en-US"/>
          </a:p>
        </p:txBody>
      </p:sp>
      <p:sp>
        <p:nvSpPr>
          <p:cNvPr id="4" name="內容版面配置區 3"/>
          <p:cNvSpPr>
            <a:spLocks noGrp="1"/>
          </p:cNvSpPr>
          <p:nvPr>
            <p:ph sz="quarter" idx="13"/>
          </p:nvPr>
        </p:nvSpPr>
        <p:spPr/>
        <p:txBody>
          <a:bodyPr/>
          <a:lstStyle/>
          <a:p>
            <a:endParaRPr lang="zh-TW" altLang="en-US"/>
          </a:p>
        </p:txBody>
      </p:sp>
      <p:pic>
        <p:nvPicPr>
          <p:cNvPr id="5" name="圖片 4"/>
          <p:cNvPicPr>
            <a:picLocks noChangeAspect="1"/>
          </p:cNvPicPr>
          <p:nvPr/>
        </p:nvPicPr>
        <p:blipFill>
          <a:blip r:embed="rId2"/>
          <a:stretch>
            <a:fillRect/>
          </a:stretch>
        </p:blipFill>
        <p:spPr>
          <a:xfrm>
            <a:off x="0" y="2"/>
            <a:ext cx="8591550" cy="4895850"/>
          </a:xfrm>
          <a:prstGeom prst="rect">
            <a:avLst/>
          </a:prstGeom>
        </p:spPr>
      </p:pic>
      <p:pic>
        <p:nvPicPr>
          <p:cNvPr id="6" name="圖片 5"/>
          <p:cNvPicPr>
            <a:picLocks noChangeAspect="1"/>
          </p:cNvPicPr>
          <p:nvPr/>
        </p:nvPicPr>
        <p:blipFill>
          <a:blip r:embed="rId3"/>
          <a:stretch>
            <a:fillRect/>
          </a:stretch>
        </p:blipFill>
        <p:spPr>
          <a:xfrm>
            <a:off x="1955883" y="1673591"/>
            <a:ext cx="8601075" cy="4295775"/>
          </a:xfrm>
          <a:prstGeom prst="rect">
            <a:avLst/>
          </a:prstGeom>
        </p:spPr>
      </p:pic>
      <p:pic>
        <p:nvPicPr>
          <p:cNvPr id="7" name="圖片 6"/>
          <p:cNvPicPr>
            <a:picLocks noChangeAspect="1"/>
          </p:cNvPicPr>
          <p:nvPr/>
        </p:nvPicPr>
        <p:blipFill>
          <a:blip r:embed="rId4"/>
          <a:stretch>
            <a:fillRect/>
          </a:stretch>
        </p:blipFill>
        <p:spPr>
          <a:xfrm>
            <a:off x="3909812" y="2562225"/>
            <a:ext cx="8601075" cy="4295775"/>
          </a:xfrm>
          <a:prstGeom prst="rect">
            <a:avLst/>
          </a:prstGeom>
        </p:spPr>
      </p:pic>
    </p:spTree>
    <p:extLst>
      <p:ext uri="{BB962C8B-B14F-4D97-AF65-F5344CB8AC3E}">
        <p14:creationId xmlns:p14="http://schemas.microsoft.com/office/powerpoint/2010/main" val="259122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dirty="0"/>
              <a:t>學習者</a:t>
            </a:r>
            <a:r>
              <a:rPr lang="zh-TW" altLang="en-US" sz="3600" dirty="0">
                <a:solidFill>
                  <a:srgbClr val="0000FF"/>
                </a:solidFill>
              </a:rPr>
              <a:t>不尋常高</a:t>
            </a:r>
            <a:r>
              <a:rPr lang="en-US" altLang="zh-TW" sz="3600" dirty="0">
                <a:solidFill>
                  <a:srgbClr val="0000FF"/>
                </a:solidFill>
              </a:rPr>
              <a:t>/</a:t>
            </a:r>
            <a:r>
              <a:rPr lang="zh-TW" altLang="en-US" sz="3600" dirty="0">
                <a:solidFill>
                  <a:srgbClr val="0000FF"/>
                </a:solidFill>
              </a:rPr>
              <a:t>低頻</a:t>
            </a:r>
            <a:r>
              <a:rPr lang="zh-TW" altLang="en-US" sz="3600" dirty="0" smtClean="0">
                <a:solidFill>
                  <a:srgbClr val="0000FF"/>
                </a:solidFill>
              </a:rPr>
              <a:t>詞類</a:t>
            </a:r>
            <a:endParaRPr lang="zh-TW" altLang="en-US" sz="3600" dirty="0"/>
          </a:p>
        </p:txBody>
      </p:sp>
      <p:sp>
        <p:nvSpPr>
          <p:cNvPr id="3" name="投影片編號版面配置區 2"/>
          <p:cNvSpPr>
            <a:spLocks noGrp="1"/>
          </p:cNvSpPr>
          <p:nvPr>
            <p:ph type="sldNum" sz="quarter" idx="12"/>
          </p:nvPr>
        </p:nvSpPr>
        <p:spPr/>
        <p:txBody>
          <a:bodyPr/>
          <a:lstStyle/>
          <a:p>
            <a:fld id="{5DD3DB80-B894-403A-B48E-6FDC1A72010E}" type="slidenum">
              <a:rPr lang="zh-CN" altLang="en-US" smtClean="0"/>
              <a:pPr/>
              <a:t>60</a:t>
            </a:fld>
            <a:endParaRPr lang="zh-CN" altLang="en-US" dirty="0"/>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47" y="2047510"/>
            <a:ext cx="9034753" cy="3860129"/>
          </a:xfrm>
          <a:prstGeom prst="rect">
            <a:avLst/>
          </a:prstGeom>
        </p:spPr>
      </p:pic>
      <p:sp>
        <p:nvSpPr>
          <p:cNvPr id="6" name="橢圓 5"/>
          <p:cNvSpPr/>
          <p:nvPr/>
        </p:nvSpPr>
        <p:spPr>
          <a:xfrm>
            <a:off x="1308109" y="3282388"/>
            <a:ext cx="1325880" cy="384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46329005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dirty="0"/>
              <a:t>學習者</a:t>
            </a:r>
            <a:r>
              <a:rPr lang="zh-TW" altLang="en-US" sz="3600" dirty="0">
                <a:solidFill>
                  <a:srgbClr val="0000FF"/>
                </a:solidFill>
              </a:rPr>
              <a:t>不尋常高</a:t>
            </a:r>
            <a:r>
              <a:rPr lang="en-US" altLang="zh-TW" sz="3600" dirty="0">
                <a:solidFill>
                  <a:srgbClr val="0000FF"/>
                </a:solidFill>
              </a:rPr>
              <a:t>/</a:t>
            </a:r>
            <a:r>
              <a:rPr lang="zh-TW" altLang="en-US" sz="3600" dirty="0">
                <a:solidFill>
                  <a:srgbClr val="0000FF"/>
                </a:solidFill>
              </a:rPr>
              <a:t>低頻</a:t>
            </a:r>
            <a:r>
              <a:rPr lang="zh-TW" altLang="en-US" sz="3600" dirty="0" smtClean="0">
                <a:solidFill>
                  <a:srgbClr val="0000FF"/>
                </a:solidFill>
              </a:rPr>
              <a:t>詞類</a:t>
            </a:r>
            <a:endParaRPr lang="zh-TW" altLang="en-US" sz="3600" dirty="0"/>
          </a:p>
        </p:txBody>
      </p:sp>
      <p:sp>
        <p:nvSpPr>
          <p:cNvPr id="3" name="投影片編號版面配置區 2"/>
          <p:cNvSpPr>
            <a:spLocks noGrp="1"/>
          </p:cNvSpPr>
          <p:nvPr>
            <p:ph type="sldNum" sz="quarter" idx="12"/>
          </p:nvPr>
        </p:nvSpPr>
        <p:spPr/>
        <p:txBody>
          <a:bodyPr/>
          <a:lstStyle/>
          <a:p>
            <a:fld id="{5DD3DB80-B894-403A-B48E-6FDC1A72010E}" type="slidenum">
              <a:rPr lang="zh-CN" altLang="en-US" smtClean="0"/>
              <a:pPr/>
              <a:t>61</a:t>
            </a:fld>
            <a:endParaRPr lang="zh-CN" altLang="en-US" dirty="0"/>
          </a:p>
        </p:txBody>
      </p:sp>
      <p:pic>
        <p:nvPicPr>
          <p:cNvPr id="4" name="圖片 3"/>
          <p:cNvPicPr>
            <a:picLocks noChangeAspect="1"/>
          </p:cNvPicPr>
          <p:nvPr/>
        </p:nvPicPr>
        <p:blipFill>
          <a:blip r:embed="rId2"/>
          <a:stretch>
            <a:fillRect/>
          </a:stretch>
        </p:blipFill>
        <p:spPr>
          <a:xfrm>
            <a:off x="156461" y="1340345"/>
            <a:ext cx="8766158" cy="5106500"/>
          </a:xfrm>
          <a:prstGeom prst="rect">
            <a:avLst/>
          </a:prstGeom>
        </p:spPr>
      </p:pic>
    </p:spTree>
    <p:extLst>
      <p:ext uri="{BB962C8B-B14F-4D97-AF65-F5344CB8AC3E}">
        <p14:creationId xmlns:p14="http://schemas.microsoft.com/office/powerpoint/2010/main" val="2031405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5DD3DB80-B894-403A-B48E-6FDC1A72010E}" type="slidenum">
              <a:rPr lang="zh-CN" altLang="en-US" smtClean="0"/>
              <a:pPr/>
              <a:t>62</a:t>
            </a:fld>
            <a:endParaRPr lang="zh-CN" altLang="en-US" dirty="0"/>
          </a:p>
        </p:txBody>
      </p:sp>
      <p:sp>
        <p:nvSpPr>
          <p:cNvPr id="5" name="標題 1"/>
          <p:cNvSpPr>
            <a:spLocks noGrp="1"/>
          </p:cNvSpPr>
          <p:nvPr>
            <p:ph type="title"/>
          </p:nvPr>
        </p:nvSpPr>
        <p:spPr>
          <a:xfrm>
            <a:off x="502444" y="2"/>
            <a:ext cx="8137922" cy="1028699"/>
          </a:xfrm>
        </p:spPr>
        <p:txBody>
          <a:bodyPr>
            <a:normAutofit/>
          </a:bodyPr>
          <a:lstStyle/>
          <a:p>
            <a:r>
              <a:rPr lang="zh-TW" altLang="en-US" sz="3600" dirty="0"/>
              <a:t>學習者</a:t>
            </a:r>
            <a:r>
              <a:rPr lang="zh-TW" altLang="en-US" sz="3600" dirty="0">
                <a:solidFill>
                  <a:srgbClr val="0000FF"/>
                </a:solidFill>
              </a:rPr>
              <a:t>不尋常高</a:t>
            </a:r>
            <a:r>
              <a:rPr lang="en-US" altLang="zh-TW" sz="3600" dirty="0">
                <a:solidFill>
                  <a:srgbClr val="0000FF"/>
                </a:solidFill>
              </a:rPr>
              <a:t>/</a:t>
            </a:r>
            <a:r>
              <a:rPr lang="zh-TW" altLang="en-US" sz="3600" dirty="0">
                <a:solidFill>
                  <a:srgbClr val="0000FF"/>
                </a:solidFill>
              </a:rPr>
              <a:t>低頻</a:t>
            </a:r>
            <a:r>
              <a:rPr lang="zh-TW" altLang="en-US" sz="3600" dirty="0" smtClean="0">
                <a:solidFill>
                  <a:srgbClr val="0000FF"/>
                </a:solidFill>
              </a:rPr>
              <a:t>詞類</a:t>
            </a:r>
            <a:endParaRPr lang="zh-TW" altLang="en-US" sz="3600" dirty="0"/>
          </a:p>
        </p:txBody>
      </p:sp>
      <p:pic>
        <p:nvPicPr>
          <p:cNvPr id="6" name="圖片 5"/>
          <p:cNvPicPr>
            <a:picLocks noChangeAspect="1"/>
          </p:cNvPicPr>
          <p:nvPr/>
        </p:nvPicPr>
        <p:blipFill>
          <a:blip r:embed="rId2"/>
          <a:stretch>
            <a:fillRect/>
          </a:stretch>
        </p:blipFill>
        <p:spPr>
          <a:xfrm>
            <a:off x="1747242" y="933450"/>
            <a:ext cx="5648325" cy="5924550"/>
          </a:xfrm>
          <a:prstGeom prst="rect">
            <a:avLst/>
          </a:prstGeom>
        </p:spPr>
      </p:pic>
    </p:spTree>
    <p:extLst>
      <p:ext uri="{BB962C8B-B14F-4D97-AF65-F5344CB8AC3E}">
        <p14:creationId xmlns:p14="http://schemas.microsoft.com/office/powerpoint/2010/main" val="2912702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solidFill>
                  <a:schemeClr val="bg1"/>
                </a:solidFill>
              </a:rPr>
              <a:t>華英雙語索引典</a:t>
            </a:r>
          </a:p>
        </p:txBody>
      </p:sp>
      <p:sp>
        <p:nvSpPr>
          <p:cNvPr id="3" name="文字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4902345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1131094"/>
            <a:ext cx="7886700" cy="621731"/>
          </a:xfrm>
        </p:spPr>
        <p:txBody>
          <a:bodyPr/>
          <a:lstStyle/>
          <a:p>
            <a:r>
              <a:rPr lang="zh-TW" altLang="en-US" dirty="0" smtClean="0"/>
              <a:t>雙語語料庫：臺灣光華雜誌</a:t>
            </a:r>
            <a:endParaRPr lang="zh-TW" altLang="en-US" dirty="0"/>
          </a:p>
        </p:txBody>
      </p:sp>
      <p:sp>
        <p:nvSpPr>
          <p:cNvPr id="3" name="內容版面配置區 2"/>
          <p:cNvSpPr>
            <a:spLocks noGrp="1"/>
          </p:cNvSpPr>
          <p:nvPr>
            <p:ph idx="1"/>
          </p:nvPr>
        </p:nvSpPr>
        <p:spPr>
          <a:xfrm>
            <a:off x="717401" y="2737246"/>
            <a:ext cx="7886700" cy="3263504"/>
          </a:xfrm>
        </p:spPr>
        <p:txBody>
          <a:bodyPr/>
          <a:lstStyle/>
          <a:p>
            <a:endParaRPr lang="zh-TW" altLang="en-US"/>
          </a:p>
        </p:txBody>
      </p:sp>
      <p:pic>
        <p:nvPicPr>
          <p:cNvPr id="4" name="圖片 3"/>
          <p:cNvPicPr>
            <a:picLocks noChangeAspect="1"/>
          </p:cNvPicPr>
          <p:nvPr/>
        </p:nvPicPr>
        <p:blipFill>
          <a:blip r:embed="rId2"/>
          <a:stretch>
            <a:fillRect/>
          </a:stretch>
        </p:blipFill>
        <p:spPr>
          <a:xfrm>
            <a:off x="4621883" y="1927125"/>
            <a:ext cx="4098716" cy="3695882"/>
          </a:xfrm>
          <a:prstGeom prst="rect">
            <a:avLst/>
          </a:prstGeom>
        </p:spPr>
      </p:pic>
      <p:pic>
        <p:nvPicPr>
          <p:cNvPr id="5" name="圖片 4"/>
          <p:cNvPicPr>
            <a:picLocks noChangeAspect="1"/>
          </p:cNvPicPr>
          <p:nvPr/>
        </p:nvPicPr>
        <p:blipFill>
          <a:blip r:embed="rId3"/>
          <a:stretch>
            <a:fillRect/>
          </a:stretch>
        </p:blipFill>
        <p:spPr>
          <a:xfrm>
            <a:off x="297017" y="1937866"/>
            <a:ext cx="4324867" cy="3674399"/>
          </a:xfrm>
          <a:prstGeom prst="rect">
            <a:avLst/>
          </a:prstGeom>
        </p:spPr>
      </p:pic>
    </p:spTree>
    <p:extLst>
      <p:ext uri="{BB962C8B-B14F-4D97-AF65-F5344CB8AC3E}">
        <p14:creationId xmlns:p14="http://schemas.microsoft.com/office/powerpoint/2010/main" val="375258620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雙</a:t>
            </a:r>
            <a:r>
              <a:rPr lang="zh-TW" altLang="en-US" dirty="0" smtClean="0"/>
              <a:t>語語料加工：句子對應</a:t>
            </a:r>
            <a:endParaRPr lang="zh-TW" altLang="en-US" dirty="0"/>
          </a:p>
        </p:txBody>
      </p:sp>
      <p:graphicFrame>
        <p:nvGraphicFramePr>
          <p:cNvPr id="4" name="內容版面配置區 3"/>
          <p:cNvGraphicFramePr>
            <a:graphicFrameLocks noGrp="1"/>
          </p:cNvGraphicFramePr>
          <p:nvPr>
            <p:ph idx="1"/>
            <p:extLst/>
          </p:nvPr>
        </p:nvGraphicFramePr>
        <p:xfrm>
          <a:off x="628650" y="2246251"/>
          <a:ext cx="7886700" cy="3931920"/>
        </p:xfrm>
        <a:graphic>
          <a:graphicData uri="http://schemas.openxmlformats.org/drawingml/2006/table">
            <a:tbl>
              <a:tblPr bandRow="1">
                <a:tableStyleId>{5C22544A-7EE6-4342-B048-85BDC9FD1C3A}</a:tableStyleId>
              </a:tblPr>
              <a:tblGrid>
                <a:gridCol w="3943350">
                  <a:extLst>
                    <a:ext uri="{9D8B030D-6E8A-4147-A177-3AD203B41FA5}">
                      <a16:colId xmlns:a16="http://schemas.microsoft.com/office/drawing/2014/main" val="3562780508"/>
                    </a:ext>
                  </a:extLst>
                </a:gridCol>
                <a:gridCol w="3943350">
                  <a:extLst>
                    <a:ext uri="{9D8B030D-6E8A-4147-A177-3AD203B41FA5}">
                      <a16:colId xmlns:a16="http://schemas.microsoft.com/office/drawing/2014/main" val="1982818606"/>
                    </a:ext>
                  </a:extLst>
                </a:gridCol>
              </a:tblGrid>
              <a:tr h="1097280">
                <a:tc>
                  <a:txBody>
                    <a:bodyPr/>
                    <a:lstStyle/>
                    <a:p>
                      <a:pPr fontAlgn="base"/>
                      <a:r>
                        <a:rPr lang="zh-TW" altLang="en-US" sz="1400" b="0" i="0" kern="1200" dirty="0" smtClean="0">
                          <a:solidFill>
                            <a:schemeClr val="dk1"/>
                          </a:solidFill>
                          <a:effectLst/>
                          <a:latin typeface="+mn-lt"/>
                          <a:ea typeface="+mn-ea"/>
                          <a:cs typeface="+mn-cs"/>
                        </a:rPr>
                        <a:t>透過螢幕，我們常跟著美國美食主廚</a:t>
                      </a:r>
                      <a:r>
                        <a:rPr lang="en-US" altLang="zh-TW" sz="1400" b="0" i="0" kern="1200" dirty="0" smtClean="0">
                          <a:solidFill>
                            <a:schemeClr val="dk1"/>
                          </a:solidFill>
                          <a:effectLst/>
                          <a:latin typeface="+mn-lt"/>
                          <a:ea typeface="+mn-ea"/>
                          <a:cs typeface="+mn-cs"/>
                        </a:rPr>
                        <a:t>Anthony </a:t>
                      </a:r>
                      <a:r>
                        <a:rPr lang="en-US" altLang="zh-TW" sz="1400" b="0" i="0" kern="1200" dirty="0" err="1" smtClean="0">
                          <a:solidFill>
                            <a:schemeClr val="dk1"/>
                          </a:solidFill>
                          <a:effectLst/>
                          <a:latin typeface="+mn-lt"/>
                          <a:ea typeface="+mn-ea"/>
                          <a:cs typeface="+mn-cs"/>
                        </a:rPr>
                        <a:t>Bourdain</a:t>
                      </a:r>
                      <a:r>
                        <a:rPr lang="zh-TW" altLang="en-US" sz="1400" b="0" i="0" kern="1200" dirty="0" smtClean="0">
                          <a:solidFill>
                            <a:schemeClr val="dk1"/>
                          </a:solidFill>
                          <a:effectLst/>
                          <a:latin typeface="+mn-lt"/>
                          <a:ea typeface="+mn-ea"/>
                          <a:cs typeface="+mn-cs"/>
                        </a:rPr>
                        <a:t>或英國女星</a:t>
                      </a:r>
                      <a:r>
                        <a:rPr lang="en-US" altLang="zh-TW" sz="1400" b="0" i="0" kern="1200" dirty="0" smtClean="0">
                          <a:solidFill>
                            <a:schemeClr val="dk1"/>
                          </a:solidFill>
                          <a:effectLst/>
                          <a:latin typeface="+mn-lt"/>
                          <a:ea typeface="+mn-ea"/>
                          <a:cs typeface="+mn-cs"/>
                        </a:rPr>
                        <a:t>Joanna Lumley</a:t>
                      </a:r>
                      <a:r>
                        <a:rPr lang="zh-TW" altLang="en-US" sz="1400" b="0" i="0" kern="1200" dirty="0" smtClean="0">
                          <a:solidFill>
                            <a:schemeClr val="dk1"/>
                          </a:solidFill>
                          <a:effectLst/>
                          <a:latin typeface="+mn-lt"/>
                          <a:ea typeface="+mn-ea"/>
                          <a:cs typeface="+mn-cs"/>
                        </a:rPr>
                        <a:t>主持的旅行紀錄片，在世界各處旅遊，你會發現，他們每造訪一個國家絕不忘記鑽進當地的傳統市集，去逛一逛、聞一聞、摸一摸、聊一聊，市集是最接地氣的所在。</a:t>
                      </a:r>
                    </a:p>
                  </a:txBody>
                  <a:tcPr marL="68580" marR="68580" marT="34290" marB="34290"/>
                </a:tc>
                <a:tc>
                  <a:txBody>
                    <a:bodyPr/>
                    <a:lstStyle/>
                    <a:p>
                      <a:r>
                        <a:rPr lang="en-US" altLang="zh-TW" sz="1100" b="0" i="0" kern="1200" dirty="0" smtClean="0">
                          <a:solidFill>
                            <a:schemeClr val="dk1"/>
                          </a:solidFill>
                          <a:effectLst/>
                          <a:latin typeface="+mn-lt"/>
                          <a:ea typeface="+mn-ea"/>
                          <a:cs typeface="+mn-cs"/>
                        </a:rPr>
                        <a:t>Through the TV screen, we often follow the travel documentaries of people like master chef Anthony </a:t>
                      </a:r>
                      <a:r>
                        <a:rPr lang="en-US" altLang="zh-TW" sz="1100" b="0" i="0" kern="1200" dirty="0" err="1" smtClean="0">
                          <a:solidFill>
                            <a:schemeClr val="dk1"/>
                          </a:solidFill>
                          <a:effectLst/>
                          <a:latin typeface="+mn-lt"/>
                          <a:ea typeface="+mn-ea"/>
                          <a:cs typeface="+mn-cs"/>
                        </a:rPr>
                        <a:t>Bourdain</a:t>
                      </a:r>
                      <a:r>
                        <a:rPr lang="en-US" altLang="zh-TW" sz="1100" b="0" i="0" kern="1200" dirty="0" smtClean="0">
                          <a:solidFill>
                            <a:schemeClr val="dk1"/>
                          </a:solidFill>
                          <a:effectLst/>
                          <a:latin typeface="+mn-lt"/>
                          <a:ea typeface="+mn-ea"/>
                          <a:cs typeface="+mn-cs"/>
                        </a:rPr>
                        <a:t> or actress Joanna Lumley. As they travel the world, you will discover that whenever they visit a country they do not fail to explore its traditional markets, looking around, touching and smelling produce, and chatting. The markets are where they connect with local life.</a:t>
                      </a:r>
                      <a:endParaRPr lang="zh-TW" altLang="en-US" sz="1100" dirty="0"/>
                    </a:p>
                  </a:txBody>
                  <a:tcPr marL="68580" marR="68580" marT="34290" marB="34290"/>
                </a:tc>
                <a:extLst>
                  <a:ext uri="{0D108BD9-81ED-4DB2-BD59-A6C34878D82A}">
                    <a16:rowId xmlns:a16="http://schemas.microsoft.com/office/drawing/2014/main" val="2979366215"/>
                  </a:ext>
                </a:extLst>
              </a:tr>
              <a:tr h="1097280">
                <a:tc>
                  <a:txBody>
                    <a:bodyPr/>
                    <a:lstStyle/>
                    <a:p>
                      <a:pPr fontAlgn="base"/>
                      <a:r>
                        <a:rPr lang="zh-TW" altLang="en-US" sz="1400" b="0" i="0" kern="1200" dirty="0" smtClean="0">
                          <a:solidFill>
                            <a:schemeClr val="dk1"/>
                          </a:solidFill>
                          <a:effectLst/>
                          <a:latin typeface="+mn-lt"/>
                          <a:ea typeface="+mn-ea"/>
                          <a:cs typeface="+mn-cs"/>
                        </a:rPr>
                        <a:t>市場可說是一座地方生活博物館，是窺知在地庶民生活的入口，市場也見證了一區域開發的歷史，像是隨著碼頭而興的迪化街，早年是南北貨、茶葉、中藥材及布匹的集散中心；走訪全台規模最大的內湖花市，到那邊可以遇見台灣的四季風景。</a:t>
                      </a:r>
                    </a:p>
                  </a:txBody>
                  <a:tcPr marL="68580" marR="68580" marT="34290" marB="34290"/>
                </a:tc>
                <a:tc>
                  <a:txBody>
                    <a:bodyPr/>
                    <a:lstStyle/>
                    <a:p>
                      <a:r>
                        <a:rPr lang="en-US" altLang="zh-TW" sz="1100" b="0" i="0" kern="1200" dirty="0" smtClean="0">
                          <a:solidFill>
                            <a:schemeClr val="dk1"/>
                          </a:solidFill>
                          <a:effectLst/>
                          <a:latin typeface="+mn-lt"/>
                          <a:ea typeface="+mn-ea"/>
                          <a:cs typeface="+mn-cs"/>
                        </a:rPr>
                        <a:t>Markets with unique local character can be said to be museums of local life. They are a window into the lives of residents and bear witness to the area’s development history.</a:t>
                      </a:r>
                      <a:endParaRPr lang="zh-TW" altLang="en-US" sz="1100" dirty="0"/>
                    </a:p>
                  </a:txBody>
                  <a:tcPr marL="68580" marR="68580" marT="34290" marB="34290"/>
                </a:tc>
                <a:extLst>
                  <a:ext uri="{0D108BD9-81ED-4DB2-BD59-A6C34878D82A}">
                    <a16:rowId xmlns:a16="http://schemas.microsoft.com/office/drawing/2014/main" val="1050639959"/>
                  </a:ext>
                </a:extLst>
              </a:tr>
              <a:tr h="685800">
                <a:tc>
                  <a:txBody>
                    <a:bodyPr/>
                    <a:lstStyle/>
                    <a:p>
                      <a:pPr fontAlgn="base"/>
                      <a:r>
                        <a:rPr lang="zh-TW" altLang="en-US" sz="1400" b="0" i="0" kern="1200" dirty="0" smtClean="0">
                          <a:solidFill>
                            <a:schemeClr val="dk1"/>
                          </a:solidFill>
                          <a:effectLst/>
                          <a:latin typeface="+mn-lt"/>
                          <a:ea typeface="+mn-ea"/>
                          <a:cs typeface="+mn-cs"/>
                        </a:rPr>
                        <a:t>台灣四面環海，海味是餐桌上的必須，大海的子民在嚴酷的環境下討生活，運回最活跳的魚鮮，魚市場是最生猛的所在。</a:t>
                      </a:r>
                    </a:p>
                  </a:txBody>
                  <a:tcPr marL="68580" marR="68580" marT="34290" marB="34290"/>
                </a:tc>
                <a:tc>
                  <a:txBody>
                    <a:bodyPr/>
                    <a:lstStyle/>
                    <a:p>
                      <a:r>
                        <a:rPr lang="en-US" altLang="zh-TW" sz="1100" b="0" i="0" kern="1200" dirty="0" smtClean="0">
                          <a:solidFill>
                            <a:schemeClr val="dk1"/>
                          </a:solidFill>
                          <a:effectLst/>
                          <a:latin typeface="+mn-lt"/>
                          <a:ea typeface="+mn-ea"/>
                          <a:cs typeface="+mn-cs"/>
                        </a:rPr>
                        <a:t>Taiwan is surrounded by ocean, so seafood is a must at any dining table. Fish markets throughout Taiwan are extraordinarily vibrant places.</a:t>
                      </a:r>
                      <a:endParaRPr lang="zh-TW" altLang="en-US" sz="1100" dirty="0"/>
                    </a:p>
                  </a:txBody>
                  <a:tcPr marL="68580" marR="68580" marT="34290" marB="34290"/>
                </a:tc>
                <a:extLst>
                  <a:ext uri="{0D108BD9-81ED-4DB2-BD59-A6C34878D82A}">
                    <a16:rowId xmlns:a16="http://schemas.microsoft.com/office/drawing/2014/main" val="785559534"/>
                  </a:ext>
                </a:extLst>
              </a:tr>
              <a:tr h="708660">
                <a:tc>
                  <a:txBody>
                    <a:bodyPr/>
                    <a:lstStyle/>
                    <a:p>
                      <a:pPr fontAlgn="base"/>
                      <a:r>
                        <a:rPr lang="zh-TW" altLang="en-US" sz="1400" b="0" i="0" kern="1200" dirty="0" smtClean="0">
                          <a:solidFill>
                            <a:schemeClr val="dk1"/>
                          </a:solidFill>
                          <a:effectLst/>
                          <a:latin typeface="+mn-lt"/>
                          <a:ea typeface="+mn-ea"/>
                          <a:cs typeface="+mn-cs"/>
                        </a:rPr>
                        <a:t>傳統市集多是依聚落而集結，空間隨興而自在，但在那方你來我往的笑語人聲、交易互惠的空間中，交融著人與人互動共融的風景。</a:t>
                      </a:r>
                    </a:p>
                  </a:txBody>
                  <a:tcPr marL="68580" marR="68580" marT="34290" marB="34290"/>
                </a:tc>
                <a:tc>
                  <a:txBody>
                    <a:bodyPr/>
                    <a:lstStyle/>
                    <a:p>
                      <a:r>
                        <a:rPr lang="en-US" altLang="zh-TW" sz="1100" b="0" i="0" kern="1200" dirty="0" smtClean="0">
                          <a:solidFill>
                            <a:schemeClr val="dk1"/>
                          </a:solidFill>
                          <a:effectLst/>
                          <a:latin typeface="+mn-lt"/>
                          <a:ea typeface="+mn-ea"/>
                          <a:cs typeface="+mn-cs"/>
                        </a:rPr>
                        <a:t>Most traditional markets grew up around settlements. In those joyous spaces where people come and go and mutually beneficial transactions take place, you will find countless scenes of people mingling and interacting.</a:t>
                      </a:r>
                      <a:endParaRPr lang="zh-TW" altLang="en-US" sz="1100" dirty="0"/>
                    </a:p>
                  </a:txBody>
                  <a:tcPr marL="68580" marR="68580" marT="34290" marB="34290"/>
                </a:tc>
                <a:extLst>
                  <a:ext uri="{0D108BD9-81ED-4DB2-BD59-A6C34878D82A}">
                    <a16:rowId xmlns:a16="http://schemas.microsoft.com/office/drawing/2014/main" val="1834391538"/>
                  </a:ext>
                </a:extLst>
              </a:tr>
            </a:tbl>
          </a:graphicData>
        </a:graphic>
      </p:graphicFrame>
    </p:spTree>
    <p:extLst>
      <p:ext uri="{BB962C8B-B14F-4D97-AF65-F5344CB8AC3E}">
        <p14:creationId xmlns:p14="http://schemas.microsoft.com/office/powerpoint/2010/main" val="313322620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雙語語料加工：詞彙對應</a:t>
            </a:r>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1182237034"/>
              </p:ext>
            </p:extLst>
          </p:nvPr>
        </p:nvGraphicFramePr>
        <p:xfrm>
          <a:off x="2525346" y="2332794"/>
          <a:ext cx="493835" cy="1973580"/>
        </p:xfrm>
        <a:graphic>
          <a:graphicData uri="http://schemas.openxmlformats.org/drawingml/2006/table">
            <a:tbl>
              <a:tblPr bandRow="1">
                <a:tableStyleId>{5C22544A-7EE6-4342-B048-85BDC9FD1C3A}</a:tableStyleId>
              </a:tblPr>
              <a:tblGrid>
                <a:gridCol w="493835">
                  <a:extLst>
                    <a:ext uri="{9D8B030D-6E8A-4147-A177-3AD203B41FA5}">
                      <a16:colId xmlns:a16="http://schemas.microsoft.com/office/drawing/2014/main" val="1623521625"/>
                    </a:ext>
                  </a:extLst>
                </a:gridCol>
              </a:tblGrid>
              <a:tr h="27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b="0" i="0" kern="1200" dirty="0" smtClean="0">
                          <a:solidFill>
                            <a:schemeClr val="dk1"/>
                          </a:solidFill>
                          <a:effectLst/>
                          <a:latin typeface="+mn-lt"/>
                          <a:ea typeface="+mn-ea"/>
                          <a:cs typeface="+mn-cs"/>
                        </a:rPr>
                        <a:t>傳統</a:t>
                      </a:r>
                    </a:p>
                  </a:txBody>
                  <a:tcPr marL="68580" marR="68580" marT="34290" marB="34290"/>
                </a:tc>
                <a:extLst>
                  <a:ext uri="{0D108BD9-81ED-4DB2-BD59-A6C34878D82A}">
                    <a16:rowId xmlns:a16="http://schemas.microsoft.com/office/drawing/2014/main" val="3085203879"/>
                  </a:ext>
                </a:extLst>
              </a:tr>
              <a:tr h="278130">
                <a:tc>
                  <a:txBody>
                    <a:bodyPr/>
                    <a:lstStyle/>
                    <a:p>
                      <a:r>
                        <a:rPr lang="zh-TW" altLang="en-US" sz="1400" b="0" i="0" kern="1200" dirty="0" smtClean="0">
                          <a:solidFill>
                            <a:schemeClr val="dk1"/>
                          </a:solidFill>
                          <a:effectLst/>
                          <a:latin typeface="+mn-lt"/>
                          <a:ea typeface="+mn-ea"/>
                          <a:cs typeface="+mn-cs"/>
                        </a:rPr>
                        <a:t>市集</a:t>
                      </a:r>
                      <a:endParaRPr lang="zh-TW" altLang="en-US" sz="1000" dirty="0"/>
                    </a:p>
                  </a:txBody>
                  <a:tcPr marL="68580" marR="68580" marT="34290" marB="34290"/>
                </a:tc>
                <a:extLst>
                  <a:ext uri="{0D108BD9-81ED-4DB2-BD59-A6C34878D82A}">
                    <a16:rowId xmlns:a16="http://schemas.microsoft.com/office/drawing/2014/main" val="3983943204"/>
                  </a:ext>
                </a:extLst>
              </a:tr>
              <a:tr h="278130">
                <a:tc>
                  <a:txBody>
                    <a:bodyPr/>
                    <a:lstStyle/>
                    <a:p>
                      <a:r>
                        <a:rPr lang="zh-TW" altLang="en-US" sz="1400" b="0" i="0" kern="1200" dirty="0" smtClean="0">
                          <a:solidFill>
                            <a:schemeClr val="dk1"/>
                          </a:solidFill>
                          <a:effectLst/>
                          <a:latin typeface="+mn-lt"/>
                          <a:ea typeface="+mn-ea"/>
                          <a:cs typeface="+mn-cs"/>
                        </a:rPr>
                        <a:t>多是</a:t>
                      </a:r>
                      <a:endParaRPr lang="zh-TW" altLang="en-US" sz="1000" dirty="0"/>
                    </a:p>
                  </a:txBody>
                  <a:tcPr marL="68580" marR="68580" marT="34290" marB="34290"/>
                </a:tc>
                <a:extLst>
                  <a:ext uri="{0D108BD9-81ED-4DB2-BD59-A6C34878D82A}">
                    <a16:rowId xmlns:a16="http://schemas.microsoft.com/office/drawing/2014/main" val="711709310"/>
                  </a:ext>
                </a:extLst>
              </a:tr>
              <a:tr h="278130">
                <a:tc>
                  <a:txBody>
                    <a:bodyPr/>
                    <a:lstStyle/>
                    <a:p>
                      <a:r>
                        <a:rPr lang="zh-TW" altLang="en-US" sz="1400" b="0" i="0" kern="1200" dirty="0" smtClean="0">
                          <a:solidFill>
                            <a:schemeClr val="dk1"/>
                          </a:solidFill>
                          <a:effectLst/>
                          <a:latin typeface="+mn-lt"/>
                          <a:ea typeface="+mn-ea"/>
                          <a:cs typeface="+mn-cs"/>
                        </a:rPr>
                        <a:t>依</a:t>
                      </a:r>
                      <a:endParaRPr lang="zh-TW" altLang="en-US" sz="1000" dirty="0"/>
                    </a:p>
                  </a:txBody>
                  <a:tcPr marL="68580" marR="68580" marT="34290" marB="34290"/>
                </a:tc>
                <a:extLst>
                  <a:ext uri="{0D108BD9-81ED-4DB2-BD59-A6C34878D82A}">
                    <a16:rowId xmlns:a16="http://schemas.microsoft.com/office/drawing/2014/main" val="2300591854"/>
                  </a:ext>
                </a:extLst>
              </a:tr>
              <a:tr h="278130">
                <a:tc>
                  <a:txBody>
                    <a:bodyPr/>
                    <a:lstStyle/>
                    <a:p>
                      <a:r>
                        <a:rPr lang="zh-TW" altLang="en-US" sz="1400" b="0" i="0" kern="1200" dirty="0" smtClean="0">
                          <a:solidFill>
                            <a:schemeClr val="dk1"/>
                          </a:solidFill>
                          <a:effectLst/>
                          <a:latin typeface="+mn-lt"/>
                          <a:ea typeface="+mn-ea"/>
                          <a:cs typeface="+mn-cs"/>
                        </a:rPr>
                        <a:t>聚落</a:t>
                      </a:r>
                      <a:endParaRPr lang="zh-TW" altLang="en-US" sz="1000" dirty="0"/>
                    </a:p>
                  </a:txBody>
                  <a:tcPr marL="68580" marR="68580" marT="34290" marB="34290"/>
                </a:tc>
                <a:extLst>
                  <a:ext uri="{0D108BD9-81ED-4DB2-BD59-A6C34878D82A}">
                    <a16:rowId xmlns:a16="http://schemas.microsoft.com/office/drawing/2014/main" val="4105987287"/>
                  </a:ext>
                </a:extLst>
              </a:tr>
              <a:tr h="278130">
                <a:tc>
                  <a:txBody>
                    <a:bodyPr/>
                    <a:lstStyle/>
                    <a:p>
                      <a:r>
                        <a:rPr lang="zh-TW" altLang="en-US" sz="1400" b="0" i="0" kern="1200" dirty="0" smtClean="0">
                          <a:solidFill>
                            <a:schemeClr val="dk1"/>
                          </a:solidFill>
                          <a:effectLst/>
                          <a:latin typeface="+mn-lt"/>
                          <a:ea typeface="+mn-ea"/>
                          <a:cs typeface="+mn-cs"/>
                        </a:rPr>
                        <a:t>而</a:t>
                      </a:r>
                      <a:endParaRPr lang="zh-TW" altLang="en-US" sz="1000" dirty="0"/>
                    </a:p>
                  </a:txBody>
                  <a:tcPr marL="68580" marR="68580" marT="34290" marB="34290"/>
                </a:tc>
                <a:extLst>
                  <a:ext uri="{0D108BD9-81ED-4DB2-BD59-A6C34878D82A}">
                    <a16:rowId xmlns:a16="http://schemas.microsoft.com/office/drawing/2014/main" val="2316171833"/>
                  </a:ext>
                </a:extLst>
              </a:tr>
              <a:tr h="278130">
                <a:tc>
                  <a:txBody>
                    <a:bodyPr/>
                    <a:lstStyle/>
                    <a:p>
                      <a:r>
                        <a:rPr lang="zh-TW" altLang="en-US" sz="1400" b="0" i="0" kern="1200" dirty="0" smtClean="0">
                          <a:solidFill>
                            <a:schemeClr val="dk1"/>
                          </a:solidFill>
                          <a:effectLst/>
                          <a:latin typeface="+mn-lt"/>
                          <a:ea typeface="+mn-ea"/>
                          <a:cs typeface="+mn-cs"/>
                        </a:rPr>
                        <a:t>集結，</a:t>
                      </a:r>
                      <a:endParaRPr lang="zh-TW" altLang="en-US" sz="1000" dirty="0"/>
                    </a:p>
                  </a:txBody>
                  <a:tcPr marL="68580" marR="68580" marT="34290" marB="34290"/>
                </a:tc>
                <a:extLst>
                  <a:ext uri="{0D108BD9-81ED-4DB2-BD59-A6C34878D82A}">
                    <a16:rowId xmlns:a16="http://schemas.microsoft.com/office/drawing/2014/main" val="753274040"/>
                  </a:ext>
                </a:extLst>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2083688490"/>
              </p:ext>
            </p:extLst>
          </p:nvPr>
        </p:nvGraphicFramePr>
        <p:xfrm>
          <a:off x="5053135" y="2471859"/>
          <a:ext cx="1177436" cy="1691640"/>
        </p:xfrm>
        <a:graphic>
          <a:graphicData uri="http://schemas.openxmlformats.org/drawingml/2006/table">
            <a:tbl>
              <a:tblPr bandRow="1">
                <a:tableStyleId>{5C22544A-7EE6-4342-B048-85BDC9FD1C3A}</a:tableStyleId>
              </a:tblPr>
              <a:tblGrid>
                <a:gridCol w="1177436">
                  <a:extLst>
                    <a:ext uri="{9D8B030D-6E8A-4147-A177-3AD203B41FA5}">
                      <a16:colId xmlns:a16="http://schemas.microsoft.com/office/drawing/2014/main" val="1623521625"/>
                    </a:ext>
                  </a:extLst>
                </a:gridCol>
              </a:tblGrid>
              <a:tr h="27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400" b="0" i="0" kern="1200" dirty="0" smtClean="0">
                          <a:solidFill>
                            <a:schemeClr val="dk1"/>
                          </a:solidFill>
                          <a:effectLst/>
                          <a:latin typeface="+mn-lt"/>
                          <a:ea typeface="+mn-ea"/>
                          <a:cs typeface="+mn-cs"/>
                        </a:rPr>
                        <a:t>Most</a:t>
                      </a:r>
                      <a:endParaRPr lang="zh-TW" altLang="en-US" sz="1400" b="0" i="0" kern="1200" dirty="0" smtClean="0">
                        <a:solidFill>
                          <a:schemeClr val="dk1"/>
                        </a:solidFill>
                        <a:effectLst/>
                        <a:latin typeface="+mn-lt"/>
                        <a:ea typeface="+mn-ea"/>
                        <a:cs typeface="+mn-cs"/>
                      </a:endParaRPr>
                    </a:p>
                  </a:txBody>
                  <a:tcPr marL="68580" marR="68580" marT="34290" marB="34290"/>
                </a:tc>
                <a:extLst>
                  <a:ext uri="{0D108BD9-81ED-4DB2-BD59-A6C34878D82A}">
                    <a16:rowId xmlns:a16="http://schemas.microsoft.com/office/drawing/2014/main" val="3085203879"/>
                  </a:ext>
                </a:extLst>
              </a:tr>
              <a:tr h="278130">
                <a:tc>
                  <a:txBody>
                    <a:bodyPr/>
                    <a:lstStyle/>
                    <a:p>
                      <a:r>
                        <a:rPr lang="en-US" altLang="zh-TW" sz="1400" b="0" i="0" kern="1200" dirty="0" smtClean="0">
                          <a:solidFill>
                            <a:schemeClr val="dk1"/>
                          </a:solidFill>
                          <a:effectLst/>
                          <a:latin typeface="+mn-lt"/>
                          <a:ea typeface="+mn-ea"/>
                          <a:cs typeface="+mn-cs"/>
                        </a:rPr>
                        <a:t>traditional </a:t>
                      </a:r>
                      <a:endParaRPr lang="zh-TW" altLang="en-US" sz="1000" dirty="0"/>
                    </a:p>
                  </a:txBody>
                  <a:tcPr marL="68580" marR="68580" marT="34290" marB="34290"/>
                </a:tc>
                <a:extLst>
                  <a:ext uri="{0D108BD9-81ED-4DB2-BD59-A6C34878D82A}">
                    <a16:rowId xmlns:a16="http://schemas.microsoft.com/office/drawing/2014/main" val="3983943204"/>
                  </a:ext>
                </a:extLst>
              </a:tr>
              <a:tr h="278130">
                <a:tc>
                  <a:txBody>
                    <a:bodyPr/>
                    <a:lstStyle/>
                    <a:p>
                      <a:r>
                        <a:rPr lang="en-US" altLang="zh-TW" sz="1400" b="0" i="0" kern="1200" dirty="0" smtClean="0">
                          <a:solidFill>
                            <a:schemeClr val="dk1"/>
                          </a:solidFill>
                          <a:effectLst/>
                          <a:latin typeface="+mn-lt"/>
                          <a:ea typeface="+mn-ea"/>
                          <a:cs typeface="+mn-cs"/>
                        </a:rPr>
                        <a:t>markets </a:t>
                      </a:r>
                      <a:endParaRPr lang="zh-TW" altLang="en-US" sz="1000" dirty="0"/>
                    </a:p>
                  </a:txBody>
                  <a:tcPr marL="68580" marR="68580" marT="34290" marB="34290"/>
                </a:tc>
                <a:extLst>
                  <a:ext uri="{0D108BD9-81ED-4DB2-BD59-A6C34878D82A}">
                    <a16:rowId xmlns:a16="http://schemas.microsoft.com/office/drawing/2014/main" val="711709310"/>
                  </a:ext>
                </a:extLst>
              </a:tr>
              <a:tr h="278130">
                <a:tc>
                  <a:txBody>
                    <a:bodyPr/>
                    <a:lstStyle/>
                    <a:p>
                      <a:r>
                        <a:rPr lang="en-US" altLang="zh-TW" sz="1400" b="0" i="0" kern="1200" dirty="0" smtClean="0">
                          <a:solidFill>
                            <a:schemeClr val="dk1"/>
                          </a:solidFill>
                          <a:effectLst/>
                          <a:latin typeface="+mn-lt"/>
                          <a:ea typeface="+mn-ea"/>
                          <a:cs typeface="+mn-cs"/>
                        </a:rPr>
                        <a:t>grew up</a:t>
                      </a:r>
                      <a:endParaRPr lang="zh-TW" altLang="en-US" sz="1000" dirty="0"/>
                    </a:p>
                  </a:txBody>
                  <a:tcPr marL="68580" marR="68580" marT="34290" marB="34290"/>
                </a:tc>
                <a:extLst>
                  <a:ext uri="{0D108BD9-81ED-4DB2-BD59-A6C34878D82A}">
                    <a16:rowId xmlns:a16="http://schemas.microsoft.com/office/drawing/2014/main" val="2300591854"/>
                  </a:ext>
                </a:extLst>
              </a:tr>
              <a:tr h="278130">
                <a:tc>
                  <a:txBody>
                    <a:bodyPr/>
                    <a:lstStyle/>
                    <a:p>
                      <a:r>
                        <a:rPr lang="en-US" altLang="zh-TW" sz="1400" b="0" i="0" kern="1200" dirty="0" smtClean="0">
                          <a:solidFill>
                            <a:schemeClr val="dk1"/>
                          </a:solidFill>
                          <a:effectLst/>
                          <a:latin typeface="+mn-lt"/>
                          <a:ea typeface="+mn-ea"/>
                          <a:cs typeface="+mn-cs"/>
                        </a:rPr>
                        <a:t>around </a:t>
                      </a:r>
                      <a:endParaRPr lang="zh-TW" altLang="en-US" sz="1000" dirty="0"/>
                    </a:p>
                  </a:txBody>
                  <a:tcPr marL="68580" marR="68580" marT="34290" marB="34290"/>
                </a:tc>
                <a:extLst>
                  <a:ext uri="{0D108BD9-81ED-4DB2-BD59-A6C34878D82A}">
                    <a16:rowId xmlns:a16="http://schemas.microsoft.com/office/drawing/2014/main" val="4105987287"/>
                  </a:ext>
                </a:extLst>
              </a:tr>
              <a:tr h="278130">
                <a:tc>
                  <a:txBody>
                    <a:bodyPr/>
                    <a:lstStyle/>
                    <a:p>
                      <a:r>
                        <a:rPr lang="en-US" altLang="zh-TW" sz="1400" b="0" i="0" kern="1200" dirty="0" smtClean="0">
                          <a:solidFill>
                            <a:schemeClr val="dk1"/>
                          </a:solidFill>
                          <a:effectLst/>
                          <a:latin typeface="+mn-lt"/>
                          <a:ea typeface="+mn-ea"/>
                          <a:cs typeface="+mn-cs"/>
                        </a:rPr>
                        <a:t>settlements</a:t>
                      </a:r>
                      <a:endParaRPr lang="zh-TW" altLang="en-US" sz="1000" dirty="0"/>
                    </a:p>
                  </a:txBody>
                  <a:tcPr marL="68580" marR="68580" marT="34290" marB="34290"/>
                </a:tc>
                <a:extLst>
                  <a:ext uri="{0D108BD9-81ED-4DB2-BD59-A6C34878D82A}">
                    <a16:rowId xmlns:a16="http://schemas.microsoft.com/office/drawing/2014/main" val="2316171833"/>
                  </a:ext>
                </a:extLst>
              </a:tr>
            </a:tbl>
          </a:graphicData>
        </a:graphic>
      </p:graphicFrame>
      <p:cxnSp>
        <p:nvCxnSpPr>
          <p:cNvPr id="6" name="直線單箭頭接點 5"/>
          <p:cNvCxnSpPr/>
          <p:nvPr/>
        </p:nvCxnSpPr>
        <p:spPr>
          <a:xfrm>
            <a:off x="3025775" y="2471860"/>
            <a:ext cx="2027360" cy="4010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直線單箭頭接點 6"/>
          <p:cNvCxnSpPr/>
          <p:nvPr/>
        </p:nvCxnSpPr>
        <p:spPr>
          <a:xfrm>
            <a:off x="3019181" y="2747597"/>
            <a:ext cx="2033954" cy="415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直線單箭頭接點 7"/>
          <p:cNvCxnSpPr/>
          <p:nvPr/>
        </p:nvCxnSpPr>
        <p:spPr>
          <a:xfrm flipV="1">
            <a:off x="3025775" y="2615712"/>
            <a:ext cx="2027360" cy="3956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直線單箭頭接點 8"/>
          <p:cNvCxnSpPr/>
          <p:nvPr/>
        </p:nvCxnSpPr>
        <p:spPr>
          <a:xfrm>
            <a:off x="3025775" y="3306249"/>
            <a:ext cx="2027360" cy="430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p:nvPr/>
        </p:nvCxnSpPr>
        <p:spPr>
          <a:xfrm flipV="1">
            <a:off x="3025775" y="3436594"/>
            <a:ext cx="2027360" cy="7040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a:off x="3019181" y="3586663"/>
            <a:ext cx="2033954" cy="4039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p:nvPr/>
        </p:nvCxnSpPr>
        <p:spPr>
          <a:xfrm flipV="1">
            <a:off x="3025775" y="3736731"/>
            <a:ext cx="2027360" cy="1303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93188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5DD3DB80-B894-403A-B48E-6FDC1A72010E}" type="slidenum">
              <a:rPr lang="zh-CN" altLang="en-US" smtClean="0"/>
              <a:pPr/>
              <a:t>67</a:t>
            </a:fld>
            <a:endParaRPr lang="zh-CN" altLang="en-US"/>
          </a:p>
        </p:txBody>
      </p:sp>
      <p:sp>
        <p:nvSpPr>
          <p:cNvPr id="3" name="標題 2"/>
          <p:cNvSpPr>
            <a:spLocks noGrp="1"/>
          </p:cNvSpPr>
          <p:nvPr>
            <p:ph type="title"/>
          </p:nvPr>
        </p:nvSpPr>
        <p:spPr/>
        <p:txBody>
          <a:bodyPr/>
          <a:lstStyle/>
          <a:p>
            <a:r>
              <a:rPr lang="zh-TW" altLang="en-US" dirty="0" smtClean="0"/>
              <a:t>華英雙語索引典系統</a:t>
            </a:r>
            <a:endParaRPr lang="zh-TW" altLang="en-US" dirty="0"/>
          </a:p>
        </p:txBody>
      </p:sp>
      <p:sp>
        <p:nvSpPr>
          <p:cNvPr id="4" name="內容版面配置區 3"/>
          <p:cNvSpPr>
            <a:spLocks noGrp="1"/>
          </p:cNvSpPr>
          <p:nvPr>
            <p:ph sz="quarter" idx="13"/>
          </p:nvPr>
        </p:nvSpPr>
        <p:spPr/>
        <p:txBody>
          <a:bodyPr/>
          <a:lstStyle/>
          <a:p>
            <a:r>
              <a:rPr lang="zh-TW" altLang="en-US" dirty="0"/>
              <a:t>國教院語料庫入口</a:t>
            </a:r>
            <a:r>
              <a:rPr lang="zh-TW" altLang="en-US" dirty="0" smtClean="0"/>
              <a:t>網站 </a:t>
            </a:r>
            <a:r>
              <a:rPr lang="en-US" altLang="zh-TW" dirty="0" smtClean="0"/>
              <a:t>https</a:t>
            </a:r>
            <a:r>
              <a:rPr lang="en-US" altLang="zh-TW" dirty="0"/>
              <a:t>://coct.naer.edu.tw/</a:t>
            </a:r>
            <a:endParaRPr lang="zh-TW" altLang="en-US" dirty="0"/>
          </a:p>
        </p:txBody>
      </p:sp>
      <p:pic>
        <p:nvPicPr>
          <p:cNvPr id="5" name="圖片 4"/>
          <p:cNvPicPr>
            <a:picLocks noChangeAspect="1"/>
          </p:cNvPicPr>
          <p:nvPr/>
        </p:nvPicPr>
        <p:blipFill>
          <a:blip r:embed="rId2"/>
          <a:stretch>
            <a:fillRect/>
          </a:stretch>
        </p:blipFill>
        <p:spPr>
          <a:xfrm>
            <a:off x="1859232" y="1436286"/>
            <a:ext cx="5126634" cy="4907368"/>
          </a:xfrm>
          <a:prstGeom prst="rect">
            <a:avLst/>
          </a:prstGeom>
        </p:spPr>
      </p:pic>
      <p:sp>
        <p:nvSpPr>
          <p:cNvPr id="6" name="圓角矩形 5"/>
          <p:cNvSpPr/>
          <p:nvPr/>
        </p:nvSpPr>
        <p:spPr>
          <a:xfrm>
            <a:off x="1998921" y="3693042"/>
            <a:ext cx="1736651" cy="1436392"/>
          </a:xfrm>
          <a:prstGeom prst="roundRect">
            <a:avLst/>
          </a:prstGeom>
          <a:noFill/>
          <a:ln w="57150" cap="flat" cmpd="dbl"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423913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國教院華英雙語索引典系統</a:t>
            </a:r>
            <a:endParaRPr lang="zh-TW" altLang="en-US" dirty="0"/>
          </a:p>
        </p:txBody>
      </p:sp>
      <p:sp>
        <p:nvSpPr>
          <p:cNvPr id="3" name="內容版面配置區 2"/>
          <p:cNvSpPr>
            <a:spLocks noGrp="1"/>
          </p:cNvSpPr>
          <p:nvPr>
            <p:ph idx="1"/>
          </p:nvPr>
        </p:nvSpPr>
        <p:spPr>
          <a:xfrm>
            <a:off x="457200" y="1190930"/>
            <a:ext cx="7886700" cy="3263504"/>
          </a:xfrm>
        </p:spPr>
        <p:txBody>
          <a:bodyPr/>
          <a:lstStyle/>
          <a:p>
            <a:r>
              <a:rPr lang="en-US" altLang="zh-TW" dirty="0" smtClean="0"/>
              <a:t>https://coct.naer.edu.tw/bc/</a:t>
            </a:r>
            <a:endParaRPr lang="zh-TW" altLang="en-US" dirty="0"/>
          </a:p>
        </p:txBody>
      </p:sp>
      <p:pic>
        <p:nvPicPr>
          <p:cNvPr id="5" name="圖片 4"/>
          <p:cNvPicPr>
            <a:picLocks noChangeAspect="1"/>
          </p:cNvPicPr>
          <p:nvPr/>
        </p:nvPicPr>
        <p:blipFill>
          <a:blip r:embed="rId2"/>
          <a:stretch>
            <a:fillRect/>
          </a:stretch>
        </p:blipFill>
        <p:spPr>
          <a:xfrm>
            <a:off x="1615016" y="1556104"/>
            <a:ext cx="5934100" cy="4445785"/>
          </a:xfrm>
          <a:prstGeom prst="rect">
            <a:avLst/>
          </a:prstGeom>
        </p:spPr>
      </p:pic>
    </p:spTree>
    <p:extLst>
      <p:ext uri="{BB962C8B-B14F-4D97-AF65-F5344CB8AC3E}">
        <p14:creationId xmlns:p14="http://schemas.microsoft.com/office/powerpoint/2010/main" val="24416176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中英例句並列</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5" name="圖片 4"/>
          <p:cNvPicPr>
            <a:picLocks noChangeAspect="1"/>
          </p:cNvPicPr>
          <p:nvPr/>
        </p:nvPicPr>
        <p:blipFill>
          <a:blip r:embed="rId2"/>
          <a:stretch>
            <a:fillRect/>
          </a:stretch>
        </p:blipFill>
        <p:spPr>
          <a:xfrm>
            <a:off x="1301280" y="1217415"/>
            <a:ext cx="6056450" cy="4832746"/>
          </a:xfrm>
          <a:prstGeom prst="rect">
            <a:avLst/>
          </a:prstGeom>
        </p:spPr>
      </p:pic>
    </p:spTree>
    <p:extLst>
      <p:ext uri="{BB962C8B-B14F-4D97-AF65-F5344CB8AC3E}">
        <p14:creationId xmlns:p14="http://schemas.microsoft.com/office/powerpoint/2010/main" val="2428963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5DD3DB80-B894-403A-B48E-6FDC1A72010E}" type="slidenum">
              <a:rPr lang="zh-CN" altLang="en-US" smtClean="0"/>
              <a:pPr/>
              <a:t>7</a:t>
            </a:fld>
            <a:endParaRPr lang="zh-CN" altLang="en-US"/>
          </a:p>
        </p:txBody>
      </p:sp>
      <p:sp>
        <p:nvSpPr>
          <p:cNvPr id="3" name="標題 2"/>
          <p:cNvSpPr>
            <a:spLocks noGrp="1"/>
          </p:cNvSpPr>
          <p:nvPr>
            <p:ph type="title"/>
          </p:nvPr>
        </p:nvSpPr>
        <p:spPr/>
        <p:txBody>
          <a:bodyPr/>
          <a:lstStyle/>
          <a:p>
            <a:endParaRPr lang="zh-TW" altLang="en-US"/>
          </a:p>
        </p:txBody>
      </p:sp>
      <p:sp>
        <p:nvSpPr>
          <p:cNvPr id="4" name="內容版面配置區 3"/>
          <p:cNvSpPr>
            <a:spLocks noGrp="1"/>
          </p:cNvSpPr>
          <p:nvPr>
            <p:ph sz="quarter" idx="13"/>
          </p:nvPr>
        </p:nvSpPr>
        <p:spPr/>
        <p:txBody>
          <a:bodyPr/>
          <a:lstStyle/>
          <a:p>
            <a:endParaRPr lang="zh-TW" altLang="en-US"/>
          </a:p>
        </p:txBody>
      </p:sp>
      <p:pic>
        <p:nvPicPr>
          <p:cNvPr id="5" name="圖片 4"/>
          <p:cNvPicPr>
            <a:picLocks noChangeAspect="1"/>
          </p:cNvPicPr>
          <p:nvPr/>
        </p:nvPicPr>
        <p:blipFill>
          <a:blip r:embed="rId2"/>
          <a:stretch>
            <a:fillRect/>
          </a:stretch>
        </p:blipFill>
        <p:spPr>
          <a:xfrm>
            <a:off x="1790105" y="2"/>
            <a:ext cx="5562600" cy="7096125"/>
          </a:xfrm>
          <a:prstGeom prst="rect">
            <a:avLst/>
          </a:prstGeom>
        </p:spPr>
      </p:pic>
    </p:spTree>
    <p:extLst>
      <p:ext uri="{BB962C8B-B14F-4D97-AF65-F5344CB8AC3E}">
        <p14:creationId xmlns:p14="http://schemas.microsoft.com/office/powerpoint/2010/main" val="2360326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自動對應翻譯</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5" name="圖片 4"/>
          <p:cNvPicPr>
            <a:picLocks noChangeAspect="1"/>
          </p:cNvPicPr>
          <p:nvPr/>
        </p:nvPicPr>
        <p:blipFill>
          <a:blip r:embed="rId2"/>
          <a:stretch>
            <a:fillRect/>
          </a:stretch>
        </p:blipFill>
        <p:spPr>
          <a:xfrm>
            <a:off x="2698993" y="2125267"/>
            <a:ext cx="3818354" cy="3661004"/>
          </a:xfrm>
          <a:prstGeom prst="rect">
            <a:avLst/>
          </a:prstGeom>
        </p:spPr>
      </p:pic>
    </p:spTree>
    <p:extLst>
      <p:ext uri="{BB962C8B-B14F-4D97-AF65-F5344CB8AC3E}">
        <p14:creationId xmlns:p14="http://schemas.microsoft.com/office/powerpoint/2010/main" val="9537655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p:cNvPicPr>
            <a:picLocks noChangeAspect="1"/>
          </p:cNvPicPr>
          <p:nvPr/>
        </p:nvPicPr>
        <p:blipFill>
          <a:blip r:embed="rId2"/>
          <a:stretch>
            <a:fillRect/>
          </a:stretch>
        </p:blipFill>
        <p:spPr>
          <a:xfrm>
            <a:off x="403411" y="1201125"/>
            <a:ext cx="5866798" cy="4799625"/>
          </a:xfrm>
          <a:prstGeom prst="rect">
            <a:avLst/>
          </a:prstGeom>
        </p:spPr>
      </p:pic>
      <p:pic>
        <p:nvPicPr>
          <p:cNvPr id="9" name="圖片 8"/>
          <p:cNvPicPr>
            <a:picLocks noChangeAspect="1"/>
          </p:cNvPicPr>
          <p:nvPr/>
        </p:nvPicPr>
        <p:blipFill>
          <a:blip r:embed="rId3"/>
          <a:stretch>
            <a:fillRect/>
          </a:stretch>
        </p:blipFill>
        <p:spPr>
          <a:xfrm>
            <a:off x="6270209" y="2043885"/>
            <a:ext cx="2628900" cy="3879056"/>
          </a:xfrm>
          <a:prstGeom prst="rect">
            <a:avLst/>
          </a:prstGeom>
        </p:spPr>
      </p:pic>
      <p:cxnSp>
        <p:nvCxnSpPr>
          <p:cNvPr id="7" name="直線單箭頭接點 6"/>
          <p:cNvCxnSpPr/>
          <p:nvPr/>
        </p:nvCxnSpPr>
        <p:spPr>
          <a:xfrm flipH="1" flipV="1">
            <a:off x="3316045" y="1966075"/>
            <a:ext cx="3812321" cy="218829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6" name="圓角矩形 15"/>
          <p:cNvSpPr/>
          <p:nvPr/>
        </p:nvSpPr>
        <p:spPr>
          <a:xfrm>
            <a:off x="1939637" y="1672142"/>
            <a:ext cx="1892774" cy="293934"/>
          </a:xfrm>
          <a:prstGeom prst="roundRect">
            <a:avLst/>
          </a:prstGeom>
          <a:noFill/>
          <a:ln w="2222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Tree>
    <p:extLst>
      <p:ext uri="{BB962C8B-B14F-4D97-AF65-F5344CB8AC3E}">
        <p14:creationId xmlns:p14="http://schemas.microsoft.com/office/powerpoint/2010/main" val="128553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如何應用在教學（自學）上：</a:t>
            </a:r>
            <a:r>
              <a:rPr lang="en-US" altLang="zh-TW" dirty="0" smtClean="0"/>
              <a:t/>
            </a:r>
            <a:br>
              <a:rPr lang="en-US" altLang="zh-TW" dirty="0" smtClean="0"/>
            </a:br>
            <a:r>
              <a:rPr lang="zh-TW" altLang="en-US" dirty="0" smtClean="0"/>
              <a:t>以「創意」為例</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4" name="圖片 3"/>
          <p:cNvPicPr>
            <a:picLocks noChangeAspect="1"/>
          </p:cNvPicPr>
          <p:nvPr/>
        </p:nvPicPr>
        <p:blipFill>
          <a:blip r:embed="rId2"/>
          <a:stretch>
            <a:fillRect/>
          </a:stretch>
        </p:blipFill>
        <p:spPr>
          <a:xfrm>
            <a:off x="1566504" y="2125266"/>
            <a:ext cx="6027127" cy="3654578"/>
          </a:xfrm>
          <a:prstGeom prst="rect">
            <a:avLst/>
          </a:prstGeom>
        </p:spPr>
      </p:pic>
      <p:sp>
        <p:nvSpPr>
          <p:cNvPr id="5" name="圓角矩形 4"/>
          <p:cNvSpPr/>
          <p:nvPr/>
        </p:nvSpPr>
        <p:spPr>
          <a:xfrm>
            <a:off x="3266484" y="2069140"/>
            <a:ext cx="1265093" cy="355190"/>
          </a:xfrm>
          <a:prstGeom prst="roundRect">
            <a:avLst/>
          </a:prstGeom>
          <a:noFill/>
          <a:ln w="2222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7" name="圓角矩形 6"/>
          <p:cNvSpPr/>
          <p:nvPr/>
        </p:nvSpPr>
        <p:spPr>
          <a:xfrm>
            <a:off x="1701787" y="2432673"/>
            <a:ext cx="955964" cy="252995"/>
          </a:xfrm>
          <a:prstGeom prst="roundRect">
            <a:avLst/>
          </a:prstGeom>
          <a:noFill/>
          <a:ln w="2222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8" name="圓角矩形 7"/>
          <p:cNvSpPr/>
          <p:nvPr/>
        </p:nvSpPr>
        <p:spPr>
          <a:xfrm>
            <a:off x="4725542" y="2484627"/>
            <a:ext cx="1316181" cy="252995"/>
          </a:xfrm>
          <a:prstGeom prst="roundRect">
            <a:avLst/>
          </a:prstGeom>
          <a:noFill/>
          <a:ln w="2222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9" name="圓角矩形 8"/>
          <p:cNvSpPr/>
          <p:nvPr/>
        </p:nvSpPr>
        <p:spPr>
          <a:xfrm>
            <a:off x="2608393" y="2611124"/>
            <a:ext cx="1187362" cy="252995"/>
          </a:xfrm>
          <a:prstGeom prst="roundRect">
            <a:avLst/>
          </a:prstGeom>
          <a:noFill/>
          <a:ln w="2222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10" name="圓角矩形 9"/>
          <p:cNvSpPr/>
          <p:nvPr/>
        </p:nvSpPr>
        <p:spPr>
          <a:xfrm>
            <a:off x="2070663" y="3240191"/>
            <a:ext cx="537730" cy="165914"/>
          </a:xfrm>
          <a:prstGeom prst="roundRect">
            <a:avLst/>
          </a:prstGeom>
          <a:noFill/>
          <a:ln w="2222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Tree>
    <p:extLst>
      <p:ext uri="{BB962C8B-B14F-4D97-AF65-F5344CB8AC3E}">
        <p14:creationId xmlns:p14="http://schemas.microsoft.com/office/powerpoint/2010/main" val="362863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給你不同情境與不同語義的單字</a:t>
            </a:r>
            <a:endParaRPr lang="zh-TW" altLang="en-US" dirty="0"/>
          </a:p>
        </p:txBody>
      </p:sp>
      <p:pic>
        <p:nvPicPr>
          <p:cNvPr id="5" name="圖片 4"/>
          <p:cNvPicPr>
            <a:picLocks noChangeAspect="1"/>
          </p:cNvPicPr>
          <p:nvPr/>
        </p:nvPicPr>
        <p:blipFill>
          <a:blip r:embed="rId2"/>
          <a:stretch>
            <a:fillRect/>
          </a:stretch>
        </p:blipFill>
        <p:spPr>
          <a:xfrm>
            <a:off x="2395105" y="2125266"/>
            <a:ext cx="3513859" cy="3350200"/>
          </a:xfrm>
          <a:prstGeom prst="rect">
            <a:avLst/>
          </a:prstGeom>
        </p:spPr>
      </p:pic>
      <p:sp>
        <p:nvSpPr>
          <p:cNvPr id="6" name="圓角矩形 5"/>
          <p:cNvSpPr/>
          <p:nvPr/>
        </p:nvSpPr>
        <p:spPr>
          <a:xfrm>
            <a:off x="2395105" y="2704876"/>
            <a:ext cx="2136472" cy="1992854"/>
          </a:xfrm>
          <a:prstGeom prst="roundRect">
            <a:avLst/>
          </a:prstGeom>
          <a:noFill/>
          <a:ln w="2222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Tree>
    <p:extLst>
      <p:ext uri="{BB962C8B-B14F-4D97-AF65-F5344CB8AC3E}">
        <p14:creationId xmlns:p14="http://schemas.microsoft.com/office/powerpoint/2010/main" val="67855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給你搭配的建議</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4" name="圖片 3"/>
          <p:cNvPicPr>
            <a:picLocks noChangeAspect="1"/>
          </p:cNvPicPr>
          <p:nvPr/>
        </p:nvPicPr>
        <p:blipFill>
          <a:blip r:embed="rId2"/>
          <a:stretch>
            <a:fillRect/>
          </a:stretch>
        </p:blipFill>
        <p:spPr>
          <a:xfrm>
            <a:off x="3232547" y="1911549"/>
            <a:ext cx="2678906" cy="3893344"/>
          </a:xfrm>
          <a:prstGeom prst="rect">
            <a:avLst/>
          </a:prstGeom>
        </p:spPr>
      </p:pic>
    </p:spTree>
    <p:extLst>
      <p:ext uri="{BB962C8B-B14F-4D97-AF65-F5344CB8AC3E}">
        <p14:creationId xmlns:p14="http://schemas.microsoft.com/office/powerpoint/2010/main" val="135543248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5" name="圖片 4"/>
          <p:cNvPicPr>
            <a:picLocks noChangeAspect="1"/>
          </p:cNvPicPr>
          <p:nvPr/>
        </p:nvPicPr>
        <p:blipFill>
          <a:blip r:embed="rId2"/>
          <a:stretch>
            <a:fillRect/>
          </a:stretch>
        </p:blipFill>
        <p:spPr>
          <a:xfrm>
            <a:off x="907473" y="1131094"/>
            <a:ext cx="7515658" cy="4581602"/>
          </a:xfrm>
          <a:prstGeom prst="rect">
            <a:avLst/>
          </a:prstGeom>
        </p:spPr>
      </p:pic>
      <p:cxnSp>
        <p:nvCxnSpPr>
          <p:cNvPr id="6" name="直線單箭頭接點 5"/>
          <p:cNvCxnSpPr/>
          <p:nvPr/>
        </p:nvCxnSpPr>
        <p:spPr>
          <a:xfrm flipH="1" flipV="1">
            <a:off x="5599356" y="3148629"/>
            <a:ext cx="1089212" cy="7261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62623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450273" y="936576"/>
            <a:ext cx="7931727" cy="4786570"/>
          </a:xfrm>
          <a:prstGeom prst="rect">
            <a:avLst/>
          </a:prstGeom>
        </p:spPr>
      </p:pic>
      <p:cxnSp>
        <p:nvCxnSpPr>
          <p:cNvPr id="5" name="直線單箭頭接點 4"/>
          <p:cNvCxnSpPr/>
          <p:nvPr/>
        </p:nvCxnSpPr>
        <p:spPr>
          <a:xfrm flipH="1" flipV="1">
            <a:off x="4550485" y="1801234"/>
            <a:ext cx="1936376" cy="201705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9367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整理搭配用法</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46848742"/>
              </p:ext>
            </p:extLst>
          </p:nvPr>
        </p:nvGraphicFramePr>
        <p:xfrm>
          <a:off x="628650" y="2226469"/>
          <a:ext cx="7886700" cy="3093720"/>
        </p:xfrm>
        <a:graphic>
          <a:graphicData uri="http://schemas.openxmlformats.org/drawingml/2006/table">
            <a:tbl>
              <a:tblPr firstRow="1" bandRow="1">
                <a:tableStyleId>{5C22544A-7EE6-4342-B048-85BDC9FD1C3A}</a:tableStyleId>
              </a:tblPr>
              <a:tblGrid>
                <a:gridCol w="1026968">
                  <a:extLst>
                    <a:ext uri="{9D8B030D-6E8A-4147-A177-3AD203B41FA5}">
                      <a16:colId xmlns:a16="http://schemas.microsoft.com/office/drawing/2014/main" val="3633816963"/>
                    </a:ext>
                  </a:extLst>
                </a:gridCol>
                <a:gridCol w="6859732">
                  <a:extLst>
                    <a:ext uri="{9D8B030D-6E8A-4147-A177-3AD203B41FA5}">
                      <a16:colId xmlns:a16="http://schemas.microsoft.com/office/drawing/2014/main" val="408641566"/>
                    </a:ext>
                  </a:extLst>
                </a:gridCol>
              </a:tblGrid>
              <a:tr h="278130">
                <a:tc>
                  <a:txBody>
                    <a:bodyPr/>
                    <a:lstStyle/>
                    <a:p>
                      <a:r>
                        <a:rPr lang="zh-TW" altLang="en-US" sz="1600" dirty="0" smtClean="0"/>
                        <a:t>中文搭配</a:t>
                      </a:r>
                      <a:endParaRPr lang="zh-TW" altLang="en-US" sz="1600" dirty="0"/>
                    </a:p>
                  </a:txBody>
                  <a:tcPr marL="68580" marR="68580" marT="34290" marB="34290"/>
                </a:tc>
                <a:tc>
                  <a:txBody>
                    <a:bodyPr/>
                    <a:lstStyle/>
                    <a:p>
                      <a:endParaRPr lang="zh-TW" altLang="en-US" sz="1600"/>
                    </a:p>
                  </a:txBody>
                  <a:tcPr marL="68580" marR="68580" marT="34290" marB="34290"/>
                </a:tc>
                <a:extLst>
                  <a:ext uri="{0D108BD9-81ED-4DB2-BD59-A6C34878D82A}">
                    <a16:rowId xmlns:a16="http://schemas.microsoft.com/office/drawing/2014/main" val="3289953766"/>
                  </a:ext>
                </a:extLst>
              </a:tr>
              <a:tr h="737235">
                <a:tc>
                  <a:txBody>
                    <a:bodyPr/>
                    <a:lstStyle/>
                    <a:p>
                      <a:r>
                        <a:rPr lang="zh-TW" altLang="en-US" sz="1600" b="0" i="0" kern="1200" dirty="0" smtClean="0">
                          <a:solidFill>
                            <a:schemeClr val="dk1"/>
                          </a:solidFill>
                          <a:effectLst/>
                          <a:latin typeface="+mn-lt"/>
                          <a:ea typeface="+mn-ea"/>
                          <a:cs typeface="+mn-cs"/>
                        </a:rPr>
                        <a:t>發揮 創意</a:t>
                      </a:r>
                      <a:endParaRPr lang="zh-TW" altLang="en-US" sz="1600" dirty="0"/>
                    </a:p>
                  </a:txBody>
                  <a:tcPr marL="68580" marR="68580" marT="34290" marB="34290"/>
                </a:tc>
                <a:tc>
                  <a:txBody>
                    <a:bodyPr/>
                    <a:lstStyle/>
                    <a:p>
                      <a:r>
                        <a:rPr lang="en-US" altLang="zh-TW" sz="1600" dirty="0" smtClean="0"/>
                        <a:t>to </a:t>
                      </a:r>
                      <a:r>
                        <a:rPr lang="en-US" altLang="zh-TW" sz="1600" b="1" dirty="0" smtClean="0"/>
                        <a:t>give</a:t>
                      </a:r>
                      <a:r>
                        <a:rPr lang="en-US" altLang="zh-TW" sz="1600" dirty="0" smtClean="0"/>
                        <a:t> </a:t>
                      </a:r>
                      <a:r>
                        <a:rPr lang="en-US" altLang="zh-TW" sz="1600" b="1" dirty="0" smtClean="0"/>
                        <a:t>greater/full rein to </a:t>
                      </a:r>
                      <a:r>
                        <a:rPr lang="en-US" altLang="zh-TW" sz="1600" dirty="0" smtClean="0"/>
                        <a:t>one’s </a:t>
                      </a:r>
                      <a:r>
                        <a:rPr lang="en-US" altLang="zh-TW" sz="1600" b="1" dirty="0" smtClean="0"/>
                        <a:t>creativity</a:t>
                      </a:r>
                    </a:p>
                    <a:p>
                      <a:r>
                        <a:rPr lang="en-US" altLang="zh-TW" sz="1600" dirty="0" smtClean="0"/>
                        <a:t>to </a:t>
                      </a:r>
                      <a:r>
                        <a:rPr lang="en-US" altLang="zh-TW" sz="1600" b="1" dirty="0" smtClean="0"/>
                        <a:t>use</a:t>
                      </a:r>
                      <a:r>
                        <a:rPr lang="en-US" altLang="zh-TW" sz="1600" dirty="0" smtClean="0"/>
                        <a:t> one’s </a:t>
                      </a:r>
                      <a:r>
                        <a:rPr lang="en-US" altLang="zh-TW" sz="1600" b="1" dirty="0" smtClean="0"/>
                        <a:t>creativity</a:t>
                      </a:r>
                    </a:p>
                    <a:p>
                      <a:r>
                        <a:rPr lang="en-US" altLang="zh-TW" sz="1600" dirty="0" smtClean="0"/>
                        <a:t>to </a:t>
                      </a:r>
                      <a:r>
                        <a:rPr lang="en-US" altLang="zh-TW" sz="1600" b="1" dirty="0" smtClean="0"/>
                        <a:t>bring</a:t>
                      </a:r>
                      <a:r>
                        <a:rPr lang="en-US" altLang="zh-TW" sz="1600" dirty="0" smtClean="0"/>
                        <a:t> one’s </a:t>
                      </a:r>
                      <a:r>
                        <a:rPr lang="en-US" altLang="zh-TW" sz="1600" b="1" dirty="0" smtClean="0"/>
                        <a:t>creativity into play</a:t>
                      </a:r>
                    </a:p>
                    <a:p>
                      <a:r>
                        <a:rPr lang="en-US" altLang="zh-TW" sz="1600" b="0" i="0" kern="1200" dirty="0" smtClean="0">
                          <a:solidFill>
                            <a:schemeClr val="dk1"/>
                          </a:solidFill>
                          <a:effectLst/>
                          <a:latin typeface="+mn-lt"/>
                          <a:ea typeface="+mn-ea"/>
                          <a:cs typeface="+mn-cs"/>
                        </a:rPr>
                        <a:t>the best possible space </a:t>
                      </a:r>
                      <a:r>
                        <a:rPr lang="en-US" altLang="zh-TW" sz="1600" b="1" i="0" kern="1200" dirty="0" smtClean="0">
                          <a:solidFill>
                            <a:schemeClr val="dk1"/>
                          </a:solidFill>
                          <a:effectLst/>
                          <a:latin typeface="+mn-lt"/>
                          <a:ea typeface="+mn-ea"/>
                          <a:cs typeface="+mn-cs"/>
                        </a:rPr>
                        <a:t>for</a:t>
                      </a:r>
                      <a:r>
                        <a:rPr lang="en-US" altLang="zh-TW" sz="1600" b="0" i="0" kern="1200" dirty="0" smtClean="0">
                          <a:solidFill>
                            <a:schemeClr val="dk1"/>
                          </a:solidFill>
                          <a:effectLst/>
                          <a:latin typeface="+mn-lt"/>
                          <a:ea typeface="+mn-ea"/>
                          <a:cs typeface="+mn-cs"/>
                        </a:rPr>
                        <a:t> </a:t>
                      </a:r>
                      <a:r>
                        <a:rPr lang="en-US" altLang="zh-TW" sz="1600" b="1" i="0" kern="1200" dirty="0" smtClean="0">
                          <a:solidFill>
                            <a:schemeClr val="dk1"/>
                          </a:solidFill>
                          <a:effectLst/>
                          <a:latin typeface="+mn-lt"/>
                          <a:ea typeface="+mn-ea"/>
                          <a:cs typeface="+mn-cs"/>
                        </a:rPr>
                        <a:t>making the most out of creativity</a:t>
                      </a:r>
                      <a:endParaRPr lang="zh-TW" altLang="en-US" sz="1600" b="1" dirty="0"/>
                    </a:p>
                  </a:txBody>
                  <a:tcPr marL="68580" marR="68580" marT="34290" marB="34290"/>
                </a:tc>
                <a:extLst>
                  <a:ext uri="{0D108BD9-81ED-4DB2-BD59-A6C34878D82A}">
                    <a16:rowId xmlns:a16="http://schemas.microsoft.com/office/drawing/2014/main" val="3712321616"/>
                  </a:ext>
                </a:extLst>
              </a:tr>
              <a:tr h="278130">
                <a:tc>
                  <a:txBody>
                    <a:bodyPr/>
                    <a:lstStyle/>
                    <a:p>
                      <a:r>
                        <a:rPr lang="zh-TW" altLang="en-US" sz="1600" dirty="0" smtClean="0"/>
                        <a:t>充滿 創意</a:t>
                      </a:r>
                      <a:endParaRPr lang="zh-TW" altLang="en-US" sz="1600" dirty="0"/>
                    </a:p>
                  </a:txBody>
                  <a:tcPr marL="68580" marR="68580" marT="34290" marB="34290"/>
                </a:tc>
                <a:tc>
                  <a:txBody>
                    <a:bodyPr/>
                    <a:lstStyle/>
                    <a:p>
                      <a:r>
                        <a:rPr lang="en-US" altLang="zh-TW" sz="1600" dirty="0" smtClean="0"/>
                        <a:t>to </a:t>
                      </a:r>
                      <a:r>
                        <a:rPr lang="en-US" altLang="zh-TW" sz="1600" b="1" dirty="0" smtClean="0"/>
                        <a:t>brim</a:t>
                      </a:r>
                      <a:r>
                        <a:rPr lang="en-US" altLang="zh-TW" sz="1600" dirty="0" smtClean="0"/>
                        <a:t> with </a:t>
                      </a:r>
                      <a:r>
                        <a:rPr lang="en-US" altLang="zh-TW" sz="1600" b="1" dirty="0" smtClean="0"/>
                        <a:t>creativity</a:t>
                      </a:r>
                    </a:p>
                  </a:txBody>
                  <a:tcPr marL="68580" marR="68580" marT="34290" marB="34290"/>
                </a:tc>
                <a:extLst>
                  <a:ext uri="{0D108BD9-81ED-4DB2-BD59-A6C34878D82A}">
                    <a16:rowId xmlns:a16="http://schemas.microsoft.com/office/drawing/2014/main" val="2127326294"/>
                  </a:ext>
                </a:extLst>
              </a:tr>
              <a:tr h="634365">
                <a:tc>
                  <a:txBody>
                    <a:bodyPr/>
                    <a:lstStyle/>
                    <a:p>
                      <a:r>
                        <a:rPr lang="zh-TW" altLang="en-US" sz="1600" dirty="0" smtClean="0"/>
                        <a:t>激發 創意</a:t>
                      </a:r>
                      <a:endParaRPr lang="zh-TW" altLang="en-US" sz="1600" dirty="0"/>
                    </a:p>
                  </a:txBody>
                  <a:tcPr marL="68580" marR="68580" marT="34290" marB="34290"/>
                </a:tc>
                <a:tc>
                  <a:txBody>
                    <a:bodyPr/>
                    <a:lstStyle/>
                    <a:p>
                      <a:r>
                        <a:rPr lang="en-US" altLang="zh-TW" sz="1600" dirty="0" smtClean="0"/>
                        <a:t>to </a:t>
                      </a:r>
                      <a:r>
                        <a:rPr lang="en-US" altLang="zh-TW" sz="1600" b="1" dirty="0" smtClean="0"/>
                        <a:t>stimulate</a:t>
                      </a:r>
                      <a:r>
                        <a:rPr lang="en-US" altLang="zh-TW" sz="1600" dirty="0" smtClean="0"/>
                        <a:t> </a:t>
                      </a:r>
                      <a:r>
                        <a:rPr lang="en-US" altLang="zh-TW" sz="1600" b="1" i="0" kern="1200" dirty="0" smtClean="0">
                          <a:solidFill>
                            <a:schemeClr val="dk1"/>
                          </a:solidFill>
                          <a:effectLst/>
                          <a:latin typeface="+mn-lt"/>
                          <a:ea typeface="+mn-ea"/>
                          <a:cs typeface="+mn-cs"/>
                        </a:rPr>
                        <a:t>creativity/</a:t>
                      </a:r>
                      <a:r>
                        <a:rPr lang="en-US" altLang="zh-TW" sz="1600" b="1" dirty="0" smtClean="0"/>
                        <a:t>novel ideas</a:t>
                      </a:r>
                    </a:p>
                    <a:p>
                      <a:r>
                        <a:rPr lang="en-US" altLang="zh-TW" sz="1600" dirty="0" smtClean="0"/>
                        <a:t>to </a:t>
                      </a:r>
                      <a:r>
                        <a:rPr lang="en-US" altLang="zh-TW" sz="1600" b="1" dirty="0" smtClean="0"/>
                        <a:t>spark</a:t>
                      </a:r>
                      <a:r>
                        <a:rPr lang="en-US" altLang="zh-TW" sz="1600" dirty="0" smtClean="0"/>
                        <a:t>  </a:t>
                      </a:r>
                      <a:r>
                        <a:rPr lang="en-US" altLang="zh-TW" sz="1600" b="1" dirty="0" smtClean="0"/>
                        <a:t>creativity</a:t>
                      </a:r>
                    </a:p>
                    <a:p>
                      <a:r>
                        <a:rPr lang="en-US" altLang="zh-TW" sz="1600" b="0" i="0" kern="1200" dirty="0" smtClean="0">
                          <a:solidFill>
                            <a:schemeClr val="dk1"/>
                          </a:solidFill>
                          <a:effectLst/>
                          <a:latin typeface="+mn-lt"/>
                          <a:ea typeface="+mn-ea"/>
                          <a:cs typeface="+mn-cs"/>
                        </a:rPr>
                        <a:t>to</a:t>
                      </a:r>
                      <a:r>
                        <a:rPr lang="en-US" altLang="zh-TW" sz="1600" b="1" i="0" kern="1200" dirty="0" smtClean="0">
                          <a:solidFill>
                            <a:schemeClr val="dk1"/>
                          </a:solidFill>
                          <a:effectLst/>
                          <a:latin typeface="+mn-lt"/>
                          <a:ea typeface="+mn-ea"/>
                          <a:cs typeface="+mn-cs"/>
                        </a:rPr>
                        <a:t> inspire</a:t>
                      </a:r>
                      <a:r>
                        <a:rPr lang="en-US" altLang="zh-TW" sz="1600" b="0" i="0" kern="1200" dirty="0" smtClean="0">
                          <a:solidFill>
                            <a:schemeClr val="dk1"/>
                          </a:solidFill>
                          <a:effectLst/>
                          <a:latin typeface="+mn-lt"/>
                          <a:ea typeface="+mn-ea"/>
                          <a:cs typeface="+mn-cs"/>
                        </a:rPr>
                        <a:t> </a:t>
                      </a:r>
                      <a:r>
                        <a:rPr lang="en-US" altLang="zh-TW" sz="1600" b="1" i="0" kern="1200" dirty="0" smtClean="0">
                          <a:solidFill>
                            <a:schemeClr val="dk1"/>
                          </a:solidFill>
                          <a:effectLst/>
                          <a:latin typeface="+mn-lt"/>
                          <a:ea typeface="+mn-ea"/>
                          <a:cs typeface="+mn-cs"/>
                        </a:rPr>
                        <a:t>creativity</a:t>
                      </a:r>
                      <a:endParaRPr lang="en-US" altLang="zh-TW" sz="1600" b="1" dirty="0" smtClean="0"/>
                    </a:p>
                  </a:txBody>
                  <a:tcPr marL="68580" marR="68580" marT="34290" marB="34290"/>
                </a:tc>
                <a:extLst>
                  <a:ext uri="{0D108BD9-81ED-4DB2-BD59-A6C34878D82A}">
                    <a16:rowId xmlns:a16="http://schemas.microsoft.com/office/drawing/2014/main" val="766805756"/>
                  </a:ext>
                </a:extLst>
              </a:tr>
              <a:tr h="278130">
                <a:tc>
                  <a:txBody>
                    <a:bodyPr/>
                    <a:lstStyle/>
                    <a:p>
                      <a:r>
                        <a:rPr lang="zh-TW" altLang="en-US" sz="1600" dirty="0" smtClean="0"/>
                        <a:t>創意 產業</a:t>
                      </a:r>
                      <a:endParaRPr lang="zh-TW" altLang="en-US" sz="1600" dirty="0"/>
                    </a:p>
                  </a:txBody>
                  <a:tcPr marL="68580" marR="68580" marT="34290" marB="34290"/>
                </a:tc>
                <a:tc>
                  <a:txBody>
                    <a:bodyPr/>
                    <a:lstStyle/>
                    <a:p>
                      <a:r>
                        <a:rPr lang="en-US" altLang="zh-TW" sz="1600" dirty="0" smtClean="0"/>
                        <a:t>creative industry</a:t>
                      </a:r>
                      <a:endParaRPr lang="zh-TW" altLang="en-US" sz="1600" dirty="0"/>
                    </a:p>
                  </a:txBody>
                  <a:tcPr marL="68580" marR="68580" marT="34290" marB="34290"/>
                </a:tc>
                <a:extLst>
                  <a:ext uri="{0D108BD9-81ED-4DB2-BD59-A6C34878D82A}">
                    <a16:rowId xmlns:a16="http://schemas.microsoft.com/office/drawing/2014/main" val="2557629022"/>
                  </a:ext>
                </a:extLst>
              </a:tr>
              <a:tr h="278130">
                <a:tc>
                  <a:txBody>
                    <a:bodyPr/>
                    <a:lstStyle/>
                    <a:p>
                      <a:r>
                        <a:rPr lang="zh-TW" altLang="en-US" sz="1600" dirty="0" smtClean="0"/>
                        <a:t>創意 市集</a:t>
                      </a:r>
                      <a:endParaRPr lang="zh-TW" altLang="en-US" sz="1600" dirty="0"/>
                    </a:p>
                  </a:txBody>
                  <a:tcPr marL="68580" marR="68580" marT="34290" marB="34290"/>
                </a:tc>
                <a:tc>
                  <a:txBody>
                    <a:bodyPr/>
                    <a:lstStyle/>
                    <a:p>
                      <a:r>
                        <a:rPr lang="en-US" altLang="zh-TW" sz="1600" dirty="0" smtClean="0"/>
                        <a:t>fashion market</a:t>
                      </a:r>
                      <a:endParaRPr lang="zh-TW" altLang="en-US" sz="1600" dirty="0"/>
                    </a:p>
                  </a:txBody>
                  <a:tcPr marL="68580" marR="68580" marT="34290" marB="34290"/>
                </a:tc>
                <a:extLst>
                  <a:ext uri="{0D108BD9-81ED-4DB2-BD59-A6C34878D82A}">
                    <a16:rowId xmlns:a16="http://schemas.microsoft.com/office/drawing/2014/main" val="1625939209"/>
                  </a:ext>
                </a:extLst>
              </a:tr>
            </a:tbl>
          </a:graphicData>
        </a:graphic>
      </p:graphicFrame>
    </p:spTree>
    <p:extLst>
      <p:ext uri="{BB962C8B-B14F-4D97-AF65-F5344CB8AC3E}">
        <p14:creationId xmlns:p14="http://schemas.microsoft.com/office/powerpoint/2010/main" val="52154960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練習：如何用英文表達「考慮」</a:t>
            </a:r>
            <a:endParaRPr lang="zh-TW" altLang="en-US" dirty="0"/>
          </a:p>
        </p:txBody>
      </p:sp>
      <p:sp>
        <p:nvSpPr>
          <p:cNvPr id="3" name="內容版面配置區 2"/>
          <p:cNvSpPr>
            <a:spLocks noGrp="1"/>
          </p:cNvSpPr>
          <p:nvPr>
            <p:ph idx="1"/>
          </p:nvPr>
        </p:nvSpPr>
        <p:spPr/>
        <p:txBody>
          <a:bodyPr/>
          <a:lstStyle/>
          <a:p>
            <a:r>
              <a:rPr lang="zh-TW" altLang="en-US" dirty="0" smtClean="0"/>
              <a:t>有哪些英文詞彙可以表達「考慮」？</a:t>
            </a:r>
            <a:endParaRPr lang="en-US" altLang="zh-TW" dirty="0" smtClean="0"/>
          </a:p>
          <a:p>
            <a:r>
              <a:rPr lang="zh-TW" altLang="en-US" dirty="0" smtClean="0"/>
              <a:t>如何搭配使用？</a:t>
            </a:r>
            <a:endParaRPr lang="en-US" altLang="zh-TW" dirty="0" smtClean="0"/>
          </a:p>
          <a:p>
            <a:pPr lvl="1"/>
            <a:r>
              <a:rPr lang="zh-TW" altLang="en-US" dirty="0" smtClean="0"/>
              <a:t>優先考慮</a:t>
            </a:r>
            <a:endParaRPr lang="en-US" altLang="zh-TW" dirty="0" smtClean="0"/>
          </a:p>
          <a:p>
            <a:pPr lvl="1"/>
            <a:r>
              <a:rPr lang="zh-TW" altLang="en-US" dirty="0" smtClean="0"/>
              <a:t>慎重考慮</a:t>
            </a:r>
            <a:endParaRPr lang="en-US" altLang="zh-TW" dirty="0" smtClean="0"/>
          </a:p>
          <a:p>
            <a:pPr lvl="1"/>
            <a:r>
              <a:rPr lang="zh-TW" altLang="en-US" dirty="0" smtClean="0"/>
              <a:t>毫不考慮</a:t>
            </a:r>
            <a:endParaRPr lang="en-US" altLang="zh-TW" dirty="0" smtClean="0"/>
          </a:p>
          <a:p>
            <a:pPr lvl="1"/>
            <a:r>
              <a:rPr lang="zh-TW" altLang="en-US" dirty="0" smtClean="0"/>
              <a:t>再三考慮</a:t>
            </a:r>
            <a:endParaRPr lang="zh-TW" altLang="en-US" dirty="0"/>
          </a:p>
        </p:txBody>
      </p:sp>
    </p:spTree>
    <p:extLst>
      <p:ext uri="{BB962C8B-B14F-4D97-AF65-F5344CB8AC3E}">
        <p14:creationId xmlns:p14="http://schemas.microsoft.com/office/powerpoint/2010/main" val="247004670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smtClean="0"/>
              <a:t>「</a:t>
            </a:r>
            <a:r>
              <a:rPr lang="zh-TW" altLang="en-US" b="1" dirty="0" smtClean="0"/>
              <a:t>說服</a:t>
            </a:r>
            <a:r>
              <a:rPr lang="zh-TW" altLang="en-US" dirty="0"/>
              <a:t>某人</a:t>
            </a:r>
            <a:r>
              <a:rPr lang="zh-TW" altLang="en-US" dirty="0" smtClean="0"/>
              <a:t>」</a:t>
            </a:r>
            <a:r>
              <a:rPr lang="en-US" altLang="zh-TW" dirty="0" smtClean="0"/>
              <a:t/>
            </a:r>
            <a:br>
              <a:rPr lang="en-US" altLang="zh-TW" dirty="0" smtClean="0"/>
            </a:br>
            <a:r>
              <a:rPr lang="zh-TW" altLang="en-US" dirty="0" smtClean="0"/>
              <a:t>英文應該怎麼說？</a:t>
            </a:r>
            <a:endParaRPr lang="zh-TW" altLang="en-US" dirty="0"/>
          </a:p>
        </p:txBody>
      </p:sp>
      <p:sp>
        <p:nvSpPr>
          <p:cNvPr id="3" name="副標題 2"/>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2649047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sz="2800" dirty="0" smtClean="0"/>
              <a:t>語料庫</a:t>
            </a:r>
            <a:r>
              <a:rPr lang="zh-TW" altLang="en-US" sz="2800" dirty="0" smtClean="0"/>
              <a:t>在語言</a:t>
            </a:r>
            <a:r>
              <a:rPr lang="zh-TW" altLang="en-US" sz="2800" dirty="0"/>
              <a:t>規則應用上</a:t>
            </a:r>
            <a:r>
              <a:rPr lang="zh-TW" altLang="en-US" sz="2800" dirty="0" smtClean="0"/>
              <a:t>的發展</a:t>
            </a:r>
            <a:endParaRPr lang="zh-TW" altLang="en-US" dirty="0"/>
          </a:p>
        </p:txBody>
      </p:sp>
      <p:sp>
        <p:nvSpPr>
          <p:cNvPr id="3" name="內容版面配置區 2"/>
          <p:cNvSpPr>
            <a:spLocks noGrp="1"/>
          </p:cNvSpPr>
          <p:nvPr>
            <p:ph sz="quarter" idx="1"/>
          </p:nvPr>
        </p:nvSpPr>
        <p:spPr>
          <a:xfrm>
            <a:off x="495741" y="1321415"/>
            <a:ext cx="7760235" cy="4885954"/>
          </a:xfrm>
        </p:spPr>
        <p:txBody>
          <a:bodyPr>
            <a:normAutofit lnSpcReduction="10000"/>
          </a:bodyPr>
          <a:lstStyle/>
          <a:p>
            <a:r>
              <a:rPr lang="en-US" altLang="zh-TW" sz="2400" dirty="0" smtClean="0"/>
              <a:t>1970 </a:t>
            </a:r>
            <a:r>
              <a:rPr lang="zh-TW" altLang="en-US" sz="2400" dirty="0" smtClean="0"/>
              <a:t>年代，</a:t>
            </a:r>
            <a:r>
              <a:rPr lang="zh-TW" altLang="zh-TW" sz="2400" dirty="0"/>
              <a:t>歐美</a:t>
            </a:r>
            <a:r>
              <a:rPr lang="zh-TW" altLang="zh-TW" sz="2400" dirty="0" smtClean="0"/>
              <a:t>國家</a:t>
            </a:r>
            <a:r>
              <a:rPr lang="zh-TW" altLang="en-US" sz="2400" dirty="0" smtClean="0"/>
              <a:t>應用</a:t>
            </a:r>
            <a:r>
              <a:rPr lang="zh-TW" altLang="zh-TW" sz="2400" dirty="0" smtClean="0"/>
              <a:t>語料庫</a:t>
            </a:r>
            <a:endParaRPr lang="en-US" altLang="zh-TW" sz="2400" dirty="0" smtClean="0"/>
          </a:p>
          <a:p>
            <a:pPr lvl="1"/>
            <a:r>
              <a:rPr lang="zh-TW" altLang="zh-TW" sz="2000" dirty="0" smtClean="0"/>
              <a:t>語言學研究</a:t>
            </a:r>
            <a:endParaRPr lang="en-US" altLang="zh-TW" sz="2000" dirty="0" smtClean="0"/>
          </a:p>
          <a:p>
            <a:pPr lvl="1"/>
            <a:r>
              <a:rPr lang="zh-TW" altLang="zh-TW" sz="2000" dirty="0" smtClean="0"/>
              <a:t>社會學研究</a:t>
            </a:r>
            <a:endParaRPr lang="en-US" altLang="zh-TW" sz="2000" dirty="0" smtClean="0"/>
          </a:p>
          <a:p>
            <a:pPr lvl="1"/>
            <a:r>
              <a:rPr lang="zh-TW" altLang="zh-TW" sz="2000" dirty="0" smtClean="0"/>
              <a:t>辭典編輯</a:t>
            </a:r>
            <a:endParaRPr lang="en-US" altLang="zh-TW" sz="2000" dirty="0" smtClean="0"/>
          </a:p>
          <a:p>
            <a:r>
              <a:rPr lang="zh-TW" altLang="zh-TW" sz="2400" dirty="0" smtClean="0"/>
              <a:t>現今</a:t>
            </a:r>
            <a:r>
              <a:rPr lang="zh-TW" altLang="en-US" sz="2400" dirty="0" smtClean="0"/>
              <a:t>英語</a:t>
            </a:r>
            <a:r>
              <a:rPr lang="zh-TW" altLang="zh-TW" sz="2400" dirty="0" smtClean="0"/>
              <a:t>最</a:t>
            </a:r>
            <a:r>
              <a:rPr lang="zh-TW" altLang="zh-TW" sz="2400" dirty="0"/>
              <a:t>重要的幾部英文</a:t>
            </a:r>
            <a:r>
              <a:rPr lang="zh-TW" altLang="zh-TW" sz="2400" dirty="0" smtClean="0"/>
              <a:t>辭典</a:t>
            </a:r>
            <a:r>
              <a:rPr lang="zh-TW" altLang="en-US" sz="2400" dirty="0" smtClean="0"/>
              <a:t>，都以語料庫輔助編輯</a:t>
            </a:r>
            <a:endParaRPr lang="en-US" altLang="zh-TW" sz="2400" dirty="0" smtClean="0"/>
          </a:p>
          <a:p>
            <a:pPr lvl="1"/>
            <a:r>
              <a:rPr lang="zh-TW" altLang="zh-TW" sz="2000" dirty="0"/>
              <a:t>《牛津高階學習者詞典</a:t>
            </a:r>
            <a:r>
              <a:rPr lang="zh-TW" altLang="zh-TW" sz="2000" dirty="0" smtClean="0"/>
              <a:t>》</a:t>
            </a:r>
            <a:endParaRPr lang="en-US" altLang="zh-TW" sz="2000" dirty="0" smtClean="0"/>
          </a:p>
          <a:p>
            <a:pPr lvl="1"/>
            <a:r>
              <a:rPr lang="zh-TW" altLang="zh-TW" sz="2000" dirty="0" smtClean="0"/>
              <a:t>《</a:t>
            </a:r>
            <a:r>
              <a:rPr lang="zh-TW" altLang="zh-TW" sz="2000" dirty="0"/>
              <a:t>柯林斯高階學習者詞典</a:t>
            </a:r>
            <a:r>
              <a:rPr lang="zh-TW" altLang="zh-TW" sz="2000" dirty="0" smtClean="0"/>
              <a:t>》</a:t>
            </a:r>
            <a:endParaRPr lang="en-US" altLang="zh-TW" sz="2000" dirty="0" smtClean="0"/>
          </a:p>
          <a:p>
            <a:pPr lvl="1"/>
            <a:r>
              <a:rPr lang="zh-TW" altLang="zh-TW" sz="2000" dirty="0" smtClean="0"/>
              <a:t>《</a:t>
            </a:r>
            <a:r>
              <a:rPr lang="zh-TW" altLang="zh-TW" sz="2000" dirty="0"/>
              <a:t>劍橋高階學習者詞典</a:t>
            </a:r>
            <a:r>
              <a:rPr lang="zh-TW" altLang="zh-TW" sz="2000" dirty="0" smtClean="0"/>
              <a:t>》</a:t>
            </a:r>
            <a:endParaRPr lang="en-US" altLang="zh-TW" sz="2000" dirty="0" smtClean="0"/>
          </a:p>
          <a:p>
            <a:pPr lvl="1"/>
            <a:r>
              <a:rPr lang="zh-TW" altLang="zh-TW" sz="2000" dirty="0" smtClean="0"/>
              <a:t>《</a:t>
            </a:r>
            <a:r>
              <a:rPr lang="zh-TW" altLang="zh-TW" sz="2000" dirty="0"/>
              <a:t>朗文當代英語詞典</a:t>
            </a:r>
            <a:r>
              <a:rPr lang="zh-TW" altLang="zh-TW" sz="2000" dirty="0" smtClean="0"/>
              <a:t>》</a:t>
            </a:r>
            <a:endParaRPr lang="en-US" altLang="zh-TW" sz="2000" dirty="0" smtClean="0"/>
          </a:p>
          <a:p>
            <a:pPr lvl="1"/>
            <a:r>
              <a:rPr lang="zh-TW" altLang="zh-TW" sz="2000" dirty="0" smtClean="0"/>
              <a:t>《</a:t>
            </a:r>
            <a:r>
              <a:rPr lang="zh-TW" altLang="zh-TW" sz="2000" dirty="0"/>
              <a:t>麥克米倫高階學習者詞典</a:t>
            </a:r>
            <a:r>
              <a:rPr lang="zh-TW" altLang="zh-TW" sz="2000" dirty="0" smtClean="0"/>
              <a:t>》</a:t>
            </a:r>
            <a:endParaRPr lang="en-US" altLang="zh-TW" sz="2000" dirty="0" smtClean="0"/>
          </a:p>
          <a:p>
            <a:pPr algn="just"/>
            <a:r>
              <a:rPr lang="zh-TW" altLang="en-US" sz="2400" dirty="0" smtClean="0"/>
              <a:t>語言教學</a:t>
            </a:r>
            <a:endParaRPr lang="en-US" altLang="zh-TW" sz="2400" dirty="0" smtClean="0"/>
          </a:p>
          <a:p>
            <a:pPr lvl="1" algn="just"/>
            <a:r>
              <a:rPr lang="zh-TW" altLang="en-US" sz="2250" dirty="0" smtClean="0"/>
              <a:t>教材</a:t>
            </a:r>
            <a:r>
              <a:rPr lang="zh-TW" altLang="en-US" sz="2250" dirty="0"/>
              <a:t>編輯</a:t>
            </a:r>
            <a:endParaRPr lang="en-US" altLang="zh-TW" sz="2250" dirty="0"/>
          </a:p>
          <a:p>
            <a:pPr lvl="1"/>
            <a:r>
              <a:rPr lang="zh-TW" altLang="en-US" sz="2250" dirty="0" smtClean="0"/>
              <a:t>語言</a:t>
            </a:r>
            <a:r>
              <a:rPr lang="zh-TW" altLang="en-US" sz="2250" dirty="0"/>
              <a:t>教學</a:t>
            </a:r>
            <a:endParaRPr lang="en-US" altLang="zh-TW" sz="2250" dirty="0"/>
          </a:p>
          <a:p>
            <a:pPr lvl="1"/>
            <a:r>
              <a:rPr lang="zh-TW" altLang="en-US" sz="2250" dirty="0" smtClean="0"/>
              <a:t>詞表建置</a:t>
            </a:r>
            <a:endParaRPr lang="en-US" altLang="zh-TW" sz="2150" dirty="0" smtClean="0"/>
          </a:p>
        </p:txBody>
      </p:sp>
    </p:spTree>
    <p:extLst>
      <p:ext uri="{BB962C8B-B14F-4D97-AF65-F5344CB8AC3E}">
        <p14:creationId xmlns:p14="http://schemas.microsoft.com/office/powerpoint/2010/main" val="97272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 calcmode="lin" valueType="num">
                                      <p:cBhvr additive="base">
                                        <p:cTn id="5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 calcmode="lin" valueType="num">
                                      <p:cBhvr additive="base">
                                        <p:cTn id="6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250669" y="480108"/>
            <a:ext cx="8607067" cy="5587539"/>
          </a:xfrm>
          <a:prstGeom prst="rect">
            <a:avLst/>
          </a:prstGeom>
        </p:spPr>
      </p:pic>
      <p:sp>
        <p:nvSpPr>
          <p:cNvPr id="5" name="圓角矩形 4"/>
          <p:cNvSpPr/>
          <p:nvPr/>
        </p:nvSpPr>
        <p:spPr>
          <a:xfrm>
            <a:off x="6592437" y="1270142"/>
            <a:ext cx="1821139" cy="477330"/>
          </a:xfrm>
          <a:prstGeom prst="roundRect">
            <a:avLst/>
          </a:prstGeom>
          <a:noFill/>
          <a:ln w="2222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Tree>
    <p:extLst>
      <p:ext uri="{BB962C8B-B14F-4D97-AF65-F5344CB8AC3E}">
        <p14:creationId xmlns:p14="http://schemas.microsoft.com/office/powerpoint/2010/main" val="101078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「說服」英文應該怎麼說？</a:t>
            </a:r>
            <a:endParaRPr lang="zh-TW" altLang="en-US" dirty="0"/>
          </a:p>
        </p:txBody>
      </p:sp>
      <p:sp>
        <p:nvSpPr>
          <p:cNvPr id="3" name="內容版面配置區 2"/>
          <p:cNvSpPr>
            <a:spLocks noGrp="1"/>
          </p:cNvSpPr>
          <p:nvPr>
            <p:ph idx="1"/>
          </p:nvPr>
        </p:nvSpPr>
        <p:spPr>
          <a:xfrm>
            <a:off x="628055" y="1319158"/>
            <a:ext cx="7886700" cy="3521436"/>
          </a:xfrm>
        </p:spPr>
        <p:txBody>
          <a:bodyPr>
            <a:noAutofit/>
          </a:bodyPr>
          <a:lstStyle/>
          <a:p>
            <a:r>
              <a:rPr lang="zh-TW" altLang="en-US" sz="1800" dirty="0" smtClean="0"/>
              <a:t>說服：</a:t>
            </a:r>
            <a:endParaRPr lang="en-US" altLang="zh-TW" sz="1800" dirty="0" smtClean="0"/>
          </a:p>
          <a:p>
            <a:pPr lvl="1"/>
            <a:r>
              <a:rPr lang="en-US" altLang="zh-TW" sz="1800" dirty="0" smtClean="0"/>
              <a:t>to convince</a:t>
            </a:r>
          </a:p>
          <a:p>
            <a:pPr lvl="1"/>
            <a:r>
              <a:rPr lang="en-US" altLang="zh-TW" sz="1800" dirty="0" smtClean="0"/>
              <a:t>to persuade</a:t>
            </a:r>
          </a:p>
          <a:p>
            <a:r>
              <a:rPr lang="zh-TW" altLang="en-US" sz="1800" dirty="0" smtClean="0"/>
              <a:t>意義相同嗎？</a:t>
            </a:r>
            <a:endParaRPr lang="en-US" altLang="zh-TW" sz="1800" dirty="0" smtClean="0"/>
          </a:p>
          <a:p>
            <a:r>
              <a:rPr lang="en-US" altLang="zh-TW" sz="1800" dirty="0" smtClean="0"/>
              <a:t>Google</a:t>
            </a:r>
          </a:p>
          <a:p>
            <a:pPr lvl="1"/>
            <a:r>
              <a:rPr lang="en-US" altLang="zh-TW" sz="1800" dirty="0"/>
              <a:t>convince </a:t>
            </a:r>
            <a:r>
              <a:rPr lang="zh-TW" altLang="en-US" sz="1800" dirty="0"/>
              <a:t>只有讓某人在「</a:t>
            </a:r>
            <a:r>
              <a:rPr lang="zh-TW" altLang="en-US" sz="1800" b="1" dirty="0"/>
              <a:t>心理上</a:t>
            </a:r>
            <a:r>
              <a:rPr lang="zh-TW" altLang="en-US" sz="1800" dirty="0"/>
              <a:t>」認為某件事情是真的、認同某件</a:t>
            </a:r>
            <a:r>
              <a:rPr lang="zh-TW" altLang="en-US" sz="1800" dirty="0" smtClean="0"/>
              <a:t>事</a:t>
            </a:r>
            <a:endParaRPr lang="en-US" altLang="zh-TW" sz="1800" dirty="0" smtClean="0"/>
          </a:p>
          <a:p>
            <a:pPr lvl="2"/>
            <a:r>
              <a:rPr lang="zh-TW" altLang="en-US" sz="1800" dirty="0"/>
              <a:t>片語</a:t>
            </a:r>
            <a:r>
              <a:rPr lang="zh-TW" altLang="en-US" sz="1800" dirty="0" smtClean="0"/>
              <a:t>用法：</a:t>
            </a:r>
            <a:r>
              <a:rPr lang="en-US" altLang="zh-TW" sz="1800" b="1" dirty="0" smtClean="0"/>
              <a:t>convince </a:t>
            </a:r>
            <a:r>
              <a:rPr lang="en-US" altLang="zh-TW" sz="1800" b="1" dirty="0"/>
              <a:t>someone of something</a:t>
            </a:r>
            <a:endParaRPr lang="en-US" altLang="zh-TW" sz="1800" dirty="0" smtClean="0"/>
          </a:p>
          <a:p>
            <a:pPr lvl="1"/>
            <a:r>
              <a:rPr lang="en-US" altLang="zh-TW" sz="1800" dirty="0" smtClean="0"/>
              <a:t>persuade</a:t>
            </a:r>
            <a:r>
              <a:rPr lang="en-US" altLang="zh-TW" sz="1800" dirty="0"/>
              <a:t> </a:t>
            </a:r>
            <a:r>
              <a:rPr lang="zh-TW" altLang="en-US" sz="1800" dirty="0"/>
              <a:t>著重於說服某人去「</a:t>
            </a:r>
            <a:r>
              <a:rPr lang="zh-TW" altLang="en-US" sz="1800" b="1" dirty="0"/>
              <a:t>做某件事</a:t>
            </a:r>
            <a:r>
              <a:rPr lang="zh-TW" altLang="en-US" sz="1800" dirty="0"/>
              <a:t>」</a:t>
            </a:r>
            <a:r>
              <a:rPr lang="zh-TW" altLang="en-US" sz="1800" dirty="0" smtClean="0"/>
              <a:t>，</a:t>
            </a:r>
            <a:endParaRPr lang="en-US" altLang="zh-TW" sz="1800" dirty="0" smtClean="0"/>
          </a:p>
          <a:p>
            <a:pPr lvl="2"/>
            <a:r>
              <a:rPr lang="zh-TW" altLang="en-US" sz="1800" dirty="0" smtClean="0"/>
              <a:t>片語</a:t>
            </a:r>
            <a:r>
              <a:rPr lang="zh-TW" altLang="en-US" sz="1800" dirty="0"/>
              <a:t>用法是</a:t>
            </a:r>
            <a:r>
              <a:rPr lang="zh-TW" altLang="en-US" sz="1800" dirty="0" smtClean="0"/>
              <a:t>：</a:t>
            </a:r>
            <a:r>
              <a:rPr lang="en-US" altLang="zh-TW" sz="1800" b="1" dirty="0"/>
              <a:t> persuade someone to do something</a:t>
            </a:r>
            <a:endParaRPr lang="en-US" altLang="zh-TW" sz="1800" dirty="0" smtClean="0"/>
          </a:p>
          <a:p>
            <a:pPr lvl="2"/>
            <a:endParaRPr lang="en-US" altLang="zh-TW" sz="1800" dirty="0"/>
          </a:p>
          <a:p>
            <a:r>
              <a:rPr lang="en-US" altLang="zh-TW" sz="1800" dirty="0" smtClean="0"/>
              <a:t>EVP</a:t>
            </a:r>
            <a:r>
              <a:rPr lang="zh-TW" altLang="en-US" sz="1800" dirty="0" smtClean="0"/>
              <a:t>（</a:t>
            </a:r>
            <a:r>
              <a:rPr lang="en-US" altLang="zh-TW" sz="1800" dirty="0" smtClean="0"/>
              <a:t> https://englishprofile.org/ </a:t>
            </a:r>
            <a:r>
              <a:rPr lang="zh-TW" altLang="en-US" sz="1800" dirty="0" smtClean="0"/>
              <a:t>）</a:t>
            </a:r>
            <a:endParaRPr lang="en-US" altLang="zh-TW" sz="1800" dirty="0" smtClean="0"/>
          </a:p>
          <a:p>
            <a:pPr lvl="1"/>
            <a:r>
              <a:rPr lang="en-US" altLang="zh-TW" sz="1800" dirty="0" smtClean="0"/>
              <a:t>convince [B1]</a:t>
            </a:r>
            <a:r>
              <a:rPr lang="zh-TW" altLang="en-US" sz="1800" dirty="0" smtClean="0"/>
              <a:t>：</a:t>
            </a:r>
            <a:endParaRPr lang="en-US" altLang="zh-TW" sz="1800" dirty="0" smtClean="0"/>
          </a:p>
          <a:p>
            <a:pPr lvl="2"/>
            <a:r>
              <a:rPr lang="en-US" altLang="zh-TW" sz="1800" dirty="0" smtClean="0"/>
              <a:t>to </a:t>
            </a:r>
            <a:r>
              <a:rPr lang="en-US" altLang="zh-TW" sz="1800" b="1" dirty="0" smtClean="0"/>
              <a:t>persuade</a:t>
            </a:r>
            <a:r>
              <a:rPr lang="en-US" altLang="zh-TW" sz="1800" dirty="0" smtClean="0"/>
              <a:t> someone </a:t>
            </a:r>
          </a:p>
          <a:p>
            <a:pPr lvl="2"/>
            <a:r>
              <a:rPr lang="en-US" altLang="zh-TW" sz="1800" dirty="0" smtClean="0"/>
              <a:t>or make them certain</a:t>
            </a:r>
          </a:p>
          <a:p>
            <a:pPr lvl="1"/>
            <a:r>
              <a:rPr lang="en-US" altLang="zh-TW" sz="1800" dirty="0" smtClean="0"/>
              <a:t>persuade [B1, B2]</a:t>
            </a:r>
            <a:r>
              <a:rPr lang="zh-TW" altLang="en-US" sz="1800" dirty="0" smtClean="0"/>
              <a:t>：</a:t>
            </a:r>
            <a:endParaRPr lang="en-US" altLang="zh-TW" sz="1800" dirty="0" smtClean="0"/>
          </a:p>
          <a:p>
            <a:pPr lvl="2"/>
            <a:r>
              <a:rPr lang="en-US" altLang="zh-TW" sz="1800" dirty="0" smtClean="0"/>
              <a:t>to </a:t>
            </a:r>
            <a:r>
              <a:rPr lang="en-US" altLang="zh-TW" sz="1800" b="1" dirty="0" smtClean="0"/>
              <a:t>make someone agree to do something </a:t>
            </a:r>
            <a:r>
              <a:rPr lang="en-US" altLang="zh-TW" sz="1800" dirty="0" smtClean="0"/>
              <a:t>by talking to them a lot about it</a:t>
            </a:r>
          </a:p>
          <a:p>
            <a:pPr lvl="2"/>
            <a:r>
              <a:rPr lang="en-US" altLang="zh-TW" sz="1800" dirty="0"/>
              <a:t>to make someone believe that something is true</a:t>
            </a:r>
            <a:endParaRPr lang="en-US" altLang="zh-TW" sz="1800" dirty="0" smtClean="0"/>
          </a:p>
          <a:p>
            <a:endParaRPr lang="zh-TW" altLang="en-US" sz="1800" dirty="0"/>
          </a:p>
        </p:txBody>
      </p:sp>
    </p:spTree>
    <p:extLst>
      <p:ext uri="{BB962C8B-B14F-4D97-AF65-F5344CB8AC3E}">
        <p14:creationId xmlns:p14="http://schemas.microsoft.com/office/powerpoint/2010/main" val="279902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 calcmode="lin" valueType="num">
                                      <p:cBhvr additive="base">
                                        <p:cTn id="5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 calcmode="lin" valueType="num">
                                      <p:cBhvr additive="base">
                                        <p:cTn id="6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
                                            <p:txEl>
                                              <p:pRg st="14" end="14"/>
                                            </p:txEl>
                                          </p:spTgt>
                                        </p:tgtEl>
                                        <p:attrNameLst>
                                          <p:attrName>style.visibility</p:attrName>
                                        </p:attrNameLst>
                                      </p:cBhvr>
                                      <p:to>
                                        <p:strVal val="visible"/>
                                      </p:to>
                                    </p:set>
                                    <p:anim calcmode="lin" valueType="num">
                                      <p:cBhvr additive="base">
                                        <p:cTn id="6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
                                            <p:txEl>
                                              <p:pRg st="15" end="15"/>
                                            </p:txEl>
                                          </p:spTgt>
                                        </p:tgtEl>
                                        <p:attrNameLst>
                                          <p:attrName>style.visibility</p:attrName>
                                        </p:attrNameLst>
                                      </p:cBhvr>
                                      <p:to>
                                        <p:strVal val="visible"/>
                                      </p:to>
                                    </p:set>
                                    <p:anim calcmode="lin" valueType="num">
                                      <p:cBhvr additive="base">
                                        <p:cTn id="6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
                                            <p:txEl>
                                              <p:pRg st="16" end="16"/>
                                            </p:txEl>
                                          </p:spTgt>
                                        </p:tgtEl>
                                        <p:attrNameLst>
                                          <p:attrName>style.visibility</p:attrName>
                                        </p:attrNameLst>
                                      </p:cBhvr>
                                      <p:to>
                                        <p:strVal val="visible"/>
                                      </p:to>
                                    </p:set>
                                    <p:anim calcmode="lin" valueType="num">
                                      <p:cBhvr additive="base">
                                        <p:cTn id="73"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smtClean="0"/>
              <a:t>convince </a:t>
            </a:r>
            <a:r>
              <a:rPr lang="zh-TW" altLang="en-US" sz="2800" dirty="0" smtClean="0"/>
              <a:t>的用法</a:t>
            </a:r>
            <a:endParaRPr lang="zh-TW" altLang="en-US" sz="2800"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647292027"/>
              </p:ext>
            </p:extLst>
          </p:nvPr>
        </p:nvGraphicFramePr>
        <p:xfrm>
          <a:off x="628055" y="1553073"/>
          <a:ext cx="7886700" cy="4320540"/>
        </p:xfrm>
        <a:graphic>
          <a:graphicData uri="http://schemas.openxmlformats.org/drawingml/2006/table">
            <a:tbl>
              <a:tblPr firstRow="1" bandRow="1">
                <a:tableStyleId>{5C22544A-7EE6-4342-B048-85BDC9FD1C3A}</a:tableStyleId>
              </a:tblPr>
              <a:tblGrid>
                <a:gridCol w="1872095">
                  <a:extLst>
                    <a:ext uri="{9D8B030D-6E8A-4147-A177-3AD203B41FA5}">
                      <a16:colId xmlns:a16="http://schemas.microsoft.com/office/drawing/2014/main" val="158263108"/>
                    </a:ext>
                  </a:extLst>
                </a:gridCol>
                <a:gridCol w="6014605">
                  <a:extLst>
                    <a:ext uri="{9D8B030D-6E8A-4147-A177-3AD203B41FA5}">
                      <a16:colId xmlns:a16="http://schemas.microsoft.com/office/drawing/2014/main" val="3930044275"/>
                    </a:ext>
                  </a:extLst>
                </a:gridCol>
              </a:tblGrid>
              <a:tr h="278130">
                <a:tc>
                  <a:txBody>
                    <a:bodyPr/>
                    <a:lstStyle/>
                    <a:p>
                      <a:endParaRPr lang="zh-TW" altLang="en-US" sz="1800" dirty="0"/>
                    </a:p>
                  </a:txBody>
                  <a:tcPr marL="68580" marR="68580" marT="34290" marB="34290"/>
                </a:tc>
                <a:tc>
                  <a:txBody>
                    <a:bodyPr/>
                    <a:lstStyle/>
                    <a:p>
                      <a:endParaRPr lang="zh-TW" altLang="en-US" sz="1800"/>
                    </a:p>
                  </a:txBody>
                  <a:tcPr marL="68580" marR="68580" marT="34290" marB="34290"/>
                </a:tc>
                <a:extLst>
                  <a:ext uri="{0D108BD9-81ED-4DB2-BD59-A6C34878D82A}">
                    <a16:rowId xmlns:a16="http://schemas.microsoft.com/office/drawing/2014/main" val="2542442177"/>
                  </a:ext>
                </a:extLst>
              </a:tr>
              <a:tr h="891540">
                <a:tc>
                  <a:txBody>
                    <a:bodyPr/>
                    <a:lstStyle/>
                    <a:p>
                      <a:r>
                        <a:rPr lang="en-US" altLang="zh-TW" sz="1800" dirty="0" smtClean="0"/>
                        <a:t>to persuade someone</a:t>
                      </a:r>
                      <a:endParaRPr lang="zh-TW" altLang="en-US" sz="1800" dirty="0"/>
                    </a:p>
                  </a:txBody>
                  <a:tcPr marL="68580" marR="68580" marT="34290" marB="34290"/>
                </a:tc>
                <a:tc>
                  <a:txBody>
                    <a:bodyPr/>
                    <a:lstStyle/>
                    <a:p>
                      <a:r>
                        <a:rPr lang="en-US" altLang="zh-TW" sz="1800" b="0" i="0" kern="1200" dirty="0" smtClean="0">
                          <a:solidFill>
                            <a:schemeClr val="dk1"/>
                          </a:solidFill>
                          <a:effectLst/>
                          <a:latin typeface="+mn-lt"/>
                          <a:ea typeface="+mn-ea"/>
                          <a:cs typeface="+mn-cs"/>
                        </a:rPr>
                        <a:t>So how did they </a:t>
                      </a:r>
                      <a:r>
                        <a:rPr lang="en-US" altLang="zh-TW" sz="1800" b="1" i="0" kern="1200" dirty="0" smtClean="0">
                          <a:solidFill>
                            <a:schemeClr val="dk1"/>
                          </a:solidFill>
                          <a:effectLst/>
                          <a:latin typeface="+mn-lt"/>
                          <a:ea typeface="+mn-ea"/>
                          <a:cs typeface="+mn-cs"/>
                        </a:rPr>
                        <a:t>convince</a:t>
                      </a:r>
                      <a:r>
                        <a:rPr lang="en-US" altLang="zh-TW" sz="1800" b="0" i="0" kern="1200" dirty="0" smtClean="0">
                          <a:solidFill>
                            <a:schemeClr val="dk1"/>
                          </a:solidFill>
                          <a:effectLst/>
                          <a:latin typeface="+mn-lt"/>
                          <a:ea typeface="+mn-ea"/>
                          <a:cs typeface="+mn-cs"/>
                        </a:rPr>
                        <a:t> an official to convert ?</a:t>
                      </a:r>
                    </a:p>
                    <a:p>
                      <a:r>
                        <a:rPr lang="en-US" altLang="zh-CN" sz="1800" b="0" i="0" kern="1200" dirty="0" smtClean="0">
                          <a:solidFill>
                            <a:schemeClr val="dk1"/>
                          </a:solidFill>
                          <a:effectLst/>
                          <a:latin typeface="+mn-lt"/>
                          <a:ea typeface="+mn-ea"/>
                          <a:cs typeface="+mn-cs"/>
                        </a:rPr>
                        <a:t>(</a:t>
                      </a:r>
                      <a:r>
                        <a:rPr lang="zh-CN" altLang="en-US" sz="1800" b="0" i="0" kern="1200" dirty="0" smtClean="0">
                          <a:solidFill>
                            <a:schemeClr val="dk1"/>
                          </a:solidFill>
                          <a:effectLst/>
                          <a:latin typeface="+mn-lt"/>
                          <a:ea typeface="+mn-ea"/>
                          <a:cs typeface="+mn-cs"/>
                        </a:rPr>
                        <a:t>他們是如何說服一位官員改變信仰的呢？</a:t>
                      </a:r>
                      <a:r>
                        <a:rPr lang="en-US" altLang="zh-CN" sz="1800" b="0" i="0" kern="1200" dirty="0" smtClean="0">
                          <a:solidFill>
                            <a:schemeClr val="dk1"/>
                          </a:solidFill>
                          <a:effectLst/>
                          <a:latin typeface="+mn-lt"/>
                          <a:ea typeface="+mn-ea"/>
                          <a:cs typeface="+mn-cs"/>
                        </a:rPr>
                        <a:t>)</a:t>
                      </a:r>
                      <a:endParaRPr lang="en-US" altLang="zh-TW" sz="1800" b="0" i="0" kern="1200" dirty="0" smtClean="0">
                        <a:solidFill>
                          <a:schemeClr val="dk1"/>
                        </a:solidFill>
                        <a:effectLst/>
                        <a:latin typeface="+mn-lt"/>
                        <a:ea typeface="+mn-ea"/>
                        <a:cs typeface="+mn-cs"/>
                      </a:endParaRPr>
                    </a:p>
                    <a:p>
                      <a:r>
                        <a:rPr lang="en-US" altLang="zh-TW" sz="1800" b="0" i="0" kern="1200" dirty="0" smtClean="0">
                          <a:solidFill>
                            <a:schemeClr val="dk1"/>
                          </a:solidFill>
                          <a:effectLst/>
                          <a:latin typeface="+mn-lt"/>
                          <a:ea typeface="+mn-ea"/>
                          <a:cs typeface="+mn-cs"/>
                        </a:rPr>
                        <a:t>to </a:t>
                      </a:r>
                      <a:r>
                        <a:rPr lang="en-US" altLang="zh-TW" sz="1800" b="1" i="0" kern="1200" dirty="0" smtClean="0">
                          <a:solidFill>
                            <a:schemeClr val="dk1"/>
                          </a:solidFill>
                          <a:effectLst/>
                          <a:latin typeface="+mn-lt"/>
                          <a:ea typeface="+mn-ea"/>
                          <a:cs typeface="+mn-cs"/>
                        </a:rPr>
                        <a:t>convince</a:t>
                      </a:r>
                      <a:r>
                        <a:rPr lang="en-US" altLang="zh-TW" sz="1800" b="0" i="0" kern="1200" dirty="0" smtClean="0">
                          <a:solidFill>
                            <a:schemeClr val="dk1"/>
                          </a:solidFill>
                          <a:effectLst/>
                          <a:latin typeface="+mn-lt"/>
                          <a:ea typeface="+mn-ea"/>
                          <a:cs typeface="+mn-cs"/>
                        </a:rPr>
                        <a:t> the older generation to work together</a:t>
                      </a:r>
                    </a:p>
                    <a:p>
                      <a:r>
                        <a:rPr lang="en-US" altLang="zh-TW" sz="1800" b="0" i="0" kern="1200" dirty="0" smtClean="0">
                          <a:solidFill>
                            <a:schemeClr val="dk1"/>
                          </a:solidFill>
                          <a:effectLst/>
                          <a:latin typeface="+mn-lt"/>
                          <a:ea typeface="+mn-ea"/>
                          <a:cs typeface="+mn-cs"/>
                        </a:rPr>
                        <a:t>to </a:t>
                      </a:r>
                      <a:r>
                        <a:rPr lang="en-US" altLang="zh-TW" sz="1800" b="1" i="0" kern="1200" dirty="0" smtClean="0">
                          <a:solidFill>
                            <a:schemeClr val="dk1"/>
                          </a:solidFill>
                          <a:effectLst/>
                          <a:latin typeface="+mn-lt"/>
                          <a:ea typeface="+mn-ea"/>
                          <a:cs typeface="+mn-cs"/>
                        </a:rPr>
                        <a:t>convince</a:t>
                      </a:r>
                      <a:r>
                        <a:rPr lang="en-US" altLang="zh-TW" sz="1800" b="0" i="0" kern="1200" dirty="0" smtClean="0">
                          <a:solidFill>
                            <a:schemeClr val="dk1"/>
                          </a:solidFill>
                          <a:effectLst/>
                          <a:latin typeface="+mn-lt"/>
                          <a:ea typeface="+mn-ea"/>
                          <a:cs typeface="+mn-cs"/>
                        </a:rPr>
                        <a:t> their parents to sell their nearly 3,000 p '</a:t>
                      </a:r>
                      <a:r>
                        <a:rPr lang="en-US" altLang="zh-TW" sz="1800" b="0" i="0" kern="1200" dirty="0" err="1" smtClean="0">
                          <a:solidFill>
                            <a:schemeClr val="dk1"/>
                          </a:solidFill>
                          <a:effectLst/>
                          <a:latin typeface="+mn-lt"/>
                          <a:ea typeface="+mn-ea"/>
                          <a:cs typeface="+mn-cs"/>
                        </a:rPr>
                        <a:t>ing</a:t>
                      </a:r>
                      <a:r>
                        <a:rPr lang="en-US" altLang="zh-TW" sz="1800" b="0" i="0" kern="1200" dirty="0" smtClean="0">
                          <a:solidFill>
                            <a:schemeClr val="dk1"/>
                          </a:solidFill>
                          <a:effectLst/>
                          <a:latin typeface="+mn-lt"/>
                          <a:ea typeface="+mn-ea"/>
                          <a:cs typeface="+mn-cs"/>
                        </a:rPr>
                        <a:t> of land</a:t>
                      </a:r>
                      <a:endParaRPr lang="zh-TW" altLang="en-US" sz="1800" dirty="0"/>
                    </a:p>
                  </a:txBody>
                  <a:tcPr marL="68580" marR="68580" marT="34290" marB="34290"/>
                </a:tc>
                <a:extLst>
                  <a:ext uri="{0D108BD9-81ED-4DB2-BD59-A6C34878D82A}">
                    <a16:rowId xmlns:a16="http://schemas.microsoft.com/office/drawing/2014/main" val="3549705050"/>
                  </a:ext>
                </a:extLst>
              </a:tr>
              <a:tr h="1303020">
                <a:tc>
                  <a:txBody>
                    <a:bodyPr/>
                    <a:lstStyle/>
                    <a:p>
                      <a:r>
                        <a:rPr lang="en-US" altLang="zh-TW" sz="1800" dirty="0" smtClean="0"/>
                        <a:t>to make them certain</a:t>
                      </a:r>
                      <a:endParaRPr lang="zh-TW" altLang="en-US" sz="18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b="0" i="0" kern="1200" dirty="0" smtClean="0">
                          <a:solidFill>
                            <a:schemeClr val="dk1"/>
                          </a:solidFill>
                          <a:effectLst/>
                          <a:latin typeface="+mn-lt"/>
                          <a:ea typeface="+mn-ea"/>
                          <a:cs typeface="+mn-cs"/>
                        </a:rPr>
                        <a:t>to </a:t>
                      </a:r>
                      <a:r>
                        <a:rPr lang="en-US" altLang="zh-TW" sz="1800" b="1" i="0" kern="1200" dirty="0" smtClean="0">
                          <a:solidFill>
                            <a:schemeClr val="dk1"/>
                          </a:solidFill>
                          <a:effectLst/>
                          <a:latin typeface="+mn-lt"/>
                          <a:ea typeface="+mn-ea"/>
                          <a:cs typeface="+mn-cs"/>
                        </a:rPr>
                        <a:t>convince</a:t>
                      </a:r>
                      <a:r>
                        <a:rPr lang="en-US" altLang="zh-TW" sz="1800" b="0" i="0" kern="1200" dirty="0" smtClean="0">
                          <a:solidFill>
                            <a:schemeClr val="dk1"/>
                          </a:solidFill>
                          <a:effectLst/>
                          <a:latin typeface="+mn-lt"/>
                          <a:ea typeface="+mn-ea"/>
                          <a:cs typeface="+mn-cs"/>
                        </a:rPr>
                        <a:t> his parents that he could make a decent living at art</a:t>
                      </a:r>
                    </a:p>
                    <a:p>
                      <a:r>
                        <a:rPr lang="en-US" altLang="zh-TW" sz="1800" b="0" i="0" kern="1200" dirty="0" smtClean="0">
                          <a:solidFill>
                            <a:schemeClr val="dk1"/>
                          </a:solidFill>
                          <a:effectLst/>
                          <a:latin typeface="+mn-lt"/>
                          <a:ea typeface="+mn-ea"/>
                          <a:cs typeface="+mn-cs"/>
                        </a:rPr>
                        <a:t>to </a:t>
                      </a:r>
                      <a:r>
                        <a:rPr lang="en-US" altLang="zh-TW" sz="1800" b="1" i="0" kern="1200" dirty="0" smtClean="0">
                          <a:solidFill>
                            <a:schemeClr val="dk1"/>
                          </a:solidFill>
                          <a:effectLst/>
                          <a:latin typeface="+mn-lt"/>
                          <a:ea typeface="+mn-ea"/>
                          <a:cs typeface="+mn-cs"/>
                        </a:rPr>
                        <a:t>convince</a:t>
                      </a:r>
                      <a:r>
                        <a:rPr lang="en-US" altLang="zh-TW" sz="1800" b="0" i="0" kern="1200" dirty="0" smtClean="0">
                          <a:solidFill>
                            <a:schemeClr val="dk1"/>
                          </a:solidFill>
                          <a:effectLst/>
                          <a:latin typeface="+mn-lt"/>
                          <a:ea typeface="+mn-ea"/>
                          <a:cs typeface="+mn-cs"/>
                        </a:rPr>
                        <a:t> his father of what he wanted to do</a:t>
                      </a:r>
                    </a:p>
                    <a:p>
                      <a:r>
                        <a:rPr lang="en-US" altLang="zh-TW" sz="1800" b="0" i="0" kern="1200" dirty="0" smtClean="0">
                          <a:solidFill>
                            <a:schemeClr val="dk1"/>
                          </a:solidFill>
                          <a:effectLst/>
                          <a:latin typeface="+mn-lt"/>
                          <a:ea typeface="+mn-ea"/>
                          <a:cs typeface="+mn-cs"/>
                        </a:rPr>
                        <a:t>to </a:t>
                      </a:r>
                      <a:r>
                        <a:rPr lang="en-US" altLang="zh-TW" sz="1800" b="1" i="0" kern="1200" dirty="0" smtClean="0">
                          <a:solidFill>
                            <a:schemeClr val="dk1"/>
                          </a:solidFill>
                          <a:effectLst/>
                          <a:latin typeface="+mn-lt"/>
                          <a:ea typeface="+mn-ea"/>
                          <a:cs typeface="+mn-cs"/>
                        </a:rPr>
                        <a:t>convince</a:t>
                      </a:r>
                      <a:r>
                        <a:rPr lang="en-US" altLang="zh-TW" sz="1800" b="0" i="0" kern="1200" dirty="0" smtClean="0">
                          <a:solidFill>
                            <a:schemeClr val="dk1"/>
                          </a:solidFill>
                          <a:effectLst/>
                          <a:latin typeface="+mn-lt"/>
                          <a:ea typeface="+mn-ea"/>
                          <a:cs typeface="+mn-cs"/>
                        </a:rPr>
                        <a:t> scholars and philosophers--he wanted to make an appeal to the public at large </a:t>
                      </a:r>
                    </a:p>
                    <a:p>
                      <a:r>
                        <a:rPr lang="en-US" altLang="zh-TW" sz="1800" b="0" i="0" kern="1200" dirty="0" smtClean="0">
                          <a:solidFill>
                            <a:schemeClr val="dk1"/>
                          </a:solidFill>
                          <a:effectLst/>
                          <a:latin typeface="+mn-lt"/>
                          <a:ea typeface="+mn-ea"/>
                          <a:cs typeface="+mn-cs"/>
                        </a:rPr>
                        <a:t>to </a:t>
                      </a:r>
                      <a:r>
                        <a:rPr lang="en-US" altLang="zh-TW" sz="1800" b="1" i="0" kern="1200" dirty="0" smtClean="0">
                          <a:solidFill>
                            <a:schemeClr val="dk1"/>
                          </a:solidFill>
                          <a:effectLst/>
                          <a:latin typeface="+mn-lt"/>
                          <a:ea typeface="+mn-ea"/>
                          <a:cs typeface="+mn-cs"/>
                        </a:rPr>
                        <a:t>convince</a:t>
                      </a:r>
                      <a:r>
                        <a:rPr lang="en-US" altLang="zh-TW" sz="1800" b="0" i="0" kern="1200" dirty="0" smtClean="0">
                          <a:solidFill>
                            <a:schemeClr val="dk1"/>
                          </a:solidFill>
                          <a:effectLst/>
                          <a:latin typeface="+mn-lt"/>
                          <a:ea typeface="+mn-ea"/>
                          <a:cs typeface="+mn-cs"/>
                        </a:rPr>
                        <a:t> others of my ideals about what needs to be done</a:t>
                      </a:r>
                    </a:p>
                    <a:p>
                      <a:r>
                        <a:rPr lang="en-US" altLang="zh-TW" sz="1800" b="0" i="0" kern="1200" dirty="0" smtClean="0">
                          <a:solidFill>
                            <a:schemeClr val="dk1"/>
                          </a:solidFill>
                          <a:effectLst/>
                          <a:latin typeface="+mn-lt"/>
                          <a:ea typeface="+mn-ea"/>
                          <a:cs typeface="+mn-cs"/>
                        </a:rPr>
                        <a:t>to </a:t>
                      </a:r>
                      <a:r>
                        <a:rPr lang="en-US" altLang="zh-TW" sz="1800" b="1" i="0" kern="1200" dirty="0" smtClean="0">
                          <a:solidFill>
                            <a:schemeClr val="dk1"/>
                          </a:solidFill>
                          <a:effectLst/>
                          <a:latin typeface="+mn-lt"/>
                          <a:ea typeface="+mn-ea"/>
                          <a:cs typeface="+mn-cs"/>
                        </a:rPr>
                        <a:t>convince</a:t>
                      </a:r>
                      <a:r>
                        <a:rPr lang="en-US" altLang="zh-TW" sz="1800" b="0" i="0" kern="1200" dirty="0" smtClean="0">
                          <a:solidFill>
                            <a:schemeClr val="dk1"/>
                          </a:solidFill>
                          <a:effectLst/>
                          <a:latin typeface="+mn-lt"/>
                          <a:ea typeface="+mn-ea"/>
                          <a:cs typeface="+mn-cs"/>
                        </a:rPr>
                        <a:t> each other of their opinions and work toward compromise</a:t>
                      </a:r>
                      <a:endParaRPr lang="zh-TW" altLang="en-US" sz="1800" dirty="0"/>
                    </a:p>
                  </a:txBody>
                  <a:tcPr marL="68580" marR="68580" marT="34290" marB="34290"/>
                </a:tc>
                <a:extLst>
                  <a:ext uri="{0D108BD9-81ED-4DB2-BD59-A6C34878D82A}">
                    <a16:rowId xmlns:a16="http://schemas.microsoft.com/office/drawing/2014/main" val="2188494781"/>
                  </a:ext>
                </a:extLst>
              </a:tr>
            </a:tbl>
          </a:graphicData>
        </a:graphic>
      </p:graphicFrame>
    </p:spTree>
    <p:extLst>
      <p:ext uri="{BB962C8B-B14F-4D97-AF65-F5344CB8AC3E}">
        <p14:creationId xmlns:p14="http://schemas.microsoft.com/office/powerpoint/2010/main" val="103546136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persuade </a:t>
            </a:r>
            <a:r>
              <a:rPr lang="zh-TW" altLang="en-US" dirty="0" smtClean="0"/>
              <a:t>的用法</a:t>
            </a:r>
            <a:endParaRPr lang="zh-TW" altLang="en-US" dirty="0"/>
          </a:p>
        </p:txBody>
      </p:sp>
      <p:graphicFrame>
        <p:nvGraphicFramePr>
          <p:cNvPr id="4" name="內容版面配置區 3"/>
          <p:cNvGraphicFramePr>
            <a:graphicFrameLocks/>
          </p:cNvGraphicFramePr>
          <p:nvPr>
            <p:extLst>
              <p:ext uri="{D42A27DB-BD31-4B8C-83A1-F6EECF244321}">
                <p14:modId xmlns:p14="http://schemas.microsoft.com/office/powerpoint/2010/main" val="2202698308"/>
              </p:ext>
            </p:extLst>
          </p:nvPr>
        </p:nvGraphicFramePr>
        <p:xfrm>
          <a:off x="628055" y="1266800"/>
          <a:ext cx="7886700" cy="5143500"/>
        </p:xfrm>
        <a:graphic>
          <a:graphicData uri="http://schemas.openxmlformats.org/drawingml/2006/table">
            <a:tbl>
              <a:tblPr firstRow="1" bandRow="1">
                <a:tableStyleId>{5C22544A-7EE6-4342-B048-85BDC9FD1C3A}</a:tableStyleId>
              </a:tblPr>
              <a:tblGrid>
                <a:gridCol w="1823605">
                  <a:extLst>
                    <a:ext uri="{9D8B030D-6E8A-4147-A177-3AD203B41FA5}">
                      <a16:colId xmlns:a16="http://schemas.microsoft.com/office/drawing/2014/main" val="158263108"/>
                    </a:ext>
                  </a:extLst>
                </a:gridCol>
                <a:gridCol w="6063095">
                  <a:extLst>
                    <a:ext uri="{9D8B030D-6E8A-4147-A177-3AD203B41FA5}">
                      <a16:colId xmlns:a16="http://schemas.microsoft.com/office/drawing/2014/main" val="3930044275"/>
                    </a:ext>
                  </a:extLst>
                </a:gridCol>
              </a:tblGrid>
              <a:tr h="278130">
                <a:tc>
                  <a:txBody>
                    <a:bodyPr/>
                    <a:lstStyle/>
                    <a:p>
                      <a:endParaRPr lang="zh-TW" altLang="en-US" sz="1800" dirty="0"/>
                    </a:p>
                  </a:txBody>
                  <a:tcPr marL="68580" marR="68580" marT="34290" marB="34290"/>
                </a:tc>
                <a:tc>
                  <a:txBody>
                    <a:bodyPr/>
                    <a:lstStyle/>
                    <a:p>
                      <a:endParaRPr lang="zh-TW" altLang="en-US" sz="1800" dirty="0"/>
                    </a:p>
                  </a:txBody>
                  <a:tcPr marL="68580" marR="68580" marT="34290" marB="34290"/>
                </a:tc>
                <a:extLst>
                  <a:ext uri="{0D108BD9-81ED-4DB2-BD59-A6C34878D82A}">
                    <a16:rowId xmlns:a16="http://schemas.microsoft.com/office/drawing/2014/main" val="2542442177"/>
                  </a:ext>
                </a:extLst>
              </a:tr>
              <a:tr h="2125980">
                <a:tc>
                  <a:txBody>
                    <a:bodyPr/>
                    <a:lstStyle/>
                    <a:p>
                      <a:r>
                        <a:rPr lang="en-US" altLang="zh-TW" sz="1800" dirty="0" smtClean="0"/>
                        <a:t>to </a:t>
                      </a:r>
                      <a:r>
                        <a:rPr lang="en-US" altLang="zh-TW" sz="1800" b="1" dirty="0" smtClean="0"/>
                        <a:t>make someone agree to do something </a:t>
                      </a:r>
                      <a:r>
                        <a:rPr lang="en-US" altLang="zh-TW" sz="1800" dirty="0" smtClean="0"/>
                        <a:t>by talking to them a lot about it</a:t>
                      </a:r>
                      <a:endParaRPr lang="zh-TW" altLang="en-US" sz="1800" dirty="0"/>
                    </a:p>
                  </a:txBody>
                  <a:tcPr marL="68580" marR="68580" marT="34290" marB="34290"/>
                </a:tc>
                <a:tc>
                  <a:txBody>
                    <a:bodyPr/>
                    <a:lstStyle/>
                    <a:p>
                      <a:r>
                        <a:rPr lang="en-US" altLang="zh-TW" sz="1800" dirty="0" smtClean="0"/>
                        <a:t>to </a:t>
                      </a:r>
                      <a:r>
                        <a:rPr lang="en-US" altLang="zh-TW" sz="1800" b="1" i="0" kern="1200" dirty="0" smtClean="0">
                          <a:solidFill>
                            <a:schemeClr val="dk1"/>
                          </a:solidFill>
                          <a:effectLst/>
                          <a:latin typeface="+mn-lt"/>
                          <a:ea typeface="+mn-ea"/>
                          <a:cs typeface="+mn-cs"/>
                        </a:rPr>
                        <a:t>persuade</a:t>
                      </a:r>
                      <a:r>
                        <a:rPr lang="en-US" altLang="zh-TW" sz="1800" b="0" i="0" kern="1200" dirty="0" smtClean="0">
                          <a:solidFill>
                            <a:schemeClr val="dk1"/>
                          </a:solidFill>
                          <a:effectLst/>
                          <a:latin typeface="+mn-lt"/>
                          <a:ea typeface="+mn-ea"/>
                          <a:cs typeface="+mn-cs"/>
                        </a:rPr>
                        <a:t> the local Atayal to pool their land and cultivate it using natural farming techniques</a:t>
                      </a:r>
                    </a:p>
                    <a:p>
                      <a:r>
                        <a:rPr lang="en-US" altLang="zh-TW" sz="1800" dirty="0" smtClean="0"/>
                        <a:t>to </a:t>
                      </a:r>
                      <a:r>
                        <a:rPr lang="en-US" altLang="zh-TW" sz="1800" b="1" i="0" kern="1200" dirty="0" smtClean="0">
                          <a:solidFill>
                            <a:schemeClr val="dk1"/>
                          </a:solidFill>
                          <a:effectLst/>
                          <a:latin typeface="+mn-lt"/>
                          <a:ea typeface="+mn-ea"/>
                          <a:cs typeface="+mn-cs"/>
                        </a:rPr>
                        <a:t>persuade</a:t>
                      </a:r>
                      <a:r>
                        <a:rPr lang="en-US" altLang="zh-TW" sz="1800" b="0" i="0" kern="1200" dirty="0" smtClean="0">
                          <a:solidFill>
                            <a:schemeClr val="dk1"/>
                          </a:solidFill>
                          <a:effectLst/>
                          <a:latin typeface="+mn-lt"/>
                          <a:ea typeface="+mn-ea"/>
                          <a:cs typeface="+mn-cs"/>
                        </a:rPr>
                        <a:t> her mom and her aunt to let her have a try</a:t>
                      </a:r>
                    </a:p>
                    <a:p>
                      <a:r>
                        <a:rPr lang="en-US" altLang="zh-TW" sz="1800" dirty="0" smtClean="0"/>
                        <a:t>to </a:t>
                      </a:r>
                      <a:r>
                        <a:rPr lang="en-US" altLang="zh-TW" sz="1800" b="1" i="0" kern="1200" dirty="0" smtClean="0">
                          <a:solidFill>
                            <a:schemeClr val="dk1"/>
                          </a:solidFill>
                          <a:effectLst/>
                          <a:latin typeface="+mn-lt"/>
                          <a:ea typeface="+mn-ea"/>
                          <a:cs typeface="+mn-cs"/>
                        </a:rPr>
                        <a:t>persuade</a:t>
                      </a:r>
                      <a:r>
                        <a:rPr lang="en-US" altLang="zh-TW" sz="1800" b="0" i="0" kern="1200" dirty="0" smtClean="0">
                          <a:solidFill>
                            <a:schemeClr val="dk1"/>
                          </a:solidFill>
                          <a:effectLst/>
                          <a:latin typeface="+mn-lt"/>
                          <a:ea typeface="+mn-ea"/>
                          <a:cs typeface="+mn-cs"/>
                        </a:rPr>
                        <a:t> the city to change its original plans</a:t>
                      </a:r>
                    </a:p>
                    <a:p>
                      <a:r>
                        <a:rPr lang="en-US" altLang="zh-TW" sz="1800" dirty="0" smtClean="0"/>
                        <a:t>to </a:t>
                      </a:r>
                      <a:r>
                        <a:rPr lang="en-US" altLang="zh-TW" sz="1800" b="1" i="0" kern="1200" dirty="0" smtClean="0">
                          <a:solidFill>
                            <a:schemeClr val="dk1"/>
                          </a:solidFill>
                          <a:effectLst/>
                          <a:latin typeface="+mn-lt"/>
                          <a:ea typeface="+mn-ea"/>
                          <a:cs typeface="+mn-cs"/>
                        </a:rPr>
                        <a:t>persuade</a:t>
                      </a:r>
                      <a:r>
                        <a:rPr lang="en-US" altLang="zh-TW" sz="1800" b="0" i="0" kern="1200" dirty="0" smtClean="0">
                          <a:solidFill>
                            <a:schemeClr val="dk1"/>
                          </a:solidFill>
                          <a:effectLst/>
                          <a:latin typeface="+mn-lt"/>
                          <a:ea typeface="+mn-ea"/>
                          <a:cs typeface="+mn-cs"/>
                        </a:rPr>
                        <a:t> the child to stick with a decent job</a:t>
                      </a:r>
                    </a:p>
                    <a:p>
                      <a:r>
                        <a:rPr lang="en-US" altLang="zh-TW" sz="1800" dirty="0" smtClean="0"/>
                        <a:t>to </a:t>
                      </a:r>
                      <a:r>
                        <a:rPr lang="en-US" altLang="zh-TW" sz="1800" b="1" i="0" kern="1200" dirty="0" smtClean="0">
                          <a:solidFill>
                            <a:schemeClr val="dk1"/>
                          </a:solidFill>
                          <a:effectLst/>
                          <a:latin typeface="+mn-lt"/>
                          <a:ea typeface="+mn-ea"/>
                          <a:cs typeface="+mn-cs"/>
                        </a:rPr>
                        <a:t>persuade</a:t>
                      </a:r>
                      <a:r>
                        <a:rPr lang="en-US" altLang="zh-TW" sz="1800" b="0" i="0" kern="1200" dirty="0" smtClean="0">
                          <a:solidFill>
                            <a:schemeClr val="dk1"/>
                          </a:solidFill>
                          <a:effectLst/>
                          <a:latin typeface="+mn-lt"/>
                          <a:ea typeface="+mn-ea"/>
                          <a:cs typeface="+mn-cs"/>
                        </a:rPr>
                        <a:t> the store owner to give him the job</a:t>
                      </a:r>
                    </a:p>
                    <a:p>
                      <a:r>
                        <a:rPr lang="en-US" altLang="zh-TW" sz="1800" dirty="0" smtClean="0"/>
                        <a:t>to </a:t>
                      </a:r>
                      <a:r>
                        <a:rPr lang="en-US" altLang="zh-TW" sz="1800" b="1" i="0" kern="1200" dirty="0" smtClean="0">
                          <a:solidFill>
                            <a:schemeClr val="dk1"/>
                          </a:solidFill>
                          <a:effectLst/>
                          <a:latin typeface="+mn-lt"/>
                          <a:ea typeface="+mn-ea"/>
                          <a:cs typeface="+mn-cs"/>
                        </a:rPr>
                        <a:t>persuade</a:t>
                      </a:r>
                      <a:r>
                        <a:rPr lang="en-US" altLang="zh-TW" sz="1800" b="0" i="0" kern="1200" dirty="0" smtClean="0">
                          <a:solidFill>
                            <a:schemeClr val="dk1"/>
                          </a:solidFill>
                          <a:effectLst/>
                          <a:latin typeface="+mn-lt"/>
                          <a:ea typeface="+mn-ea"/>
                          <a:cs typeface="+mn-cs"/>
                        </a:rPr>
                        <a:t> Taiwanese businesses to invest in Malaysia</a:t>
                      </a:r>
                    </a:p>
                    <a:p>
                      <a:r>
                        <a:rPr lang="en-US" altLang="zh-TW" sz="1800" b="1" i="0" kern="1200" dirty="0" smtClean="0">
                          <a:solidFill>
                            <a:schemeClr val="dk1"/>
                          </a:solidFill>
                          <a:effectLst/>
                          <a:latin typeface="+mn-lt"/>
                          <a:ea typeface="+mn-ea"/>
                          <a:cs typeface="+mn-cs"/>
                        </a:rPr>
                        <a:t>to</a:t>
                      </a:r>
                      <a:r>
                        <a:rPr lang="en-US" altLang="zh-TW" sz="1800" b="0" i="0" kern="1200" dirty="0" smtClean="0">
                          <a:solidFill>
                            <a:schemeClr val="dk1"/>
                          </a:solidFill>
                          <a:effectLst/>
                          <a:latin typeface="+mn-lt"/>
                          <a:ea typeface="+mn-ea"/>
                          <a:cs typeface="+mn-cs"/>
                        </a:rPr>
                        <a:t> </a:t>
                      </a:r>
                      <a:r>
                        <a:rPr lang="en-US" altLang="zh-TW" sz="1800" b="1" i="0" kern="1200" dirty="0" smtClean="0">
                          <a:solidFill>
                            <a:schemeClr val="dk1"/>
                          </a:solidFill>
                          <a:effectLst/>
                          <a:latin typeface="+mn-lt"/>
                          <a:ea typeface="+mn-ea"/>
                          <a:cs typeface="+mn-cs"/>
                        </a:rPr>
                        <a:t>persuade</a:t>
                      </a:r>
                      <a:r>
                        <a:rPr lang="en-US" altLang="zh-TW" sz="1800" b="0" i="0" kern="1200" dirty="0" smtClean="0">
                          <a:solidFill>
                            <a:schemeClr val="dk1"/>
                          </a:solidFill>
                          <a:effectLst/>
                          <a:latin typeface="+mn-lt"/>
                          <a:ea typeface="+mn-ea"/>
                          <a:cs typeface="+mn-cs"/>
                        </a:rPr>
                        <a:t> Soong to withdraw his resignation</a:t>
                      </a:r>
                    </a:p>
                    <a:p>
                      <a:r>
                        <a:rPr lang="en-US" altLang="zh-TW" sz="1800" b="1" i="0" kern="1200" dirty="0" smtClean="0">
                          <a:solidFill>
                            <a:schemeClr val="dk1"/>
                          </a:solidFill>
                          <a:effectLst/>
                          <a:latin typeface="+mn-lt"/>
                          <a:ea typeface="+mn-ea"/>
                          <a:cs typeface="+mn-cs"/>
                        </a:rPr>
                        <a:t>to</a:t>
                      </a:r>
                      <a:r>
                        <a:rPr lang="en-US" altLang="zh-TW" sz="1800" b="0" i="0" kern="1200" dirty="0" smtClean="0">
                          <a:solidFill>
                            <a:schemeClr val="dk1"/>
                          </a:solidFill>
                          <a:effectLst/>
                          <a:latin typeface="+mn-lt"/>
                          <a:ea typeface="+mn-ea"/>
                          <a:cs typeface="+mn-cs"/>
                        </a:rPr>
                        <a:t> </a:t>
                      </a:r>
                      <a:r>
                        <a:rPr lang="en-US" altLang="zh-TW" sz="1800" b="1" i="0" kern="1200" dirty="0" smtClean="0">
                          <a:solidFill>
                            <a:schemeClr val="dk1"/>
                          </a:solidFill>
                          <a:effectLst/>
                          <a:latin typeface="+mn-lt"/>
                          <a:ea typeface="+mn-ea"/>
                          <a:cs typeface="+mn-cs"/>
                        </a:rPr>
                        <a:t>persuade</a:t>
                      </a:r>
                      <a:r>
                        <a:rPr lang="en-US" altLang="zh-TW" sz="1800" b="0" i="0" kern="1200" dirty="0" smtClean="0">
                          <a:solidFill>
                            <a:schemeClr val="dk1"/>
                          </a:solidFill>
                          <a:effectLst/>
                          <a:latin typeface="+mn-lt"/>
                          <a:ea typeface="+mn-ea"/>
                          <a:cs typeface="+mn-cs"/>
                        </a:rPr>
                        <a:t> mankind to recognize the importance of the ocean</a:t>
                      </a:r>
                    </a:p>
                    <a:p>
                      <a:r>
                        <a:rPr lang="en-US" altLang="zh-TW" sz="1800" b="1" i="0" kern="1200" dirty="0" smtClean="0">
                          <a:solidFill>
                            <a:schemeClr val="dk1"/>
                          </a:solidFill>
                          <a:effectLst/>
                          <a:latin typeface="+mn-lt"/>
                          <a:ea typeface="+mn-ea"/>
                          <a:cs typeface="+mn-cs"/>
                        </a:rPr>
                        <a:t>to</a:t>
                      </a:r>
                      <a:r>
                        <a:rPr lang="en-US" altLang="zh-TW" sz="1800" b="0" i="0" kern="1200" dirty="0" smtClean="0">
                          <a:solidFill>
                            <a:schemeClr val="dk1"/>
                          </a:solidFill>
                          <a:effectLst/>
                          <a:latin typeface="+mn-lt"/>
                          <a:ea typeface="+mn-ea"/>
                          <a:cs typeface="+mn-cs"/>
                        </a:rPr>
                        <a:t> </a:t>
                      </a:r>
                      <a:r>
                        <a:rPr lang="en-US" altLang="zh-TW" sz="1800" b="1" i="0" kern="1200" dirty="0" smtClean="0">
                          <a:solidFill>
                            <a:schemeClr val="dk1"/>
                          </a:solidFill>
                          <a:effectLst/>
                          <a:latin typeface="+mn-lt"/>
                          <a:ea typeface="+mn-ea"/>
                          <a:cs typeface="+mn-cs"/>
                        </a:rPr>
                        <a:t>persuade</a:t>
                      </a:r>
                      <a:r>
                        <a:rPr lang="en-US" altLang="zh-TW" sz="1800" b="0" i="0" kern="1200" dirty="0" smtClean="0">
                          <a:solidFill>
                            <a:schemeClr val="dk1"/>
                          </a:solidFill>
                          <a:effectLst/>
                          <a:latin typeface="+mn-lt"/>
                          <a:ea typeface="+mn-ea"/>
                          <a:cs typeface="+mn-cs"/>
                        </a:rPr>
                        <a:t> his models to let him make plaster casts of their bodies</a:t>
                      </a:r>
                      <a:endParaRPr lang="zh-TW" altLang="en-US" sz="1800" dirty="0"/>
                    </a:p>
                  </a:txBody>
                  <a:tcPr marL="68580" marR="68580" marT="34290" marB="34290"/>
                </a:tc>
                <a:extLst>
                  <a:ext uri="{0D108BD9-81ED-4DB2-BD59-A6C34878D82A}">
                    <a16:rowId xmlns:a16="http://schemas.microsoft.com/office/drawing/2014/main" val="3549705050"/>
                  </a:ext>
                </a:extLst>
              </a:tr>
              <a:tr h="377190">
                <a:tc>
                  <a:txBody>
                    <a:bodyPr/>
                    <a:lstStyle/>
                    <a:p>
                      <a:r>
                        <a:rPr lang="en-US" altLang="zh-TW" sz="1800" dirty="0" smtClean="0"/>
                        <a:t>to make someone believe that something is true</a:t>
                      </a:r>
                      <a:endParaRPr lang="zh-TW" altLang="en-US" sz="1800" dirty="0"/>
                    </a:p>
                  </a:txBody>
                  <a:tcPr marL="68580" marR="68580" marT="34290" marB="34290"/>
                </a:tc>
                <a:tc>
                  <a:txBody>
                    <a:bodyPr/>
                    <a:lstStyle/>
                    <a:p>
                      <a:r>
                        <a:rPr lang="en-US" altLang="zh-TW" sz="1800" dirty="0" smtClean="0"/>
                        <a:t>to </a:t>
                      </a:r>
                      <a:r>
                        <a:rPr lang="en-US" altLang="zh-TW" sz="1800" b="1" i="0" kern="1200" dirty="0" smtClean="0">
                          <a:solidFill>
                            <a:schemeClr val="dk1"/>
                          </a:solidFill>
                          <a:effectLst/>
                          <a:latin typeface="+mn-lt"/>
                          <a:ea typeface="+mn-ea"/>
                          <a:cs typeface="+mn-cs"/>
                        </a:rPr>
                        <a:t>persuaded</a:t>
                      </a:r>
                      <a:r>
                        <a:rPr lang="en-US" altLang="zh-TW" sz="1800" b="0" i="0" kern="1200" dirty="0" smtClean="0">
                          <a:solidFill>
                            <a:schemeClr val="dk1"/>
                          </a:solidFill>
                          <a:effectLst/>
                          <a:latin typeface="+mn-lt"/>
                          <a:ea typeface="+mn-ea"/>
                          <a:cs typeface="+mn-cs"/>
                        </a:rPr>
                        <a:t> me that it was all for the sake of national diplomacy</a:t>
                      </a:r>
                      <a:endParaRPr lang="zh-TW" altLang="en-US" sz="1800" dirty="0"/>
                    </a:p>
                  </a:txBody>
                  <a:tcPr marL="68580" marR="68580" marT="34290" marB="34290"/>
                </a:tc>
                <a:extLst>
                  <a:ext uri="{0D108BD9-81ED-4DB2-BD59-A6C34878D82A}">
                    <a16:rowId xmlns:a16="http://schemas.microsoft.com/office/drawing/2014/main" val="2188494781"/>
                  </a:ext>
                </a:extLst>
              </a:tr>
            </a:tbl>
          </a:graphicData>
        </a:graphic>
      </p:graphicFrame>
    </p:spTree>
    <p:extLst>
      <p:ext uri="{BB962C8B-B14F-4D97-AF65-F5344CB8AC3E}">
        <p14:creationId xmlns:p14="http://schemas.microsoft.com/office/powerpoint/2010/main" val="407021075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練習：</a:t>
            </a:r>
            <a:r>
              <a:rPr lang="en-US" altLang="zh-TW" dirty="0" smtClean="0"/>
              <a:t>capability </a:t>
            </a:r>
            <a:r>
              <a:rPr lang="zh-TW" altLang="en-US" dirty="0" smtClean="0"/>
              <a:t>和 </a:t>
            </a:r>
            <a:r>
              <a:rPr lang="en-US" altLang="zh-TW" dirty="0" smtClean="0"/>
              <a:t>ability </a:t>
            </a:r>
            <a:r>
              <a:rPr lang="zh-TW" altLang="en-US" dirty="0" smtClean="0"/>
              <a:t>有什麼差別？</a:t>
            </a:r>
            <a:endParaRPr lang="zh-TW" altLang="en-US" dirty="0"/>
          </a:p>
        </p:txBody>
      </p:sp>
      <p:sp>
        <p:nvSpPr>
          <p:cNvPr id="3" name="內容版面配置區 2"/>
          <p:cNvSpPr>
            <a:spLocks noGrp="1"/>
          </p:cNvSpPr>
          <p:nvPr>
            <p:ph idx="1"/>
          </p:nvPr>
        </p:nvSpPr>
        <p:spPr/>
        <p:txBody>
          <a:bodyPr>
            <a:normAutofit/>
          </a:bodyPr>
          <a:lstStyle/>
          <a:p>
            <a:r>
              <a:rPr lang="en-US" altLang="zh-TW" sz="2400" dirty="0" smtClean="0"/>
              <a:t>capability </a:t>
            </a:r>
            <a:r>
              <a:rPr lang="zh-TW" altLang="en-US" sz="2400" dirty="0" smtClean="0"/>
              <a:t>和 </a:t>
            </a:r>
            <a:r>
              <a:rPr lang="en-US" altLang="zh-TW" sz="2400" dirty="0" smtClean="0"/>
              <a:t>ability </a:t>
            </a:r>
            <a:r>
              <a:rPr lang="zh-TW" altLang="en-US" sz="2400" dirty="0" smtClean="0"/>
              <a:t>對應的中文詞彙有什麼差別？</a:t>
            </a:r>
            <a:endParaRPr lang="en-US" altLang="zh-TW" sz="2400" dirty="0" smtClean="0"/>
          </a:p>
          <a:p>
            <a:r>
              <a:rPr lang="zh-TW" altLang="en-US" sz="2400" dirty="0"/>
              <a:t>用法</a:t>
            </a:r>
            <a:r>
              <a:rPr lang="zh-TW" altLang="en-US" sz="2400" dirty="0" smtClean="0"/>
              <a:t>上有什麼差別？</a:t>
            </a:r>
            <a:endParaRPr lang="en-US" altLang="zh-TW" sz="2400" dirty="0" smtClean="0"/>
          </a:p>
          <a:p>
            <a:r>
              <a:rPr lang="zh-TW" altLang="en-US" sz="2400" dirty="0" smtClean="0"/>
              <a:t>語義上有什麼差別？</a:t>
            </a:r>
            <a:endParaRPr lang="en-US" altLang="zh-TW" sz="2400" dirty="0" smtClean="0"/>
          </a:p>
        </p:txBody>
      </p:sp>
    </p:spTree>
    <p:extLst>
      <p:ext uri="{BB962C8B-B14F-4D97-AF65-F5344CB8AC3E}">
        <p14:creationId xmlns:p14="http://schemas.microsoft.com/office/powerpoint/2010/main" val="240914904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5DD3DB80-B894-403A-B48E-6FDC1A72010E}" type="slidenum">
              <a:rPr lang="zh-CN" altLang="en-US" smtClean="0"/>
              <a:pPr/>
              <a:t>85</a:t>
            </a:fld>
            <a:endParaRPr lang="zh-CN" altLang="en-US"/>
          </a:p>
        </p:txBody>
      </p:sp>
      <p:sp>
        <p:nvSpPr>
          <p:cNvPr id="3" name="標題 2"/>
          <p:cNvSpPr>
            <a:spLocks noGrp="1"/>
          </p:cNvSpPr>
          <p:nvPr>
            <p:ph type="title"/>
          </p:nvPr>
        </p:nvSpPr>
        <p:spPr/>
        <p:txBody>
          <a:bodyPr/>
          <a:lstStyle/>
          <a:p>
            <a:r>
              <a:rPr lang="zh-TW" altLang="en-US" dirty="0"/>
              <a:t>教材編輯輔助系統</a:t>
            </a:r>
          </a:p>
        </p:txBody>
      </p:sp>
      <p:sp>
        <p:nvSpPr>
          <p:cNvPr id="4" name="內容版面配置區 3"/>
          <p:cNvSpPr>
            <a:spLocks noGrp="1"/>
          </p:cNvSpPr>
          <p:nvPr>
            <p:ph sz="quarter" idx="13"/>
          </p:nvPr>
        </p:nvSpPr>
        <p:spPr/>
        <p:txBody>
          <a:bodyPr/>
          <a:lstStyle/>
          <a:p>
            <a:r>
              <a:rPr lang="zh-TW" altLang="en-US" dirty="0"/>
              <a:t>國教院語料庫入口</a:t>
            </a:r>
            <a:r>
              <a:rPr lang="zh-TW" altLang="en-US" dirty="0" smtClean="0"/>
              <a:t>網站 </a:t>
            </a:r>
            <a:r>
              <a:rPr lang="en-US" altLang="zh-TW" dirty="0" smtClean="0"/>
              <a:t>https</a:t>
            </a:r>
            <a:r>
              <a:rPr lang="en-US" altLang="zh-TW" dirty="0"/>
              <a:t>://coct.naer.edu.tw/</a:t>
            </a:r>
            <a:endParaRPr lang="zh-TW" altLang="en-US" dirty="0"/>
          </a:p>
        </p:txBody>
      </p:sp>
      <p:pic>
        <p:nvPicPr>
          <p:cNvPr id="5" name="圖片 4"/>
          <p:cNvPicPr>
            <a:picLocks noChangeAspect="1"/>
          </p:cNvPicPr>
          <p:nvPr/>
        </p:nvPicPr>
        <p:blipFill>
          <a:blip r:embed="rId2"/>
          <a:stretch>
            <a:fillRect/>
          </a:stretch>
        </p:blipFill>
        <p:spPr>
          <a:xfrm>
            <a:off x="1859232" y="1436286"/>
            <a:ext cx="5126634" cy="4907368"/>
          </a:xfrm>
          <a:prstGeom prst="rect">
            <a:avLst/>
          </a:prstGeom>
        </p:spPr>
      </p:pic>
      <p:sp>
        <p:nvSpPr>
          <p:cNvPr id="6" name="圓角矩形 5"/>
          <p:cNvSpPr/>
          <p:nvPr/>
        </p:nvSpPr>
        <p:spPr>
          <a:xfrm>
            <a:off x="3554223" y="3633787"/>
            <a:ext cx="1736651" cy="1436392"/>
          </a:xfrm>
          <a:prstGeom prst="roundRect">
            <a:avLst/>
          </a:prstGeom>
          <a:noFill/>
          <a:ln w="57150" cap="flat" cmpd="dbl"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380414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tretch>
            <a:fillRect/>
          </a:stretch>
        </p:blipFill>
        <p:spPr>
          <a:xfrm>
            <a:off x="152401" y="370952"/>
            <a:ext cx="8763000" cy="6022338"/>
          </a:xfrm>
          <a:prstGeom prst="rect">
            <a:avLst/>
          </a:prstGeom>
        </p:spPr>
      </p:pic>
      <p:sp>
        <p:nvSpPr>
          <p:cNvPr id="3" name="矩形 2"/>
          <p:cNvSpPr/>
          <p:nvPr/>
        </p:nvSpPr>
        <p:spPr>
          <a:xfrm>
            <a:off x="909106" y="770235"/>
            <a:ext cx="569387" cy="923330"/>
          </a:xfrm>
          <a:prstGeom prst="rect">
            <a:avLst/>
          </a:prstGeom>
          <a:noFill/>
        </p:spPr>
        <p:txBody>
          <a:bodyPr wrap="none" lIns="91440" tIns="45720" rIns="91440" bIns="45720">
            <a:spAutoFit/>
          </a:bodyPr>
          <a:lstStyle/>
          <a:p>
            <a:pPr algn="ctr"/>
            <a:r>
              <a:rPr lang="en-US" altLang="zh-TW" sz="5400" b="1" cap="none" spc="0" dirty="0" smtClean="0">
                <a:ln w="22225">
                  <a:solidFill>
                    <a:schemeClr val="accent2"/>
                  </a:solidFill>
                  <a:prstDash val="solid"/>
                </a:ln>
                <a:solidFill>
                  <a:srgbClr val="FFFF00"/>
                </a:solidFill>
                <a:effectLst/>
              </a:rPr>
              <a:t>1</a:t>
            </a:r>
            <a:endParaRPr lang="zh-TW" altLang="en-US" sz="5400" b="1" cap="none" spc="0" dirty="0">
              <a:ln w="22225">
                <a:solidFill>
                  <a:schemeClr val="accent2"/>
                </a:solidFill>
                <a:prstDash val="solid"/>
              </a:ln>
              <a:solidFill>
                <a:srgbClr val="FFFF00"/>
              </a:solidFill>
              <a:effectLst/>
            </a:endParaRPr>
          </a:p>
        </p:txBody>
      </p:sp>
      <p:sp>
        <p:nvSpPr>
          <p:cNvPr id="4" name="矩形 3"/>
          <p:cNvSpPr/>
          <p:nvPr/>
        </p:nvSpPr>
        <p:spPr>
          <a:xfrm>
            <a:off x="744006" y="2764084"/>
            <a:ext cx="569387" cy="923330"/>
          </a:xfrm>
          <a:prstGeom prst="rect">
            <a:avLst/>
          </a:prstGeom>
          <a:noFill/>
        </p:spPr>
        <p:txBody>
          <a:bodyPr wrap="none" lIns="91440" tIns="45720" rIns="91440" bIns="45720">
            <a:spAutoFit/>
          </a:bodyPr>
          <a:lstStyle/>
          <a:p>
            <a:pPr algn="ctr"/>
            <a:r>
              <a:rPr lang="en-US" altLang="zh-TW" sz="5400" b="1" cap="none" spc="0" dirty="0" smtClean="0">
                <a:ln w="22225">
                  <a:solidFill>
                    <a:schemeClr val="accent2"/>
                  </a:solidFill>
                  <a:prstDash val="solid"/>
                </a:ln>
                <a:solidFill>
                  <a:srgbClr val="FFFF00"/>
                </a:solidFill>
                <a:effectLst/>
              </a:rPr>
              <a:t>2</a:t>
            </a:r>
            <a:endParaRPr lang="zh-TW" altLang="en-US" sz="5400" b="1" cap="none" spc="0" dirty="0">
              <a:ln w="22225">
                <a:solidFill>
                  <a:schemeClr val="accent2"/>
                </a:solidFill>
                <a:prstDash val="solid"/>
              </a:ln>
              <a:solidFill>
                <a:srgbClr val="FFFF00"/>
              </a:solidFill>
              <a:effectLst/>
            </a:endParaRPr>
          </a:p>
        </p:txBody>
      </p:sp>
      <p:sp>
        <p:nvSpPr>
          <p:cNvPr id="6" name="矩形 5"/>
          <p:cNvSpPr/>
          <p:nvPr/>
        </p:nvSpPr>
        <p:spPr>
          <a:xfrm>
            <a:off x="744005" y="5919992"/>
            <a:ext cx="569387" cy="923330"/>
          </a:xfrm>
          <a:prstGeom prst="rect">
            <a:avLst/>
          </a:prstGeom>
          <a:noFill/>
        </p:spPr>
        <p:txBody>
          <a:bodyPr wrap="none" lIns="91440" tIns="45720" rIns="91440" bIns="45720">
            <a:spAutoFit/>
          </a:bodyPr>
          <a:lstStyle/>
          <a:p>
            <a:pPr algn="ctr"/>
            <a:r>
              <a:rPr lang="en-US" altLang="zh-TW" sz="5400" b="1" cap="none" spc="0" dirty="0" smtClean="0">
                <a:ln w="22225">
                  <a:solidFill>
                    <a:schemeClr val="accent2"/>
                  </a:solidFill>
                  <a:prstDash val="solid"/>
                </a:ln>
                <a:solidFill>
                  <a:srgbClr val="FFFF00"/>
                </a:solidFill>
                <a:effectLst/>
              </a:rPr>
              <a:t>3</a:t>
            </a:r>
            <a:endParaRPr lang="zh-TW" altLang="en-US" sz="5400" b="1" cap="none" spc="0" dirty="0">
              <a:ln w="22225">
                <a:solidFill>
                  <a:schemeClr val="accent2"/>
                </a:solidFill>
                <a:prstDash val="solid"/>
              </a:ln>
              <a:solidFill>
                <a:srgbClr val="FFFF00"/>
              </a:solidFill>
              <a:effectLst/>
            </a:endParaRPr>
          </a:p>
        </p:txBody>
      </p:sp>
      <p:sp>
        <p:nvSpPr>
          <p:cNvPr id="7" name="矩形 6"/>
          <p:cNvSpPr/>
          <p:nvPr/>
        </p:nvSpPr>
        <p:spPr>
          <a:xfrm>
            <a:off x="1478493" y="108929"/>
            <a:ext cx="569387" cy="923330"/>
          </a:xfrm>
          <a:prstGeom prst="rect">
            <a:avLst/>
          </a:prstGeom>
          <a:noFill/>
        </p:spPr>
        <p:txBody>
          <a:bodyPr wrap="none" lIns="91440" tIns="45720" rIns="91440" bIns="45720">
            <a:spAutoFit/>
          </a:bodyPr>
          <a:lstStyle/>
          <a:p>
            <a:pPr algn="ctr"/>
            <a:r>
              <a:rPr lang="en-US" altLang="zh-TW" sz="5400" b="1" cap="none" spc="0" dirty="0" smtClean="0">
                <a:ln w="22225">
                  <a:solidFill>
                    <a:schemeClr val="accent2"/>
                  </a:solidFill>
                  <a:prstDash val="solid"/>
                </a:ln>
                <a:solidFill>
                  <a:srgbClr val="FFFF00"/>
                </a:solidFill>
                <a:effectLst/>
              </a:rPr>
              <a:t>4</a:t>
            </a:r>
            <a:endParaRPr lang="zh-TW" altLang="en-US" sz="5400" b="1" cap="none" spc="0" dirty="0">
              <a:ln w="22225">
                <a:solidFill>
                  <a:schemeClr val="accent2"/>
                </a:solidFill>
                <a:prstDash val="solid"/>
              </a:ln>
              <a:solidFill>
                <a:srgbClr val="FFFF00"/>
              </a:solidFill>
              <a:effectLst/>
            </a:endParaRPr>
          </a:p>
        </p:txBody>
      </p:sp>
      <p:sp>
        <p:nvSpPr>
          <p:cNvPr id="8" name="矩形 7"/>
          <p:cNvSpPr/>
          <p:nvPr/>
        </p:nvSpPr>
        <p:spPr>
          <a:xfrm>
            <a:off x="1763186" y="5233311"/>
            <a:ext cx="569387" cy="923330"/>
          </a:xfrm>
          <a:prstGeom prst="rect">
            <a:avLst/>
          </a:prstGeom>
          <a:noFill/>
        </p:spPr>
        <p:txBody>
          <a:bodyPr wrap="none" lIns="91440" tIns="45720" rIns="91440" bIns="45720">
            <a:spAutoFit/>
          </a:bodyPr>
          <a:lstStyle/>
          <a:p>
            <a:pPr algn="ctr"/>
            <a:r>
              <a:rPr lang="en-US" altLang="zh-TW" sz="5400" b="1" cap="none" spc="0" dirty="0" smtClean="0">
                <a:ln w="22225">
                  <a:solidFill>
                    <a:schemeClr val="accent2"/>
                  </a:solidFill>
                  <a:prstDash val="solid"/>
                </a:ln>
                <a:solidFill>
                  <a:srgbClr val="FFFF00"/>
                </a:solidFill>
                <a:effectLst/>
              </a:rPr>
              <a:t>5</a:t>
            </a:r>
            <a:endParaRPr lang="zh-TW" altLang="en-US" sz="5400" b="1" cap="none" spc="0" dirty="0">
              <a:ln w="22225">
                <a:solidFill>
                  <a:schemeClr val="accent2"/>
                </a:solidFill>
                <a:prstDash val="solid"/>
              </a:ln>
              <a:solidFill>
                <a:srgbClr val="FFFF00"/>
              </a:solidFill>
              <a:effectLst/>
            </a:endParaRPr>
          </a:p>
        </p:txBody>
      </p:sp>
      <p:sp>
        <p:nvSpPr>
          <p:cNvPr id="9" name="矩形 8"/>
          <p:cNvSpPr/>
          <p:nvPr/>
        </p:nvSpPr>
        <p:spPr>
          <a:xfrm>
            <a:off x="7592486" y="570594"/>
            <a:ext cx="569387" cy="923330"/>
          </a:xfrm>
          <a:prstGeom prst="rect">
            <a:avLst/>
          </a:prstGeom>
          <a:noFill/>
        </p:spPr>
        <p:txBody>
          <a:bodyPr wrap="square" lIns="91440" tIns="45720" rIns="91440" bIns="45720">
            <a:spAutoFit/>
          </a:bodyPr>
          <a:lstStyle/>
          <a:p>
            <a:pPr algn="ctr"/>
            <a:r>
              <a:rPr lang="en-US" altLang="zh-TW" sz="5400" b="1" cap="none" spc="0" dirty="0" smtClean="0">
                <a:ln w="22225">
                  <a:solidFill>
                    <a:schemeClr val="accent2"/>
                  </a:solidFill>
                  <a:prstDash val="solid"/>
                </a:ln>
                <a:solidFill>
                  <a:srgbClr val="FFFF00"/>
                </a:solidFill>
                <a:effectLst/>
              </a:rPr>
              <a:t>6</a:t>
            </a:r>
            <a:endParaRPr lang="zh-TW" altLang="en-US" sz="5400" b="1" cap="none" spc="0" dirty="0">
              <a:ln w="22225">
                <a:solidFill>
                  <a:schemeClr val="accent2"/>
                </a:solidFill>
                <a:prstDash val="solid"/>
              </a:ln>
              <a:solidFill>
                <a:srgbClr val="FFFF00"/>
              </a:solidFill>
              <a:effectLst/>
            </a:endParaRPr>
          </a:p>
        </p:txBody>
      </p:sp>
    </p:spTree>
    <p:extLst>
      <p:ext uri="{BB962C8B-B14F-4D97-AF65-F5344CB8AC3E}">
        <p14:creationId xmlns:p14="http://schemas.microsoft.com/office/powerpoint/2010/main" val="352160973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5DD3DB80-B894-403A-B48E-6FDC1A72010E}" type="slidenum">
              <a:rPr lang="zh-CN" altLang="en-US" smtClean="0"/>
              <a:pPr/>
              <a:t>87</a:t>
            </a:fld>
            <a:endParaRPr lang="zh-CN" altLang="en-US"/>
          </a:p>
        </p:txBody>
      </p:sp>
      <p:sp>
        <p:nvSpPr>
          <p:cNvPr id="3" name="標題 2"/>
          <p:cNvSpPr>
            <a:spLocks noGrp="1"/>
          </p:cNvSpPr>
          <p:nvPr>
            <p:ph type="title"/>
          </p:nvPr>
        </p:nvSpPr>
        <p:spPr/>
        <p:txBody>
          <a:bodyPr>
            <a:normAutofit/>
          </a:bodyPr>
          <a:lstStyle/>
          <a:p>
            <a:r>
              <a:rPr lang="zh-TW" altLang="en-US" sz="3600" dirty="0" smtClean="0"/>
              <a:t>選擇關聯詞語</a:t>
            </a:r>
            <a:endParaRPr lang="zh-TW" altLang="en-US" sz="3600" dirty="0"/>
          </a:p>
        </p:txBody>
      </p:sp>
      <p:sp>
        <p:nvSpPr>
          <p:cNvPr id="4" name="內容版面配置區 3"/>
          <p:cNvSpPr>
            <a:spLocks noGrp="1"/>
          </p:cNvSpPr>
          <p:nvPr>
            <p:ph sz="quarter" idx="13"/>
          </p:nvPr>
        </p:nvSpPr>
        <p:spPr/>
        <p:txBody>
          <a:bodyPr/>
          <a:lstStyle/>
          <a:p>
            <a:endParaRPr lang="zh-TW" altLang="en-US"/>
          </a:p>
        </p:txBody>
      </p:sp>
      <p:pic>
        <p:nvPicPr>
          <p:cNvPr id="5" name="圖片 4"/>
          <p:cNvPicPr>
            <a:picLocks noChangeAspect="1"/>
          </p:cNvPicPr>
          <p:nvPr/>
        </p:nvPicPr>
        <p:blipFill>
          <a:blip r:embed="rId2"/>
          <a:stretch>
            <a:fillRect/>
          </a:stretch>
        </p:blipFill>
        <p:spPr>
          <a:xfrm>
            <a:off x="1143000" y="1624012"/>
            <a:ext cx="6858000" cy="3609975"/>
          </a:xfrm>
          <a:prstGeom prst="rect">
            <a:avLst/>
          </a:prstGeom>
        </p:spPr>
      </p:pic>
    </p:spTree>
    <p:extLst>
      <p:ext uri="{BB962C8B-B14F-4D97-AF65-F5344CB8AC3E}">
        <p14:creationId xmlns:p14="http://schemas.microsoft.com/office/powerpoint/2010/main" val="33042820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5DD3DB80-B894-403A-B48E-6FDC1A72010E}" type="slidenum">
              <a:rPr lang="zh-CN" altLang="en-US" smtClean="0"/>
              <a:pPr/>
              <a:t>88</a:t>
            </a:fld>
            <a:endParaRPr lang="zh-CN" altLang="en-US"/>
          </a:p>
        </p:txBody>
      </p:sp>
      <p:sp>
        <p:nvSpPr>
          <p:cNvPr id="3" name="標題 2"/>
          <p:cNvSpPr>
            <a:spLocks noGrp="1"/>
          </p:cNvSpPr>
          <p:nvPr>
            <p:ph type="title"/>
          </p:nvPr>
        </p:nvSpPr>
        <p:spPr/>
        <p:txBody>
          <a:bodyPr/>
          <a:lstStyle/>
          <a:p>
            <a:endParaRPr lang="zh-TW" altLang="en-US"/>
          </a:p>
        </p:txBody>
      </p:sp>
      <p:sp>
        <p:nvSpPr>
          <p:cNvPr id="4" name="內容版面配置區 3"/>
          <p:cNvSpPr>
            <a:spLocks noGrp="1"/>
          </p:cNvSpPr>
          <p:nvPr>
            <p:ph sz="quarter" idx="13"/>
          </p:nvPr>
        </p:nvSpPr>
        <p:spPr/>
        <p:txBody>
          <a:bodyPr/>
          <a:lstStyle/>
          <a:p>
            <a:endParaRPr lang="zh-TW" altLang="en-US"/>
          </a:p>
        </p:txBody>
      </p:sp>
      <p:pic>
        <p:nvPicPr>
          <p:cNvPr id="6" name="圖片 5"/>
          <p:cNvPicPr>
            <a:picLocks noChangeAspect="1"/>
          </p:cNvPicPr>
          <p:nvPr/>
        </p:nvPicPr>
        <p:blipFill>
          <a:blip r:embed="rId2"/>
          <a:stretch>
            <a:fillRect/>
          </a:stretch>
        </p:blipFill>
        <p:spPr>
          <a:xfrm>
            <a:off x="990600" y="-4763"/>
            <a:ext cx="7162800" cy="6867525"/>
          </a:xfrm>
          <a:prstGeom prst="rect">
            <a:avLst/>
          </a:prstGeom>
        </p:spPr>
      </p:pic>
    </p:spTree>
    <p:extLst>
      <p:ext uri="{BB962C8B-B14F-4D97-AF65-F5344CB8AC3E}">
        <p14:creationId xmlns:p14="http://schemas.microsoft.com/office/powerpoint/2010/main" val="354571099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5DD3DB80-B894-403A-B48E-6FDC1A72010E}" type="slidenum">
              <a:rPr lang="zh-CN" altLang="en-US" smtClean="0"/>
              <a:pPr/>
              <a:t>89</a:t>
            </a:fld>
            <a:endParaRPr lang="zh-CN" altLang="en-US"/>
          </a:p>
        </p:txBody>
      </p:sp>
      <p:sp>
        <p:nvSpPr>
          <p:cNvPr id="3" name="標題 2"/>
          <p:cNvSpPr>
            <a:spLocks noGrp="1"/>
          </p:cNvSpPr>
          <p:nvPr>
            <p:ph type="title"/>
          </p:nvPr>
        </p:nvSpPr>
        <p:spPr/>
        <p:txBody>
          <a:bodyPr/>
          <a:lstStyle/>
          <a:p>
            <a:endParaRPr lang="zh-TW" altLang="en-US"/>
          </a:p>
        </p:txBody>
      </p:sp>
      <p:sp>
        <p:nvSpPr>
          <p:cNvPr id="4" name="內容版面配置區 3"/>
          <p:cNvSpPr>
            <a:spLocks noGrp="1"/>
          </p:cNvSpPr>
          <p:nvPr>
            <p:ph sz="quarter" idx="13"/>
          </p:nvPr>
        </p:nvSpPr>
        <p:spPr/>
        <p:txBody>
          <a:bodyPr/>
          <a:lstStyle/>
          <a:p>
            <a:endParaRPr lang="zh-TW" altLang="en-US"/>
          </a:p>
        </p:txBody>
      </p:sp>
      <p:pic>
        <p:nvPicPr>
          <p:cNvPr id="5" name="圖片 4"/>
          <p:cNvPicPr>
            <a:picLocks noChangeAspect="1"/>
          </p:cNvPicPr>
          <p:nvPr/>
        </p:nvPicPr>
        <p:blipFill>
          <a:blip r:embed="rId2"/>
          <a:stretch>
            <a:fillRect/>
          </a:stretch>
        </p:blipFill>
        <p:spPr>
          <a:xfrm>
            <a:off x="1052512" y="676275"/>
            <a:ext cx="7038975" cy="5505450"/>
          </a:xfrm>
          <a:prstGeom prst="rect">
            <a:avLst/>
          </a:prstGeom>
        </p:spPr>
      </p:pic>
    </p:spTree>
    <p:extLst>
      <p:ext uri="{BB962C8B-B14F-4D97-AF65-F5344CB8AC3E}">
        <p14:creationId xmlns:p14="http://schemas.microsoft.com/office/powerpoint/2010/main" val="2738411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2800" dirty="0" smtClean="0"/>
              <a:t>語料庫抽取知識的應用</a:t>
            </a:r>
            <a:endParaRPr lang="zh-TW" altLang="en-US" sz="2800" dirty="0"/>
          </a:p>
        </p:txBody>
      </p:sp>
      <p:sp>
        <p:nvSpPr>
          <p:cNvPr id="3" name="內容版面配置區 2"/>
          <p:cNvSpPr>
            <a:spLocks noGrp="1"/>
          </p:cNvSpPr>
          <p:nvPr>
            <p:ph idx="1"/>
          </p:nvPr>
        </p:nvSpPr>
        <p:spPr>
          <a:xfrm>
            <a:off x="628650" y="1825624"/>
            <a:ext cx="7886700" cy="4530351"/>
          </a:xfrm>
        </p:spPr>
        <p:txBody>
          <a:bodyPr>
            <a:normAutofit/>
          </a:bodyPr>
          <a:lstStyle/>
          <a:p>
            <a:r>
              <a:rPr lang="zh-TW" altLang="en-US" sz="2400" dirty="0" smtClean="0"/>
              <a:t>機器翻譯系統</a:t>
            </a:r>
            <a:endParaRPr lang="en-US" altLang="zh-TW" sz="2400" dirty="0" smtClean="0"/>
          </a:p>
          <a:p>
            <a:pPr lvl="1"/>
            <a:r>
              <a:rPr lang="zh-TW" altLang="en-US" sz="2000" dirty="0" smtClean="0"/>
              <a:t>規則式機器翻譯</a:t>
            </a:r>
            <a:endParaRPr lang="en-US" altLang="zh-TW" sz="2000" dirty="0" smtClean="0"/>
          </a:p>
          <a:p>
            <a:pPr lvl="1"/>
            <a:r>
              <a:rPr lang="zh-TW" altLang="en-US" sz="2000" dirty="0"/>
              <a:t>統計</a:t>
            </a:r>
            <a:r>
              <a:rPr lang="zh-TW" altLang="en-US" sz="2000" dirty="0" smtClean="0"/>
              <a:t>式機器翻譯</a:t>
            </a:r>
            <a:endParaRPr lang="en-US" altLang="zh-TW" sz="2000" dirty="0" smtClean="0"/>
          </a:p>
          <a:p>
            <a:pPr lvl="1"/>
            <a:r>
              <a:rPr lang="zh-TW" altLang="en-US" sz="2000" dirty="0"/>
              <a:t>類神經網路</a:t>
            </a:r>
            <a:r>
              <a:rPr lang="zh-TW" altLang="en-US" sz="2000" dirty="0" smtClean="0"/>
              <a:t>機器翻譯</a:t>
            </a:r>
            <a:endParaRPr lang="en-US" altLang="zh-TW" sz="2000" dirty="0" smtClean="0"/>
          </a:p>
          <a:p>
            <a:r>
              <a:rPr lang="zh-TW" altLang="en-US" sz="2400" dirty="0" smtClean="0"/>
              <a:t> </a:t>
            </a:r>
            <a:r>
              <a:rPr lang="zh-TW" altLang="en-US" sz="2400" dirty="0"/>
              <a:t>聊天</a:t>
            </a:r>
            <a:r>
              <a:rPr lang="zh-TW" altLang="en-US" sz="2400" dirty="0" smtClean="0"/>
              <a:t>機器人</a:t>
            </a:r>
            <a:endParaRPr lang="en-US" altLang="zh-TW" sz="2400" dirty="0" smtClean="0"/>
          </a:p>
          <a:p>
            <a:pPr lvl="1"/>
            <a:r>
              <a:rPr lang="zh-TW" altLang="en-US" sz="2000" dirty="0"/>
              <a:t>虛擬</a:t>
            </a:r>
            <a:r>
              <a:rPr lang="zh-TW" altLang="en-US" sz="2000" dirty="0" smtClean="0"/>
              <a:t>助理</a:t>
            </a:r>
            <a:endParaRPr lang="en-US" altLang="zh-TW" sz="2000" dirty="0" smtClean="0"/>
          </a:p>
          <a:p>
            <a:pPr lvl="1"/>
            <a:r>
              <a:rPr lang="zh-TW" altLang="en-US" sz="2000" dirty="0"/>
              <a:t>即時消息</a:t>
            </a:r>
            <a:r>
              <a:rPr lang="zh-TW" altLang="en-US" sz="2000" dirty="0" smtClean="0"/>
              <a:t>平台</a:t>
            </a:r>
            <a:endParaRPr lang="en-US" altLang="zh-TW" sz="2000" dirty="0" smtClean="0"/>
          </a:p>
          <a:p>
            <a:pPr lvl="1"/>
            <a:r>
              <a:rPr lang="zh-TW" altLang="en-US" sz="2000" dirty="0"/>
              <a:t>產品促銷</a:t>
            </a:r>
            <a:endParaRPr lang="en-US" altLang="zh-TW" sz="2000" dirty="0" smtClean="0"/>
          </a:p>
          <a:p>
            <a:r>
              <a:rPr lang="zh-TW" altLang="en-US" sz="2400" dirty="0"/>
              <a:t>問答</a:t>
            </a:r>
            <a:r>
              <a:rPr lang="zh-TW" altLang="en-US" sz="2400" dirty="0" smtClean="0"/>
              <a:t>系統</a:t>
            </a:r>
            <a:endParaRPr lang="en-US" altLang="zh-TW" sz="2400" dirty="0" smtClean="0"/>
          </a:p>
          <a:p>
            <a:pPr lvl="1"/>
            <a:r>
              <a:rPr lang="en-US" altLang="zh-TW" sz="2000" dirty="0"/>
              <a:t>IBM</a:t>
            </a:r>
            <a:r>
              <a:rPr lang="zh-TW" altLang="en-US" sz="2000" dirty="0"/>
              <a:t>的華生</a:t>
            </a:r>
            <a:r>
              <a:rPr lang="zh-TW" altLang="en-US" sz="2000" dirty="0" smtClean="0"/>
              <a:t>系統</a:t>
            </a:r>
            <a:endParaRPr lang="en-US" altLang="zh-TW" sz="2000" dirty="0" smtClean="0"/>
          </a:p>
          <a:p>
            <a:pPr lvl="1"/>
            <a:r>
              <a:rPr lang="zh-TW" altLang="en-US" sz="2000" dirty="0"/>
              <a:t>科技大</a:t>
            </a:r>
            <a:r>
              <a:rPr lang="zh-TW" altLang="en-US" sz="2000" dirty="0" smtClean="0"/>
              <a:t>擂台</a:t>
            </a:r>
            <a:endParaRPr lang="en-US" altLang="zh-TW" sz="2000" dirty="0" smtClean="0"/>
          </a:p>
          <a:p>
            <a:pPr lvl="2"/>
            <a:r>
              <a:rPr lang="zh-TW" altLang="en-US" sz="2000" dirty="0"/>
              <a:t>華語文能力測驗進階高階級</a:t>
            </a:r>
            <a:r>
              <a:rPr lang="en-US" altLang="zh-TW" sz="2000" dirty="0"/>
              <a:t>20</a:t>
            </a:r>
            <a:r>
              <a:rPr lang="zh-TW" altLang="en-US" sz="2000" dirty="0"/>
              <a:t>題的語音題</a:t>
            </a:r>
            <a:endParaRPr lang="en-US" altLang="zh-TW" sz="2000" dirty="0" smtClean="0"/>
          </a:p>
          <a:p>
            <a:pPr lvl="1"/>
            <a:endParaRPr lang="en-US" altLang="zh-TW" sz="2000" dirty="0" smtClean="0"/>
          </a:p>
          <a:p>
            <a:pPr lvl="1"/>
            <a:endParaRPr lang="zh-TW" altLang="en-US" sz="2000" dirty="0"/>
          </a:p>
        </p:txBody>
      </p:sp>
      <p:sp>
        <p:nvSpPr>
          <p:cNvPr id="4" name="AutoShape 2" descr="ãmachine translationãçåçæå°çµæ"/>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18436" name="Picture 4" descr="Google Trans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2328" y="1554483"/>
            <a:ext cx="3325906" cy="1264782"/>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5" descr="C:\Users\mhbai\AppData\Local\Microsoft\Windows\Temporary Internet Files\Content.IE5\NQWWALPT\Chat-Bot-Garden-300x20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1748" y="3627149"/>
            <a:ext cx="2770588" cy="1920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08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8436"/>
                                        </p:tgtEl>
                                        <p:attrNameLst>
                                          <p:attrName>style.visibility</p:attrName>
                                        </p:attrNameLst>
                                      </p:cBhvr>
                                      <p:to>
                                        <p:strVal val="visible"/>
                                      </p:to>
                                    </p:set>
                                    <p:animEffect transition="in" filter="fade">
                                      <p:cBhvr>
                                        <p:cTn id="24" dur="500"/>
                                        <p:tgtEl>
                                          <p:spTgt spid="1843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18437"/>
                                        </p:tgtEl>
                                        <p:attrNameLst>
                                          <p:attrName>style.visibility</p:attrName>
                                        </p:attrNameLst>
                                      </p:cBhvr>
                                      <p:to>
                                        <p:strVal val="visible"/>
                                      </p:to>
                                    </p:set>
                                    <p:animEffect transition="in" filter="fade">
                                      <p:cBhvr>
                                        <p:cTn id="46" dur="500"/>
                                        <p:tgtEl>
                                          <p:spTgt spid="18437"/>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additive="base">
                                        <p:cTn id="5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 calcmode="lin" valueType="num">
                                      <p:cBhvr additive="base">
                                        <p:cTn id="6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 TOOLS.GUIDESSETTING" val="{&quot;Id&quot;:&quot;2d4375ee-8516-45e0-8956-45702a61a9b6&quot;,&quot;Name&quot;:&quot;iSlide&quot;,&quot;HeaderHeight&quot;:15.0,&quot;FooterHeight&quot;:9.0000000000000036,&quot;SideMargin&quot;:5.4999999999999982,&quot;TopMargin&quot;:0.0,&quot;BottomMargin&quot;:0.0,&quot;IntervalMargin&quot;:1.3999999999999997}"/>
  <p:tag name="ISLIDE.THEME" val="4539f4c9-f344-4547-9eee-71efb9ec459b"/>
</p:tagLst>
</file>

<file path=ppt/theme/theme1.xml><?xml version="1.0" encoding="utf-8"?>
<a:theme xmlns:a="http://schemas.openxmlformats.org/drawingml/2006/main" name="主题5">
  <a:themeElements>
    <a:clrScheme name="自定义 18">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主题5" id="{B8EDB911-D765-4A7B-BBC7-40DBB672FBA6}" vid="{AECAB1C0-5DF6-436C-85E8-20094DBE11C0}"/>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18">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
  <TotalTime>3546</TotalTime>
  <Words>3376</Words>
  <Application>Microsoft Office PowerPoint</Application>
  <PresentationFormat>如螢幕大小 (4:3)</PresentationFormat>
  <Paragraphs>521</Paragraphs>
  <Slides>89</Slides>
  <Notes>2</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89</vt:i4>
      </vt:variant>
    </vt:vector>
  </HeadingPairs>
  <TitlesOfParts>
    <vt:vector size="99" baseType="lpstr">
      <vt:lpstr>等线</vt:lpstr>
      <vt:lpstr>微软雅黑</vt:lpstr>
      <vt:lpstr>微軟正黑體</vt:lpstr>
      <vt:lpstr>新細明體</vt:lpstr>
      <vt:lpstr>標楷體</vt:lpstr>
      <vt:lpstr>Arial</vt:lpstr>
      <vt:lpstr>Arial Narrow</vt:lpstr>
      <vt:lpstr>Times New Roman</vt:lpstr>
      <vt:lpstr>Wingdings</vt:lpstr>
      <vt:lpstr>主题5</vt:lpstr>
      <vt:lpstr>COCT語料庫(研究輔助工具)工作坊（進階）</vt:lpstr>
      <vt:lpstr>語料庫與應用簡介</vt:lpstr>
      <vt:lpstr>語料庫的兩大類應用</vt:lpstr>
      <vt:lpstr>研究語言規則，為何需要語料庫？</vt:lpstr>
      <vt:lpstr>PowerPoint 簡報</vt:lpstr>
      <vt:lpstr>PowerPoint 簡報</vt:lpstr>
      <vt:lpstr>PowerPoint 簡報</vt:lpstr>
      <vt:lpstr>語料庫在語言規則應用上的發展</vt:lpstr>
      <vt:lpstr>語料庫抽取知識的應用</vt:lpstr>
      <vt:lpstr>語料庫分析工具：語言規則的觀察工具</vt:lpstr>
      <vt:lpstr>KWIC (Key Word In Context)</vt:lpstr>
      <vt:lpstr>CQP 查詢語言的發展</vt:lpstr>
      <vt:lpstr>CQP 查詢語言（corpus query processor）</vt:lpstr>
      <vt:lpstr>CQP vs 選單式檢索</vt:lpstr>
      <vt:lpstr>CQP 檢索語言的缺點</vt:lpstr>
      <vt:lpstr>檢索語言的優點</vt:lpstr>
      <vt:lpstr>BNCWeb</vt:lpstr>
      <vt:lpstr>CQPweb</vt:lpstr>
      <vt:lpstr>Word Sketch Engine</vt:lpstr>
      <vt:lpstr>臺師大語料庫資源網</vt:lpstr>
      <vt:lpstr>CQP查詢語言基礎</vt:lpstr>
      <vt:lpstr>國教院索引典系統</vt:lpstr>
      <vt:lpstr>開始使用 CQP 查詢</vt:lpstr>
      <vt:lpstr>CQP基本概念：一個方框匹配一個詞</vt:lpstr>
      <vt:lpstr>CQP 如何檢索「詞組」？</vt:lpstr>
      <vt:lpstr>CQP 觀察「詞組」</vt:lpstr>
      <vt:lpstr>練習：</vt:lpstr>
      <vt:lpstr>觀察結構的利器：frequency breakdown</vt:lpstr>
      <vt:lpstr>觀察結構的利器：frequency breakdown</vt:lpstr>
      <vt:lpstr>練習：</vt:lpstr>
      <vt:lpstr>觀察不定長度的中插結構</vt:lpstr>
      <vt:lpstr>方法一：限制結構長度</vt:lpstr>
      <vt:lpstr>方法二：結構不跨句</vt:lpstr>
      <vt:lpstr>查詢結果</vt:lpstr>
      <vt:lpstr>Frequency breakdown</vt:lpstr>
      <vt:lpstr>練習：</vt:lpstr>
      <vt:lpstr>CQP多詞結構式之修飾符</vt:lpstr>
      <vt:lpstr>語法點查詢</vt:lpstr>
      <vt:lpstr>除了...以外，都/還/也 </vt:lpstr>
      <vt:lpstr>不但不/沒...反而</vt:lpstr>
      <vt:lpstr>V 一 V 的問題</vt:lpstr>
      <vt:lpstr>方法：限制 V1=V2</vt:lpstr>
      <vt:lpstr>詞彙結構：A-not-A</vt:lpstr>
      <vt:lpstr>練習：</vt:lpstr>
      <vt:lpstr>CQP查詢式的變化</vt:lpstr>
      <vt:lpstr>CQP查詢式&amp;萬用字元</vt:lpstr>
      <vt:lpstr>重疊詞的查詢</vt:lpstr>
      <vt:lpstr>子語料庫 與 中介語分析</vt:lpstr>
      <vt:lpstr>你的特徵不是特徵？</vt:lpstr>
      <vt:lpstr>關鍵詞(keyword)—文本的特徵之一</vt:lpstr>
      <vt:lpstr>主題關鍵性分析（keyword-keyness analysis）</vt:lpstr>
      <vt:lpstr>三、關鍵詞的應用</vt:lpstr>
      <vt:lpstr>關鍵性分析工具</vt:lpstr>
      <vt:lpstr>語料庫操作介面</vt:lpstr>
      <vt:lpstr>學習者不尋常高/低頻詞</vt:lpstr>
      <vt:lpstr>學習者不尋常高/低頻詞</vt:lpstr>
      <vt:lpstr>學習者不尋常高/低頻詞</vt:lpstr>
      <vt:lpstr>學習者不尋常高/低頻詞</vt:lpstr>
      <vt:lpstr>學習者不尋常高/低頻詞</vt:lpstr>
      <vt:lpstr>學習者不尋常高/低頻詞類</vt:lpstr>
      <vt:lpstr>學習者不尋常高/低頻詞類</vt:lpstr>
      <vt:lpstr>學習者不尋常高/低頻詞類</vt:lpstr>
      <vt:lpstr>華英雙語索引典</vt:lpstr>
      <vt:lpstr>雙語語料庫：臺灣光華雜誌</vt:lpstr>
      <vt:lpstr>雙語語料加工：句子對應</vt:lpstr>
      <vt:lpstr>雙語語料加工：詞彙對應</vt:lpstr>
      <vt:lpstr>華英雙語索引典系統</vt:lpstr>
      <vt:lpstr>國教院華英雙語索引典系統</vt:lpstr>
      <vt:lpstr>中英例句並列</vt:lpstr>
      <vt:lpstr>自動對應翻譯</vt:lpstr>
      <vt:lpstr>PowerPoint 簡報</vt:lpstr>
      <vt:lpstr>如何應用在教學（自學）上： 以「創意」為例</vt:lpstr>
      <vt:lpstr>給你不同情境與不同語義的單字</vt:lpstr>
      <vt:lpstr>給你搭配的建議</vt:lpstr>
      <vt:lpstr>PowerPoint 簡報</vt:lpstr>
      <vt:lpstr>PowerPoint 簡報</vt:lpstr>
      <vt:lpstr>整理搭配用法</vt:lpstr>
      <vt:lpstr>練習：如何用英文表達「考慮」</vt:lpstr>
      <vt:lpstr>「說服某人」 英文應該怎麼說？</vt:lpstr>
      <vt:lpstr>PowerPoint 簡報</vt:lpstr>
      <vt:lpstr>「說服」英文應該怎麼說？</vt:lpstr>
      <vt:lpstr>convince 的用法</vt:lpstr>
      <vt:lpstr>persuade 的用法</vt:lpstr>
      <vt:lpstr>練習：capability 和 ability 有什麼差別？</vt:lpstr>
      <vt:lpstr>教材編輯輔助系統</vt:lpstr>
      <vt:lpstr>PowerPoint 簡報</vt:lpstr>
      <vt:lpstr>選擇關聯詞語</vt:lpstr>
      <vt:lpstr>PowerPoint 簡報</vt:lpstr>
      <vt:lpstr>PowerPoint 簡報</vt:lpstr>
    </vt:vector>
  </TitlesOfParts>
  <Manager>iSlide</Manager>
  <Company>iSlide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白明弘</cp:lastModifiedBy>
  <cp:revision>907</cp:revision>
  <cp:lastPrinted>2019-11-01T03:43:37Z</cp:lastPrinted>
  <dcterms:created xsi:type="dcterms:W3CDTF">2017-08-17T16:00:00Z</dcterms:created>
  <dcterms:modified xsi:type="dcterms:W3CDTF">2022-10-12T02:32:16Z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4539f4c9-f344-4547-9eee-71efb9ec459b</vt:lpwstr>
  </property>
  <property fmtid="{D5CDD505-2E9C-101B-9397-08002B2CF9AE}" pid="3" name="MSIP_Label_f42aa342-8706-4288-bd11-ebb85995028c_Enabled">
    <vt:lpwstr>True</vt:lpwstr>
  </property>
  <property fmtid="{D5CDD505-2E9C-101B-9397-08002B2CF9AE}" pid="4" name="MSIP_Label_f42aa342-8706-4288-bd11-ebb85995028c_SiteId">
    <vt:lpwstr>72f988bf-86f1-41af-91ab-2d7cd011db47</vt:lpwstr>
  </property>
  <property fmtid="{D5CDD505-2E9C-101B-9397-08002B2CF9AE}" pid="5" name="MSIP_Label_f42aa342-8706-4288-bd11-ebb85995028c_Owner">
    <vt:lpwstr>t-shyu@microsoft.com</vt:lpwstr>
  </property>
  <property fmtid="{D5CDD505-2E9C-101B-9397-08002B2CF9AE}" pid="6" name="MSIP_Label_f42aa342-8706-4288-bd11-ebb85995028c_SetDate">
    <vt:lpwstr>2018-08-31T02:51:45.0596670Z</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