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3" r:id="rId2"/>
    <p:sldId id="295" r:id="rId3"/>
    <p:sldId id="300" r:id="rId4"/>
    <p:sldId id="363" r:id="rId5"/>
    <p:sldId id="329" r:id="rId6"/>
    <p:sldId id="319" r:id="rId7"/>
    <p:sldId id="331" r:id="rId8"/>
    <p:sldId id="320" r:id="rId9"/>
    <p:sldId id="333" r:id="rId10"/>
    <p:sldId id="310" r:id="rId11"/>
    <p:sldId id="311" r:id="rId12"/>
    <p:sldId id="312" r:id="rId13"/>
    <p:sldId id="380" r:id="rId14"/>
    <p:sldId id="336" r:id="rId15"/>
    <p:sldId id="326" r:id="rId16"/>
    <p:sldId id="351" r:id="rId17"/>
    <p:sldId id="353" r:id="rId18"/>
    <p:sldId id="364" r:id="rId19"/>
    <p:sldId id="334" r:id="rId20"/>
    <p:sldId id="327" r:id="rId21"/>
    <p:sldId id="328" r:id="rId22"/>
    <p:sldId id="343" r:id="rId23"/>
    <p:sldId id="375" r:id="rId24"/>
    <p:sldId id="367" r:id="rId25"/>
    <p:sldId id="368" r:id="rId26"/>
    <p:sldId id="376" r:id="rId27"/>
    <p:sldId id="379" r:id="rId28"/>
    <p:sldId id="386" r:id="rId29"/>
    <p:sldId id="387" r:id="rId30"/>
    <p:sldId id="370" r:id="rId31"/>
    <p:sldId id="371" r:id="rId32"/>
    <p:sldId id="381" r:id="rId33"/>
    <p:sldId id="382" r:id="rId34"/>
    <p:sldId id="383" r:id="rId35"/>
    <p:sldId id="384" r:id="rId36"/>
    <p:sldId id="365" r:id="rId37"/>
    <p:sldId id="373" r:id="rId38"/>
    <p:sldId id="374" r:id="rId39"/>
    <p:sldId id="385" r:id="rId40"/>
  </p:sldIdLst>
  <p:sldSz cx="12192000" cy="6858000"/>
  <p:notesSz cx="6794500" cy="9931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D8"/>
    <a:srgbClr val="786BC5"/>
    <a:srgbClr val="8202E2"/>
    <a:srgbClr val="65B5CB"/>
    <a:srgbClr val="00CCFF"/>
    <a:srgbClr val="51C1DF"/>
    <a:srgbClr val="1D2C12"/>
    <a:srgbClr val="00FFFF"/>
    <a:srgbClr val="4F349C"/>
    <a:srgbClr val="536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D11C7-00C7-4740-8CC7-F6CFD3BD08A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5D39EE7-EE9C-4014-AFCD-9CBB208032F5}">
      <dgm:prSet phldrT="[文字]" custT="1"/>
      <dgm:spPr/>
      <dgm:t>
        <a:bodyPr/>
        <a:lstStyle/>
        <a:p>
          <a:r>
            <a: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華語文教材編寫說明與實作</a:t>
          </a:r>
        </a:p>
      </dgm:t>
    </dgm:pt>
    <dgm:pt modelId="{7E754DB9-D2CD-4B62-A3AC-A4954F40965D}" type="parTrans" cxnId="{C0FC6C1F-72B6-4424-A26C-BBD039B88FB4}">
      <dgm:prSet/>
      <dgm:spPr/>
      <dgm:t>
        <a:bodyPr/>
        <a:lstStyle/>
        <a:p>
          <a:endParaRPr lang="zh-TW" altLang="en-US"/>
        </a:p>
      </dgm:t>
    </dgm:pt>
    <dgm:pt modelId="{0F62892F-5533-4C11-809F-44EA8E50316E}" type="sibTrans" cxnId="{C0FC6C1F-72B6-4424-A26C-BBD039B88FB4}">
      <dgm:prSet/>
      <dgm:spPr/>
      <dgm:t>
        <a:bodyPr/>
        <a:lstStyle/>
        <a:p>
          <a:endParaRPr lang="zh-TW" altLang="en-US"/>
        </a:p>
      </dgm:t>
    </dgm:pt>
    <dgm:pt modelId="{E03814DF-71D7-42D0-BBCE-14D2D9CAF658}">
      <dgm:prSet phldrT="[文字]" custT="1"/>
      <dgm:spPr>
        <a:solidFill>
          <a:schemeClr val="accent6"/>
        </a:solidFill>
      </dgm:spPr>
      <dgm:t>
        <a:bodyPr/>
        <a:lstStyle/>
        <a:p>
          <a:r>
            <a: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國教院華語文基準</a:t>
          </a:r>
          <a:r>
            <a:rPr lang="zh-TW" sz="4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應用</a:t>
          </a:r>
          <a:r>
            <a: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系統</a:t>
          </a:r>
        </a:p>
      </dgm:t>
    </dgm:pt>
    <dgm:pt modelId="{A01B9E4F-F691-413C-BAC8-3A62AF0D6524}" type="parTrans" cxnId="{D74A04A0-AAA8-4883-A7F4-282F97A77F40}">
      <dgm:prSet/>
      <dgm:spPr/>
      <dgm:t>
        <a:bodyPr/>
        <a:lstStyle/>
        <a:p>
          <a:endParaRPr lang="zh-TW" altLang="en-US"/>
        </a:p>
      </dgm:t>
    </dgm:pt>
    <dgm:pt modelId="{992621B6-574E-49F9-B13A-C55746F561D5}" type="sibTrans" cxnId="{D74A04A0-AAA8-4883-A7F4-282F97A77F40}">
      <dgm:prSet/>
      <dgm:spPr/>
      <dgm:t>
        <a:bodyPr/>
        <a:lstStyle/>
        <a:p>
          <a:endParaRPr lang="zh-TW" altLang="en-US"/>
        </a:p>
      </dgm:t>
    </dgm:pt>
    <dgm:pt modelId="{D0889637-0CBE-4293-A8CF-993DE309A530}" type="pres">
      <dgm:prSet presAssocID="{9A5D11C7-00C7-4740-8CC7-F6CFD3BD08A0}" presName="linear" presStyleCnt="0">
        <dgm:presLayoutVars>
          <dgm:dir/>
          <dgm:animLvl val="lvl"/>
          <dgm:resizeHandles val="exact"/>
        </dgm:presLayoutVars>
      </dgm:prSet>
      <dgm:spPr/>
    </dgm:pt>
    <dgm:pt modelId="{AACDEE2A-A377-4C55-881B-AFD758E3E364}" type="pres">
      <dgm:prSet presAssocID="{05D39EE7-EE9C-4014-AFCD-9CBB208032F5}" presName="parentLin" presStyleCnt="0"/>
      <dgm:spPr/>
    </dgm:pt>
    <dgm:pt modelId="{B0BB1290-F7AD-4F02-9355-3BEFBA7B1ED8}" type="pres">
      <dgm:prSet presAssocID="{05D39EE7-EE9C-4014-AFCD-9CBB208032F5}" presName="parentLeftMargin" presStyleLbl="node1" presStyleIdx="0" presStyleCnt="2"/>
      <dgm:spPr/>
    </dgm:pt>
    <dgm:pt modelId="{59D9E9B3-9433-477C-82B2-7614D0CAB40E}" type="pres">
      <dgm:prSet presAssocID="{05D39EE7-EE9C-4014-AFCD-9CBB208032F5}" presName="parentText" presStyleLbl="node1" presStyleIdx="0" presStyleCnt="2" custScaleX="126060" custScaleY="132637">
        <dgm:presLayoutVars>
          <dgm:chMax val="0"/>
          <dgm:bulletEnabled val="1"/>
        </dgm:presLayoutVars>
      </dgm:prSet>
      <dgm:spPr/>
    </dgm:pt>
    <dgm:pt modelId="{9F964B66-62A6-4CD4-BCD0-605E5EBE5668}" type="pres">
      <dgm:prSet presAssocID="{05D39EE7-EE9C-4014-AFCD-9CBB208032F5}" presName="negativeSpace" presStyleCnt="0"/>
      <dgm:spPr/>
    </dgm:pt>
    <dgm:pt modelId="{C44B37D8-7C36-41E3-9321-2091687C2E6F}" type="pres">
      <dgm:prSet presAssocID="{05D39EE7-EE9C-4014-AFCD-9CBB208032F5}" presName="childText" presStyleLbl="conFgAcc1" presStyleIdx="0" presStyleCnt="2" custLinFactNeighborX="406" custLinFactNeighborY="37248">
        <dgm:presLayoutVars>
          <dgm:bulletEnabled val="1"/>
        </dgm:presLayoutVars>
      </dgm:prSet>
      <dgm:spPr/>
    </dgm:pt>
    <dgm:pt modelId="{F093F496-6783-4694-898A-9BA2A97956DB}" type="pres">
      <dgm:prSet presAssocID="{0F62892F-5533-4C11-809F-44EA8E50316E}" presName="spaceBetweenRectangles" presStyleCnt="0"/>
      <dgm:spPr/>
    </dgm:pt>
    <dgm:pt modelId="{568566CA-5EA7-462B-9DB2-7A3E25EE27C6}" type="pres">
      <dgm:prSet presAssocID="{E03814DF-71D7-42D0-BBCE-14D2D9CAF658}" presName="parentLin" presStyleCnt="0"/>
      <dgm:spPr/>
    </dgm:pt>
    <dgm:pt modelId="{F780EFEC-DFFF-494E-A915-CAB198E6326E}" type="pres">
      <dgm:prSet presAssocID="{E03814DF-71D7-42D0-BBCE-14D2D9CAF658}" presName="parentLeftMargin" presStyleLbl="node1" presStyleIdx="0" presStyleCnt="2"/>
      <dgm:spPr/>
    </dgm:pt>
    <dgm:pt modelId="{EEA86F74-BC3A-4E9A-9212-084F643B2D1D}" type="pres">
      <dgm:prSet presAssocID="{E03814DF-71D7-42D0-BBCE-14D2D9CAF658}" presName="parentText" presStyleLbl="node1" presStyleIdx="1" presStyleCnt="2" custScaleX="124838" custScaleY="121551" custLinFactNeighborX="-5109" custLinFactNeighborY="4839">
        <dgm:presLayoutVars>
          <dgm:chMax val="0"/>
          <dgm:bulletEnabled val="1"/>
        </dgm:presLayoutVars>
      </dgm:prSet>
      <dgm:spPr/>
    </dgm:pt>
    <dgm:pt modelId="{A88C0D10-5F6D-4CA3-AF29-F2D245988ADE}" type="pres">
      <dgm:prSet presAssocID="{E03814DF-71D7-42D0-BBCE-14D2D9CAF658}" presName="negativeSpace" presStyleCnt="0"/>
      <dgm:spPr/>
    </dgm:pt>
    <dgm:pt modelId="{3F908918-504F-4B4F-BB7D-4DD114599A44}" type="pres">
      <dgm:prSet presAssocID="{E03814DF-71D7-42D0-BBCE-14D2D9CAF65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0FC6C1F-72B6-4424-A26C-BBD039B88FB4}" srcId="{9A5D11C7-00C7-4740-8CC7-F6CFD3BD08A0}" destId="{05D39EE7-EE9C-4014-AFCD-9CBB208032F5}" srcOrd="0" destOrd="0" parTransId="{7E754DB9-D2CD-4B62-A3AC-A4954F40965D}" sibTransId="{0F62892F-5533-4C11-809F-44EA8E50316E}"/>
    <dgm:cxn modelId="{6F92633E-EC51-4302-9520-683B7C3C9792}" type="presOf" srcId="{05D39EE7-EE9C-4014-AFCD-9CBB208032F5}" destId="{59D9E9B3-9433-477C-82B2-7614D0CAB40E}" srcOrd="1" destOrd="0" presId="urn:microsoft.com/office/officeart/2005/8/layout/list1"/>
    <dgm:cxn modelId="{D74A04A0-AAA8-4883-A7F4-282F97A77F40}" srcId="{9A5D11C7-00C7-4740-8CC7-F6CFD3BD08A0}" destId="{E03814DF-71D7-42D0-BBCE-14D2D9CAF658}" srcOrd="1" destOrd="0" parTransId="{A01B9E4F-F691-413C-BAC8-3A62AF0D6524}" sibTransId="{992621B6-574E-49F9-B13A-C55746F561D5}"/>
    <dgm:cxn modelId="{75E25BB7-909E-425F-BB8E-FC2FFBDE0AF6}" type="presOf" srcId="{E03814DF-71D7-42D0-BBCE-14D2D9CAF658}" destId="{EEA86F74-BC3A-4E9A-9212-084F643B2D1D}" srcOrd="1" destOrd="0" presId="urn:microsoft.com/office/officeart/2005/8/layout/list1"/>
    <dgm:cxn modelId="{52D9C8C0-D95A-4447-83C0-60C312457B9E}" type="presOf" srcId="{05D39EE7-EE9C-4014-AFCD-9CBB208032F5}" destId="{B0BB1290-F7AD-4F02-9355-3BEFBA7B1ED8}" srcOrd="0" destOrd="0" presId="urn:microsoft.com/office/officeart/2005/8/layout/list1"/>
    <dgm:cxn modelId="{7FC2DED0-247F-465E-BE9C-9A2F77AEA8E7}" type="presOf" srcId="{E03814DF-71D7-42D0-BBCE-14D2D9CAF658}" destId="{F780EFEC-DFFF-494E-A915-CAB198E6326E}" srcOrd="0" destOrd="0" presId="urn:microsoft.com/office/officeart/2005/8/layout/list1"/>
    <dgm:cxn modelId="{ED401EDA-7B18-4822-A3AF-FE8951A7F393}" type="presOf" srcId="{9A5D11C7-00C7-4740-8CC7-F6CFD3BD08A0}" destId="{D0889637-0CBE-4293-A8CF-993DE309A530}" srcOrd="0" destOrd="0" presId="urn:microsoft.com/office/officeart/2005/8/layout/list1"/>
    <dgm:cxn modelId="{0E57A128-6426-45C8-A3CC-57EEB3CADFBD}" type="presParOf" srcId="{D0889637-0CBE-4293-A8CF-993DE309A530}" destId="{AACDEE2A-A377-4C55-881B-AFD758E3E364}" srcOrd="0" destOrd="0" presId="urn:microsoft.com/office/officeart/2005/8/layout/list1"/>
    <dgm:cxn modelId="{A9B8E00F-F76C-4FDC-A0A5-8DB6A2D9EAF2}" type="presParOf" srcId="{AACDEE2A-A377-4C55-881B-AFD758E3E364}" destId="{B0BB1290-F7AD-4F02-9355-3BEFBA7B1ED8}" srcOrd="0" destOrd="0" presId="urn:microsoft.com/office/officeart/2005/8/layout/list1"/>
    <dgm:cxn modelId="{F18F3B2D-6786-43E3-A5C6-E6290061267F}" type="presParOf" srcId="{AACDEE2A-A377-4C55-881B-AFD758E3E364}" destId="{59D9E9B3-9433-477C-82B2-7614D0CAB40E}" srcOrd="1" destOrd="0" presId="urn:microsoft.com/office/officeart/2005/8/layout/list1"/>
    <dgm:cxn modelId="{187A2992-1E3C-4BF5-84B5-DB707202BAF1}" type="presParOf" srcId="{D0889637-0CBE-4293-A8CF-993DE309A530}" destId="{9F964B66-62A6-4CD4-BCD0-605E5EBE5668}" srcOrd="1" destOrd="0" presId="urn:microsoft.com/office/officeart/2005/8/layout/list1"/>
    <dgm:cxn modelId="{A8E07C30-2D23-4A3D-942C-7498903A1CAA}" type="presParOf" srcId="{D0889637-0CBE-4293-A8CF-993DE309A530}" destId="{C44B37D8-7C36-41E3-9321-2091687C2E6F}" srcOrd="2" destOrd="0" presId="urn:microsoft.com/office/officeart/2005/8/layout/list1"/>
    <dgm:cxn modelId="{977F30BD-A654-4306-8033-C6923DAB240E}" type="presParOf" srcId="{D0889637-0CBE-4293-A8CF-993DE309A530}" destId="{F093F496-6783-4694-898A-9BA2A97956DB}" srcOrd="3" destOrd="0" presId="urn:microsoft.com/office/officeart/2005/8/layout/list1"/>
    <dgm:cxn modelId="{58C74DFB-1155-4B1F-8240-0DAE1DCAD6F1}" type="presParOf" srcId="{D0889637-0CBE-4293-A8CF-993DE309A530}" destId="{568566CA-5EA7-462B-9DB2-7A3E25EE27C6}" srcOrd="4" destOrd="0" presId="urn:microsoft.com/office/officeart/2005/8/layout/list1"/>
    <dgm:cxn modelId="{EE77BBDA-23D1-4DA4-B6CC-1EBE8FEA2472}" type="presParOf" srcId="{568566CA-5EA7-462B-9DB2-7A3E25EE27C6}" destId="{F780EFEC-DFFF-494E-A915-CAB198E6326E}" srcOrd="0" destOrd="0" presId="urn:microsoft.com/office/officeart/2005/8/layout/list1"/>
    <dgm:cxn modelId="{33BABA14-D4BD-42F7-873C-CB1279C6B6D6}" type="presParOf" srcId="{568566CA-5EA7-462B-9DB2-7A3E25EE27C6}" destId="{EEA86F74-BC3A-4E9A-9212-084F643B2D1D}" srcOrd="1" destOrd="0" presId="urn:microsoft.com/office/officeart/2005/8/layout/list1"/>
    <dgm:cxn modelId="{C4D0C7EA-2121-427C-97C6-AA7389E06641}" type="presParOf" srcId="{D0889637-0CBE-4293-A8CF-993DE309A530}" destId="{A88C0D10-5F6D-4CA3-AF29-F2D245988ADE}" srcOrd="5" destOrd="0" presId="urn:microsoft.com/office/officeart/2005/8/layout/list1"/>
    <dgm:cxn modelId="{5FF992D5-9791-46A0-9C74-684ACF470369}" type="presParOf" srcId="{D0889637-0CBE-4293-A8CF-993DE309A530}" destId="{3F908918-504F-4B4F-BB7D-4DD114599A4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B37D8-7C36-41E3-9321-2091687C2E6F}">
      <dsp:nvSpPr>
        <dsp:cNvPr id="0" name=""/>
        <dsp:cNvSpPr/>
      </dsp:nvSpPr>
      <dsp:spPr>
        <a:xfrm>
          <a:off x="0" y="1222040"/>
          <a:ext cx="911075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9E9B3-9433-477C-82B2-7614D0CAB40E}">
      <dsp:nvSpPr>
        <dsp:cNvPr id="0" name=""/>
        <dsp:cNvSpPr/>
      </dsp:nvSpPr>
      <dsp:spPr>
        <a:xfrm>
          <a:off x="455537" y="7371"/>
          <a:ext cx="8039508" cy="18011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055" tIns="0" rIns="241055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華語文教材編寫說明與實作</a:t>
          </a:r>
        </a:p>
      </dsp:txBody>
      <dsp:txXfrm>
        <a:off x="543460" y="95294"/>
        <a:ext cx="7863662" cy="1625258"/>
      </dsp:txXfrm>
    </dsp:sp>
    <dsp:sp modelId="{3F908918-504F-4B4F-BB7D-4DD114599A44}">
      <dsp:nvSpPr>
        <dsp:cNvPr id="0" name=""/>
        <dsp:cNvSpPr/>
      </dsp:nvSpPr>
      <dsp:spPr>
        <a:xfrm>
          <a:off x="0" y="3508721"/>
          <a:ext cx="911075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86F74-BC3A-4E9A-9212-084F643B2D1D}">
      <dsp:nvSpPr>
        <dsp:cNvPr id="0" name=""/>
        <dsp:cNvSpPr/>
      </dsp:nvSpPr>
      <dsp:spPr>
        <a:xfrm>
          <a:off x="432264" y="2602825"/>
          <a:ext cx="7961574" cy="165056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055" tIns="0" rIns="241055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國教院華語文基準</a:t>
          </a:r>
          <a:r>
            <a:rPr lang="zh-TW" sz="4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應用</a:t>
          </a:r>
          <a:r>
            <a:rPr lang="zh-TW" altLang="en-US" sz="4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系統</a:t>
          </a:r>
        </a:p>
      </dsp:txBody>
      <dsp:txXfrm>
        <a:off x="512838" y="2683399"/>
        <a:ext cx="7800426" cy="1489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896AF-2D06-4299-B3C0-18ACD7E16634}" type="datetimeFigureOut">
              <a:rPr lang="zh-TW" altLang="en-US" smtClean="0"/>
              <a:t>2022/5/28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9FA0D-7765-4A1E-8183-CCBE8836C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28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A0D-7765-4A1E-8183-CCBE8836C56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741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dirty="0"/>
          </a:p>
        </p:txBody>
      </p:sp>
      <p:sp>
        <p:nvSpPr>
          <p:cNvPr id="26628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E7298F5-6BA2-4144-AD4B-4162539890F7}" type="slidenum">
              <a:rPr lang="zh-TW" altLang="en-US" smtClean="0"/>
              <a:pPr>
                <a:spcBef>
                  <a:spcPct val="0"/>
                </a:spcBef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1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  <p:sp>
        <p:nvSpPr>
          <p:cNvPr id="28676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45EFA9C-7C7E-4B36-A39E-366FCF9A2C9D}" type="slidenum">
              <a:rPr lang="zh-TW" altLang="en-US" smtClean="0"/>
              <a:pPr>
                <a:spcBef>
                  <a:spcPct val="0"/>
                </a:spcBef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19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A0D-7765-4A1E-8183-CCBE8836C56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863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A0D-7765-4A1E-8183-CCBE8836C56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68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A0D-7765-4A1E-8183-CCBE8836C56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2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A0D-7765-4A1E-8183-CCBE8836C56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70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A0D-7765-4A1E-8183-CCBE8836C56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93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A0D-7765-4A1E-8183-CCBE8836C56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45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A0D-7765-4A1E-8183-CCBE8836C56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580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3B3F87-BFAA-42DE-AB97-F117D8D453DF}" type="slidenum">
              <a:rPr lang="zh-TW" altLang="en-US" smtClean="0"/>
              <a:pPr>
                <a:spcBef>
                  <a:spcPct val="0"/>
                </a:spcBef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43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97EE-9B66-4EAB-AAA3-1E4D0CA4B02F}" type="datetime1">
              <a:rPr lang="zh-TW" altLang="en-US" smtClean="0"/>
              <a:t>2022/5/28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75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709-B3B3-4074-8BBD-2DB29552B495}" type="datetime1">
              <a:rPr lang="zh-TW" altLang="en-US" smtClean="0"/>
              <a:t>2022/5/28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04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0D60-FF0C-406D-82D6-40C01E58E132}" type="datetime1">
              <a:rPr lang="zh-TW" altLang="en-US" smtClean="0"/>
              <a:t>2022/5/28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60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9DD9-D7AE-4EA1-82E3-4137B5EA75FA}" type="datetime1">
              <a:rPr lang="zh-TW" altLang="en-US" smtClean="0"/>
              <a:t>2022/5/28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7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B779-7487-4BDB-B87B-5FBCD23D81A0}" type="datetime1">
              <a:rPr lang="zh-TW" altLang="en-US" smtClean="0"/>
              <a:t>2022/5/28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A694-C865-4AA8-96FC-9E2C05070BB3}" type="datetime1">
              <a:rPr lang="zh-TW" altLang="en-US" smtClean="0"/>
              <a:t>2022/5/28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34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4BAF-1298-4877-B1BB-8EB671288ECD}" type="datetime1">
              <a:rPr lang="zh-TW" altLang="en-US" smtClean="0"/>
              <a:t>2022/5/28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96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BDF4-CE38-4055-8526-92DDB05806AC}" type="datetime1">
              <a:rPr lang="zh-TW" altLang="en-US" smtClean="0"/>
              <a:t>2022/5/28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9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AA2A-7F5E-4026-9CA5-C5E0AF011009}" type="datetime1">
              <a:rPr lang="zh-TW" altLang="en-US" smtClean="0"/>
              <a:t>2022/5/28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1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3B4D-317F-48A9-8C3D-B0A609C6172E}" type="datetime1">
              <a:rPr lang="zh-TW" altLang="en-US" smtClean="0"/>
              <a:t>2022/5/28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84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9BDA-5B0D-4E55-8345-22EFE78EAFE4}" type="datetime1">
              <a:rPr lang="zh-TW" altLang="en-US" smtClean="0"/>
              <a:t>2022/5/28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91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9AF4-0CAD-44ED-93A4-761BAEFA67B3}" type="datetime1">
              <a:rPr lang="zh-TW" altLang="en-US" smtClean="0"/>
              <a:t>2022/5/28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40443-DBD7-4B46-A2F0-EC7009D8B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47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ct.naer.edu.tw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2"/>
          <a:stretch/>
        </p:blipFill>
        <p:spPr>
          <a:xfrm>
            <a:off x="0" y="0"/>
            <a:ext cx="12192000" cy="6891193"/>
          </a:xfrm>
          <a:prstGeom prst="rect">
            <a:avLst/>
          </a:prstGeom>
          <a:ln>
            <a:solidFill>
              <a:srgbClr val="00FFFF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04261" y="306197"/>
            <a:ext cx="11319310" cy="64152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91855" y="912418"/>
            <a:ext cx="8876145" cy="163121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華語文教材編輯應用實作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en-US" altLang="zh-TW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學華語</a:t>
            </a:r>
            <a:r>
              <a:rPr lang="en-US" altLang="zh-TW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第一、二冊為例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376223" y="3986130"/>
            <a:ext cx="7171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曹靜儀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國立臺灣師範大學華語文教學系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chingitsao@ntnu.edu.tw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4968-AB8D-45DE-82A6-648E4F37B9C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94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7957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 國家教育研究院 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https://coct.naer.edu.tw/</a:t>
            </a:r>
            <a:endParaRPr lang="zh-TW" altLang="en-US" sz="2800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12735" r="20361" b="11759"/>
          <a:stretch/>
        </p:blipFill>
        <p:spPr>
          <a:xfrm>
            <a:off x="1578951" y="1283122"/>
            <a:ext cx="7740541" cy="540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橢圓 6"/>
          <p:cNvSpPr/>
          <p:nvPr/>
        </p:nvSpPr>
        <p:spPr>
          <a:xfrm>
            <a:off x="1848121" y="1358020"/>
            <a:ext cx="5834751" cy="937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963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77200" y="6028594"/>
            <a:ext cx="2133600" cy="4396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1pPr>
            <a:lvl2pPr marL="685817" indent="-263776">
              <a:defRPr kumimoji="1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2pPr>
            <a:lvl3pPr marL="1055103" indent="-211021">
              <a:defRPr kumimoji="1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3pPr>
            <a:lvl4pPr marL="1477145" indent="-211021">
              <a:defRPr kumimoji="1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4pPr>
            <a:lvl5pPr marL="1899186" indent="-211021">
              <a:defRPr kumimoji="1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Narrow" panose="020B0606020202030204" pitchFamily="34" charset="0"/>
                <a:ea typeface="新細明體" panose="02020500000000000000" pitchFamily="18" charset="-120"/>
              </a:defRPr>
            </a:lvl9pPr>
          </a:lstStyle>
          <a:p>
            <a:fld id="{52FECD65-BAF8-4374-8F90-F5D40E97ED0C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FF51287-EF06-43F4-AE96-F83258F49B54}"/>
              </a:ext>
            </a:extLst>
          </p:cNvPr>
          <p:cNvSpPr/>
          <p:nvPr/>
        </p:nvSpPr>
        <p:spPr>
          <a:xfrm>
            <a:off x="1704512" y="4338628"/>
            <a:ext cx="2583403" cy="2322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1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2" t="23877" r="19947" b="12231"/>
          <a:stretch/>
        </p:blipFill>
        <p:spPr>
          <a:xfrm>
            <a:off x="1282700" y="365125"/>
            <a:ext cx="9626600" cy="573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341090" y="411324"/>
            <a:ext cx="2909455" cy="937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519248" y="365125"/>
            <a:ext cx="2631515" cy="937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413164" y="3086039"/>
            <a:ext cx="2733963" cy="937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351752" y="3086039"/>
            <a:ext cx="3176461" cy="937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44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9570" r="9824" b="5255"/>
          <a:stretch>
            <a:fillRect/>
          </a:stretch>
        </p:blipFill>
        <p:spPr bwMode="auto">
          <a:xfrm>
            <a:off x="909413" y="520760"/>
            <a:ext cx="10017050" cy="602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>
          <a:xfrm>
            <a:off x="3286841" y="1747247"/>
            <a:ext cx="4265642" cy="565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161868" y="780436"/>
            <a:ext cx="4570041" cy="847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9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altLang="zh-TW" sz="5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TBCL</a:t>
            </a:r>
            <a:r>
              <a:rPr lang="zh-TW" altLang="en-US" sz="5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應用於教材編寫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5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檢視教材內容詞語等級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實作例一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教材內容重製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實作例二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分級詞語作為編寫參考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實作例三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92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57" y="2322425"/>
            <a:ext cx="4997618" cy="867636"/>
          </a:xfrm>
          <a:ln w="28575">
            <a:solidFill>
              <a:srgbClr val="00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第一冊第二課我有兩個弟弟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026" name="Picture 2" descr="https://lh3.googleusercontent.com/okWCWEkMUcJXrAD0rY-V4QJEv5pzR06pppnKXYrVVjjO30pBV5OuXxYp2GuUZQN94E20tx3PP-tiCmSiNlypeygkfpz1-lR7imicwJR63Bfkt67fd857L-pWtu-mpXMuoXPJMGtpfpzbTbnIr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39" y="532121"/>
            <a:ext cx="6838777" cy="565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qVeC5zsA7xzzOqrdwg7uUPpzbGUPEAjIi8RoLMJ6YrogW5G9dcyJztZiF-eSycjLZ80SgMKpN4v5M6I8ZdOR1ugEDLlg30XmZ027HfBZ_UVMmTZq59iEiOpksnjing9WmlG0n5MnaQVDOKXJ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4" y="3359511"/>
            <a:ext cx="4548589" cy="27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40854" y="547407"/>
            <a:ext cx="4094921" cy="132343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sz="40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TBCL</a:t>
            </a:r>
            <a:r>
              <a:rPr lang="zh-TW" altLang="en-US" sz="40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編輯系統</a:t>
            </a:r>
            <a:endParaRPr lang="en-US" altLang="zh-TW" sz="40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檢視詞語等級</a:t>
            </a:r>
          </a:p>
        </p:txBody>
      </p:sp>
    </p:spTree>
    <p:extLst>
      <p:ext uri="{BB962C8B-B14F-4D97-AF65-F5344CB8AC3E}">
        <p14:creationId xmlns:p14="http://schemas.microsoft.com/office/powerpoint/2010/main" val="121600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t="10856" r="4709" b="23370"/>
          <a:stretch/>
        </p:blipFill>
        <p:spPr>
          <a:xfrm>
            <a:off x="406082" y="225606"/>
            <a:ext cx="6664420" cy="601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8"/>
          <a:stretch/>
        </p:blipFill>
        <p:spPr>
          <a:xfrm>
            <a:off x="7437305" y="225606"/>
            <a:ext cx="4523728" cy="631330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橢圓 7"/>
          <p:cNvSpPr/>
          <p:nvPr/>
        </p:nvSpPr>
        <p:spPr>
          <a:xfrm>
            <a:off x="10644809" y="5128591"/>
            <a:ext cx="526774" cy="725556"/>
          </a:xfrm>
          <a:prstGeom prst="ellipse">
            <a:avLst/>
          </a:prstGeom>
          <a:noFill/>
          <a:ln w="38100">
            <a:solidFill>
              <a:srgbClr val="307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931426" y="2602917"/>
            <a:ext cx="1255643" cy="65711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8"/>
          <p:cNvSpPr txBox="1">
            <a:spLocks/>
          </p:cNvSpPr>
          <p:nvPr/>
        </p:nvSpPr>
        <p:spPr>
          <a:xfrm>
            <a:off x="1102765" y="858973"/>
            <a:ext cx="3233063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第一冊第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課文</a:t>
            </a:r>
          </a:p>
        </p:txBody>
      </p:sp>
    </p:spTree>
    <p:extLst>
      <p:ext uri="{BB962C8B-B14F-4D97-AF65-F5344CB8AC3E}">
        <p14:creationId xmlns:p14="http://schemas.microsoft.com/office/powerpoint/2010/main" val="2419696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22310" r="42242" b="31945"/>
          <a:stretch/>
        </p:blipFill>
        <p:spPr>
          <a:xfrm>
            <a:off x="7390571" y="0"/>
            <a:ext cx="4030318" cy="258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7" t="31380" r="43469" b="27500"/>
          <a:stretch/>
        </p:blipFill>
        <p:spPr>
          <a:xfrm>
            <a:off x="1585291" y="220464"/>
            <a:ext cx="3806687" cy="226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內容版面配置區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9" t="38174" r="7557" b="9285"/>
          <a:stretch/>
        </p:blipFill>
        <p:spPr>
          <a:xfrm>
            <a:off x="1003464" y="2172252"/>
            <a:ext cx="4571869" cy="418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6" t="39713" r="6916" b="6368"/>
          <a:stretch/>
        </p:blipFill>
        <p:spPr>
          <a:xfrm>
            <a:off x="7087482" y="2458624"/>
            <a:ext cx="4636497" cy="426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6928843" y="2354814"/>
            <a:ext cx="1814279" cy="3693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當代中文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B1L2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1834" y="2198209"/>
            <a:ext cx="1814279" cy="36933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來學華語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B1L2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7028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0854" y="532121"/>
            <a:ext cx="4409442" cy="1520687"/>
          </a:xfrm>
          <a:ln w="28575">
            <a:solidFill>
              <a:srgbClr val="00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第一冊第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b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我有兩個弟弟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1026" name="Picture 2" descr="https://lh3.googleusercontent.com/okWCWEkMUcJXrAD0rY-V4QJEv5pzR06pppnKXYrVVjjO30pBV5OuXxYp2GuUZQN94E20tx3PP-tiCmSiNlypeygkfpz1-lR7imicwJR63Bfkt67fd857L-pWtu-mpXMuoXPJMGtpfpzbTbnIr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43" y="532121"/>
            <a:ext cx="6838777" cy="5654779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qVeC5zsA7xzzOqrdwg7uUPpzbGUPEAjIi8RoLMJ6YrogW5G9dcyJztZiF-eSycjLZ80SgMKpN4v5M6I8ZdOR1ugEDLlg30XmZ027HfBZ_UVMmTZq59iEiOpksnjing9WmlG0n5MnaQVDOKXJX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4" y="3359511"/>
            <a:ext cx="4548589" cy="27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9471991" y="1867420"/>
            <a:ext cx="616226" cy="657118"/>
          </a:xfrm>
          <a:prstGeom prst="ellipse">
            <a:avLst/>
          </a:prstGeom>
          <a:noFill/>
          <a:ln w="38100">
            <a:solidFill>
              <a:srgbClr val="820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370983" y="4799465"/>
            <a:ext cx="805069" cy="657118"/>
          </a:xfrm>
          <a:prstGeom prst="ellipse">
            <a:avLst/>
          </a:prstGeom>
          <a:noFill/>
          <a:ln w="38100">
            <a:solidFill>
              <a:srgbClr val="820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364357" y="3359510"/>
            <a:ext cx="546653" cy="657118"/>
          </a:xfrm>
          <a:prstGeom prst="ellipse">
            <a:avLst/>
          </a:prstGeom>
          <a:noFill/>
          <a:ln w="38100">
            <a:solidFill>
              <a:srgbClr val="820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818243" y="2629193"/>
            <a:ext cx="823292" cy="657118"/>
          </a:xfrm>
          <a:prstGeom prst="ellipse">
            <a:avLst/>
          </a:prstGeom>
          <a:noFill/>
          <a:ln w="38100">
            <a:solidFill>
              <a:srgbClr val="820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54885" y="2521109"/>
            <a:ext cx="4920525" cy="3662541"/>
          </a:xfrm>
          <a:prstGeom prst="rect">
            <a:avLst/>
          </a:prstGeom>
          <a:ln w="38100">
            <a:solidFill>
              <a:srgbClr val="8202E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語法點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 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1+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詞彙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P1</a:t>
            </a:r>
          </a:p>
          <a:p>
            <a:pPr marL="342900" indent="-342900">
              <a:buAutoNum type="arabic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 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詞彙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P1</a:t>
            </a:r>
          </a:p>
          <a:p>
            <a:pPr marL="342900" indent="-342900">
              <a:buAutoNum type="arabic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數詞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量詞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詞彙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P1</a:t>
            </a:r>
          </a:p>
          <a:p>
            <a:pPr marL="342900" indent="-342900">
              <a:buAutoNum type="arabic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  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詞彙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sz="3200" dirty="0"/>
              <a:t>1</a:t>
            </a:r>
          </a:p>
          <a:p>
            <a:r>
              <a:rPr lang="zh-TW" altLang="en-US" sz="3200" dirty="0"/>
              <a:t>  </a:t>
            </a:r>
            <a:r>
              <a:rPr lang="zh-TW" altLang="en-US" dirty="0"/>
              <a:t>   </a:t>
            </a:r>
          </a:p>
        </p:txBody>
      </p:sp>
      <p:sp>
        <p:nvSpPr>
          <p:cNvPr id="3" name="向左箭號 2"/>
          <p:cNvSpPr/>
          <p:nvPr/>
        </p:nvSpPr>
        <p:spPr>
          <a:xfrm>
            <a:off x="8458200" y="2521109"/>
            <a:ext cx="3733800" cy="3264033"/>
          </a:xfrm>
          <a:prstGeom prst="leftArrow">
            <a:avLst/>
          </a:prstGeom>
          <a:solidFill>
            <a:srgbClr val="786BC5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語法點的呈現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實用性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語感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35765" y="5076487"/>
            <a:ext cx="616226" cy="657118"/>
          </a:xfrm>
          <a:prstGeom prst="ellipse">
            <a:avLst/>
          </a:prstGeom>
          <a:noFill/>
          <a:ln w="38100">
            <a:solidFill>
              <a:srgbClr val="820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234070" y="5075920"/>
            <a:ext cx="616226" cy="657118"/>
          </a:xfrm>
          <a:prstGeom prst="ellipse">
            <a:avLst/>
          </a:prstGeom>
          <a:noFill/>
          <a:ln w="38100">
            <a:solidFill>
              <a:srgbClr val="820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7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90305"/>
            <a:ext cx="10515600" cy="1056171"/>
          </a:xfr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實作例一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46476"/>
            <a:ext cx="10515600" cy="4895298"/>
          </a:xfr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教材編寫</a:t>
            </a:r>
            <a:r>
              <a:rPr lang="en-US" altLang="zh-TW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請試試看，寫幾句對話</a:t>
            </a:r>
            <a:endParaRPr lang="en-US" altLang="zh-TW" sz="5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社交邀約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外語環境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社會人士  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學了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每週上課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四輪對話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(2-3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語言目標任務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約時間一起吃飯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TBCL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以第一級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1+)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詞語為主  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圓角矩形圖說文字 4"/>
          <p:cNvSpPr/>
          <p:nvPr/>
        </p:nvSpPr>
        <p:spPr>
          <a:xfrm>
            <a:off x="8610600" y="2494169"/>
            <a:ext cx="3177209" cy="1535318"/>
          </a:xfrm>
          <a:prstGeom prst="wedgeRoundRectCallou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寫對話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2.TBCL: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檢視</a:t>
            </a:r>
          </a:p>
        </p:txBody>
      </p:sp>
    </p:spTree>
    <p:extLst>
      <p:ext uri="{BB962C8B-B14F-4D97-AF65-F5344CB8AC3E}">
        <p14:creationId xmlns:p14="http://schemas.microsoft.com/office/powerpoint/2010/main" val="42364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1" t="13778" r="27419" b="13310"/>
          <a:stretch/>
        </p:blipFill>
        <p:spPr>
          <a:xfrm>
            <a:off x="197879" y="460948"/>
            <a:ext cx="5997926" cy="578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15236" r="26779" b="35879"/>
          <a:stretch/>
        </p:blipFill>
        <p:spPr>
          <a:xfrm>
            <a:off x="6362651" y="2595807"/>
            <a:ext cx="5709193" cy="351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575460" y="460948"/>
            <a:ext cx="5283577" cy="1462088"/>
          </a:xfrm>
          <a:ln w="28575">
            <a:solidFill>
              <a:srgbClr val="00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第一冊第</a:t>
            </a:r>
            <a:r>
              <a:rPr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br>
              <a:rPr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妳星期五有時間嗎</a:t>
            </a:r>
            <a:r>
              <a:rPr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75459" y="3031342"/>
            <a:ext cx="5283577" cy="20276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4190" y="3352304"/>
            <a:ext cx="5665304" cy="264380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48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3244"/>
            <a:ext cx="10515600" cy="1325563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分享的內容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2</a:t>
            </a:fld>
            <a:endParaRPr lang="zh-TW" altLang="en-US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138106900"/>
              </p:ext>
            </p:extLst>
          </p:nvPr>
        </p:nvGraphicFramePr>
        <p:xfrm>
          <a:off x="1421476" y="1681057"/>
          <a:ext cx="9110750" cy="4675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向右箭號 11"/>
          <p:cNvSpPr/>
          <p:nvPr/>
        </p:nvSpPr>
        <p:spPr>
          <a:xfrm>
            <a:off x="408709" y="1688807"/>
            <a:ext cx="1445030" cy="1390256"/>
          </a:xfrm>
          <a:prstGeom prst="rightArrow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408709" y="4221019"/>
            <a:ext cx="1445030" cy="1355246"/>
          </a:xfrm>
          <a:prstGeom prst="righ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" b="50589"/>
          <a:stretch/>
        </p:blipFill>
        <p:spPr>
          <a:xfrm>
            <a:off x="7378147" y="93688"/>
            <a:ext cx="3975653" cy="505617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83" b="4203"/>
          <a:stretch/>
        </p:blipFill>
        <p:spPr>
          <a:xfrm>
            <a:off x="7378147" y="5184622"/>
            <a:ext cx="3975653" cy="138531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10280" r="9558" b="28911"/>
          <a:stretch/>
        </p:blipFill>
        <p:spPr>
          <a:xfrm>
            <a:off x="141636" y="293481"/>
            <a:ext cx="6530009" cy="606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標題 8"/>
          <p:cNvSpPr txBox="1">
            <a:spLocks/>
          </p:cNvSpPr>
          <p:nvPr/>
        </p:nvSpPr>
        <p:spPr>
          <a:xfrm>
            <a:off x="355741" y="1082033"/>
            <a:ext cx="3366051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第一冊第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課文</a:t>
            </a:r>
          </a:p>
        </p:txBody>
      </p:sp>
      <p:sp>
        <p:nvSpPr>
          <p:cNvPr id="13" name="橢圓 12"/>
          <p:cNvSpPr/>
          <p:nvPr/>
        </p:nvSpPr>
        <p:spPr>
          <a:xfrm>
            <a:off x="9710529" y="5174917"/>
            <a:ext cx="1431235" cy="739911"/>
          </a:xfrm>
          <a:prstGeom prst="ellipse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981121" y="2702218"/>
            <a:ext cx="725557" cy="560905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10227365" y="3853705"/>
            <a:ext cx="684153" cy="560905"/>
          </a:xfrm>
          <a:prstGeom prst="ellipse">
            <a:avLst/>
          </a:prstGeom>
          <a:noFill/>
          <a:ln w="38100">
            <a:solidFill>
              <a:srgbClr val="1D2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9501809" y="1572877"/>
            <a:ext cx="447262" cy="5665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368209" y="981893"/>
            <a:ext cx="394252" cy="5665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9949071" y="2132210"/>
            <a:ext cx="467140" cy="5665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378147" y="1984150"/>
            <a:ext cx="531753" cy="71459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942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" y="392653"/>
            <a:ext cx="6066856" cy="583918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6" name="標題 8"/>
          <p:cNvSpPr txBox="1">
            <a:spLocks/>
          </p:cNvSpPr>
          <p:nvPr/>
        </p:nvSpPr>
        <p:spPr>
          <a:xfrm>
            <a:off x="372762" y="1084972"/>
            <a:ext cx="3568149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第一冊第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生詞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21" y="1742672"/>
            <a:ext cx="5811775" cy="3926136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4356691" y="1861370"/>
            <a:ext cx="1374913" cy="5185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356690" y="1002851"/>
            <a:ext cx="1374913" cy="5185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002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22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43028"/>
              </p:ext>
            </p:extLst>
          </p:nvPr>
        </p:nvGraphicFramePr>
        <p:xfrm>
          <a:off x="281610" y="250656"/>
          <a:ext cx="10184294" cy="475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55">
                  <a:extLst>
                    <a:ext uri="{9D8B030D-6E8A-4147-A177-3AD203B41FA5}">
                      <a16:colId xmlns:a16="http://schemas.microsoft.com/office/drawing/2014/main" val="4277495353"/>
                    </a:ext>
                  </a:extLst>
                </a:gridCol>
                <a:gridCol w="2146852">
                  <a:extLst>
                    <a:ext uri="{9D8B030D-6E8A-4147-A177-3AD203B41FA5}">
                      <a16:colId xmlns:a16="http://schemas.microsoft.com/office/drawing/2014/main" val="564562641"/>
                    </a:ext>
                  </a:extLst>
                </a:gridCol>
                <a:gridCol w="2087218">
                  <a:extLst>
                    <a:ext uri="{9D8B030D-6E8A-4147-A177-3AD203B41FA5}">
                      <a16:colId xmlns:a16="http://schemas.microsoft.com/office/drawing/2014/main" val="3406921721"/>
                    </a:ext>
                  </a:extLst>
                </a:gridCol>
                <a:gridCol w="1967948">
                  <a:extLst>
                    <a:ext uri="{9D8B030D-6E8A-4147-A177-3AD203B41FA5}">
                      <a16:colId xmlns:a16="http://schemas.microsoft.com/office/drawing/2014/main" val="2558026600"/>
                    </a:ext>
                  </a:extLst>
                </a:gridCol>
                <a:gridCol w="1808921">
                  <a:extLst>
                    <a:ext uri="{9D8B030D-6E8A-4147-A177-3AD203B41FA5}">
                      <a16:colId xmlns:a16="http://schemas.microsoft.com/office/drawing/2014/main" val="3344833858"/>
                    </a:ext>
                  </a:extLst>
                </a:gridCol>
              </a:tblGrid>
              <a:tr h="13055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第一冊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P1</a:t>
                      </a:r>
                      <a:endParaRPr lang="zh-TW" altLang="en-US" sz="4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4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1+/2+/3+</a:t>
                      </a:r>
                      <a:endParaRPr lang="zh-TW" altLang="en-US" sz="3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715511"/>
                  </a:ext>
                </a:extLst>
              </a:tr>
              <a:tr h="16590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59.3%</a:t>
                      </a:r>
                      <a:endParaRPr lang="zh-TW" altLang="en-US" sz="4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14.8%</a:t>
                      </a:r>
                      <a:endParaRPr lang="zh-TW" altLang="en-US" sz="4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25.9%</a:t>
                      </a:r>
                      <a:endParaRPr lang="zh-TW" altLang="en-US" sz="4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4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7018"/>
                  </a:ext>
                </a:extLst>
              </a:tr>
              <a:tr h="16590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42.9%</a:t>
                      </a:r>
                      <a:endParaRPr lang="zh-TW" altLang="en-US" sz="4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25%</a:t>
                      </a:r>
                      <a:endParaRPr lang="zh-TW" altLang="en-US" sz="4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31.5%</a:t>
                      </a:r>
                      <a:endParaRPr lang="zh-TW" altLang="en-US" sz="4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4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643418"/>
                  </a:ext>
                </a:extLst>
              </a:tr>
            </a:tbl>
          </a:graphicData>
        </a:graphic>
      </p:graphicFrame>
      <p:sp>
        <p:nvSpPr>
          <p:cNvPr id="5" name="流程圖: 接點 4"/>
          <p:cNvSpPr/>
          <p:nvPr/>
        </p:nvSpPr>
        <p:spPr>
          <a:xfrm>
            <a:off x="4681328" y="1371600"/>
            <a:ext cx="1858620" cy="3360391"/>
          </a:xfrm>
          <a:prstGeom prst="flowChartConnector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接點 7"/>
          <p:cNvSpPr/>
          <p:nvPr/>
        </p:nvSpPr>
        <p:spPr>
          <a:xfrm>
            <a:off x="2601568" y="1371599"/>
            <a:ext cx="1913279" cy="3215853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向左箭號 2"/>
          <p:cNvSpPr/>
          <p:nvPr/>
        </p:nvSpPr>
        <p:spPr>
          <a:xfrm>
            <a:off x="7782339" y="3045722"/>
            <a:ext cx="4409661" cy="3590649"/>
          </a:xfrm>
          <a:prstGeom prst="lef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循序漸進</a:t>
            </a:r>
            <a:endParaRPr lang="en-US" altLang="zh-TW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螺旋上升</a:t>
            </a:r>
          </a:p>
        </p:txBody>
      </p:sp>
      <p:sp>
        <p:nvSpPr>
          <p:cNvPr id="10" name="流程圖: 接點 9"/>
          <p:cNvSpPr/>
          <p:nvPr/>
        </p:nvSpPr>
        <p:spPr>
          <a:xfrm>
            <a:off x="6636026" y="1371600"/>
            <a:ext cx="2103787" cy="3289852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-1" y="1755358"/>
            <a:ext cx="2753139" cy="2301927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生詞重現</a:t>
            </a:r>
          </a:p>
        </p:txBody>
      </p:sp>
    </p:spTree>
    <p:extLst>
      <p:ext uri="{BB962C8B-B14F-4D97-AF65-F5344CB8AC3E}">
        <p14:creationId xmlns:p14="http://schemas.microsoft.com/office/powerpoint/2010/main" val="14898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90305"/>
            <a:ext cx="10515600" cy="1056171"/>
          </a:xfr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實作例二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46476"/>
            <a:ext cx="10515600" cy="4895298"/>
          </a:xfr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教材重製</a:t>
            </a:r>
            <a:r>
              <a:rPr lang="en-US" altLang="zh-TW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降低</a:t>
            </a:r>
            <a:r>
              <a:rPr lang="en-US" altLang="zh-TW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提高難度</a:t>
            </a:r>
            <a:endParaRPr lang="en-US" altLang="zh-TW" sz="5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詞語等級二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TW" altLang="zh-TW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開學快兩個月了，這裡的生活適應了嗎</a:t>
            </a:r>
            <a:r>
              <a:rPr lang="en-US" altLang="zh-TW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TW" altLang="zh-TW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我很習慣。 學校不但環境好，而且校園也很美麗。</a:t>
            </a:r>
          </a:p>
          <a:p>
            <a:pPr marL="0" indent="0"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906078" y="1995142"/>
            <a:ext cx="1580321" cy="81501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8176591" y="2523986"/>
            <a:ext cx="3177209" cy="1535318"/>
          </a:xfrm>
          <a:prstGeom prst="wedgeRoundRectCallou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1.TBCL: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檢視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重製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</a:p>
        </p:txBody>
      </p:sp>
    </p:spTree>
    <p:extLst>
      <p:ext uri="{BB962C8B-B14F-4D97-AF65-F5344CB8AC3E}">
        <p14:creationId xmlns:p14="http://schemas.microsoft.com/office/powerpoint/2010/main" val="33449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3" t="24272" r="43105" b="22964"/>
          <a:stretch/>
        </p:blipFill>
        <p:spPr>
          <a:xfrm>
            <a:off x="718930" y="21950"/>
            <a:ext cx="5496340" cy="420415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4"/>
          <a:stretch/>
        </p:blipFill>
        <p:spPr>
          <a:xfrm>
            <a:off x="6096000" y="315429"/>
            <a:ext cx="5965902" cy="60628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t="10580" r="9592" b="28116"/>
          <a:stretch/>
        </p:blipFill>
        <p:spPr>
          <a:xfrm>
            <a:off x="1782416" y="3649970"/>
            <a:ext cx="3056284" cy="31227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092109" y="1027906"/>
            <a:ext cx="3780181" cy="584775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  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TBCL: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檢視</a:t>
            </a:r>
          </a:p>
        </p:txBody>
      </p:sp>
      <p:sp>
        <p:nvSpPr>
          <p:cNvPr id="8" name="橢圓 7"/>
          <p:cNvSpPr/>
          <p:nvPr/>
        </p:nvSpPr>
        <p:spPr>
          <a:xfrm>
            <a:off x="11111948" y="2377124"/>
            <a:ext cx="949954" cy="586409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0922336" y="5211332"/>
            <a:ext cx="949954" cy="586409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5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365125"/>
            <a:ext cx="10631557" cy="5876649"/>
          </a:xfr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重製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開學快兩個月了，</a:t>
            </a: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這裡的生活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4400" strike="sngStrik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適應了嗎</a:t>
            </a:r>
            <a:r>
              <a:rPr lang="en-US" altLang="zh-TW" sz="4400" strike="sngStrik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怎麼樣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覺得這裡的生活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4400" strike="sngStrik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  <a:r>
              <a:rPr lang="en-US" altLang="zh-TW" sz="4400" strike="sngStrik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舒服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學校不但環境好，而且校園也很</a:t>
            </a:r>
            <a:r>
              <a:rPr lang="zh-TW" altLang="zh-TW" sz="4400" strike="sngStrik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美麗</a:t>
            </a: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漂亮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473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 b="5758"/>
          <a:stretch/>
        </p:blipFill>
        <p:spPr>
          <a:xfrm>
            <a:off x="167554" y="294211"/>
            <a:ext cx="11500986" cy="606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206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365125"/>
            <a:ext cx="10631557" cy="5876649"/>
          </a:xfr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重製後的對話</a:t>
            </a:r>
            <a:endParaRPr lang="en-US" altLang="zh-TW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開學快兩個月了，</a:t>
            </a: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這裡的生活</a:t>
            </a: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怎麼樣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覺得這裡的生活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舒服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學校不但環境好，而且校園也很</a:t>
            </a: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漂亮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637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9" t="24057" r="43362" b="31402"/>
          <a:stretch/>
        </p:blipFill>
        <p:spPr>
          <a:xfrm>
            <a:off x="318053" y="129168"/>
            <a:ext cx="5777948" cy="370624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"/>
          <a:stretch/>
        </p:blipFill>
        <p:spPr>
          <a:xfrm>
            <a:off x="6524963" y="129168"/>
            <a:ext cx="5163456" cy="44930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3" t="11305" r="8746" b="26812"/>
          <a:stretch/>
        </p:blipFill>
        <p:spPr>
          <a:xfrm>
            <a:off x="2868813" y="3221080"/>
            <a:ext cx="3656150" cy="35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94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t="10580" r="9592" b="28116"/>
          <a:stretch/>
        </p:blipFill>
        <p:spPr>
          <a:xfrm>
            <a:off x="945128" y="593173"/>
            <a:ext cx="4258752" cy="43513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3" t="11305" r="8746" b="26812"/>
          <a:stretch/>
        </p:blipFill>
        <p:spPr>
          <a:xfrm>
            <a:off x="6735165" y="753823"/>
            <a:ext cx="4618635" cy="442187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83365" y="5512040"/>
            <a:ext cx="326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重製前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076661" y="5564398"/>
            <a:ext cx="2988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重製後</a:t>
            </a:r>
          </a:p>
        </p:txBody>
      </p:sp>
    </p:spTree>
    <p:extLst>
      <p:ext uri="{BB962C8B-B14F-4D97-AF65-F5344CB8AC3E}">
        <p14:creationId xmlns:p14="http://schemas.microsoft.com/office/powerpoint/2010/main" val="63188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41069"/>
            <a:ext cx="10515600" cy="1230283"/>
          </a:xfr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altLang="zh-TW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教材編寫的原則                  </a:t>
            </a:r>
            <a:r>
              <a:rPr lang="zh-TW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劉珣</a:t>
            </a:r>
            <a:r>
              <a:rPr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2002</a:t>
            </a:r>
            <a:br>
              <a:rPr lang="en-US" altLang="zh-TW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0564" y="1600834"/>
            <a:ext cx="10515600" cy="5120641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7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針對性</a:t>
            </a:r>
            <a:endParaRPr lang="en-US" altLang="zh-TW" sz="7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7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實用性</a:t>
            </a:r>
            <a:endParaRPr lang="en-US" altLang="zh-TW" sz="7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7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科學性</a:t>
            </a:r>
            <a:endParaRPr lang="en-US" altLang="zh-TW" sz="7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7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趣味性</a:t>
            </a:r>
            <a:endParaRPr lang="en-US" altLang="zh-TW" sz="7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7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系統性  </a:t>
            </a:r>
            <a:endParaRPr lang="en-US" altLang="zh-TW" sz="7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</a:t>
            </a:r>
            <a:r>
              <a:rPr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endParaRPr lang="en-US" altLang="zh-TW" sz="4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           </a:t>
            </a:r>
            <a:endParaRPr lang="zh-TW" altLang="en-US" sz="3500" dirty="0">
              <a:solidFill>
                <a:schemeClr val="tx1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352575" y="2941078"/>
            <a:ext cx="1975980" cy="637303"/>
          </a:xfrm>
          <a:prstGeom prst="ellipse">
            <a:avLst/>
          </a:prstGeom>
          <a:noFill/>
          <a:ln w="5715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左箭號 9"/>
          <p:cNvSpPr/>
          <p:nvPr/>
        </p:nvSpPr>
        <p:spPr>
          <a:xfrm>
            <a:off x="3176605" y="12469"/>
            <a:ext cx="5023177" cy="4277169"/>
          </a:xfrm>
          <a:prstGeom prst="lef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文化背景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語境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學習目的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學習程度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起點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學習時程</a:t>
            </a:r>
          </a:p>
        </p:txBody>
      </p:sp>
      <p:sp>
        <p:nvSpPr>
          <p:cNvPr id="6" name="向左箭號 5"/>
          <p:cNvSpPr/>
          <p:nvPr/>
        </p:nvSpPr>
        <p:spPr>
          <a:xfrm>
            <a:off x="3277905" y="1404241"/>
            <a:ext cx="4812547" cy="3786281"/>
          </a:xfrm>
          <a:prstGeom prst="leftArrow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國教院華語文能力基準應用系統</a:t>
            </a:r>
            <a:r>
              <a:rPr lang="en-US" altLang="zh-TW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TBCL</a:t>
            </a:r>
            <a:endParaRPr lang="zh-TW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1301925" y="1807428"/>
            <a:ext cx="1975980" cy="607781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1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90305"/>
            <a:ext cx="10515600" cy="1056171"/>
          </a:xfr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實作例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46476"/>
            <a:ext cx="10515600" cy="4895298"/>
          </a:xfr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教材重製</a:t>
            </a:r>
            <a:r>
              <a:rPr lang="en-US" altLang="zh-TW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降低</a:t>
            </a:r>
            <a:r>
              <a:rPr lang="en-US" altLang="zh-TW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提高難度</a:t>
            </a:r>
            <a:endParaRPr lang="en-US" altLang="zh-TW" sz="5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</a:p>
          <a:p>
            <a:pPr marL="0" indent="0">
              <a:buNone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TW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開學快兩個月了，這裡的生活適應了嗎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TW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我很習慣。 學校不但環境好，而且校園也很美麗。</a:t>
            </a:r>
          </a:p>
          <a:p>
            <a:pPr marL="0" indent="0">
              <a:buNone/>
            </a:pPr>
            <a:r>
              <a:rPr lang="en-US" altLang="zh-TW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TW" altLang="zh-TW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一個人出國留學，會不會想家</a:t>
            </a:r>
            <a:r>
              <a:rPr lang="en-US" altLang="zh-TW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zh-TW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和老師同學相處得怎麼樣</a:t>
            </a:r>
            <a:r>
              <a:rPr lang="en-US" altLang="zh-TW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TW" altLang="zh-TW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我有很多同學和朋友，生活非常充實。想家的時候，隨時都可</a:t>
            </a:r>
            <a:endParaRPr lang="en-US" altLang="zh-TW" sz="3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以打電話或寫電子郵件給我的家人，沒有什麼問題。</a:t>
            </a:r>
          </a:p>
          <a:p>
            <a:pPr marL="0" indent="0"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617843" y="1669774"/>
            <a:ext cx="1580321" cy="81501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029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t="23811" r="43306" b="15324"/>
          <a:stretch/>
        </p:blipFill>
        <p:spPr>
          <a:xfrm>
            <a:off x="119270" y="79514"/>
            <a:ext cx="4055165" cy="352949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t="11450" r="11622" b="29131"/>
          <a:stretch/>
        </p:blipFill>
        <p:spPr>
          <a:xfrm>
            <a:off x="3202053" y="3361010"/>
            <a:ext cx="3041376" cy="31779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71" y="301597"/>
            <a:ext cx="5459482" cy="60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07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90305"/>
            <a:ext cx="10515600" cy="1056171"/>
          </a:xfr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實作例三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46476"/>
            <a:ext cx="10515600" cy="4895298"/>
          </a:xfr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B2L2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我想給爸爸媽媽買禮物</a:t>
            </a:r>
            <a:b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B2L5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這件外套怎麼樣</a:t>
            </a:r>
            <a:endParaRPr lang="en-US" altLang="zh-TW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情境主題</a:t>
            </a:r>
            <a:r>
              <a:rPr lang="en-US" altLang="zh-TW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購物、商店</a:t>
            </a:r>
            <a:endParaRPr lang="en-US" altLang="zh-TW" sz="6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一級  小吃</a:t>
            </a:r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二級  大衣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手錶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外套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皮包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百貨公司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老闆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夜市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客人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  店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眼鏡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帽子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超級</a:t>
            </a:r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市場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超商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裙子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褲子</a:t>
            </a:r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349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260350" y="118770"/>
            <a:ext cx="11804403" cy="1325563"/>
          </a:xfrm>
        </p:spPr>
        <p:txBody>
          <a:bodyPr>
            <a:normAutofit fontScale="90000"/>
          </a:bodyPr>
          <a:lstStyle/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臺灣華語文能力基準詞表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級情境分類（國家教育研究院）</a:t>
            </a:r>
            <a:b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說情話境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華語文詞與情境分類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5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FCC6D9-2AE3-46FE-906E-241D9A1A38F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1B2F58B-C89E-4DB6-A3A4-7848513DB3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0350" y="1254125"/>
          <a:ext cx="11671300" cy="4935537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729365886"/>
                    </a:ext>
                  </a:extLst>
                </a:gridCol>
                <a:gridCol w="6602413">
                  <a:extLst>
                    <a:ext uri="{9D8B030D-6E8A-4147-A177-3AD203B41FA5}">
                      <a16:colId xmlns:a16="http://schemas.microsoft.com/office/drawing/2014/main" val="4178933929"/>
                    </a:ext>
                  </a:extLst>
                </a:gridCol>
                <a:gridCol w="3125787">
                  <a:extLst>
                    <a:ext uri="{9D8B030D-6E8A-4147-A177-3AD203B41FA5}">
                      <a16:colId xmlns:a16="http://schemas.microsoft.com/office/drawing/2014/main" val="2592567243"/>
                    </a:ext>
                  </a:extLst>
                </a:gridCol>
              </a:tblGrid>
              <a:tr h="68895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情境範疇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情境主題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《來！學華語》單元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095359"/>
                  </a:ext>
                </a:extLst>
              </a:tr>
              <a:tr h="9755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核心詞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初學者必須先學會的詞語及其延伸，或跨四類情境的詞語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 B1</a:t>
                      </a:r>
                      <a:r>
                        <a:rPr kumimoji="0" lang="zh-TW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B2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285410"/>
                  </a:ext>
                </a:extLst>
              </a:tr>
              <a:tr h="9755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個人資料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姓名、出生時地、親族、語言、學歷與就業、通訊資料、習性、宗教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B1L1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B1L2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B1L3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B1L4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L8</a:t>
                      </a:r>
                      <a:endParaRPr lang="zh-TW" altLang="zh-TW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747168"/>
                  </a:ext>
                </a:extLst>
              </a:tr>
              <a:tr h="48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日常、起居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日常生活、居住環境、搬遷、宿舍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B2L6</a:t>
                      </a:r>
                      <a:r>
                        <a:rPr kumimoji="0" lang="zh-TW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B2L7</a:t>
                      </a:r>
                      <a:r>
                        <a:rPr kumimoji="0" lang="zh-TW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B2L8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997758"/>
                  </a:ext>
                </a:extLst>
              </a:tr>
              <a:tr h="487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求職、待遇、工作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B1L3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B1L4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921713"/>
                  </a:ext>
                </a:extLst>
              </a:tr>
              <a:tr h="6599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休閒、娛樂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影視網路娛樂、體育、觀賞表演、文化參觀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B1L6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244136"/>
                  </a:ext>
                </a:extLst>
              </a:tr>
              <a:tr h="6599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交通、旅遊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大眾交通工具、個人交通工具、旅行、旅遊資訊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B1L5</a:t>
                      </a:r>
                      <a:r>
                        <a:rPr kumimoji="0" lang="zh-TW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B2L10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482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115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D9347E6-488A-4F2D-9EF4-8EB82C640F3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C3B5990-CBA1-4204-B12F-5C35FE2C1A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1825" y="1190625"/>
          <a:ext cx="11096625" cy="3748996"/>
        </p:xfrm>
        <a:graphic>
          <a:graphicData uri="http://schemas.openxmlformats.org/drawingml/2006/table">
            <a:tbl>
              <a:tblPr/>
              <a:tblGrid>
                <a:gridCol w="2401888">
                  <a:extLst>
                    <a:ext uri="{9D8B030D-6E8A-4147-A177-3AD203B41FA5}">
                      <a16:colId xmlns:a16="http://schemas.microsoft.com/office/drawing/2014/main" val="3007099709"/>
                    </a:ext>
                  </a:extLst>
                </a:gridCol>
                <a:gridCol w="5643562">
                  <a:extLst>
                    <a:ext uri="{9D8B030D-6E8A-4147-A177-3AD203B41FA5}">
                      <a16:colId xmlns:a16="http://schemas.microsoft.com/office/drawing/2014/main" val="4108633692"/>
                    </a:ext>
                  </a:extLst>
                </a:gridCol>
                <a:gridCol w="3051175">
                  <a:extLst>
                    <a:ext uri="{9D8B030D-6E8A-4147-A177-3AD203B41FA5}">
                      <a16:colId xmlns:a16="http://schemas.microsoft.com/office/drawing/2014/main" val="2363481622"/>
                    </a:ext>
                  </a:extLst>
                </a:gridCol>
              </a:tblGrid>
              <a:tr h="4654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情境範疇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情境主題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《來！學華語》單元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873169"/>
                  </a:ext>
                </a:extLst>
              </a:tr>
              <a:tr h="4654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社交、人際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社交、通訊、用餐禮儀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B1L5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B1L6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B1L7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B1L8</a:t>
                      </a:r>
                      <a:r>
                        <a:rPr kumimoji="0" lang="zh-TW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B1L9</a:t>
                      </a:r>
                      <a:r>
                        <a:rPr kumimoji="0" lang="zh-TW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B2L10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714216"/>
                  </a:ext>
                </a:extLst>
              </a:tr>
              <a:tr h="4654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身體、醫療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身體、醫療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B2L9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374945"/>
                  </a:ext>
                </a:extLst>
              </a:tr>
              <a:tr h="4654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教育、學習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就學、學校環境、學習用品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B1L10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238615"/>
                  </a:ext>
                </a:extLst>
              </a:tr>
              <a:tr h="4654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購物、商店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日常購買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B1L8</a:t>
                      </a:r>
                      <a:r>
                        <a:rPr kumimoji="0" lang="zh-TW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B2L2</a:t>
                      </a:r>
                      <a:r>
                        <a:rPr kumimoji="0" lang="zh-TW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B2L5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426578"/>
                  </a:ext>
                </a:extLst>
              </a:tr>
              <a:tr h="4654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餐飲、烹飪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食物、餐廳、用餐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B1L9</a:t>
                      </a:r>
                      <a:r>
                        <a:rPr kumimoji="0" lang="zh-TW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B2L3</a:t>
                      </a:r>
                      <a:r>
                        <a:rPr kumimoji="0" lang="zh-TW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、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B2L4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225150"/>
                  </a:ext>
                </a:extLst>
              </a:tr>
              <a:tr h="4654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公共服務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銀行、郵務、車輛維修、加油站、領事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 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735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319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21A566-7743-430B-A06E-FC97EE4BDA7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E92E916-6F80-417C-A2A8-55984A647D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7988" y="974725"/>
          <a:ext cx="11376025" cy="3228974"/>
        </p:xfrm>
        <a:graphic>
          <a:graphicData uri="http://schemas.openxmlformats.org/drawingml/2006/table">
            <a:tbl>
              <a:tblPr/>
              <a:tblGrid>
                <a:gridCol w="2460625">
                  <a:extLst>
                    <a:ext uri="{9D8B030D-6E8A-4147-A177-3AD203B41FA5}">
                      <a16:colId xmlns:a16="http://schemas.microsoft.com/office/drawing/2014/main" val="3727975532"/>
                    </a:ext>
                  </a:extLst>
                </a:gridCol>
                <a:gridCol w="5786437">
                  <a:extLst>
                    <a:ext uri="{9D8B030D-6E8A-4147-A177-3AD203B41FA5}">
                      <a16:colId xmlns:a16="http://schemas.microsoft.com/office/drawing/2014/main" val="2089943393"/>
                    </a:ext>
                  </a:extLst>
                </a:gridCol>
                <a:gridCol w="3128963">
                  <a:extLst>
                    <a:ext uri="{9D8B030D-6E8A-4147-A177-3AD203B41FA5}">
                      <a16:colId xmlns:a16="http://schemas.microsoft.com/office/drawing/2014/main" val="505607816"/>
                    </a:ext>
                  </a:extLst>
                </a:gridCol>
              </a:tblGrid>
              <a:tr h="4612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情境範疇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情境主題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《來！學華語》單元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174253"/>
                  </a:ext>
                </a:extLst>
              </a:tr>
              <a:tr h="4612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12.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安全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安全、警消、犯罪、衝突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 </a:t>
                      </a:r>
                      <a:endParaRPr kumimoji="0" lang="zh-TW" altLang="zh-TW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670430"/>
                  </a:ext>
                </a:extLst>
              </a:tr>
              <a:tr h="4612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自然環境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動物、植物、天氣、氣候、環保、地理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 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B2L1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43764"/>
                  </a:ext>
                </a:extLst>
              </a:tr>
              <a:tr h="4612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政治、經濟、法律、國際、性別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 </a:t>
                      </a:r>
                      <a:endParaRPr kumimoji="0" lang="zh-TW" altLang="zh-TW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646617"/>
                  </a:ext>
                </a:extLst>
              </a:tr>
              <a:tr h="4612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民俗、宗教、歷史、藝術、文學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 </a:t>
                      </a:r>
                      <a:endParaRPr kumimoji="0" lang="zh-TW" altLang="zh-TW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345174"/>
                  </a:ext>
                </a:extLst>
              </a:tr>
              <a:tr h="4612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情緒、態度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情緒、態度、反應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 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395736"/>
                  </a:ext>
                </a:extLst>
              </a:tr>
              <a:tr h="4612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17.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科技、數位、網路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rdia New" panose="020B0304020202020204" pitchFamily="34" charset="-34"/>
                        </a:rPr>
                        <a:t> </a:t>
                      </a:r>
                      <a:endParaRPr kumimoji="0" lang="zh-TW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20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215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69373"/>
            <a:ext cx="10515600" cy="4351338"/>
          </a:xfr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循序漸進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語言教學的規律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由易到難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實用到特定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由近及遠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日常生活到社會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….)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規範標準性教材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科學性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altLang="zh-TW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TBCL</a:t>
            </a:r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語詞分級作為編寫教材的依據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04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59214" r="15409" b="32686"/>
          <a:stretch/>
        </p:blipFill>
        <p:spPr>
          <a:xfrm>
            <a:off x="436027" y="1608346"/>
            <a:ext cx="11678113" cy="644446"/>
          </a:xfrm>
          <a:prstGeom prst="rect">
            <a:avLst/>
          </a:prstGeom>
        </p:spPr>
      </p:pic>
      <p:pic>
        <p:nvPicPr>
          <p:cNvPr id="7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r="15179" b="63503"/>
          <a:stretch/>
        </p:blipFill>
        <p:spPr>
          <a:xfrm>
            <a:off x="265696" y="2149296"/>
            <a:ext cx="11683470" cy="1178227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6" b="91924"/>
          <a:stretch/>
        </p:blipFill>
        <p:spPr>
          <a:xfrm>
            <a:off x="329128" y="3408588"/>
            <a:ext cx="11670895" cy="608138"/>
          </a:xfrm>
          <a:prstGeom prst="rect">
            <a:avLst/>
          </a:prstGeom>
        </p:spPr>
      </p:pic>
      <p:pic>
        <p:nvPicPr>
          <p:cNvPr id="9" name="內容版面配置區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7" t="52292" r="45844" b="43264"/>
          <a:stretch/>
        </p:blipFill>
        <p:spPr>
          <a:xfrm>
            <a:off x="329128" y="3970840"/>
            <a:ext cx="7520428" cy="689203"/>
          </a:xfrm>
          <a:prstGeom prst="rect">
            <a:avLst/>
          </a:prstGeom>
        </p:spPr>
      </p:pic>
      <p:pic>
        <p:nvPicPr>
          <p:cNvPr id="11" name="內容版面配置區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7" t="59377" r="29157" b="33537"/>
          <a:stretch/>
        </p:blipFill>
        <p:spPr>
          <a:xfrm>
            <a:off x="464782" y="4691266"/>
            <a:ext cx="11285297" cy="1032202"/>
          </a:xfrm>
          <a:prstGeom prst="rect">
            <a:avLst/>
          </a:prstGeom>
        </p:spPr>
      </p:pic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9129" y="159027"/>
            <a:ext cx="11670894" cy="1315730"/>
          </a:xfr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外語教材</a:t>
            </a:r>
            <a:r>
              <a:rPr lang="en-US" altLang="zh-TW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TW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en-US" altLang="zh-TW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學華語</a:t>
            </a:r>
            <a:r>
              <a:rPr lang="en-US" altLang="zh-TW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TW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使用老師回饋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592" r="56149" b="59533"/>
          <a:stretch/>
        </p:blipFill>
        <p:spPr>
          <a:xfrm>
            <a:off x="404220" y="5723468"/>
            <a:ext cx="5870863" cy="5062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9128" y="1474757"/>
            <a:ext cx="11670895" cy="485871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4C8FA209-C65D-405F-80DA-B003A469B42F}"/>
              </a:ext>
            </a:extLst>
          </p:cNvPr>
          <p:cNvCxnSpPr>
            <a:cxnSpLocks/>
          </p:cNvCxnSpPr>
          <p:nvPr/>
        </p:nvCxnSpPr>
        <p:spPr>
          <a:xfrm>
            <a:off x="4930714" y="2198329"/>
            <a:ext cx="1736416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C5E8E860-D3FE-4E40-BD85-4E810C9984FC}"/>
              </a:ext>
            </a:extLst>
          </p:cNvPr>
          <p:cNvCxnSpPr>
            <a:cxnSpLocks/>
          </p:cNvCxnSpPr>
          <p:nvPr/>
        </p:nvCxnSpPr>
        <p:spPr>
          <a:xfrm>
            <a:off x="8348870" y="3327523"/>
            <a:ext cx="2606175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4ADD5DB3-EDA7-4983-AFCC-6D2F1C57E0C4}"/>
              </a:ext>
            </a:extLst>
          </p:cNvPr>
          <p:cNvCxnSpPr>
            <a:cxnSpLocks/>
          </p:cNvCxnSpPr>
          <p:nvPr/>
        </p:nvCxnSpPr>
        <p:spPr>
          <a:xfrm>
            <a:off x="1130170" y="3964484"/>
            <a:ext cx="333529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881F21D1-77F5-44D7-9F32-A915CEB2C656}"/>
              </a:ext>
            </a:extLst>
          </p:cNvPr>
          <p:cNvCxnSpPr>
            <a:cxnSpLocks/>
          </p:cNvCxnSpPr>
          <p:nvPr/>
        </p:nvCxnSpPr>
        <p:spPr>
          <a:xfrm>
            <a:off x="1913753" y="4572622"/>
            <a:ext cx="4593579" cy="14841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0C188400-7D89-4465-9872-2755EB478F36}"/>
              </a:ext>
            </a:extLst>
          </p:cNvPr>
          <p:cNvCxnSpPr>
            <a:cxnSpLocks/>
          </p:cNvCxnSpPr>
          <p:nvPr/>
        </p:nvCxnSpPr>
        <p:spPr>
          <a:xfrm>
            <a:off x="1819922" y="5161178"/>
            <a:ext cx="110970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8B0F9887-36AE-427F-8C88-5BA29B92D926}"/>
              </a:ext>
            </a:extLst>
          </p:cNvPr>
          <p:cNvCxnSpPr>
            <a:cxnSpLocks/>
          </p:cNvCxnSpPr>
          <p:nvPr/>
        </p:nvCxnSpPr>
        <p:spPr>
          <a:xfrm>
            <a:off x="7368466" y="5276341"/>
            <a:ext cx="137603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F814F8BB-84B6-4DA0-9222-9BBE002AC8A7}"/>
              </a:ext>
            </a:extLst>
          </p:cNvPr>
          <p:cNvCxnSpPr>
            <a:cxnSpLocks/>
          </p:cNvCxnSpPr>
          <p:nvPr/>
        </p:nvCxnSpPr>
        <p:spPr>
          <a:xfrm flipV="1">
            <a:off x="1153539" y="5650888"/>
            <a:ext cx="1385475" cy="383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17DA3F67-83CA-4261-85A9-83AAA4D8ED4E}"/>
              </a:ext>
            </a:extLst>
          </p:cNvPr>
          <p:cNvCxnSpPr>
            <a:cxnSpLocks/>
          </p:cNvCxnSpPr>
          <p:nvPr/>
        </p:nvCxnSpPr>
        <p:spPr>
          <a:xfrm>
            <a:off x="2527762" y="6210580"/>
            <a:ext cx="1005551" cy="259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C5E8E860-D3FE-4E40-BD85-4E810C9984FC}"/>
              </a:ext>
            </a:extLst>
          </p:cNvPr>
          <p:cNvCxnSpPr>
            <a:cxnSpLocks/>
          </p:cNvCxnSpPr>
          <p:nvPr/>
        </p:nvCxnSpPr>
        <p:spPr>
          <a:xfrm flipV="1">
            <a:off x="6831497" y="2822713"/>
            <a:ext cx="2630555" cy="1116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900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3EFC1A-9DC5-427E-AE9B-245C015BC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來！學華語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第一、二冊，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，中華民國僑務委員會。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說情話境一華語文詞語情境分類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，國家教育研究院。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漢語作為第二語言教學簡論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，北京語言大學出版社。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zh-TW" sz="2800" dirty="0">
              <a:latin typeface="+mn-ea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zh-TW" altLang="en-US" dirty="0"/>
          </a:p>
        </p:txBody>
      </p:sp>
      <p:sp>
        <p:nvSpPr>
          <p:cNvPr id="55300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E34F23-0CD3-46C6-9A3F-91E9CF5DA4C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32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謝謝各位，敬請指教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 algn="ctr">
              <a:buNone/>
            </a:pPr>
            <a:r>
              <a:rPr lang="en-US" altLang="zh-TW" sz="6000" dirty="0"/>
              <a:t>            </a:t>
            </a:r>
          </a:p>
          <a:p>
            <a:pPr marL="0" indent="0" algn="ctr">
              <a:buNone/>
            </a:pP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曹靜儀</a:t>
            </a:r>
            <a:endParaRPr lang="en-US" altLang="zh-TW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1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綜合性教材編寫內容包含什麼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課文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詞彙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語法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556" y="2622764"/>
            <a:ext cx="2509982" cy="3521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r="1897"/>
          <a:stretch/>
        </p:blipFill>
        <p:spPr>
          <a:xfrm>
            <a:off x="6815416" y="2353627"/>
            <a:ext cx="2466545" cy="36214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r="257"/>
          <a:stretch/>
        </p:blipFill>
        <p:spPr>
          <a:xfrm>
            <a:off x="4859626" y="2174240"/>
            <a:ext cx="2472747" cy="3582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文字方塊 3"/>
          <p:cNvSpPr txBox="1"/>
          <p:nvPr/>
        </p:nvSpPr>
        <p:spPr>
          <a:xfrm>
            <a:off x="5752750" y="4442691"/>
            <a:ext cx="5237554" cy="7078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作業本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教師手冊</a:t>
            </a:r>
          </a:p>
        </p:txBody>
      </p:sp>
      <p:sp>
        <p:nvSpPr>
          <p:cNvPr id="10" name="橢圓 9"/>
          <p:cNvSpPr/>
          <p:nvPr/>
        </p:nvSpPr>
        <p:spPr>
          <a:xfrm>
            <a:off x="1311564" y="2198256"/>
            <a:ext cx="1302327" cy="5546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337169" y="2821060"/>
            <a:ext cx="1302327" cy="5963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1394491" y="3446680"/>
            <a:ext cx="1302327" cy="5546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8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1598" y="292938"/>
            <a:ext cx="5157787" cy="8239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TW" alt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en-US" altLang="zh-TW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學華語</a:t>
            </a:r>
            <a:r>
              <a:rPr lang="en-US" altLang="zh-TW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TW" alt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第一冊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81597" y="1277734"/>
            <a:ext cx="5157787" cy="521450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您好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我有兩個弟弟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她不是學生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我爸爸在電腦公司工作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歡迎你來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你平常喜歡做什麼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請問您是哪位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祝你生日快樂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妳星期五有時間嗎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學中文難不難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88825" y="292938"/>
            <a:ext cx="5291253" cy="8239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TW" alt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en-US" altLang="zh-TW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學華語</a:t>
            </a:r>
            <a:r>
              <a:rPr lang="en-US" altLang="zh-TW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TW" alt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第二冊 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88824" y="1277735"/>
            <a:ext cx="5191299" cy="52145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今天天氣很好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我想給爸爸媽媽買禮物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紅燒魚非常好吃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我要一杯熱咖啡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這件外套怎麼樣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我們下個月搬家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超級市場在游泳池旁邊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高莉亞的一天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我感冒了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高莉亞想去臺灣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0" t="47198" r="56858" b="30579"/>
          <a:stretch/>
        </p:blipFill>
        <p:spPr>
          <a:xfrm>
            <a:off x="3981798" y="1346662"/>
            <a:ext cx="1787236" cy="1379914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90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41069"/>
            <a:ext cx="10515600" cy="1458522"/>
          </a:xfr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en-US" altLang="zh-TW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學華語</a:t>
            </a:r>
            <a:r>
              <a:rPr lang="en-US" altLang="zh-TW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教材概述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71352"/>
            <a:ext cx="10515600" cy="5120641"/>
          </a:xfr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以一般</a:t>
            </a:r>
            <a:r>
              <a:rPr lang="zh-TW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社會人士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為教學對象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外語教材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基本的日常生活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來取材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學習後能用、會用為目標</a:t>
            </a:r>
          </a:p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定量並排序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簡單實用</a:t>
            </a:r>
            <a:endParaRPr lang="zh-TW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練習方式多元，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，讀寫接續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文化單元銜接課文主題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，從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延伸至文化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以國家教育研究院制定的「</a:t>
            </a:r>
            <a:r>
              <a:rPr lang="zh-TW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臺灣華語文能力基準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(TBCL)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」詞語及語法點分級標準為編寫依據。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7" t="37907" r="9256" b="25216"/>
          <a:stretch/>
        </p:blipFill>
        <p:spPr>
          <a:xfrm>
            <a:off x="7937269" y="1699591"/>
            <a:ext cx="3416531" cy="2086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39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教材內容與</a:t>
            </a:r>
            <a:r>
              <a:rPr lang="en-US" altLang="zh-TW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TBCL</a:t>
            </a:r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語詞分級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223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個詞彙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條語法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語詞以第一級為主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納入部分第二級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輪對話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(2-3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997573" y="1690687"/>
            <a:ext cx="5357815" cy="814387"/>
          </a:xfr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第二冊</a:t>
            </a:r>
            <a:endParaRPr lang="zh-TW" altLang="en-US" sz="36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997573" y="2514599"/>
            <a:ext cx="5357815" cy="3675063"/>
          </a:xfr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個詞彙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條語法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語詞以第二級為主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納入部分第三級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輪對話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(2-4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第八課敘述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9" name="文字版面配置區 4"/>
          <p:cNvSpPr>
            <a:spLocks noGrp="1"/>
          </p:cNvSpPr>
          <p:nvPr>
            <p:ph type="body" idx="1"/>
          </p:nvPr>
        </p:nvSpPr>
        <p:spPr>
          <a:xfrm>
            <a:off x="839786" y="1690688"/>
            <a:ext cx="5157787" cy="823912"/>
          </a:xfr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36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第一冊</a:t>
            </a:r>
            <a:endParaRPr lang="zh-TW" altLang="en-US" sz="3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418679" y="5395844"/>
            <a:ext cx="457531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CEFR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準備級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PreA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992326" y="3530717"/>
            <a:ext cx="3261622" cy="1041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152969" y="3368358"/>
            <a:ext cx="3176461" cy="1203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3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41069"/>
            <a:ext cx="10515600" cy="1448583"/>
          </a:xfr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國教院華語文能力基準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89652"/>
            <a:ext cx="10515600" cy="45322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0" name="內容版面配置區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34920" r="11955" b="40227"/>
          <a:stretch/>
        </p:blipFill>
        <p:spPr>
          <a:xfrm>
            <a:off x="374460" y="2355234"/>
            <a:ext cx="11443080" cy="2087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直線接點 4"/>
          <p:cNvCxnSpPr/>
          <p:nvPr/>
        </p:nvCxnSpPr>
        <p:spPr>
          <a:xfrm>
            <a:off x="4124739" y="3603550"/>
            <a:ext cx="7424531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540026" y="3955774"/>
            <a:ext cx="7424531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60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41069"/>
            <a:ext cx="10515600" cy="1448583"/>
          </a:xfr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國教院華語文基準應用系統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89653"/>
            <a:ext cx="10515600" cy="45322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華語文能力基準說明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教材編輯輔助系統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詞語分級標準檢索系統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語法點分級標準檢索系統</a:t>
            </a: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類詞綴檢索系統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0443-DBD7-4B46-A2F0-EC7009D8BF78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140689" y="2921092"/>
            <a:ext cx="4375528" cy="566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140690" y="3554848"/>
            <a:ext cx="5160720" cy="571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140689" y="4261200"/>
            <a:ext cx="5846520" cy="566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731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1549</Words>
  <Application>Microsoft Office PowerPoint</Application>
  <PresentationFormat>寬螢幕</PresentationFormat>
  <Paragraphs>318</Paragraphs>
  <Slides>39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51" baseType="lpstr">
      <vt:lpstr>SimSun</vt:lpstr>
      <vt:lpstr>微軟正黑體</vt:lpstr>
      <vt:lpstr>新細明體</vt:lpstr>
      <vt:lpstr>標楷體</vt:lpstr>
      <vt:lpstr>Arial</vt:lpstr>
      <vt:lpstr>Arial Narrow</vt:lpstr>
      <vt:lpstr>Calibri</vt:lpstr>
      <vt:lpstr>Calibri Light</vt:lpstr>
      <vt:lpstr>Cordia New</vt:lpstr>
      <vt:lpstr>Times New Roman</vt:lpstr>
      <vt:lpstr>Wingdings</vt:lpstr>
      <vt:lpstr>Office 佈景主題</vt:lpstr>
      <vt:lpstr> </vt:lpstr>
      <vt:lpstr>分享的內容</vt:lpstr>
      <vt:lpstr> 教材編寫的原則                  劉珣2002                                                             </vt:lpstr>
      <vt:lpstr>綜合性教材編寫內容包含什麼?</vt:lpstr>
      <vt:lpstr>PowerPoint 簡報</vt:lpstr>
      <vt:lpstr>《來!學華語》教材概述</vt:lpstr>
      <vt:lpstr>教材內容與TBCL語詞分級</vt:lpstr>
      <vt:lpstr>國教院華語文能力基準</vt:lpstr>
      <vt:lpstr>國教院華語文基準應用系統</vt:lpstr>
      <vt:lpstr>臺灣 國家教育研究院  https://coct.naer.edu.tw/</vt:lpstr>
      <vt:lpstr>PowerPoint 簡報</vt:lpstr>
      <vt:lpstr>PowerPoint 簡報</vt:lpstr>
      <vt:lpstr>【TBCL應用於教材編寫】</vt:lpstr>
      <vt:lpstr>第一冊第二課我有兩個弟弟</vt:lpstr>
      <vt:lpstr>PowerPoint 簡報</vt:lpstr>
      <vt:lpstr>PowerPoint 簡報</vt:lpstr>
      <vt:lpstr>第一冊第2課 我有兩個弟弟</vt:lpstr>
      <vt:lpstr>【實作例一】</vt:lpstr>
      <vt:lpstr>第一冊第9課 妳星期五有時間嗎?</vt:lpstr>
      <vt:lpstr>PowerPoint 簡報</vt:lpstr>
      <vt:lpstr>PowerPoint 簡報</vt:lpstr>
      <vt:lpstr>PowerPoint 簡報</vt:lpstr>
      <vt:lpstr>【實作例二】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【實作例-2】</vt:lpstr>
      <vt:lpstr>PowerPoint 簡報</vt:lpstr>
      <vt:lpstr>【實作例三】</vt:lpstr>
      <vt:lpstr>臺灣華語文能力基準詞表1至5級情境分類（國家教育研究院）                                                           《說情話境 –華語文詞與情境分類》</vt:lpstr>
      <vt:lpstr>PowerPoint 簡報</vt:lpstr>
      <vt:lpstr>PowerPoint 簡報</vt:lpstr>
      <vt:lpstr>TBCL語詞分級作為編寫教材的依據</vt:lpstr>
      <vt:lpstr>外語教材《來!學華語》使用老師回饋</vt:lpstr>
      <vt:lpstr>參考資料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317</cp:revision>
  <cp:lastPrinted>2022-05-28T05:56:28Z</cp:lastPrinted>
  <dcterms:created xsi:type="dcterms:W3CDTF">2021-08-03T03:11:28Z</dcterms:created>
  <dcterms:modified xsi:type="dcterms:W3CDTF">2022-05-28T06:46:45Z</dcterms:modified>
</cp:coreProperties>
</file>