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6" r:id="rId2"/>
    <p:sldId id="337" r:id="rId3"/>
    <p:sldId id="324" r:id="rId4"/>
    <p:sldId id="325" r:id="rId5"/>
    <p:sldId id="326" r:id="rId6"/>
    <p:sldId id="329" r:id="rId7"/>
    <p:sldId id="328" r:id="rId8"/>
    <p:sldId id="327" r:id="rId9"/>
    <p:sldId id="270" r:id="rId10"/>
    <p:sldId id="330" r:id="rId11"/>
    <p:sldId id="331" r:id="rId12"/>
    <p:sldId id="273" r:id="rId13"/>
    <p:sldId id="332" r:id="rId14"/>
    <p:sldId id="374" r:id="rId15"/>
    <p:sldId id="375" r:id="rId16"/>
    <p:sldId id="275" r:id="rId17"/>
    <p:sldId id="334" r:id="rId18"/>
    <p:sldId id="333" r:id="rId19"/>
    <p:sldId id="376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57" r:id="rId32"/>
    <p:sldId id="358" r:id="rId33"/>
    <p:sldId id="359" r:id="rId34"/>
    <p:sldId id="351" r:id="rId35"/>
    <p:sldId id="35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285" r:id="rId45"/>
    <p:sldId id="354" r:id="rId46"/>
    <p:sldId id="355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371" r:id="rId56"/>
    <p:sldId id="372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73" r:id="rId73"/>
    <p:sldId id="362" r:id="rId7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C8028-AD00-40B7-B9AF-2B75890189FD}" type="doc">
      <dgm:prSet loTypeId="urn:microsoft.com/office/officeart/2005/8/layout/radial6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D3BDDFF-09FC-4FCF-BE30-EFE32C8EBD33}">
      <dgm:prSet phldrT="[文字]"/>
      <dgm:spPr/>
      <dgm:t>
        <a:bodyPr/>
        <a:lstStyle/>
        <a:p>
          <a:r>
            <a:rPr lang="zh-TW" altLang="en-US" dirty="0" smtClean="0"/>
            <a:t>語料庫</a:t>
          </a:r>
          <a:endParaRPr lang="zh-TW" altLang="en-US" dirty="0"/>
        </a:p>
      </dgm:t>
    </dgm:pt>
    <dgm:pt modelId="{90E35C22-3B0D-4CC1-98A6-70480BC43C26}" type="parTrans" cxnId="{20064520-9E4A-46D8-9FF0-C61BAF040B61}">
      <dgm:prSet/>
      <dgm:spPr/>
      <dgm:t>
        <a:bodyPr/>
        <a:lstStyle/>
        <a:p>
          <a:endParaRPr lang="zh-TW" altLang="en-US"/>
        </a:p>
      </dgm:t>
    </dgm:pt>
    <dgm:pt modelId="{F748ECFF-CDAC-416D-894A-2252EE4377EE}" type="sibTrans" cxnId="{20064520-9E4A-46D8-9FF0-C61BAF040B61}">
      <dgm:prSet/>
      <dgm:spPr/>
      <dgm:t>
        <a:bodyPr/>
        <a:lstStyle/>
        <a:p>
          <a:endParaRPr lang="zh-TW" altLang="en-US"/>
        </a:p>
      </dgm:t>
    </dgm:pt>
    <dgm:pt modelId="{425F5799-CC0E-4759-AD99-165CC7FCA609}">
      <dgm:prSet phldrT="[文字]"/>
      <dgm:spPr/>
      <dgm:t>
        <a:bodyPr/>
        <a:lstStyle/>
        <a:p>
          <a:r>
            <a:rPr lang="zh-TW" altLang="en-US" dirty="0" smtClean="0"/>
            <a:t>檢索</a:t>
          </a:r>
          <a:endParaRPr lang="zh-TW" altLang="en-US" dirty="0"/>
        </a:p>
      </dgm:t>
    </dgm:pt>
    <dgm:pt modelId="{091DF46E-A700-4F05-9437-ABC8CA9DD6F5}" type="parTrans" cxnId="{FFDFCA2E-FF3A-4D34-93F0-56B49F0325E8}">
      <dgm:prSet/>
      <dgm:spPr/>
      <dgm:t>
        <a:bodyPr/>
        <a:lstStyle/>
        <a:p>
          <a:endParaRPr lang="zh-TW" altLang="en-US"/>
        </a:p>
      </dgm:t>
    </dgm:pt>
    <dgm:pt modelId="{F05FAC54-B05E-4300-9539-37D96C1F18CE}" type="sibTrans" cxnId="{FFDFCA2E-FF3A-4D34-93F0-56B49F0325E8}">
      <dgm:prSet/>
      <dgm:spPr/>
      <dgm:t>
        <a:bodyPr/>
        <a:lstStyle/>
        <a:p>
          <a:endParaRPr lang="zh-TW" altLang="en-US"/>
        </a:p>
      </dgm:t>
    </dgm:pt>
    <dgm:pt modelId="{F1AB9FB6-FE15-4CCC-B26F-59D1FD74A298}">
      <dgm:prSet phldrT="[文字]"/>
      <dgm:spPr/>
      <dgm:t>
        <a:bodyPr/>
        <a:lstStyle/>
        <a:p>
          <a:r>
            <a:rPr lang="zh-TW" altLang="en-US" dirty="0" smtClean="0"/>
            <a:t>抽樣</a:t>
          </a:r>
          <a:endParaRPr lang="zh-TW" altLang="en-US" dirty="0"/>
        </a:p>
      </dgm:t>
    </dgm:pt>
    <dgm:pt modelId="{F776B866-F7D3-4703-B3EF-4E65D2BFC76F}" type="parTrans" cxnId="{4546A069-1854-4142-80D6-659C82AEE984}">
      <dgm:prSet/>
      <dgm:spPr/>
      <dgm:t>
        <a:bodyPr/>
        <a:lstStyle/>
        <a:p>
          <a:endParaRPr lang="zh-TW" altLang="en-US"/>
        </a:p>
      </dgm:t>
    </dgm:pt>
    <dgm:pt modelId="{7A895381-1683-475B-88E3-B9776B64948B}" type="sibTrans" cxnId="{4546A069-1854-4142-80D6-659C82AEE984}">
      <dgm:prSet/>
      <dgm:spPr/>
      <dgm:t>
        <a:bodyPr/>
        <a:lstStyle/>
        <a:p>
          <a:endParaRPr lang="zh-TW" altLang="en-US"/>
        </a:p>
      </dgm:t>
    </dgm:pt>
    <dgm:pt modelId="{46EB5254-76F7-40B8-AFBB-BF82B8FC588C}">
      <dgm:prSet phldrT="[文字]"/>
      <dgm:spPr/>
      <dgm:t>
        <a:bodyPr/>
        <a:lstStyle/>
        <a:p>
          <a:r>
            <a:rPr lang="zh-TW" altLang="en-US" dirty="0" smtClean="0"/>
            <a:t>統計</a:t>
          </a:r>
          <a:endParaRPr lang="zh-TW" altLang="en-US" dirty="0"/>
        </a:p>
      </dgm:t>
    </dgm:pt>
    <dgm:pt modelId="{C4406D2E-49CB-47FB-8275-30D3146A6B3C}" type="parTrans" cxnId="{21C0015A-2B41-4501-8B2E-ECF38604C206}">
      <dgm:prSet/>
      <dgm:spPr/>
      <dgm:t>
        <a:bodyPr/>
        <a:lstStyle/>
        <a:p>
          <a:endParaRPr lang="zh-TW" altLang="en-US"/>
        </a:p>
      </dgm:t>
    </dgm:pt>
    <dgm:pt modelId="{85EB7666-F9FF-486A-88FB-84355764062C}" type="sibTrans" cxnId="{21C0015A-2B41-4501-8B2E-ECF38604C206}">
      <dgm:prSet/>
      <dgm:spPr/>
      <dgm:t>
        <a:bodyPr/>
        <a:lstStyle/>
        <a:p>
          <a:endParaRPr lang="zh-TW" altLang="en-US"/>
        </a:p>
      </dgm:t>
    </dgm:pt>
    <dgm:pt modelId="{94B3E6AB-245D-4AE3-9E5E-225494976409}">
      <dgm:prSet phldrT="[文字]"/>
      <dgm:spPr/>
      <dgm:t>
        <a:bodyPr/>
        <a:lstStyle/>
        <a:p>
          <a:r>
            <a:rPr lang="zh-TW" altLang="en-US" dirty="0" smtClean="0"/>
            <a:t>分析</a:t>
          </a:r>
          <a:endParaRPr lang="zh-TW" altLang="en-US" dirty="0"/>
        </a:p>
      </dgm:t>
    </dgm:pt>
    <dgm:pt modelId="{1B7FB6FB-C8F8-480F-9FF7-430587B44DA6}" type="parTrans" cxnId="{5C24974A-18A9-4808-9476-360FAAB465A7}">
      <dgm:prSet/>
      <dgm:spPr/>
      <dgm:t>
        <a:bodyPr/>
        <a:lstStyle/>
        <a:p>
          <a:endParaRPr lang="zh-TW" altLang="en-US"/>
        </a:p>
      </dgm:t>
    </dgm:pt>
    <dgm:pt modelId="{8F916A0D-34EC-4CC7-BAD3-76E05D5CCBB5}" type="sibTrans" cxnId="{5C24974A-18A9-4808-9476-360FAAB465A7}">
      <dgm:prSet/>
      <dgm:spPr/>
      <dgm:t>
        <a:bodyPr/>
        <a:lstStyle/>
        <a:p>
          <a:endParaRPr lang="zh-TW" altLang="en-US"/>
        </a:p>
      </dgm:t>
    </dgm:pt>
    <dgm:pt modelId="{C71C400E-B2A3-46DE-9A54-6B6D66294585}">
      <dgm:prSet phldrT="[文字]"/>
      <dgm:spPr/>
      <dgm:t>
        <a:bodyPr/>
        <a:lstStyle/>
        <a:p>
          <a:r>
            <a:rPr lang="zh-TW" altLang="en-US" dirty="0" smtClean="0"/>
            <a:t>觀察</a:t>
          </a:r>
          <a:endParaRPr lang="zh-TW" altLang="en-US" dirty="0"/>
        </a:p>
      </dgm:t>
    </dgm:pt>
    <dgm:pt modelId="{04E301E4-AD07-47EC-B6F1-FE37E0B47FDD}" type="parTrans" cxnId="{D8EBD7C0-D4B2-412F-9575-E6A661B383AE}">
      <dgm:prSet/>
      <dgm:spPr/>
      <dgm:t>
        <a:bodyPr/>
        <a:lstStyle/>
        <a:p>
          <a:endParaRPr lang="zh-TW" altLang="en-US"/>
        </a:p>
      </dgm:t>
    </dgm:pt>
    <dgm:pt modelId="{BB614DC6-34F5-4046-9719-FA084781C31A}" type="sibTrans" cxnId="{D8EBD7C0-D4B2-412F-9575-E6A661B383AE}">
      <dgm:prSet/>
      <dgm:spPr/>
      <dgm:t>
        <a:bodyPr/>
        <a:lstStyle/>
        <a:p>
          <a:endParaRPr lang="zh-TW" altLang="en-US"/>
        </a:p>
      </dgm:t>
    </dgm:pt>
    <dgm:pt modelId="{CB2D2FCB-DB53-4902-BEAF-02AA5E499172}" type="pres">
      <dgm:prSet presAssocID="{B6AC8028-AD00-40B7-B9AF-2B75890189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79C30A8-FD51-4D25-A50D-BBE451CE956D}" type="pres">
      <dgm:prSet presAssocID="{0D3BDDFF-09FC-4FCF-BE30-EFE32C8EBD33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DB12523B-E45E-4883-B327-9D6DC0BD1EB9}" type="pres">
      <dgm:prSet presAssocID="{425F5799-CC0E-4759-AD99-165CC7FCA6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CEA551-BA0F-4922-9A01-9582DA44468C}" type="pres">
      <dgm:prSet presAssocID="{425F5799-CC0E-4759-AD99-165CC7FCA609}" presName="dummy" presStyleCnt="0"/>
      <dgm:spPr/>
    </dgm:pt>
    <dgm:pt modelId="{3E23E993-6884-4AAE-B2B7-170DA37BD2F5}" type="pres">
      <dgm:prSet presAssocID="{F05FAC54-B05E-4300-9539-37D96C1F18CE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080B0B74-EF61-419F-BE77-EDCBC16C58F6}" type="pres">
      <dgm:prSet presAssocID="{C71C400E-B2A3-46DE-9A54-6B6D6629458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2D61DC-000D-4D23-A758-8CD3632BF46E}" type="pres">
      <dgm:prSet presAssocID="{C71C400E-B2A3-46DE-9A54-6B6D66294585}" presName="dummy" presStyleCnt="0"/>
      <dgm:spPr/>
    </dgm:pt>
    <dgm:pt modelId="{A344B138-2177-4E6B-8C0C-F48F2162D4E3}" type="pres">
      <dgm:prSet presAssocID="{BB614DC6-34F5-4046-9719-FA084781C31A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8C4D2AE4-3840-4E10-96D1-FE8C3748ED28}" type="pres">
      <dgm:prSet presAssocID="{F1AB9FB6-FE15-4CCC-B26F-59D1FD74A2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A6E817-F7EB-4546-90BD-AD67A637D355}" type="pres">
      <dgm:prSet presAssocID="{F1AB9FB6-FE15-4CCC-B26F-59D1FD74A298}" presName="dummy" presStyleCnt="0"/>
      <dgm:spPr/>
    </dgm:pt>
    <dgm:pt modelId="{4001AAF4-4541-4F3F-8447-4A85C3C662F0}" type="pres">
      <dgm:prSet presAssocID="{7A895381-1683-475B-88E3-B9776B64948B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661A736C-9830-400B-9F14-DCD30ED7000F}" type="pres">
      <dgm:prSet presAssocID="{46EB5254-76F7-40B8-AFBB-BF82B8FC588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21250E-FA19-4143-A716-0BC22E16A14A}" type="pres">
      <dgm:prSet presAssocID="{46EB5254-76F7-40B8-AFBB-BF82B8FC588C}" presName="dummy" presStyleCnt="0"/>
      <dgm:spPr/>
    </dgm:pt>
    <dgm:pt modelId="{6CB4FF56-4A5D-4AE2-8A1F-983994D191D5}" type="pres">
      <dgm:prSet presAssocID="{85EB7666-F9FF-486A-88FB-84355764062C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6674EE23-35AE-49C2-B2F9-D5139C6C075C}" type="pres">
      <dgm:prSet presAssocID="{94B3E6AB-245D-4AE3-9E5E-22549497640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154834-97A9-4CA9-90C4-E9284945A0E2}" type="pres">
      <dgm:prSet presAssocID="{94B3E6AB-245D-4AE3-9E5E-225494976409}" presName="dummy" presStyleCnt="0"/>
      <dgm:spPr/>
    </dgm:pt>
    <dgm:pt modelId="{10ED5E4B-CCBC-4F94-8D10-F185201D83E5}" type="pres">
      <dgm:prSet presAssocID="{8F916A0D-34EC-4CC7-BAD3-76E05D5CCBB5}" presName="sibTrans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D8EBD7C0-D4B2-412F-9575-E6A661B383AE}" srcId="{0D3BDDFF-09FC-4FCF-BE30-EFE32C8EBD33}" destId="{C71C400E-B2A3-46DE-9A54-6B6D66294585}" srcOrd="1" destOrd="0" parTransId="{04E301E4-AD07-47EC-B6F1-FE37E0B47FDD}" sibTransId="{BB614DC6-34F5-4046-9719-FA084781C31A}"/>
    <dgm:cxn modelId="{20064520-9E4A-46D8-9FF0-C61BAF040B61}" srcId="{B6AC8028-AD00-40B7-B9AF-2B75890189FD}" destId="{0D3BDDFF-09FC-4FCF-BE30-EFE32C8EBD33}" srcOrd="0" destOrd="0" parTransId="{90E35C22-3B0D-4CC1-98A6-70480BC43C26}" sibTransId="{F748ECFF-CDAC-416D-894A-2252EE4377EE}"/>
    <dgm:cxn modelId="{0CF2F8EB-C422-47F7-8398-D14A6172B290}" type="presOf" srcId="{BB614DC6-34F5-4046-9719-FA084781C31A}" destId="{A344B138-2177-4E6B-8C0C-F48F2162D4E3}" srcOrd="0" destOrd="0" presId="urn:microsoft.com/office/officeart/2005/8/layout/radial6"/>
    <dgm:cxn modelId="{08BB9BC2-A563-4584-86C3-583343506F50}" type="presOf" srcId="{425F5799-CC0E-4759-AD99-165CC7FCA609}" destId="{DB12523B-E45E-4883-B327-9D6DC0BD1EB9}" srcOrd="0" destOrd="0" presId="urn:microsoft.com/office/officeart/2005/8/layout/radial6"/>
    <dgm:cxn modelId="{06D6EB94-A901-415F-9D4F-EE3ACFC03F1D}" type="presOf" srcId="{F05FAC54-B05E-4300-9539-37D96C1F18CE}" destId="{3E23E993-6884-4AAE-B2B7-170DA37BD2F5}" srcOrd="0" destOrd="0" presId="urn:microsoft.com/office/officeart/2005/8/layout/radial6"/>
    <dgm:cxn modelId="{641F0001-8E6C-4FE8-9364-AEEDDD221CEF}" type="presOf" srcId="{46EB5254-76F7-40B8-AFBB-BF82B8FC588C}" destId="{661A736C-9830-400B-9F14-DCD30ED7000F}" srcOrd="0" destOrd="0" presId="urn:microsoft.com/office/officeart/2005/8/layout/radial6"/>
    <dgm:cxn modelId="{3E319C9A-6F8B-4331-907C-3BA8126A12AA}" type="presOf" srcId="{85EB7666-F9FF-486A-88FB-84355764062C}" destId="{6CB4FF56-4A5D-4AE2-8A1F-983994D191D5}" srcOrd="0" destOrd="0" presId="urn:microsoft.com/office/officeart/2005/8/layout/radial6"/>
    <dgm:cxn modelId="{5E9F46E7-666B-4A42-BB46-1090B9A44FB2}" type="presOf" srcId="{7A895381-1683-475B-88E3-B9776B64948B}" destId="{4001AAF4-4541-4F3F-8447-4A85C3C662F0}" srcOrd="0" destOrd="0" presId="urn:microsoft.com/office/officeart/2005/8/layout/radial6"/>
    <dgm:cxn modelId="{6C3C8334-F039-47F8-8C6B-AE5D1057E5EC}" type="presOf" srcId="{F1AB9FB6-FE15-4CCC-B26F-59D1FD74A298}" destId="{8C4D2AE4-3840-4E10-96D1-FE8C3748ED28}" srcOrd="0" destOrd="0" presId="urn:microsoft.com/office/officeart/2005/8/layout/radial6"/>
    <dgm:cxn modelId="{520614E2-1D5C-404E-B0C6-750ABA056F76}" type="presOf" srcId="{0D3BDDFF-09FC-4FCF-BE30-EFE32C8EBD33}" destId="{E79C30A8-FD51-4D25-A50D-BBE451CE956D}" srcOrd="0" destOrd="0" presId="urn:microsoft.com/office/officeart/2005/8/layout/radial6"/>
    <dgm:cxn modelId="{4546A069-1854-4142-80D6-659C82AEE984}" srcId="{0D3BDDFF-09FC-4FCF-BE30-EFE32C8EBD33}" destId="{F1AB9FB6-FE15-4CCC-B26F-59D1FD74A298}" srcOrd="2" destOrd="0" parTransId="{F776B866-F7D3-4703-B3EF-4E65D2BFC76F}" sibTransId="{7A895381-1683-475B-88E3-B9776B64948B}"/>
    <dgm:cxn modelId="{5EAE9E10-B25A-403F-A613-3EC81D0E7236}" type="presOf" srcId="{B6AC8028-AD00-40B7-B9AF-2B75890189FD}" destId="{CB2D2FCB-DB53-4902-BEAF-02AA5E499172}" srcOrd="0" destOrd="0" presId="urn:microsoft.com/office/officeart/2005/8/layout/radial6"/>
    <dgm:cxn modelId="{21C0015A-2B41-4501-8B2E-ECF38604C206}" srcId="{0D3BDDFF-09FC-4FCF-BE30-EFE32C8EBD33}" destId="{46EB5254-76F7-40B8-AFBB-BF82B8FC588C}" srcOrd="3" destOrd="0" parTransId="{C4406D2E-49CB-47FB-8275-30D3146A6B3C}" sibTransId="{85EB7666-F9FF-486A-88FB-84355764062C}"/>
    <dgm:cxn modelId="{CB5F05A9-29CA-4432-BDEB-B4D6CC64A5B4}" type="presOf" srcId="{8F916A0D-34EC-4CC7-BAD3-76E05D5CCBB5}" destId="{10ED5E4B-CCBC-4F94-8D10-F185201D83E5}" srcOrd="0" destOrd="0" presId="urn:microsoft.com/office/officeart/2005/8/layout/radial6"/>
    <dgm:cxn modelId="{28E53A46-4B60-42B7-8194-C6B8CB9B21BD}" type="presOf" srcId="{C71C400E-B2A3-46DE-9A54-6B6D66294585}" destId="{080B0B74-EF61-419F-BE77-EDCBC16C58F6}" srcOrd="0" destOrd="0" presId="urn:microsoft.com/office/officeart/2005/8/layout/radial6"/>
    <dgm:cxn modelId="{5C24974A-18A9-4808-9476-360FAAB465A7}" srcId="{0D3BDDFF-09FC-4FCF-BE30-EFE32C8EBD33}" destId="{94B3E6AB-245D-4AE3-9E5E-225494976409}" srcOrd="4" destOrd="0" parTransId="{1B7FB6FB-C8F8-480F-9FF7-430587B44DA6}" sibTransId="{8F916A0D-34EC-4CC7-BAD3-76E05D5CCBB5}"/>
    <dgm:cxn modelId="{AD0A37A1-C2CC-4AC9-83EF-17DD7EF620E4}" type="presOf" srcId="{94B3E6AB-245D-4AE3-9E5E-225494976409}" destId="{6674EE23-35AE-49C2-B2F9-D5139C6C075C}" srcOrd="0" destOrd="0" presId="urn:microsoft.com/office/officeart/2005/8/layout/radial6"/>
    <dgm:cxn modelId="{FFDFCA2E-FF3A-4D34-93F0-56B49F0325E8}" srcId="{0D3BDDFF-09FC-4FCF-BE30-EFE32C8EBD33}" destId="{425F5799-CC0E-4759-AD99-165CC7FCA609}" srcOrd="0" destOrd="0" parTransId="{091DF46E-A700-4F05-9437-ABC8CA9DD6F5}" sibTransId="{F05FAC54-B05E-4300-9539-37D96C1F18CE}"/>
    <dgm:cxn modelId="{E908FFDB-409E-4394-B2CE-F17F49F0183E}" type="presParOf" srcId="{CB2D2FCB-DB53-4902-BEAF-02AA5E499172}" destId="{E79C30A8-FD51-4D25-A50D-BBE451CE956D}" srcOrd="0" destOrd="0" presId="urn:microsoft.com/office/officeart/2005/8/layout/radial6"/>
    <dgm:cxn modelId="{31AFF39C-892E-40CC-BF4C-D887EFA99D3A}" type="presParOf" srcId="{CB2D2FCB-DB53-4902-BEAF-02AA5E499172}" destId="{DB12523B-E45E-4883-B327-9D6DC0BD1EB9}" srcOrd="1" destOrd="0" presId="urn:microsoft.com/office/officeart/2005/8/layout/radial6"/>
    <dgm:cxn modelId="{9CF7FB7D-0EF1-4F20-9944-E855773FB536}" type="presParOf" srcId="{CB2D2FCB-DB53-4902-BEAF-02AA5E499172}" destId="{25CEA551-BA0F-4922-9A01-9582DA44468C}" srcOrd="2" destOrd="0" presId="urn:microsoft.com/office/officeart/2005/8/layout/radial6"/>
    <dgm:cxn modelId="{A704F532-5C35-484A-83E7-0DF51741C97F}" type="presParOf" srcId="{CB2D2FCB-DB53-4902-BEAF-02AA5E499172}" destId="{3E23E993-6884-4AAE-B2B7-170DA37BD2F5}" srcOrd="3" destOrd="0" presId="urn:microsoft.com/office/officeart/2005/8/layout/radial6"/>
    <dgm:cxn modelId="{15A013AE-3ABC-46ED-A211-C6728367C2B6}" type="presParOf" srcId="{CB2D2FCB-DB53-4902-BEAF-02AA5E499172}" destId="{080B0B74-EF61-419F-BE77-EDCBC16C58F6}" srcOrd="4" destOrd="0" presId="urn:microsoft.com/office/officeart/2005/8/layout/radial6"/>
    <dgm:cxn modelId="{90AB9DC8-E587-44B1-8601-373FB82ACFF6}" type="presParOf" srcId="{CB2D2FCB-DB53-4902-BEAF-02AA5E499172}" destId="{572D61DC-000D-4D23-A758-8CD3632BF46E}" srcOrd="5" destOrd="0" presId="urn:microsoft.com/office/officeart/2005/8/layout/radial6"/>
    <dgm:cxn modelId="{B3B625FF-2C8C-438B-8ECE-192B9E57B336}" type="presParOf" srcId="{CB2D2FCB-DB53-4902-BEAF-02AA5E499172}" destId="{A344B138-2177-4E6B-8C0C-F48F2162D4E3}" srcOrd="6" destOrd="0" presId="urn:microsoft.com/office/officeart/2005/8/layout/radial6"/>
    <dgm:cxn modelId="{D994F9EC-BB93-4004-AF7A-06E282CB20CB}" type="presParOf" srcId="{CB2D2FCB-DB53-4902-BEAF-02AA5E499172}" destId="{8C4D2AE4-3840-4E10-96D1-FE8C3748ED28}" srcOrd="7" destOrd="0" presId="urn:microsoft.com/office/officeart/2005/8/layout/radial6"/>
    <dgm:cxn modelId="{46D18DBA-CC69-4387-A14F-8CD16BADE7BC}" type="presParOf" srcId="{CB2D2FCB-DB53-4902-BEAF-02AA5E499172}" destId="{E1A6E817-F7EB-4546-90BD-AD67A637D355}" srcOrd="8" destOrd="0" presId="urn:microsoft.com/office/officeart/2005/8/layout/radial6"/>
    <dgm:cxn modelId="{8BC74265-AE50-4F87-8BF0-636FBBF5BBB5}" type="presParOf" srcId="{CB2D2FCB-DB53-4902-BEAF-02AA5E499172}" destId="{4001AAF4-4541-4F3F-8447-4A85C3C662F0}" srcOrd="9" destOrd="0" presId="urn:microsoft.com/office/officeart/2005/8/layout/radial6"/>
    <dgm:cxn modelId="{60918997-773B-46B1-AFED-FF6FBE5E82C2}" type="presParOf" srcId="{CB2D2FCB-DB53-4902-BEAF-02AA5E499172}" destId="{661A736C-9830-400B-9F14-DCD30ED7000F}" srcOrd="10" destOrd="0" presId="urn:microsoft.com/office/officeart/2005/8/layout/radial6"/>
    <dgm:cxn modelId="{6A17565B-DAED-4DD4-85B8-E68068EF1BA7}" type="presParOf" srcId="{CB2D2FCB-DB53-4902-BEAF-02AA5E499172}" destId="{0B21250E-FA19-4143-A716-0BC22E16A14A}" srcOrd="11" destOrd="0" presId="urn:microsoft.com/office/officeart/2005/8/layout/radial6"/>
    <dgm:cxn modelId="{39E29EA1-57A9-4DEF-A1F5-352B86E3B719}" type="presParOf" srcId="{CB2D2FCB-DB53-4902-BEAF-02AA5E499172}" destId="{6CB4FF56-4A5D-4AE2-8A1F-983994D191D5}" srcOrd="12" destOrd="0" presId="urn:microsoft.com/office/officeart/2005/8/layout/radial6"/>
    <dgm:cxn modelId="{24476865-DD51-4B0A-905B-2D68E587A940}" type="presParOf" srcId="{CB2D2FCB-DB53-4902-BEAF-02AA5E499172}" destId="{6674EE23-35AE-49C2-B2F9-D5139C6C075C}" srcOrd="13" destOrd="0" presId="urn:microsoft.com/office/officeart/2005/8/layout/radial6"/>
    <dgm:cxn modelId="{B36C0C83-3C5C-4528-8C46-F2DA27FACD42}" type="presParOf" srcId="{CB2D2FCB-DB53-4902-BEAF-02AA5E499172}" destId="{31154834-97A9-4CA9-90C4-E9284945A0E2}" srcOrd="14" destOrd="0" presId="urn:microsoft.com/office/officeart/2005/8/layout/radial6"/>
    <dgm:cxn modelId="{E490FF03-AD79-49C3-9150-6B4C731E7A13}" type="presParOf" srcId="{CB2D2FCB-DB53-4902-BEAF-02AA5E499172}" destId="{10ED5E4B-CCBC-4F94-8D10-F185201D83E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D5E4B-CCBC-4F94-8D10-F185201D83E5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B4FF56-4A5D-4AE2-8A1F-983994D191D5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01AAF4-4541-4F3F-8447-4A85C3C662F0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44B138-2177-4E6B-8C0C-F48F2162D4E3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23E993-6884-4AAE-B2B7-170DA37BD2F5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9C30A8-FD51-4D25-A50D-BBE451CE956D}">
      <dsp:nvSpPr>
        <dsp:cNvPr id="0" name=""/>
        <dsp:cNvSpPr/>
      </dsp:nvSpPr>
      <dsp:spPr>
        <a:xfrm>
          <a:off x="2278558" y="1404868"/>
          <a:ext cx="1538882" cy="15388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/>
            <a:t>語料庫</a:t>
          </a:r>
          <a:endParaRPr lang="zh-TW" altLang="en-US" sz="3300" kern="1200" dirty="0"/>
        </a:p>
      </dsp:txBody>
      <dsp:txXfrm>
        <a:off x="2503922" y="1630232"/>
        <a:ext cx="1088154" cy="1088154"/>
      </dsp:txXfrm>
    </dsp:sp>
    <dsp:sp modelId="{DB12523B-E45E-4883-B327-9D6DC0BD1EB9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檢索</a:t>
          </a:r>
          <a:endParaRPr lang="zh-TW" altLang="en-US" sz="2700" kern="1200" dirty="0"/>
        </a:p>
      </dsp:txBody>
      <dsp:txXfrm>
        <a:off x="2667146" y="159161"/>
        <a:ext cx="761707" cy="761707"/>
      </dsp:txXfrm>
    </dsp:sp>
    <dsp:sp modelId="{080B0B74-EF61-419F-BE77-EDCBC16C58F6}">
      <dsp:nvSpPr>
        <dsp:cNvPr id="0" name=""/>
        <dsp:cNvSpPr/>
      </dsp:nvSpPr>
      <dsp:spPr>
        <a:xfrm>
          <a:off x="4063697" y="1130676"/>
          <a:ext cx="1077217" cy="1077217"/>
        </a:xfrm>
        <a:prstGeom prst="ellipse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觀察</a:t>
          </a:r>
          <a:endParaRPr lang="zh-TW" altLang="en-US" sz="2700" kern="1200" dirty="0"/>
        </a:p>
      </dsp:txBody>
      <dsp:txXfrm>
        <a:off x="4221452" y="1288431"/>
        <a:ext cx="761707" cy="761707"/>
      </dsp:txXfrm>
    </dsp:sp>
    <dsp:sp modelId="{8C4D2AE4-3840-4E10-96D1-FE8C3748ED28}">
      <dsp:nvSpPr>
        <dsp:cNvPr id="0" name=""/>
        <dsp:cNvSpPr/>
      </dsp:nvSpPr>
      <dsp:spPr>
        <a:xfrm>
          <a:off x="3470005" y="2957873"/>
          <a:ext cx="1077217" cy="1077217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抽樣</a:t>
          </a:r>
          <a:endParaRPr lang="zh-TW" altLang="en-US" sz="2700" kern="1200" dirty="0"/>
        </a:p>
      </dsp:txBody>
      <dsp:txXfrm>
        <a:off x="3627760" y="3115628"/>
        <a:ext cx="761707" cy="761707"/>
      </dsp:txXfrm>
    </dsp:sp>
    <dsp:sp modelId="{661A736C-9830-400B-9F14-DCD30ED7000F}">
      <dsp:nvSpPr>
        <dsp:cNvPr id="0" name=""/>
        <dsp:cNvSpPr/>
      </dsp:nvSpPr>
      <dsp:spPr>
        <a:xfrm>
          <a:off x="1548776" y="2957873"/>
          <a:ext cx="1077217" cy="1077217"/>
        </a:xfrm>
        <a:prstGeom prst="ellipse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統計</a:t>
          </a:r>
          <a:endParaRPr lang="zh-TW" altLang="en-US" sz="2700" kern="1200" dirty="0"/>
        </a:p>
      </dsp:txBody>
      <dsp:txXfrm>
        <a:off x="1706531" y="3115628"/>
        <a:ext cx="761707" cy="761707"/>
      </dsp:txXfrm>
    </dsp:sp>
    <dsp:sp modelId="{6674EE23-35AE-49C2-B2F9-D5139C6C075C}">
      <dsp:nvSpPr>
        <dsp:cNvPr id="0" name=""/>
        <dsp:cNvSpPr/>
      </dsp:nvSpPr>
      <dsp:spPr>
        <a:xfrm>
          <a:off x="955084" y="1130676"/>
          <a:ext cx="1077217" cy="1077217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分析</a:t>
          </a:r>
          <a:endParaRPr lang="zh-TW" altLang="en-US" sz="2700" kern="1200" dirty="0"/>
        </a:p>
      </dsp:txBody>
      <dsp:txXfrm>
        <a:off x="1112839" y="1288431"/>
        <a:ext cx="761707" cy="76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0D733-31F2-4B82-951D-CD5FA8D4D64C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3D193-ABEC-4AAA-9896-26A98E1421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7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漢語是主題突顯性語言， 英語是主語突顯性語言。 </a:t>
            </a:r>
            <a:endParaRPr lang="en-US" altLang="zh-TW" dirty="0" smtClean="0"/>
          </a:p>
          <a:p>
            <a:r>
              <a:rPr lang="zh-TW" altLang="en-US" dirty="0" smtClean="0"/>
              <a:t>口語常用詞約 </a:t>
            </a:r>
            <a:r>
              <a:rPr lang="en-US" altLang="zh-TW" dirty="0" smtClean="0"/>
              <a:t>5000-6000 </a:t>
            </a:r>
            <a:r>
              <a:rPr lang="zh-TW" altLang="en-US" dirty="0" smtClean="0"/>
              <a:t>個</a:t>
            </a:r>
            <a:endParaRPr lang="en-US" altLang="zh-TW" dirty="0" smtClean="0"/>
          </a:p>
          <a:p>
            <a:r>
              <a:rPr lang="zh-TW" altLang="en-US" dirty="0" smtClean="0"/>
              <a:t>書面語常用詞約 </a:t>
            </a:r>
            <a:r>
              <a:rPr lang="en-US" altLang="zh-TW" dirty="0" smtClean="0"/>
              <a:t>14000 </a:t>
            </a:r>
            <a:r>
              <a:rPr lang="zh-TW" altLang="en-US" dirty="0" smtClean="0"/>
              <a:t>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840C7-E583-419F-92F3-866878A12DB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67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08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2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46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73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39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06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90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07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34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859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4214-7E13-4C33-8937-FEB484FECFFF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5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34214-7E13-4C33-8937-FEB484FECFFF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60DA8-43B6-4522-9FD3-91AEFA8EA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09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ct.naer.edu.tw/download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youtube.com/channel/UCmCnyiqvkGtjPZezCd738DQ?feature=emb_ch_name_e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hyperlink" Target="https://coct.naer.edu.tw/cqpweb/doc/&#25351;&#20196;&#36895;&#26597;&#34920;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coct.naer.edu.tw/word2vec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coct.naer.edu.tw/sentedit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coct.near.edu.tw/bc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1481909" y="2329614"/>
            <a:ext cx="7159514" cy="948424"/>
          </a:xfrm>
        </p:spPr>
        <p:txBody>
          <a:bodyPr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語料庫檢索系統與自然語言處理技術</a:t>
            </a:r>
            <a:br>
              <a:rPr lang="zh-TW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</a:br>
            <a:r>
              <a:rPr lang="zh-TW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在語言研究與教學的應用</a:t>
            </a:r>
            <a:endParaRPr lang="zh-TW" altLang="en-US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副標題 2"/>
          <p:cNvSpPr>
            <a:spLocks noGrp="1"/>
          </p:cNvSpPr>
          <p:nvPr>
            <p:ph type="subTitle" idx="1"/>
          </p:nvPr>
        </p:nvSpPr>
        <p:spPr>
          <a:xfrm>
            <a:off x="1024128" y="4142031"/>
            <a:ext cx="7205471" cy="15070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TW" altLang="en-US" dirty="0">
                <a:solidFill>
                  <a:schemeClr val="bg1"/>
                </a:solidFill>
                <a:ea typeface="微軟正黑體" panose="020B0604030504040204" pitchFamily="34" charset="-120"/>
              </a:rPr>
              <a:t>時    間：</a:t>
            </a:r>
            <a:r>
              <a:rPr lang="en-US" altLang="zh-TW" dirty="0">
                <a:solidFill>
                  <a:schemeClr val="bg1"/>
                </a:solidFill>
                <a:ea typeface="微軟正黑體" panose="020B0604030504040204" pitchFamily="34" charset="-120"/>
              </a:rPr>
              <a:t>2021</a:t>
            </a:r>
            <a:r>
              <a:rPr lang="zh-TW" altLang="en-US" dirty="0">
                <a:solidFill>
                  <a:schemeClr val="bg1"/>
                </a:solidFill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chemeClr val="bg1"/>
                </a:solidFill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chemeClr val="bg1"/>
                </a:solidFill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solidFill>
                  <a:schemeClr val="bg1"/>
                </a:solidFill>
                <a:ea typeface="微軟正黑體" panose="020B0604030504040204" pitchFamily="34" charset="-120"/>
              </a:rPr>
              <a:t>26</a:t>
            </a:r>
            <a:r>
              <a:rPr lang="zh-TW" altLang="en-US" dirty="0">
                <a:solidFill>
                  <a:schemeClr val="bg1"/>
                </a:solidFill>
                <a:ea typeface="微軟正黑體" panose="020B0604030504040204" pitchFamily="34" charset="-120"/>
              </a:rPr>
              <a:t>日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地    點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：國立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清華大學臺灣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語言研究與教學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研究所</a:t>
            </a:r>
            <a:endParaRPr lang="en-US" altLang="zh-TW" dirty="0" smtClean="0">
              <a:solidFill>
                <a:schemeClr val="bg1"/>
              </a:solidFill>
              <a:ea typeface="微軟正黑體" panose="020B0604030504040204" pitchFamily="34" charset="-120"/>
              <a:cs typeface="+mj-cs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報告人：白明弘（國家教育研究院 助理研究員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solidFill>
                <a:schemeClr val="bg1"/>
              </a:solidFill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66" y="103131"/>
            <a:ext cx="1714739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「建置應用語料庫及標準體系」簡介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2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/>
          <p:nvPr/>
        </p:nvSpPr>
        <p:spPr>
          <a:xfrm>
            <a:off x="4319310" y="2006571"/>
            <a:ext cx="1827116" cy="4252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9820"/>
                </a:lnTo>
                <a:lnTo>
                  <a:pt x="1827116" y="289820"/>
                </a:lnTo>
                <a:lnTo>
                  <a:pt x="1827116" y="425287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5" name="群組 44"/>
          <p:cNvGrpSpPr/>
          <p:nvPr/>
        </p:nvGrpSpPr>
        <p:grpSpPr>
          <a:xfrm>
            <a:off x="642628" y="3083645"/>
            <a:ext cx="2399610" cy="425287"/>
            <a:chOff x="642628" y="3083645"/>
            <a:chExt cx="2399610" cy="425287"/>
          </a:xfrm>
        </p:grpSpPr>
        <p:sp>
          <p:nvSpPr>
            <p:cNvPr id="8" name="手繪多邊形 7"/>
            <p:cNvSpPr/>
            <p:nvPr/>
          </p:nvSpPr>
          <p:spPr>
            <a:xfrm>
              <a:off x="1842433" y="3083645"/>
              <a:ext cx="1199805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9820"/>
                  </a:lnTo>
                  <a:lnTo>
                    <a:pt x="1199805" y="289820"/>
                  </a:lnTo>
                  <a:lnTo>
                    <a:pt x="1199805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手繪多邊形 8"/>
            <p:cNvSpPr/>
            <p:nvPr/>
          </p:nvSpPr>
          <p:spPr>
            <a:xfrm>
              <a:off x="1842433" y="3083645"/>
              <a:ext cx="399935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9820"/>
                  </a:lnTo>
                  <a:lnTo>
                    <a:pt x="399935" y="289820"/>
                  </a:lnTo>
                  <a:lnTo>
                    <a:pt x="399935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手繪多邊形 9"/>
            <p:cNvSpPr/>
            <p:nvPr/>
          </p:nvSpPr>
          <p:spPr>
            <a:xfrm>
              <a:off x="1442498" y="3083645"/>
              <a:ext cx="399935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99935" y="0"/>
                  </a:moveTo>
                  <a:lnTo>
                    <a:pt x="399935" y="289820"/>
                  </a:lnTo>
                  <a:lnTo>
                    <a:pt x="0" y="289820"/>
                  </a:lnTo>
                  <a:lnTo>
                    <a:pt x="0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手繪多邊形 10"/>
            <p:cNvSpPr/>
            <p:nvPr/>
          </p:nvSpPr>
          <p:spPr>
            <a:xfrm>
              <a:off x="642628" y="3083645"/>
              <a:ext cx="1199805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99805" y="0"/>
                  </a:moveTo>
                  <a:lnTo>
                    <a:pt x="1199805" y="289820"/>
                  </a:lnTo>
                  <a:lnTo>
                    <a:pt x="0" y="289820"/>
                  </a:lnTo>
                  <a:lnTo>
                    <a:pt x="0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手繪多邊形 11"/>
          <p:cNvSpPr/>
          <p:nvPr/>
        </p:nvSpPr>
        <p:spPr>
          <a:xfrm>
            <a:off x="1842433" y="2006571"/>
            <a:ext cx="2476877" cy="4252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476877" y="0"/>
                </a:moveTo>
                <a:lnTo>
                  <a:pt x="2476877" y="289820"/>
                </a:lnTo>
                <a:lnTo>
                  <a:pt x="0" y="289820"/>
                </a:lnTo>
                <a:lnTo>
                  <a:pt x="0" y="425287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群組 32"/>
          <p:cNvGrpSpPr/>
          <p:nvPr/>
        </p:nvGrpSpPr>
        <p:grpSpPr>
          <a:xfrm>
            <a:off x="53866" y="698502"/>
            <a:ext cx="8693367" cy="1462422"/>
            <a:chOff x="53866" y="698502"/>
            <a:chExt cx="8693367" cy="1462422"/>
          </a:xfrm>
        </p:grpSpPr>
        <p:sp>
          <p:nvSpPr>
            <p:cNvPr id="13" name="圓角矩形 12"/>
            <p:cNvSpPr/>
            <p:nvPr/>
          </p:nvSpPr>
          <p:spPr>
            <a:xfrm>
              <a:off x="53866" y="698502"/>
              <a:ext cx="8530889" cy="13080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手繪多邊形 13"/>
            <p:cNvSpPr/>
            <p:nvPr/>
          </p:nvSpPr>
          <p:spPr>
            <a:xfrm>
              <a:off x="216344" y="852856"/>
              <a:ext cx="8530889" cy="1308068"/>
            </a:xfrm>
            <a:custGeom>
              <a:avLst/>
              <a:gdLst>
                <a:gd name="connsiteX0" fmla="*/ 0 w 8530889"/>
                <a:gd name="connsiteY0" fmla="*/ 130807 h 1308068"/>
                <a:gd name="connsiteX1" fmla="*/ 130807 w 8530889"/>
                <a:gd name="connsiteY1" fmla="*/ 0 h 1308068"/>
                <a:gd name="connsiteX2" fmla="*/ 8400082 w 8530889"/>
                <a:gd name="connsiteY2" fmla="*/ 0 h 1308068"/>
                <a:gd name="connsiteX3" fmla="*/ 8530889 w 8530889"/>
                <a:gd name="connsiteY3" fmla="*/ 130807 h 1308068"/>
                <a:gd name="connsiteX4" fmla="*/ 8530889 w 8530889"/>
                <a:gd name="connsiteY4" fmla="*/ 1177261 h 1308068"/>
                <a:gd name="connsiteX5" fmla="*/ 8400082 w 8530889"/>
                <a:gd name="connsiteY5" fmla="*/ 1308068 h 1308068"/>
                <a:gd name="connsiteX6" fmla="*/ 130807 w 8530889"/>
                <a:gd name="connsiteY6" fmla="*/ 1308068 h 1308068"/>
                <a:gd name="connsiteX7" fmla="*/ 0 w 8530889"/>
                <a:gd name="connsiteY7" fmla="*/ 1177261 h 1308068"/>
                <a:gd name="connsiteX8" fmla="*/ 0 w 8530889"/>
                <a:gd name="connsiteY8" fmla="*/ 130807 h 130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30889" h="1308068">
                  <a:moveTo>
                    <a:pt x="0" y="130807"/>
                  </a:moveTo>
                  <a:cubicBezTo>
                    <a:pt x="0" y="58564"/>
                    <a:pt x="58564" y="0"/>
                    <a:pt x="130807" y="0"/>
                  </a:cubicBezTo>
                  <a:lnTo>
                    <a:pt x="8400082" y="0"/>
                  </a:lnTo>
                  <a:cubicBezTo>
                    <a:pt x="8472325" y="0"/>
                    <a:pt x="8530889" y="58564"/>
                    <a:pt x="8530889" y="130807"/>
                  </a:cubicBezTo>
                  <a:lnTo>
                    <a:pt x="8530889" y="1177261"/>
                  </a:lnTo>
                  <a:cubicBezTo>
                    <a:pt x="8530889" y="1249504"/>
                    <a:pt x="8472325" y="1308068"/>
                    <a:pt x="8400082" y="1308068"/>
                  </a:cubicBezTo>
                  <a:lnTo>
                    <a:pt x="130807" y="1308068"/>
                  </a:lnTo>
                  <a:cubicBezTo>
                    <a:pt x="58564" y="1308068"/>
                    <a:pt x="0" y="1249504"/>
                    <a:pt x="0" y="1177261"/>
                  </a:cubicBezTo>
                  <a:lnTo>
                    <a:pt x="0" y="13080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232" tIns="160232" rIns="160232" bIns="16023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 smtClean="0"/>
                <a:t>建置應用語料庫及標準體系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（「邁向華語文教育產業輸出大國八年計畫」子計畫：</a:t>
              </a:r>
              <a:r>
                <a:rPr lang="en-US" altLang="zh-TW" sz="1600" kern="1200" dirty="0" smtClean="0"/>
                <a:t>2013~2020</a:t>
              </a:r>
              <a:r>
                <a:rPr lang="zh-TW" altLang="en-US" sz="1600" kern="1200" dirty="0" smtClean="0"/>
                <a:t>）</a:t>
              </a:r>
              <a:endParaRPr lang="zh-TW" altLang="en-US" sz="1600" kern="1200" dirty="0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177795" y="2431858"/>
            <a:ext cx="3491754" cy="806141"/>
            <a:chOff x="177795" y="2431858"/>
            <a:chExt cx="3491754" cy="806141"/>
          </a:xfrm>
        </p:grpSpPr>
        <p:sp>
          <p:nvSpPr>
            <p:cNvPr id="15" name="圓角矩形 14"/>
            <p:cNvSpPr/>
            <p:nvPr/>
          </p:nvSpPr>
          <p:spPr>
            <a:xfrm>
              <a:off x="177795" y="2431858"/>
              <a:ext cx="3329276" cy="6517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手繪多邊形 15"/>
            <p:cNvSpPr/>
            <p:nvPr/>
          </p:nvSpPr>
          <p:spPr>
            <a:xfrm>
              <a:off x="340273" y="2586212"/>
              <a:ext cx="3329276" cy="651787"/>
            </a:xfrm>
            <a:custGeom>
              <a:avLst/>
              <a:gdLst>
                <a:gd name="connsiteX0" fmla="*/ 0 w 3329276"/>
                <a:gd name="connsiteY0" fmla="*/ 65179 h 651787"/>
                <a:gd name="connsiteX1" fmla="*/ 65179 w 3329276"/>
                <a:gd name="connsiteY1" fmla="*/ 0 h 651787"/>
                <a:gd name="connsiteX2" fmla="*/ 3264097 w 3329276"/>
                <a:gd name="connsiteY2" fmla="*/ 0 h 651787"/>
                <a:gd name="connsiteX3" fmla="*/ 3329276 w 3329276"/>
                <a:gd name="connsiteY3" fmla="*/ 65179 h 651787"/>
                <a:gd name="connsiteX4" fmla="*/ 3329276 w 3329276"/>
                <a:gd name="connsiteY4" fmla="*/ 586608 h 651787"/>
                <a:gd name="connsiteX5" fmla="*/ 3264097 w 3329276"/>
                <a:gd name="connsiteY5" fmla="*/ 651787 h 651787"/>
                <a:gd name="connsiteX6" fmla="*/ 65179 w 3329276"/>
                <a:gd name="connsiteY6" fmla="*/ 651787 h 651787"/>
                <a:gd name="connsiteX7" fmla="*/ 0 w 3329276"/>
                <a:gd name="connsiteY7" fmla="*/ 586608 h 651787"/>
                <a:gd name="connsiteX8" fmla="*/ 0 w 3329276"/>
                <a:gd name="connsiteY8" fmla="*/ 65179 h 65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276" h="651787">
                  <a:moveTo>
                    <a:pt x="0" y="65179"/>
                  </a:moveTo>
                  <a:cubicBezTo>
                    <a:pt x="0" y="29182"/>
                    <a:pt x="29182" y="0"/>
                    <a:pt x="65179" y="0"/>
                  </a:cubicBezTo>
                  <a:lnTo>
                    <a:pt x="3264097" y="0"/>
                  </a:lnTo>
                  <a:cubicBezTo>
                    <a:pt x="3300094" y="0"/>
                    <a:pt x="3329276" y="29182"/>
                    <a:pt x="3329276" y="65179"/>
                  </a:cubicBezTo>
                  <a:lnTo>
                    <a:pt x="3329276" y="586608"/>
                  </a:lnTo>
                  <a:cubicBezTo>
                    <a:pt x="3329276" y="622605"/>
                    <a:pt x="3300094" y="651787"/>
                    <a:pt x="3264097" y="651787"/>
                  </a:cubicBezTo>
                  <a:lnTo>
                    <a:pt x="65179" y="651787"/>
                  </a:lnTo>
                  <a:cubicBezTo>
                    <a:pt x="29182" y="651787"/>
                    <a:pt x="0" y="622605"/>
                    <a:pt x="0" y="586608"/>
                  </a:cubicBezTo>
                  <a:lnTo>
                    <a:pt x="0" y="65179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70" tIns="87670" rIns="87670" bIns="8767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800" kern="1200" dirty="0" smtClean="0"/>
                <a:t>建置華語文應用語料庫</a:t>
              </a:r>
              <a:endParaRPr lang="zh-TW" altLang="en-US" sz="1800" kern="1200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405171" y="3508932"/>
            <a:ext cx="637391" cy="2256875"/>
            <a:chOff x="405171" y="3508932"/>
            <a:chExt cx="637391" cy="2256875"/>
          </a:xfrm>
        </p:grpSpPr>
        <p:sp>
          <p:nvSpPr>
            <p:cNvPr id="17" name="圓角矩形 16"/>
            <p:cNvSpPr/>
            <p:nvPr/>
          </p:nvSpPr>
          <p:spPr>
            <a:xfrm>
              <a:off x="405171" y="3508932"/>
              <a:ext cx="474913" cy="2102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手繪多邊形 17"/>
            <p:cNvSpPr/>
            <p:nvPr/>
          </p:nvSpPr>
          <p:spPr>
            <a:xfrm>
              <a:off x="567649" y="3663287"/>
              <a:ext cx="474913" cy="2102520"/>
            </a:xfrm>
            <a:custGeom>
              <a:avLst/>
              <a:gdLst>
                <a:gd name="connsiteX0" fmla="*/ 0 w 474913"/>
                <a:gd name="connsiteY0" fmla="*/ 47491 h 2102520"/>
                <a:gd name="connsiteX1" fmla="*/ 47491 w 474913"/>
                <a:gd name="connsiteY1" fmla="*/ 0 h 2102520"/>
                <a:gd name="connsiteX2" fmla="*/ 427422 w 474913"/>
                <a:gd name="connsiteY2" fmla="*/ 0 h 2102520"/>
                <a:gd name="connsiteX3" fmla="*/ 474913 w 474913"/>
                <a:gd name="connsiteY3" fmla="*/ 47491 h 2102520"/>
                <a:gd name="connsiteX4" fmla="*/ 474913 w 474913"/>
                <a:gd name="connsiteY4" fmla="*/ 2055029 h 2102520"/>
                <a:gd name="connsiteX5" fmla="*/ 427422 w 474913"/>
                <a:gd name="connsiteY5" fmla="*/ 2102520 h 2102520"/>
                <a:gd name="connsiteX6" fmla="*/ 47491 w 474913"/>
                <a:gd name="connsiteY6" fmla="*/ 2102520 h 2102520"/>
                <a:gd name="connsiteX7" fmla="*/ 0 w 474913"/>
                <a:gd name="connsiteY7" fmla="*/ 2055029 h 2102520"/>
                <a:gd name="connsiteX8" fmla="*/ 0 w 474913"/>
                <a:gd name="connsiteY8" fmla="*/ 47491 h 210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913" h="2102520">
                  <a:moveTo>
                    <a:pt x="0" y="47491"/>
                  </a:moveTo>
                  <a:cubicBezTo>
                    <a:pt x="0" y="21262"/>
                    <a:pt x="21262" y="0"/>
                    <a:pt x="47491" y="0"/>
                  </a:cubicBezTo>
                  <a:lnTo>
                    <a:pt x="427422" y="0"/>
                  </a:lnTo>
                  <a:cubicBezTo>
                    <a:pt x="453651" y="0"/>
                    <a:pt x="474913" y="21262"/>
                    <a:pt x="474913" y="47491"/>
                  </a:cubicBezTo>
                  <a:lnTo>
                    <a:pt x="474913" y="2055029"/>
                  </a:lnTo>
                  <a:cubicBezTo>
                    <a:pt x="474913" y="2081258"/>
                    <a:pt x="453651" y="2102520"/>
                    <a:pt x="427422" y="2102520"/>
                  </a:cubicBezTo>
                  <a:lnTo>
                    <a:pt x="47491" y="2102520"/>
                  </a:lnTo>
                  <a:cubicBezTo>
                    <a:pt x="21262" y="2102520"/>
                    <a:pt x="0" y="2081258"/>
                    <a:pt x="0" y="2055029"/>
                  </a:cubicBezTo>
                  <a:lnTo>
                    <a:pt x="0" y="4749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74870" tIns="74870" rIns="74870" bIns="7487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書面語</a:t>
              </a:r>
              <a:endParaRPr lang="zh-TW" altLang="en-US" sz="1600" kern="1200" dirty="0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1205041" y="3508932"/>
            <a:ext cx="637392" cy="2256875"/>
            <a:chOff x="1205041" y="3508932"/>
            <a:chExt cx="637392" cy="2256875"/>
          </a:xfrm>
        </p:grpSpPr>
        <p:sp>
          <p:nvSpPr>
            <p:cNvPr id="19" name="圓角矩形 18"/>
            <p:cNvSpPr/>
            <p:nvPr/>
          </p:nvSpPr>
          <p:spPr>
            <a:xfrm>
              <a:off x="1205041" y="3508932"/>
              <a:ext cx="474913" cy="2102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手繪多邊形 19"/>
            <p:cNvSpPr/>
            <p:nvPr/>
          </p:nvSpPr>
          <p:spPr>
            <a:xfrm>
              <a:off x="1367520" y="3663287"/>
              <a:ext cx="474913" cy="2102520"/>
            </a:xfrm>
            <a:custGeom>
              <a:avLst/>
              <a:gdLst>
                <a:gd name="connsiteX0" fmla="*/ 0 w 474913"/>
                <a:gd name="connsiteY0" fmla="*/ 47491 h 2102520"/>
                <a:gd name="connsiteX1" fmla="*/ 47491 w 474913"/>
                <a:gd name="connsiteY1" fmla="*/ 0 h 2102520"/>
                <a:gd name="connsiteX2" fmla="*/ 427422 w 474913"/>
                <a:gd name="connsiteY2" fmla="*/ 0 h 2102520"/>
                <a:gd name="connsiteX3" fmla="*/ 474913 w 474913"/>
                <a:gd name="connsiteY3" fmla="*/ 47491 h 2102520"/>
                <a:gd name="connsiteX4" fmla="*/ 474913 w 474913"/>
                <a:gd name="connsiteY4" fmla="*/ 2055029 h 2102520"/>
                <a:gd name="connsiteX5" fmla="*/ 427422 w 474913"/>
                <a:gd name="connsiteY5" fmla="*/ 2102520 h 2102520"/>
                <a:gd name="connsiteX6" fmla="*/ 47491 w 474913"/>
                <a:gd name="connsiteY6" fmla="*/ 2102520 h 2102520"/>
                <a:gd name="connsiteX7" fmla="*/ 0 w 474913"/>
                <a:gd name="connsiteY7" fmla="*/ 2055029 h 2102520"/>
                <a:gd name="connsiteX8" fmla="*/ 0 w 474913"/>
                <a:gd name="connsiteY8" fmla="*/ 47491 h 210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913" h="2102520">
                  <a:moveTo>
                    <a:pt x="0" y="47491"/>
                  </a:moveTo>
                  <a:cubicBezTo>
                    <a:pt x="0" y="21262"/>
                    <a:pt x="21262" y="0"/>
                    <a:pt x="47491" y="0"/>
                  </a:cubicBezTo>
                  <a:lnTo>
                    <a:pt x="427422" y="0"/>
                  </a:lnTo>
                  <a:cubicBezTo>
                    <a:pt x="453651" y="0"/>
                    <a:pt x="474913" y="21262"/>
                    <a:pt x="474913" y="47491"/>
                  </a:cubicBezTo>
                  <a:lnTo>
                    <a:pt x="474913" y="2055029"/>
                  </a:lnTo>
                  <a:cubicBezTo>
                    <a:pt x="474913" y="2081258"/>
                    <a:pt x="453651" y="2102520"/>
                    <a:pt x="427422" y="2102520"/>
                  </a:cubicBezTo>
                  <a:lnTo>
                    <a:pt x="47491" y="2102520"/>
                  </a:lnTo>
                  <a:cubicBezTo>
                    <a:pt x="21262" y="2102520"/>
                    <a:pt x="0" y="2081258"/>
                    <a:pt x="0" y="2055029"/>
                  </a:cubicBezTo>
                  <a:lnTo>
                    <a:pt x="0" y="4749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74870" tIns="74870" rIns="74870" bIns="7487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口語</a:t>
              </a:r>
              <a:endParaRPr lang="zh-TW" altLang="en-US" sz="1600" kern="1200" dirty="0"/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2004911" y="3508932"/>
            <a:ext cx="637392" cy="2256875"/>
            <a:chOff x="2004911" y="3508932"/>
            <a:chExt cx="637392" cy="2256875"/>
          </a:xfrm>
        </p:grpSpPr>
        <p:sp>
          <p:nvSpPr>
            <p:cNvPr id="21" name="圓角矩形 20"/>
            <p:cNvSpPr/>
            <p:nvPr/>
          </p:nvSpPr>
          <p:spPr>
            <a:xfrm>
              <a:off x="2004911" y="3508932"/>
              <a:ext cx="474913" cy="2102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手繪多邊形 21"/>
            <p:cNvSpPr/>
            <p:nvPr/>
          </p:nvSpPr>
          <p:spPr>
            <a:xfrm>
              <a:off x="2167390" y="3663287"/>
              <a:ext cx="474913" cy="2102520"/>
            </a:xfrm>
            <a:custGeom>
              <a:avLst/>
              <a:gdLst>
                <a:gd name="connsiteX0" fmla="*/ 0 w 474913"/>
                <a:gd name="connsiteY0" fmla="*/ 47491 h 2102520"/>
                <a:gd name="connsiteX1" fmla="*/ 47491 w 474913"/>
                <a:gd name="connsiteY1" fmla="*/ 0 h 2102520"/>
                <a:gd name="connsiteX2" fmla="*/ 427422 w 474913"/>
                <a:gd name="connsiteY2" fmla="*/ 0 h 2102520"/>
                <a:gd name="connsiteX3" fmla="*/ 474913 w 474913"/>
                <a:gd name="connsiteY3" fmla="*/ 47491 h 2102520"/>
                <a:gd name="connsiteX4" fmla="*/ 474913 w 474913"/>
                <a:gd name="connsiteY4" fmla="*/ 2055029 h 2102520"/>
                <a:gd name="connsiteX5" fmla="*/ 427422 w 474913"/>
                <a:gd name="connsiteY5" fmla="*/ 2102520 h 2102520"/>
                <a:gd name="connsiteX6" fmla="*/ 47491 w 474913"/>
                <a:gd name="connsiteY6" fmla="*/ 2102520 h 2102520"/>
                <a:gd name="connsiteX7" fmla="*/ 0 w 474913"/>
                <a:gd name="connsiteY7" fmla="*/ 2055029 h 2102520"/>
                <a:gd name="connsiteX8" fmla="*/ 0 w 474913"/>
                <a:gd name="connsiteY8" fmla="*/ 47491 h 210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913" h="2102520">
                  <a:moveTo>
                    <a:pt x="0" y="47491"/>
                  </a:moveTo>
                  <a:cubicBezTo>
                    <a:pt x="0" y="21262"/>
                    <a:pt x="21262" y="0"/>
                    <a:pt x="47491" y="0"/>
                  </a:cubicBezTo>
                  <a:lnTo>
                    <a:pt x="427422" y="0"/>
                  </a:lnTo>
                  <a:cubicBezTo>
                    <a:pt x="453651" y="0"/>
                    <a:pt x="474913" y="21262"/>
                    <a:pt x="474913" y="47491"/>
                  </a:cubicBezTo>
                  <a:lnTo>
                    <a:pt x="474913" y="2055029"/>
                  </a:lnTo>
                  <a:cubicBezTo>
                    <a:pt x="474913" y="2081258"/>
                    <a:pt x="453651" y="2102520"/>
                    <a:pt x="427422" y="2102520"/>
                  </a:cubicBezTo>
                  <a:lnTo>
                    <a:pt x="47491" y="2102520"/>
                  </a:lnTo>
                  <a:cubicBezTo>
                    <a:pt x="21262" y="2102520"/>
                    <a:pt x="0" y="2081258"/>
                    <a:pt x="0" y="2055029"/>
                  </a:cubicBezTo>
                  <a:lnTo>
                    <a:pt x="0" y="4749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74870" tIns="74870" rIns="74870" bIns="7487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華英雙語</a:t>
              </a:r>
              <a:endParaRPr lang="zh-TW" altLang="en-US" sz="1600" kern="1200" dirty="0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2804781" y="3508932"/>
            <a:ext cx="637392" cy="2256875"/>
            <a:chOff x="2804781" y="3508932"/>
            <a:chExt cx="637392" cy="2256875"/>
          </a:xfrm>
        </p:grpSpPr>
        <p:sp>
          <p:nvSpPr>
            <p:cNvPr id="23" name="圓角矩形 22"/>
            <p:cNvSpPr/>
            <p:nvPr/>
          </p:nvSpPr>
          <p:spPr>
            <a:xfrm>
              <a:off x="2804781" y="3508932"/>
              <a:ext cx="474913" cy="2102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手繪多邊形 23"/>
            <p:cNvSpPr/>
            <p:nvPr/>
          </p:nvSpPr>
          <p:spPr>
            <a:xfrm>
              <a:off x="2967260" y="3663287"/>
              <a:ext cx="474913" cy="2102520"/>
            </a:xfrm>
            <a:custGeom>
              <a:avLst/>
              <a:gdLst>
                <a:gd name="connsiteX0" fmla="*/ 0 w 474913"/>
                <a:gd name="connsiteY0" fmla="*/ 47491 h 2102520"/>
                <a:gd name="connsiteX1" fmla="*/ 47491 w 474913"/>
                <a:gd name="connsiteY1" fmla="*/ 0 h 2102520"/>
                <a:gd name="connsiteX2" fmla="*/ 427422 w 474913"/>
                <a:gd name="connsiteY2" fmla="*/ 0 h 2102520"/>
                <a:gd name="connsiteX3" fmla="*/ 474913 w 474913"/>
                <a:gd name="connsiteY3" fmla="*/ 47491 h 2102520"/>
                <a:gd name="connsiteX4" fmla="*/ 474913 w 474913"/>
                <a:gd name="connsiteY4" fmla="*/ 2055029 h 2102520"/>
                <a:gd name="connsiteX5" fmla="*/ 427422 w 474913"/>
                <a:gd name="connsiteY5" fmla="*/ 2102520 h 2102520"/>
                <a:gd name="connsiteX6" fmla="*/ 47491 w 474913"/>
                <a:gd name="connsiteY6" fmla="*/ 2102520 h 2102520"/>
                <a:gd name="connsiteX7" fmla="*/ 0 w 474913"/>
                <a:gd name="connsiteY7" fmla="*/ 2055029 h 2102520"/>
                <a:gd name="connsiteX8" fmla="*/ 0 w 474913"/>
                <a:gd name="connsiteY8" fmla="*/ 47491 h 210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913" h="2102520">
                  <a:moveTo>
                    <a:pt x="0" y="47491"/>
                  </a:moveTo>
                  <a:cubicBezTo>
                    <a:pt x="0" y="21262"/>
                    <a:pt x="21262" y="0"/>
                    <a:pt x="47491" y="0"/>
                  </a:cubicBezTo>
                  <a:lnTo>
                    <a:pt x="427422" y="0"/>
                  </a:lnTo>
                  <a:cubicBezTo>
                    <a:pt x="453651" y="0"/>
                    <a:pt x="474913" y="21262"/>
                    <a:pt x="474913" y="47491"/>
                  </a:cubicBezTo>
                  <a:lnTo>
                    <a:pt x="474913" y="2055029"/>
                  </a:lnTo>
                  <a:cubicBezTo>
                    <a:pt x="474913" y="2081258"/>
                    <a:pt x="453651" y="2102520"/>
                    <a:pt x="427422" y="2102520"/>
                  </a:cubicBezTo>
                  <a:lnTo>
                    <a:pt x="47491" y="2102520"/>
                  </a:lnTo>
                  <a:cubicBezTo>
                    <a:pt x="21262" y="2102520"/>
                    <a:pt x="0" y="2081258"/>
                    <a:pt x="0" y="2055029"/>
                  </a:cubicBezTo>
                  <a:lnTo>
                    <a:pt x="0" y="4749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74870" tIns="74870" rIns="74870" bIns="7487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smtClean="0"/>
                <a:t>華語中介語</a:t>
              </a:r>
              <a:endParaRPr lang="zh-TW" altLang="en-US" sz="1600" kern="1200" dirty="0"/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4954688" y="3083645"/>
            <a:ext cx="2320291" cy="425287"/>
            <a:chOff x="4954688" y="3083645"/>
            <a:chExt cx="2320291" cy="425287"/>
          </a:xfrm>
        </p:grpSpPr>
        <p:sp>
          <p:nvSpPr>
            <p:cNvPr id="3" name="手繪多邊形 2"/>
            <p:cNvSpPr/>
            <p:nvPr/>
          </p:nvSpPr>
          <p:spPr>
            <a:xfrm>
              <a:off x="6146427" y="3083645"/>
              <a:ext cx="1128552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9820"/>
                  </a:lnTo>
                  <a:lnTo>
                    <a:pt x="1128552" y="289820"/>
                  </a:lnTo>
                  <a:lnTo>
                    <a:pt x="1128552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手繪多邊形 4"/>
            <p:cNvSpPr/>
            <p:nvPr/>
          </p:nvSpPr>
          <p:spPr>
            <a:xfrm>
              <a:off x="6037521" y="3083645"/>
              <a:ext cx="91440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8906" y="0"/>
                  </a:moveTo>
                  <a:lnTo>
                    <a:pt x="108906" y="289820"/>
                  </a:lnTo>
                  <a:lnTo>
                    <a:pt x="45720" y="289820"/>
                  </a:lnTo>
                  <a:lnTo>
                    <a:pt x="45720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手繪多邊形 5"/>
            <p:cNvSpPr/>
            <p:nvPr/>
          </p:nvSpPr>
          <p:spPr>
            <a:xfrm>
              <a:off x="4954688" y="3083645"/>
              <a:ext cx="1191738" cy="425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91738" y="0"/>
                  </a:moveTo>
                  <a:lnTo>
                    <a:pt x="1191738" y="289820"/>
                  </a:lnTo>
                  <a:lnTo>
                    <a:pt x="0" y="289820"/>
                  </a:lnTo>
                  <a:lnTo>
                    <a:pt x="0" y="42528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3" name="群組 42"/>
          <p:cNvGrpSpPr/>
          <p:nvPr/>
        </p:nvGrpSpPr>
        <p:grpSpPr>
          <a:xfrm>
            <a:off x="3832028" y="2431858"/>
            <a:ext cx="4791276" cy="806141"/>
            <a:chOff x="3832028" y="2431858"/>
            <a:chExt cx="4791276" cy="806141"/>
          </a:xfrm>
        </p:grpSpPr>
        <p:sp>
          <p:nvSpPr>
            <p:cNvPr id="25" name="圓角矩形 24"/>
            <p:cNvSpPr/>
            <p:nvPr/>
          </p:nvSpPr>
          <p:spPr>
            <a:xfrm>
              <a:off x="3832028" y="2431858"/>
              <a:ext cx="4628798" cy="6517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手繪多邊形 25"/>
            <p:cNvSpPr/>
            <p:nvPr/>
          </p:nvSpPr>
          <p:spPr>
            <a:xfrm>
              <a:off x="3994506" y="2586212"/>
              <a:ext cx="4628798" cy="651787"/>
            </a:xfrm>
            <a:custGeom>
              <a:avLst/>
              <a:gdLst>
                <a:gd name="connsiteX0" fmla="*/ 0 w 4628798"/>
                <a:gd name="connsiteY0" fmla="*/ 65179 h 651787"/>
                <a:gd name="connsiteX1" fmla="*/ 65179 w 4628798"/>
                <a:gd name="connsiteY1" fmla="*/ 0 h 651787"/>
                <a:gd name="connsiteX2" fmla="*/ 4563619 w 4628798"/>
                <a:gd name="connsiteY2" fmla="*/ 0 h 651787"/>
                <a:gd name="connsiteX3" fmla="*/ 4628798 w 4628798"/>
                <a:gd name="connsiteY3" fmla="*/ 65179 h 651787"/>
                <a:gd name="connsiteX4" fmla="*/ 4628798 w 4628798"/>
                <a:gd name="connsiteY4" fmla="*/ 586608 h 651787"/>
                <a:gd name="connsiteX5" fmla="*/ 4563619 w 4628798"/>
                <a:gd name="connsiteY5" fmla="*/ 651787 h 651787"/>
                <a:gd name="connsiteX6" fmla="*/ 65179 w 4628798"/>
                <a:gd name="connsiteY6" fmla="*/ 651787 h 651787"/>
                <a:gd name="connsiteX7" fmla="*/ 0 w 4628798"/>
                <a:gd name="connsiteY7" fmla="*/ 586608 h 651787"/>
                <a:gd name="connsiteX8" fmla="*/ 0 w 4628798"/>
                <a:gd name="connsiteY8" fmla="*/ 65179 h 65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28798" h="651787">
                  <a:moveTo>
                    <a:pt x="0" y="65179"/>
                  </a:moveTo>
                  <a:cubicBezTo>
                    <a:pt x="0" y="29182"/>
                    <a:pt x="29182" y="0"/>
                    <a:pt x="65179" y="0"/>
                  </a:cubicBezTo>
                  <a:lnTo>
                    <a:pt x="4563619" y="0"/>
                  </a:lnTo>
                  <a:cubicBezTo>
                    <a:pt x="4599616" y="0"/>
                    <a:pt x="4628798" y="29182"/>
                    <a:pt x="4628798" y="65179"/>
                  </a:cubicBezTo>
                  <a:lnTo>
                    <a:pt x="4628798" y="586608"/>
                  </a:lnTo>
                  <a:cubicBezTo>
                    <a:pt x="4628798" y="622605"/>
                    <a:pt x="4599616" y="651787"/>
                    <a:pt x="4563619" y="651787"/>
                  </a:cubicBezTo>
                  <a:lnTo>
                    <a:pt x="65179" y="651787"/>
                  </a:lnTo>
                  <a:cubicBezTo>
                    <a:pt x="29182" y="651787"/>
                    <a:pt x="0" y="622605"/>
                    <a:pt x="0" y="586608"/>
                  </a:cubicBezTo>
                  <a:lnTo>
                    <a:pt x="0" y="65179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70" tIns="87670" rIns="87670" bIns="8767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800" kern="1200" dirty="0" smtClean="0"/>
                <a:t>以語料庫為基礎，訂定華語文分級</a:t>
              </a:r>
            </a:p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800" kern="1200" dirty="0" smtClean="0"/>
                <a:t>標準及訂定國際接軌之華語文能力指標</a:t>
              </a: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4639802" y="3508932"/>
            <a:ext cx="792250" cy="2288019"/>
            <a:chOff x="4639802" y="3508932"/>
            <a:chExt cx="792250" cy="2288019"/>
          </a:xfrm>
        </p:grpSpPr>
        <p:sp>
          <p:nvSpPr>
            <p:cNvPr id="27" name="圓角矩形 26"/>
            <p:cNvSpPr/>
            <p:nvPr/>
          </p:nvSpPr>
          <p:spPr>
            <a:xfrm>
              <a:off x="4639802" y="3508932"/>
              <a:ext cx="629771" cy="21336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手繪多邊形 27"/>
            <p:cNvSpPr/>
            <p:nvPr/>
          </p:nvSpPr>
          <p:spPr>
            <a:xfrm>
              <a:off x="4802281" y="3663287"/>
              <a:ext cx="629771" cy="2133664"/>
            </a:xfrm>
            <a:custGeom>
              <a:avLst/>
              <a:gdLst>
                <a:gd name="connsiteX0" fmla="*/ 0 w 629771"/>
                <a:gd name="connsiteY0" fmla="*/ 62977 h 2133664"/>
                <a:gd name="connsiteX1" fmla="*/ 62977 w 629771"/>
                <a:gd name="connsiteY1" fmla="*/ 0 h 2133664"/>
                <a:gd name="connsiteX2" fmla="*/ 566794 w 629771"/>
                <a:gd name="connsiteY2" fmla="*/ 0 h 2133664"/>
                <a:gd name="connsiteX3" fmla="*/ 629771 w 629771"/>
                <a:gd name="connsiteY3" fmla="*/ 62977 h 2133664"/>
                <a:gd name="connsiteX4" fmla="*/ 629771 w 629771"/>
                <a:gd name="connsiteY4" fmla="*/ 2070687 h 2133664"/>
                <a:gd name="connsiteX5" fmla="*/ 566794 w 629771"/>
                <a:gd name="connsiteY5" fmla="*/ 2133664 h 2133664"/>
                <a:gd name="connsiteX6" fmla="*/ 62977 w 629771"/>
                <a:gd name="connsiteY6" fmla="*/ 2133664 h 2133664"/>
                <a:gd name="connsiteX7" fmla="*/ 0 w 629771"/>
                <a:gd name="connsiteY7" fmla="*/ 2070687 h 2133664"/>
                <a:gd name="connsiteX8" fmla="*/ 0 w 629771"/>
                <a:gd name="connsiteY8" fmla="*/ 62977 h 213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1" h="2133664">
                  <a:moveTo>
                    <a:pt x="0" y="62977"/>
                  </a:moveTo>
                  <a:cubicBezTo>
                    <a:pt x="0" y="28196"/>
                    <a:pt x="28196" y="0"/>
                    <a:pt x="62977" y="0"/>
                  </a:cubicBezTo>
                  <a:lnTo>
                    <a:pt x="566794" y="0"/>
                  </a:lnTo>
                  <a:cubicBezTo>
                    <a:pt x="601575" y="0"/>
                    <a:pt x="629771" y="28196"/>
                    <a:pt x="629771" y="62977"/>
                  </a:cubicBezTo>
                  <a:lnTo>
                    <a:pt x="629771" y="2070687"/>
                  </a:lnTo>
                  <a:cubicBezTo>
                    <a:pt x="629771" y="2105468"/>
                    <a:pt x="601575" y="2133664"/>
                    <a:pt x="566794" y="2133664"/>
                  </a:cubicBezTo>
                  <a:lnTo>
                    <a:pt x="62977" y="2133664"/>
                  </a:lnTo>
                  <a:cubicBezTo>
                    <a:pt x="28196" y="2133664"/>
                    <a:pt x="0" y="2105468"/>
                    <a:pt x="0" y="2070687"/>
                  </a:cubicBezTo>
                  <a:lnTo>
                    <a:pt x="0" y="62977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79405" tIns="79405" rIns="79405" bIns="7940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600" kern="1200" dirty="0" smtClean="0"/>
                <a:t>訂定國際接軌之</a:t>
              </a:r>
              <a:endParaRPr lang="en-US" altLang="zh-TW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600" kern="1200" dirty="0" smtClean="0"/>
                <a:t>華語文能力指標</a:t>
              </a: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5594531" y="3508932"/>
            <a:ext cx="1139898" cy="2263821"/>
            <a:chOff x="5594531" y="3508932"/>
            <a:chExt cx="1139898" cy="2263821"/>
          </a:xfrm>
        </p:grpSpPr>
        <p:sp>
          <p:nvSpPr>
            <p:cNvPr id="29" name="圓角矩形 28"/>
            <p:cNvSpPr/>
            <p:nvPr/>
          </p:nvSpPr>
          <p:spPr>
            <a:xfrm>
              <a:off x="5594531" y="3508932"/>
              <a:ext cx="977420" cy="21094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手繪多邊形 29"/>
            <p:cNvSpPr/>
            <p:nvPr/>
          </p:nvSpPr>
          <p:spPr>
            <a:xfrm>
              <a:off x="5757009" y="3663287"/>
              <a:ext cx="977420" cy="2109466"/>
            </a:xfrm>
            <a:custGeom>
              <a:avLst/>
              <a:gdLst>
                <a:gd name="connsiteX0" fmla="*/ 0 w 977420"/>
                <a:gd name="connsiteY0" fmla="*/ 97742 h 2109466"/>
                <a:gd name="connsiteX1" fmla="*/ 97742 w 977420"/>
                <a:gd name="connsiteY1" fmla="*/ 0 h 2109466"/>
                <a:gd name="connsiteX2" fmla="*/ 879678 w 977420"/>
                <a:gd name="connsiteY2" fmla="*/ 0 h 2109466"/>
                <a:gd name="connsiteX3" fmla="*/ 977420 w 977420"/>
                <a:gd name="connsiteY3" fmla="*/ 97742 h 2109466"/>
                <a:gd name="connsiteX4" fmla="*/ 977420 w 977420"/>
                <a:gd name="connsiteY4" fmla="*/ 2011724 h 2109466"/>
                <a:gd name="connsiteX5" fmla="*/ 879678 w 977420"/>
                <a:gd name="connsiteY5" fmla="*/ 2109466 h 2109466"/>
                <a:gd name="connsiteX6" fmla="*/ 97742 w 977420"/>
                <a:gd name="connsiteY6" fmla="*/ 2109466 h 2109466"/>
                <a:gd name="connsiteX7" fmla="*/ 0 w 977420"/>
                <a:gd name="connsiteY7" fmla="*/ 2011724 h 2109466"/>
                <a:gd name="connsiteX8" fmla="*/ 0 w 977420"/>
                <a:gd name="connsiteY8" fmla="*/ 97742 h 210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7420" h="2109466">
                  <a:moveTo>
                    <a:pt x="0" y="97742"/>
                  </a:moveTo>
                  <a:cubicBezTo>
                    <a:pt x="0" y="43761"/>
                    <a:pt x="43761" y="0"/>
                    <a:pt x="97742" y="0"/>
                  </a:cubicBezTo>
                  <a:lnTo>
                    <a:pt x="879678" y="0"/>
                  </a:lnTo>
                  <a:cubicBezTo>
                    <a:pt x="933659" y="0"/>
                    <a:pt x="977420" y="43761"/>
                    <a:pt x="977420" y="97742"/>
                  </a:cubicBezTo>
                  <a:lnTo>
                    <a:pt x="977420" y="2011724"/>
                  </a:lnTo>
                  <a:cubicBezTo>
                    <a:pt x="977420" y="2065705"/>
                    <a:pt x="933659" y="2109466"/>
                    <a:pt x="879678" y="2109466"/>
                  </a:cubicBezTo>
                  <a:lnTo>
                    <a:pt x="97742" y="2109466"/>
                  </a:lnTo>
                  <a:cubicBezTo>
                    <a:pt x="43761" y="2109466"/>
                    <a:pt x="0" y="2065705"/>
                    <a:pt x="0" y="2011724"/>
                  </a:cubicBezTo>
                  <a:lnTo>
                    <a:pt x="0" y="97742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89588" tIns="89588" rIns="89588" bIns="8958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研訂華語文聽、說、讀、寫、譯各級能力指標</a:t>
              </a: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6896907" y="3508932"/>
            <a:ext cx="918622" cy="2294965"/>
            <a:chOff x="6896907" y="3508932"/>
            <a:chExt cx="918622" cy="2294965"/>
          </a:xfrm>
        </p:grpSpPr>
        <p:sp>
          <p:nvSpPr>
            <p:cNvPr id="31" name="圓角矩形 30"/>
            <p:cNvSpPr/>
            <p:nvPr/>
          </p:nvSpPr>
          <p:spPr>
            <a:xfrm>
              <a:off x="6896907" y="3508932"/>
              <a:ext cx="756143" cy="21406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手繪多邊形 31"/>
            <p:cNvSpPr/>
            <p:nvPr/>
          </p:nvSpPr>
          <p:spPr>
            <a:xfrm>
              <a:off x="7059386" y="3663287"/>
              <a:ext cx="756143" cy="2140610"/>
            </a:xfrm>
            <a:custGeom>
              <a:avLst/>
              <a:gdLst>
                <a:gd name="connsiteX0" fmla="*/ 0 w 756143"/>
                <a:gd name="connsiteY0" fmla="*/ 75614 h 2140610"/>
                <a:gd name="connsiteX1" fmla="*/ 75614 w 756143"/>
                <a:gd name="connsiteY1" fmla="*/ 0 h 2140610"/>
                <a:gd name="connsiteX2" fmla="*/ 680529 w 756143"/>
                <a:gd name="connsiteY2" fmla="*/ 0 h 2140610"/>
                <a:gd name="connsiteX3" fmla="*/ 756143 w 756143"/>
                <a:gd name="connsiteY3" fmla="*/ 75614 h 2140610"/>
                <a:gd name="connsiteX4" fmla="*/ 756143 w 756143"/>
                <a:gd name="connsiteY4" fmla="*/ 2064996 h 2140610"/>
                <a:gd name="connsiteX5" fmla="*/ 680529 w 756143"/>
                <a:gd name="connsiteY5" fmla="*/ 2140610 h 2140610"/>
                <a:gd name="connsiteX6" fmla="*/ 75614 w 756143"/>
                <a:gd name="connsiteY6" fmla="*/ 2140610 h 2140610"/>
                <a:gd name="connsiteX7" fmla="*/ 0 w 756143"/>
                <a:gd name="connsiteY7" fmla="*/ 2064996 h 2140610"/>
                <a:gd name="connsiteX8" fmla="*/ 0 w 756143"/>
                <a:gd name="connsiteY8" fmla="*/ 75614 h 214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143" h="2140610">
                  <a:moveTo>
                    <a:pt x="0" y="75614"/>
                  </a:moveTo>
                  <a:cubicBezTo>
                    <a:pt x="0" y="33854"/>
                    <a:pt x="33854" y="0"/>
                    <a:pt x="75614" y="0"/>
                  </a:cubicBezTo>
                  <a:lnTo>
                    <a:pt x="680529" y="0"/>
                  </a:lnTo>
                  <a:cubicBezTo>
                    <a:pt x="722289" y="0"/>
                    <a:pt x="756143" y="33854"/>
                    <a:pt x="756143" y="75614"/>
                  </a:cubicBezTo>
                  <a:lnTo>
                    <a:pt x="756143" y="2064996"/>
                  </a:lnTo>
                  <a:cubicBezTo>
                    <a:pt x="756143" y="2106756"/>
                    <a:pt x="722289" y="2140610"/>
                    <a:pt x="680529" y="2140610"/>
                  </a:cubicBezTo>
                  <a:lnTo>
                    <a:pt x="75614" y="2140610"/>
                  </a:lnTo>
                  <a:cubicBezTo>
                    <a:pt x="33854" y="2140610"/>
                    <a:pt x="0" y="2106756"/>
                    <a:pt x="0" y="2064996"/>
                  </a:cubicBezTo>
                  <a:lnTo>
                    <a:pt x="0" y="75614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eaVert" wrap="square" lIns="83107" tIns="83107" rIns="83107" bIns="8310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kern="1200" dirty="0" smtClean="0"/>
                <a:t>研訂華語文漢字、詞彙、語法之分級標準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05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9466" y="1007427"/>
            <a:ext cx="6466658" cy="726749"/>
          </a:xfrm>
        </p:spPr>
        <p:txBody>
          <a:bodyPr>
            <a:noAutofit/>
          </a:bodyPr>
          <a:lstStyle/>
          <a:p>
            <a:r>
              <a:rPr lang="zh-TW" altLang="en-US" sz="30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建置應用語料庫</a:t>
            </a:r>
            <a:r>
              <a:rPr lang="en-US" altLang="zh-TW" sz="30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—</a:t>
            </a:r>
            <a:r>
              <a:rPr lang="zh-TW" altLang="en-US" sz="30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華語文語料庫</a:t>
            </a:r>
            <a:r>
              <a:rPr lang="en-US" altLang="zh-TW" sz="3000" dirty="0">
                <a:latin typeface="+mn-lt"/>
                <a:ea typeface="Microsoft YaHei" panose="020B0503020204020204" pitchFamily="34" charset="-122"/>
                <a:cs typeface="Times New Roman" pitchFamily="18" charset="0"/>
              </a:rPr>
              <a:t>(</a:t>
            </a:r>
            <a:r>
              <a:rPr lang="en-US" altLang="zh-TW" sz="3000" dirty="0" err="1">
                <a:latin typeface="+mn-lt"/>
                <a:ea typeface="Microsoft YaHei" panose="020B0503020204020204" pitchFamily="34" charset="-122"/>
                <a:cs typeface="Times New Roman" pitchFamily="18" charset="0"/>
              </a:rPr>
              <a:t>COCT</a:t>
            </a:r>
            <a:r>
              <a:rPr lang="en-US" altLang="zh-TW" sz="3000" dirty="0">
                <a:latin typeface="+mn-lt"/>
                <a:ea typeface="Microsoft YaHei" panose="020B0503020204020204" pitchFamily="34" charset="-122"/>
                <a:cs typeface="Times New Roman" pitchFamily="18" charset="0"/>
              </a:rPr>
              <a:t>)</a:t>
            </a:r>
            <a:endParaRPr lang="zh-TW" altLang="en-US" sz="3000" dirty="0">
              <a:latin typeface="+mn-lt"/>
              <a:ea typeface="Microsoft YaHei" panose="020B0503020204020204" pitchFamily="34" charset="-122"/>
            </a:endParaRPr>
          </a:p>
        </p:txBody>
      </p:sp>
      <p:sp>
        <p:nvSpPr>
          <p:cNvPr id="7" name="拱形 6"/>
          <p:cNvSpPr/>
          <p:nvPr/>
        </p:nvSpPr>
        <p:spPr>
          <a:xfrm>
            <a:off x="2573303" y="2455861"/>
            <a:ext cx="3398160" cy="3003056"/>
          </a:xfrm>
          <a:prstGeom prst="blockArc">
            <a:avLst>
              <a:gd name="adj1" fmla="val 11136026"/>
              <a:gd name="adj2" fmla="val 16714600"/>
              <a:gd name="adj3" fmla="val 4641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拱形 7"/>
          <p:cNvSpPr/>
          <p:nvPr/>
        </p:nvSpPr>
        <p:spPr>
          <a:xfrm>
            <a:off x="2630353" y="2288488"/>
            <a:ext cx="3398160" cy="2944778"/>
          </a:xfrm>
          <a:prstGeom prst="blockArc">
            <a:avLst>
              <a:gd name="adj1" fmla="val 4878913"/>
              <a:gd name="adj2" fmla="val 10403642"/>
              <a:gd name="adj3" fmla="val 4641"/>
            </a:avLst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拱形 8"/>
          <p:cNvSpPr/>
          <p:nvPr/>
        </p:nvSpPr>
        <p:spPr>
          <a:xfrm>
            <a:off x="3318526" y="2258070"/>
            <a:ext cx="3398160" cy="2921806"/>
          </a:xfrm>
          <a:prstGeom prst="blockArc">
            <a:avLst>
              <a:gd name="adj1" fmla="val 391233"/>
              <a:gd name="adj2" fmla="val 5834084"/>
              <a:gd name="adj3" fmla="val 4641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拱形 9"/>
          <p:cNvSpPr/>
          <p:nvPr/>
        </p:nvSpPr>
        <p:spPr>
          <a:xfrm>
            <a:off x="3305093" y="2472326"/>
            <a:ext cx="3398160" cy="2957113"/>
          </a:xfrm>
          <a:prstGeom prst="blockArc">
            <a:avLst>
              <a:gd name="adj1" fmla="val 15768845"/>
              <a:gd name="adj2" fmla="val 21235243"/>
              <a:gd name="adj3" fmla="val 4641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手繪多邊形 10"/>
          <p:cNvSpPr/>
          <p:nvPr/>
        </p:nvSpPr>
        <p:spPr>
          <a:xfrm>
            <a:off x="3720705" y="3093546"/>
            <a:ext cx="1885835" cy="1564613"/>
          </a:xfrm>
          <a:custGeom>
            <a:avLst/>
            <a:gdLst>
              <a:gd name="connsiteX0" fmla="*/ 0 w 2238232"/>
              <a:gd name="connsiteY0" fmla="*/ 1043076 h 2086151"/>
              <a:gd name="connsiteX1" fmla="*/ 1119116 w 2238232"/>
              <a:gd name="connsiteY1" fmla="*/ 0 h 2086151"/>
              <a:gd name="connsiteX2" fmla="*/ 2238232 w 2238232"/>
              <a:gd name="connsiteY2" fmla="*/ 1043076 h 2086151"/>
              <a:gd name="connsiteX3" fmla="*/ 1119116 w 2238232"/>
              <a:gd name="connsiteY3" fmla="*/ 2086152 h 2086151"/>
              <a:gd name="connsiteX4" fmla="*/ 0 w 2238232"/>
              <a:gd name="connsiteY4" fmla="*/ 1043076 h 208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232" h="2086151">
                <a:moveTo>
                  <a:pt x="0" y="1043076"/>
                </a:moveTo>
                <a:cubicBezTo>
                  <a:pt x="0" y="467001"/>
                  <a:pt x="501045" y="0"/>
                  <a:pt x="1119116" y="0"/>
                </a:cubicBezTo>
                <a:cubicBezTo>
                  <a:pt x="1737187" y="0"/>
                  <a:pt x="2238232" y="467001"/>
                  <a:pt x="2238232" y="1043076"/>
                </a:cubicBezTo>
                <a:cubicBezTo>
                  <a:pt x="2238232" y="1619151"/>
                  <a:pt x="1737187" y="2086152"/>
                  <a:pt x="1119116" y="2086152"/>
                </a:cubicBezTo>
                <a:cubicBezTo>
                  <a:pt x="501045" y="2086152"/>
                  <a:pt x="0" y="1619151"/>
                  <a:pt x="0" y="104307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886" tIns="248183" rIns="264886" bIns="248183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5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華語文語料庫</a:t>
            </a:r>
            <a:r>
              <a:rPr lang="en-US" altLang="zh-TW" sz="15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Corpus of Contemporary Taiwanese Mandarin (COCT)</a:t>
            </a:r>
            <a:endParaRPr lang="zh-TW" altLang="en-US" sz="15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3305093" y="4738698"/>
            <a:ext cx="2653019" cy="1095230"/>
          </a:xfrm>
          <a:custGeom>
            <a:avLst/>
            <a:gdLst>
              <a:gd name="connsiteX0" fmla="*/ 0 w 3537358"/>
              <a:gd name="connsiteY0" fmla="*/ 730153 h 1460306"/>
              <a:gd name="connsiteX1" fmla="*/ 1768679 w 3537358"/>
              <a:gd name="connsiteY1" fmla="*/ 0 h 1460306"/>
              <a:gd name="connsiteX2" fmla="*/ 3537358 w 3537358"/>
              <a:gd name="connsiteY2" fmla="*/ 730153 h 1460306"/>
              <a:gd name="connsiteX3" fmla="*/ 1768679 w 3537358"/>
              <a:gd name="connsiteY3" fmla="*/ 1460306 h 1460306"/>
              <a:gd name="connsiteX4" fmla="*/ 0 w 3537358"/>
              <a:gd name="connsiteY4" fmla="*/ 730153 h 14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358" h="1460306">
                <a:moveTo>
                  <a:pt x="0" y="730153"/>
                </a:moveTo>
                <a:cubicBezTo>
                  <a:pt x="0" y="326901"/>
                  <a:pt x="791865" y="0"/>
                  <a:pt x="1768679" y="0"/>
                </a:cubicBezTo>
                <a:cubicBezTo>
                  <a:pt x="2745493" y="0"/>
                  <a:pt x="3537358" y="326901"/>
                  <a:pt x="3537358" y="730153"/>
                </a:cubicBezTo>
                <a:cubicBezTo>
                  <a:pt x="3537358" y="1133405"/>
                  <a:pt x="2745493" y="1460306"/>
                  <a:pt x="1768679" y="1460306"/>
                </a:cubicBezTo>
                <a:cubicBezTo>
                  <a:pt x="791865" y="1460306"/>
                  <a:pt x="0" y="1133405"/>
                  <a:pt x="0" y="73015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1386" tIns="183253" rIns="411386" bIns="18325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華語中介語語料 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147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字</a:t>
            </a:r>
          </a:p>
        </p:txBody>
      </p:sp>
      <p:sp>
        <p:nvSpPr>
          <p:cNvPr id="13" name="手繪多邊形 12"/>
          <p:cNvSpPr/>
          <p:nvPr/>
        </p:nvSpPr>
        <p:spPr>
          <a:xfrm>
            <a:off x="5663591" y="3311708"/>
            <a:ext cx="1693094" cy="1095230"/>
          </a:xfrm>
          <a:custGeom>
            <a:avLst/>
            <a:gdLst>
              <a:gd name="connsiteX0" fmla="*/ 0 w 2257458"/>
              <a:gd name="connsiteY0" fmla="*/ 730153 h 1460306"/>
              <a:gd name="connsiteX1" fmla="*/ 1128729 w 2257458"/>
              <a:gd name="connsiteY1" fmla="*/ 0 h 1460306"/>
              <a:gd name="connsiteX2" fmla="*/ 2257458 w 2257458"/>
              <a:gd name="connsiteY2" fmla="*/ 730153 h 1460306"/>
              <a:gd name="connsiteX3" fmla="*/ 1128729 w 2257458"/>
              <a:gd name="connsiteY3" fmla="*/ 1460306 h 1460306"/>
              <a:gd name="connsiteX4" fmla="*/ 0 w 2257458"/>
              <a:gd name="connsiteY4" fmla="*/ 730153 h 14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458" h="1460306">
                <a:moveTo>
                  <a:pt x="0" y="730153"/>
                </a:moveTo>
                <a:cubicBezTo>
                  <a:pt x="0" y="326901"/>
                  <a:pt x="505349" y="0"/>
                  <a:pt x="1128729" y="0"/>
                </a:cubicBezTo>
                <a:cubicBezTo>
                  <a:pt x="1752109" y="0"/>
                  <a:pt x="2257458" y="326901"/>
                  <a:pt x="2257458" y="730153"/>
                </a:cubicBezTo>
                <a:cubicBezTo>
                  <a:pt x="2257458" y="1133405"/>
                  <a:pt x="1752109" y="1460306"/>
                  <a:pt x="1128729" y="1460306"/>
                </a:cubicBezTo>
                <a:cubicBezTo>
                  <a:pt x="505349" y="1460306"/>
                  <a:pt x="0" y="1133405"/>
                  <a:pt x="0" y="73015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808" tIns="183253" rIns="270808" bIns="18325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雙語語料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1,160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萬字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3269531" y="1813210"/>
            <a:ext cx="2765367" cy="1098800"/>
          </a:xfrm>
          <a:custGeom>
            <a:avLst/>
            <a:gdLst>
              <a:gd name="connsiteX0" fmla="*/ 0 w 3687156"/>
              <a:gd name="connsiteY0" fmla="*/ 732533 h 1465066"/>
              <a:gd name="connsiteX1" fmla="*/ 1843578 w 3687156"/>
              <a:gd name="connsiteY1" fmla="*/ 0 h 1465066"/>
              <a:gd name="connsiteX2" fmla="*/ 3687156 w 3687156"/>
              <a:gd name="connsiteY2" fmla="*/ 732533 h 1465066"/>
              <a:gd name="connsiteX3" fmla="*/ 1843578 w 3687156"/>
              <a:gd name="connsiteY3" fmla="*/ 1465066 h 1465066"/>
              <a:gd name="connsiteX4" fmla="*/ 0 w 3687156"/>
              <a:gd name="connsiteY4" fmla="*/ 732533 h 146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7156" h="1465066">
                <a:moveTo>
                  <a:pt x="0" y="732533"/>
                </a:moveTo>
                <a:cubicBezTo>
                  <a:pt x="0" y="327966"/>
                  <a:pt x="825398" y="0"/>
                  <a:pt x="1843578" y="0"/>
                </a:cubicBezTo>
                <a:cubicBezTo>
                  <a:pt x="2861758" y="0"/>
                  <a:pt x="3687156" y="327966"/>
                  <a:pt x="3687156" y="732533"/>
                </a:cubicBezTo>
                <a:cubicBezTo>
                  <a:pt x="3687156" y="1137100"/>
                  <a:pt x="2861758" y="1465066"/>
                  <a:pt x="1843578" y="1465066"/>
                </a:cubicBezTo>
                <a:cubicBezTo>
                  <a:pt x="825398" y="1465066"/>
                  <a:pt x="0" y="1137100"/>
                  <a:pt x="0" y="732533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838" tIns="183776" rIns="427838" bIns="18377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書面語語料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31</a:t>
            </a:r>
            <a:r>
              <a:rPr lang="zh-TW" altLang="en-US" b="1" dirty="0">
                <a:latin typeface="Times New Roman"/>
                <a:ea typeface="標楷體"/>
                <a:cs typeface="Times New Roman"/>
              </a:rPr>
              <a:t>億</a:t>
            </a:r>
            <a:r>
              <a:rPr lang="en-US" altLang="zh-TW" b="1" dirty="0">
                <a:latin typeface="Times New Roman"/>
                <a:ea typeface="標楷體"/>
                <a:cs typeface="Times New Roman"/>
              </a:rPr>
              <a:t>5</a:t>
            </a:r>
            <a:r>
              <a:rPr lang="en-GB" b="1" dirty="0">
                <a:latin typeface="Times New Roman"/>
                <a:ea typeface="標楷體"/>
              </a:rPr>
              <a:t>,000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萬字</a:t>
            </a:r>
          </a:p>
        </p:txBody>
      </p:sp>
      <p:sp>
        <p:nvSpPr>
          <p:cNvPr id="15" name="手繪多邊形 14"/>
          <p:cNvSpPr/>
          <p:nvPr/>
        </p:nvSpPr>
        <p:spPr>
          <a:xfrm>
            <a:off x="1842299" y="3319983"/>
            <a:ext cx="1821356" cy="1095230"/>
          </a:xfrm>
          <a:custGeom>
            <a:avLst/>
            <a:gdLst>
              <a:gd name="connsiteX0" fmla="*/ 0 w 2428474"/>
              <a:gd name="connsiteY0" fmla="*/ 730153 h 1460306"/>
              <a:gd name="connsiteX1" fmla="*/ 1214237 w 2428474"/>
              <a:gd name="connsiteY1" fmla="*/ 0 h 1460306"/>
              <a:gd name="connsiteX2" fmla="*/ 2428474 w 2428474"/>
              <a:gd name="connsiteY2" fmla="*/ 730153 h 1460306"/>
              <a:gd name="connsiteX3" fmla="*/ 1214237 w 2428474"/>
              <a:gd name="connsiteY3" fmla="*/ 1460306 h 1460306"/>
              <a:gd name="connsiteX4" fmla="*/ 0 w 2428474"/>
              <a:gd name="connsiteY4" fmla="*/ 730153 h 146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474" h="1460306">
                <a:moveTo>
                  <a:pt x="0" y="730153"/>
                </a:moveTo>
                <a:cubicBezTo>
                  <a:pt x="0" y="326901"/>
                  <a:pt x="543632" y="0"/>
                  <a:pt x="1214237" y="0"/>
                </a:cubicBezTo>
                <a:cubicBezTo>
                  <a:pt x="1884842" y="0"/>
                  <a:pt x="2428474" y="326901"/>
                  <a:pt x="2428474" y="730153"/>
                </a:cubicBezTo>
                <a:cubicBezTo>
                  <a:pt x="2428474" y="1133405"/>
                  <a:pt x="1884842" y="1460306"/>
                  <a:pt x="1214237" y="1460306"/>
                </a:cubicBezTo>
                <a:cubicBezTo>
                  <a:pt x="543632" y="1460306"/>
                  <a:pt x="0" y="1133405"/>
                  <a:pt x="0" y="73015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592" tIns="183253" rIns="289592" bIns="18325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口語語料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atin typeface="Times New Roman"/>
                <a:ea typeface="標楷體"/>
              </a:rPr>
              <a:t>3</a:t>
            </a:r>
            <a:r>
              <a:rPr lang="en-GB" b="1" dirty="0">
                <a:latin typeface="Times New Roman"/>
                <a:ea typeface="標楷體"/>
              </a:rPr>
              <a:t>,</a:t>
            </a:r>
            <a:r>
              <a:rPr lang="en-US" altLang="zh-TW" b="1" dirty="0">
                <a:latin typeface="Times New Roman"/>
                <a:ea typeface="標楷體"/>
              </a:rPr>
              <a:t>44</a:t>
            </a:r>
            <a:r>
              <a:rPr lang="en-GB" b="1" dirty="0">
                <a:latin typeface="Times New Roman"/>
                <a:ea typeface="標楷體"/>
              </a:rPr>
              <a:t>0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萬字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D60DA8-43B6-4522-9FD3-91AEFA8EA61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5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579" y="114115"/>
            <a:ext cx="7886700" cy="1325563"/>
          </a:xfrm>
        </p:spPr>
        <p:txBody>
          <a:bodyPr/>
          <a:lstStyle/>
          <a:p>
            <a:r>
              <a:rPr lang="zh-TW" altLang="en-US" dirty="0"/>
              <a:t>語料庫</a:t>
            </a:r>
            <a:r>
              <a:rPr lang="zh-TW" altLang="zh-TW" dirty="0" smtClean="0"/>
              <a:t>整合</a:t>
            </a:r>
            <a:r>
              <a:rPr lang="zh-TW" altLang="zh-TW" dirty="0"/>
              <a:t>應用系統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87243" y="1236839"/>
            <a:ext cx="7886700" cy="520234"/>
          </a:xfrm>
        </p:spPr>
        <p:txBody>
          <a:bodyPr/>
          <a:lstStyle/>
          <a:p>
            <a:r>
              <a:rPr lang="en-US" altLang="zh-TW" dirty="0" smtClean="0"/>
              <a:t>https://coct.naer.edu.tw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79" y="1907833"/>
            <a:ext cx="66421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20" y="443900"/>
            <a:ext cx="1257475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標準體系與查詢系統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https://coct.naer.edu.tw/download/tech_report/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30" y="2412301"/>
            <a:ext cx="7435406" cy="365334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48" y="55281"/>
            <a:ext cx="1770344" cy="177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044" y="134411"/>
            <a:ext cx="7756398" cy="1325563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漢字、詞語、語法點與基礎詞彙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03833"/>
            <a:ext cx="7886700" cy="4351338"/>
          </a:xfrm>
        </p:spPr>
        <p:txBody>
          <a:bodyPr/>
          <a:lstStyle/>
          <a:p>
            <a:r>
              <a:rPr lang="en-US" altLang="zh-TW" dirty="0"/>
              <a:t>https://coct.naer.edu.tw/standsys/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2" y="1716116"/>
            <a:ext cx="6759702" cy="502199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17" y="20898"/>
            <a:ext cx="2038547" cy="203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國教院索引典系統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28650" y="1587881"/>
            <a:ext cx="7886700" cy="4351338"/>
          </a:xfrm>
        </p:spPr>
        <p:txBody>
          <a:bodyPr/>
          <a:lstStyle/>
          <a:p>
            <a:r>
              <a:rPr lang="en-US" altLang="zh-TW" dirty="0" smtClean="0"/>
              <a:t>https://coct.naer.edu.tw/cqpweb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121408"/>
            <a:ext cx="8963025" cy="4572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57" y="19382"/>
            <a:ext cx="1914243" cy="19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語料庫分析工具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1434353" y="194384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直線圖說文字 2 4"/>
          <p:cNvSpPr/>
          <p:nvPr/>
        </p:nvSpPr>
        <p:spPr>
          <a:xfrm>
            <a:off x="5504330" y="1013012"/>
            <a:ext cx="2420470" cy="815788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「感覺」</a:t>
            </a:r>
            <a:r>
              <a:rPr lang="en-US" altLang="zh-TW" dirty="0" smtClean="0"/>
              <a:t>vs </a:t>
            </a:r>
            <a:r>
              <a:rPr lang="zh-TW" altLang="en-US" dirty="0" smtClean="0"/>
              <a:t>「覺得」</a:t>
            </a:r>
            <a:endParaRPr lang="zh-TW" altLang="en-US" dirty="0"/>
          </a:p>
        </p:txBody>
      </p:sp>
      <p:sp>
        <p:nvSpPr>
          <p:cNvPr id="6" name="直線圖說文字 2 5"/>
          <p:cNvSpPr/>
          <p:nvPr/>
        </p:nvSpPr>
        <p:spPr>
          <a:xfrm>
            <a:off x="6948264" y="2519083"/>
            <a:ext cx="2061265" cy="779930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TW" altLang="en-US" dirty="0"/>
              <a:t>以 </a:t>
            </a:r>
            <a:r>
              <a:rPr lang="en-US" altLang="zh-TW" dirty="0"/>
              <a:t>KWIC </a:t>
            </a:r>
            <a:r>
              <a:rPr lang="zh-TW" altLang="en-US" dirty="0"/>
              <a:t>格式</a:t>
            </a:r>
            <a:r>
              <a:rPr lang="zh-TW" altLang="en-US" dirty="0" smtClean="0"/>
              <a:t>呈現</a:t>
            </a:r>
            <a:endParaRPr lang="en-US" altLang="zh-TW" dirty="0" smtClean="0"/>
          </a:p>
          <a:p>
            <a:pPr marL="0" lvl="1" algn="ctr"/>
            <a:r>
              <a:rPr lang="en-US" altLang="zh-TW" dirty="0" err="1"/>
              <a:t>Luhn</a:t>
            </a:r>
            <a:r>
              <a:rPr lang="zh-TW" altLang="zh-TW" dirty="0"/>
              <a:t>（</a:t>
            </a:r>
            <a:r>
              <a:rPr lang="en-US" altLang="zh-TW" dirty="0"/>
              <a:t>1966</a:t>
            </a:r>
            <a:r>
              <a:rPr lang="zh-TW" altLang="zh-TW" dirty="0"/>
              <a:t>）</a:t>
            </a:r>
            <a:endParaRPr lang="en-US" altLang="zh-TW" dirty="0"/>
          </a:p>
        </p:txBody>
      </p:sp>
      <p:sp>
        <p:nvSpPr>
          <p:cNvPr id="7" name="直線圖說文字 2 6"/>
          <p:cNvSpPr/>
          <p:nvPr/>
        </p:nvSpPr>
        <p:spPr>
          <a:xfrm>
            <a:off x="7355536" y="4558552"/>
            <a:ext cx="1371600" cy="65442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4281"/>
              <a:gd name="adj6" fmla="val -93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TW" altLang="en-US" dirty="0"/>
              <a:t>隨機</a:t>
            </a:r>
            <a:r>
              <a:rPr lang="zh-TW" altLang="en-US" dirty="0" smtClean="0"/>
              <a:t>抽樣</a:t>
            </a:r>
            <a:endParaRPr lang="en-US" altLang="zh-TW" dirty="0"/>
          </a:p>
        </p:txBody>
      </p:sp>
      <p:sp>
        <p:nvSpPr>
          <p:cNvPr id="8" name="直線圖說文字 2 7"/>
          <p:cNvSpPr/>
          <p:nvPr/>
        </p:nvSpPr>
        <p:spPr>
          <a:xfrm flipH="1">
            <a:off x="161363" y="4549587"/>
            <a:ext cx="2202573" cy="914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5441"/>
              <a:gd name="adj6" fmla="val -32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zh-TW" altLang="en-US" dirty="0"/>
              <a:t>常用詞語</a:t>
            </a:r>
            <a:endParaRPr lang="en-US" altLang="zh-TW" dirty="0"/>
          </a:p>
          <a:p>
            <a:pPr lvl="1"/>
            <a:r>
              <a:rPr lang="zh-TW" altLang="en-US" dirty="0"/>
              <a:t>常用搭配詞</a:t>
            </a:r>
            <a:endParaRPr lang="en-US" altLang="zh-TW" dirty="0"/>
          </a:p>
          <a:p>
            <a:pPr lvl="1"/>
            <a:r>
              <a:rPr lang="zh-TW" altLang="en-US" dirty="0"/>
              <a:t>常用詞</a:t>
            </a:r>
            <a:r>
              <a:rPr lang="zh-TW" altLang="en-US" dirty="0" smtClean="0"/>
              <a:t>串</a:t>
            </a:r>
            <a:endParaRPr lang="en-US" altLang="zh-TW" dirty="0"/>
          </a:p>
        </p:txBody>
      </p:sp>
      <p:sp>
        <p:nvSpPr>
          <p:cNvPr id="10" name="直線圖說文字 2 9"/>
          <p:cNvSpPr/>
          <p:nvPr/>
        </p:nvSpPr>
        <p:spPr>
          <a:xfrm flipH="1">
            <a:off x="242046" y="2451848"/>
            <a:ext cx="1808125" cy="914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2108"/>
              <a:gd name="adj6" fmla="val -37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zh-TW" altLang="en-US" dirty="0"/>
              <a:t>近義詞</a:t>
            </a:r>
            <a:endParaRPr lang="en-US" altLang="zh-TW" dirty="0"/>
          </a:p>
          <a:p>
            <a:pPr lvl="1"/>
            <a:r>
              <a:rPr lang="zh-TW" altLang="en-US" dirty="0"/>
              <a:t>語義向量</a:t>
            </a:r>
          </a:p>
        </p:txBody>
      </p:sp>
    </p:spTree>
    <p:extLst>
      <p:ext uri="{BB962C8B-B14F-4D97-AF65-F5344CB8AC3E}">
        <p14:creationId xmlns:p14="http://schemas.microsoft.com/office/powerpoint/2010/main" val="109159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9C30A8-FD51-4D25-A50D-BBE451CE9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12523B-E45E-4883-B327-9D6DC0BD1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23E993-6884-4AAE-B2B7-170DA37BD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B0B74-EF61-419F-BE77-EDCBC16C5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44B138-2177-4E6B-8C0C-F48F2162D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4D2AE4-3840-4E10-96D1-FE8C3748E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01AAF4-4541-4F3F-8447-4A85C3C66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A736C-9830-400B-9F14-DCD30ED70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B4FF56-4A5D-4AE2-8A1F-983994D19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74EE23-35AE-49C2-B2F9-D5139C6C0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ED5E4B-CCBC-4F94-8D10-F185201D8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5888" y="2907816"/>
            <a:ext cx="7123113" cy="1673225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CQPweb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語料庫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查詢系統簡介</a:t>
            </a:r>
          </a:p>
        </p:txBody>
      </p:sp>
    </p:spTree>
    <p:extLst>
      <p:ext uri="{BB962C8B-B14F-4D97-AF65-F5344CB8AC3E}">
        <p14:creationId xmlns:p14="http://schemas.microsoft.com/office/powerpoint/2010/main" val="31668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CQPweb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學習資源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5991606" cy="4831207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線上教學影片</a:t>
            </a:r>
            <a:endParaRPr lang="en-US" altLang="zh-TW" dirty="0" smtClean="0">
              <a:hlinkClick r:id="rId2"/>
            </a:endParaRPr>
          </a:p>
          <a:p>
            <a:pPr lvl="1"/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www.youtube.com/channel/UCmCnyiqvkGtjPZezCd738DQ?feature=emb_ch_name_ex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歷年華語文語料庫工作坊講義</a:t>
            </a:r>
            <a:endParaRPr lang="en-US" altLang="zh-TW" dirty="0" smtClean="0">
              <a:hlinkClick r:id="rId3"/>
            </a:endParaRPr>
          </a:p>
          <a:p>
            <a:pPr lvl="1"/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://coct.naer.edu.tw/download</a:t>
            </a:r>
            <a:r>
              <a:rPr lang="en-US" altLang="zh-TW" dirty="0" smtClean="0">
                <a:hlinkClick r:id="rId3"/>
              </a:rPr>
              <a:t>/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指令速查表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4"/>
              </a:rPr>
              <a:t>https://coct.naer.edu.tw/cqpweb/doc/</a:t>
            </a:r>
            <a:r>
              <a:rPr lang="zh-TW" altLang="en-US" dirty="0">
                <a:hlinkClick r:id="rId4"/>
              </a:rPr>
              <a:t>指令速查表</a:t>
            </a:r>
            <a:r>
              <a:rPr lang="en-US" altLang="zh-TW" dirty="0">
                <a:hlinkClick r:id="rId4"/>
              </a:rPr>
              <a:t>.</a:t>
            </a:r>
            <a:r>
              <a:rPr lang="en-US" altLang="zh-TW" dirty="0" smtClean="0">
                <a:hlinkClick r:id="rId4"/>
              </a:rPr>
              <a:t>pdf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81" y="735538"/>
            <a:ext cx="1714739" cy="17147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914" y="3038355"/>
            <a:ext cx="1714739" cy="17147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07" y="4926830"/>
            <a:ext cx="1867161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語料庫：語言電子文本</a:t>
            </a:r>
            <a:r>
              <a:rPr lang="zh-TW" altLang="en-US" dirty="0" smtClean="0"/>
              <a:t>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71632" cy="4351338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書面語：</a:t>
            </a:r>
            <a:endParaRPr lang="en-US" altLang="zh-TW" sz="3600" dirty="0"/>
          </a:p>
          <a:p>
            <a:pPr lvl="1"/>
            <a:r>
              <a:rPr lang="zh-TW" altLang="en-US" sz="3200" dirty="0"/>
              <a:t>書籍、報紙、雜誌的文章</a:t>
            </a:r>
            <a:endParaRPr lang="en-US" altLang="zh-TW" sz="3200" dirty="0"/>
          </a:p>
          <a:p>
            <a:r>
              <a:rPr lang="zh-TW" altLang="en-US" sz="3600" dirty="0"/>
              <a:t>口語：</a:t>
            </a:r>
            <a:endParaRPr lang="en-US" altLang="zh-TW" sz="3600" dirty="0"/>
          </a:p>
          <a:p>
            <a:pPr lvl="1"/>
            <a:r>
              <a:rPr lang="zh-TW" altLang="en-US" sz="3200" dirty="0"/>
              <a:t>演講、會議、生活對話、工作場合對話</a:t>
            </a:r>
            <a:endParaRPr lang="en-US" altLang="zh-TW" sz="3200" dirty="0"/>
          </a:p>
          <a:p>
            <a:pPr marL="0" indent="0">
              <a:buNone/>
            </a:pPr>
            <a:endParaRPr lang="zh-TW" altLang="en-US" sz="3200" dirty="0"/>
          </a:p>
        </p:txBody>
      </p:sp>
      <p:pic>
        <p:nvPicPr>
          <p:cNvPr id="6" name="Picture 2" descr="C:\Users\mhbai\AppData\Local\Microsoft\Windows\Temporary Internet Files\Content.IE5\0GYRGZ53\Newspaper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08" y="1516324"/>
            <a:ext cx="2762777" cy="198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hbai\AppData\Local\Microsoft\Windows\Temporary Internet Files\Content.IE5\BWGVONIK\conversa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05" y="3504925"/>
            <a:ext cx="4139385" cy="232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5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" y="991595"/>
            <a:ext cx="8912462" cy="48163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2994" y="1428692"/>
            <a:ext cx="3206277" cy="17579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" name="矩形 3"/>
          <p:cNvSpPr/>
          <p:nvPr/>
        </p:nvSpPr>
        <p:spPr>
          <a:xfrm>
            <a:off x="76946" y="3243400"/>
            <a:ext cx="3212324" cy="15180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" name="矩形 4"/>
          <p:cNvSpPr/>
          <p:nvPr/>
        </p:nvSpPr>
        <p:spPr>
          <a:xfrm>
            <a:off x="76946" y="4793856"/>
            <a:ext cx="3212324" cy="1054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矩形 5"/>
          <p:cNvSpPr/>
          <p:nvPr/>
        </p:nvSpPr>
        <p:spPr>
          <a:xfrm>
            <a:off x="3517826" y="1908859"/>
            <a:ext cx="5300982" cy="9555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7" name="文字方塊 6"/>
          <p:cNvSpPr txBox="1"/>
          <p:nvPr/>
        </p:nvSpPr>
        <p:spPr>
          <a:xfrm>
            <a:off x="2438074" y="1407603"/>
            <a:ext cx="15564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指令查詢</a:t>
            </a:r>
            <a:endParaRPr lang="zh-TW" altLang="en-US" sz="2100" dirty="0">
              <a:solidFill>
                <a:srgbClr val="00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34711" y="3226894"/>
            <a:ext cx="15564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歷史查詢</a:t>
            </a:r>
            <a:endParaRPr lang="zh-TW" altLang="en-US" sz="2100" dirty="0">
              <a:solidFill>
                <a:srgbClr val="00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66323" y="4762234"/>
            <a:ext cx="18696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語料庫訊息</a:t>
            </a:r>
            <a:endParaRPr lang="zh-TW" altLang="en-US" sz="2100" dirty="0">
              <a:solidFill>
                <a:srgbClr val="00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592633" y="2002298"/>
            <a:ext cx="18326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指令輸入區</a:t>
            </a:r>
            <a:endParaRPr lang="zh-TW" altLang="en-US" sz="2100" dirty="0">
              <a:solidFill>
                <a:srgbClr val="00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58884" y="3032521"/>
            <a:ext cx="1371600" cy="2889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" name="文字方塊 11"/>
          <p:cNvSpPr txBox="1"/>
          <p:nvPr/>
        </p:nvSpPr>
        <p:spPr>
          <a:xfrm>
            <a:off x="7817156" y="3370913"/>
            <a:ext cx="713328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SOS</a:t>
            </a:r>
            <a:endParaRPr lang="zh-TW" altLang="en-US" sz="2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9340" y="5559040"/>
            <a:ext cx="1484612" cy="2583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5" name="直線單箭頭接點 14"/>
          <p:cNvCxnSpPr/>
          <p:nvPr/>
        </p:nvCxnSpPr>
        <p:spPr>
          <a:xfrm flipH="1" flipV="1">
            <a:off x="1799323" y="2288761"/>
            <a:ext cx="2222255" cy="3000932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19340" y="1755577"/>
            <a:ext cx="1105156" cy="258365"/>
          </a:xfrm>
          <a:prstGeom prst="rect">
            <a:avLst/>
          </a:prstGeom>
          <a:noFill/>
          <a:ln w="38100">
            <a:solidFill>
              <a:srgbClr val="16642E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7" name="矩形 16"/>
          <p:cNvSpPr/>
          <p:nvPr/>
        </p:nvSpPr>
        <p:spPr>
          <a:xfrm>
            <a:off x="100022" y="2209982"/>
            <a:ext cx="1105156" cy="258365"/>
          </a:xfrm>
          <a:prstGeom prst="rect">
            <a:avLst/>
          </a:prstGeom>
          <a:noFill/>
          <a:ln w="38100">
            <a:solidFill>
              <a:srgbClr val="16642E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100022" y="2478006"/>
            <a:ext cx="1105156" cy="258365"/>
          </a:xfrm>
          <a:prstGeom prst="rect">
            <a:avLst/>
          </a:prstGeom>
          <a:noFill/>
          <a:ln w="38100">
            <a:solidFill>
              <a:srgbClr val="16642E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9" name="右大括弧 18"/>
          <p:cNvSpPr/>
          <p:nvPr/>
        </p:nvSpPr>
        <p:spPr>
          <a:xfrm>
            <a:off x="1410607" y="1882629"/>
            <a:ext cx="193346" cy="850091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0" name="文字方塊 19"/>
          <p:cNvSpPr txBox="1"/>
          <p:nvPr/>
        </p:nvSpPr>
        <p:spPr>
          <a:xfrm>
            <a:off x="4050456" y="4726257"/>
            <a:ext cx="33290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1664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TW" sz="2100" dirty="0">
                <a:solidFill>
                  <a:srgbClr val="1664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lists</a:t>
            </a:r>
            <a:r>
              <a:rPr lang="zh-TW" altLang="en-US" sz="2100" dirty="0">
                <a:solidFill>
                  <a:srgbClr val="1664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100" dirty="0">
                <a:solidFill>
                  <a:srgbClr val="1664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詞頻列表</a:t>
            </a:r>
            <a:endParaRPr lang="en-US" altLang="zh-TW" sz="2100" dirty="0">
              <a:solidFill>
                <a:srgbClr val="16642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2100" dirty="0">
                <a:solidFill>
                  <a:srgbClr val="1664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TW" sz="2100" dirty="0">
                <a:solidFill>
                  <a:srgbClr val="1664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lookup</a:t>
            </a:r>
            <a:r>
              <a:rPr lang="zh-TW" altLang="en-US" sz="2100" dirty="0">
                <a:solidFill>
                  <a:srgbClr val="1664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100" dirty="0">
                <a:solidFill>
                  <a:srgbClr val="1664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詞語檢索</a:t>
            </a:r>
            <a:endParaRPr lang="en-US" altLang="zh-TW" sz="2100" dirty="0">
              <a:solidFill>
                <a:srgbClr val="16642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2100" dirty="0">
                <a:solidFill>
                  <a:srgbClr val="1664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Standard </a:t>
            </a:r>
            <a:r>
              <a:rPr lang="en-US" altLang="zh-TW" sz="2100" dirty="0">
                <a:solidFill>
                  <a:srgbClr val="1664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</a:t>
            </a:r>
            <a:r>
              <a:rPr lang="zh-TW" altLang="en-US" sz="2100" dirty="0">
                <a:solidFill>
                  <a:srgbClr val="1664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標準</a:t>
            </a:r>
            <a:r>
              <a:rPr lang="zh-TW" altLang="en-US" sz="2100" dirty="0">
                <a:solidFill>
                  <a:srgbClr val="1664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查詢</a:t>
            </a:r>
            <a:endParaRPr lang="en-US" altLang="zh-TW" sz="2100" dirty="0">
              <a:solidFill>
                <a:srgbClr val="16642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8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3" y="1573757"/>
            <a:ext cx="8885520" cy="429904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0695" y="917014"/>
            <a:ext cx="7886700" cy="831284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詞頻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列表 </a:t>
            </a:r>
            <a:r>
              <a:rPr lang="en-US" altLang="zh-TW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Frequency lists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2003" y="3345930"/>
            <a:ext cx="1109538" cy="283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矩形 10"/>
          <p:cNvSpPr/>
          <p:nvPr/>
        </p:nvSpPr>
        <p:spPr>
          <a:xfrm>
            <a:off x="4863359" y="5510289"/>
            <a:ext cx="1109538" cy="283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" name="文字方塊 13"/>
          <p:cNvSpPr txBox="1"/>
          <p:nvPr/>
        </p:nvSpPr>
        <p:spPr>
          <a:xfrm>
            <a:off x="0" y="2994459"/>
            <a:ext cx="10031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534518" y="5462626"/>
            <a:ext cx="10031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65818" y="3252432"/>
            <a:ext cx="948881" cy="777923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6606348" y="1409985"/>
            <a:ext cx="609906" cy="1829941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6891744" y="996946"/>
            <a:ext cx="172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Word forms</a:t>
            </a:r>
            <a:endParaRPr lang="zh-TW" altLang="en-US" sz="2400" dirty="0">
              <a:solidFill>
                <a:srgbClr val="00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" y="1004929"/>
            <a:ext cx="8921045" cy="499582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30556" y="1330627"/>
            <a:ext cx="1412543" cy="762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文字方塊 5"/>
          <p:cNvSpPr txBox="1"/>
          <p:nvPr/>
        </p:nvSpPr>
        <p:spPr>
          <a:xfrm>
            <a:off x="6247912" y="1334034"/>
            <a:ext cx="289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Download whole list</a:t>
            </a:r>
            <a:endParaRPr lang="zh-TW" altLang="en-US" sz="2400" dirty="0">
              <a:solidFill>
                <a:srgbClr val="00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5343098" y="1660059"/>
            <a:ext cx="945758" cy="158800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7" y="1749412"/>
            <a:ext cx="8699038" cy="4133627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36815" y="90549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簡易查詢 </a:t>
            </a:r>
            <a:r>
              <a:rPr lang="en-US" altLang="zh-TW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Simple query</a:t>
            </a:r>
            <a:endParaRPr lang="zh-TW" alt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643" y="2592486"/>
            <a:ext cx="1033415" cy="302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3471343" y="2841282"/>
            <a:ext cx="1800857" cy="993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矩形 10"/>
          <p:cNvSpPr/>
          <p:nvPr/>
        </p:nvSpPr>
        <p:spPr>
          <a:xfrm>
            <a:off x="5014975" y="5349291"/>
            <a:ext cx="796651" cy="301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7" name="文字方塊 6"/>
          <p:cNvSpPr txBox="1"/>
          <p:nvPr/>
        </p:nvSpPr>
        <p:spPr>
          <a:xfrm>
            <a:off x="109043" y="2200071"/>
            <a:ext cx="10031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147567" y="2884250"/>
            <a:ext cx="10031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82523" y="5303937"/>
            <a:ext cx="10031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14975" y="4079639"/>
            <a:ext cx="1883969" cy="335027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" name="文字方塊 13"/>
          <p:cNvSpPr txBox="1"/>
          <p:nvPr/>
        </p:nvSpPr>
        <p:spPr>
          <a:xfrm>
            <a:off x="3471342" y="2841282"/>
            <a:ext cx="10531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</a:t>
            </a:r>
            <a:endParaRPr lang="zh-TW" altLang="en-US" sz="33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610599" y="1507250"/>
            <a:ext cx="26216" cy="1068405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09043" y="1085500"/>
            <a:ext cx="231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Standard query</a:t>
            </a:r>
            <a:endParaRPr lang="zh-TW" altLang="en-US" sz="2400" dirty="0">
              <a:solidFill>
                <a:srgbClr val="00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79252" y="1134206"/>
            <a:ext cx="2631123" cy="528196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30172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2" y="1059650"/>
            <a:ext cx="8791902" cy="35946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402457" y="1947791"/>
            <a:ext cx="2479414" cy="110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3" y="4654270"/>
            <a:ext cx="8791901" cy="134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2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" y="1725867"/>
            <a:ext cx="8825593" cy="42014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90658" y="2065036"/>
            <a:ext cx="1160485" cy="13313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" name="文字方塊 4"/>
          <p:cNvSpPr txBox="1"/>
          <p:nvPr/>
        </p:nvSpPr>
        <p:spPr>
          <a:xfrm>
            <a:off x="3416754" y="917954"/>
            <a:ext cx="2898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breakdown</a:t>
            </a:r>
          </a:p>
          <a:p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分布訊息</a:t>
            </a:r>
          </a:p>
        </p:txBody>
      </p:sp>
      <p:cxnSp>
        <p:nvCxnSpPr>
          <p:cNvPr id="7" name="直線單箭頭接點 6"/>
          <p:cNvCxnSpPr/>
          <p:nvPr/>
        </p:nvCxnSpPr>
        <p:spPr>
          <a:xfrm>
            <a:off x="6204857" y="1321911"/>
            <a:ext cx="685800" cy="1078390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6536061" y="2073464"/>
            <a:ext cx="10031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00128" y="2122186"/>
            <a:ext cx="340587" cy="278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" name="文字方塊 13"/>
          <p:cNvSpPr txBox="1"/>
          <p:nvPr/>
        </p:nvSpPr>
        <p:spPr>
          <a:xfrm>
            <a:off x="8115845" y="1795086"/>
            <a:ext cx="4129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15" y="4227965"/>
            <a:ext cx="3845378" cy="177294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5" y="1914939"/>
            <a:ext cx="8752115" cy="23495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4159" y="1030645"/>
            <a:ext cx="5903356" cy="884294"/>
          </a:xfrm>
        </p:spPr>
        <p:txBody>
          <a:bodyPr>
            <a:normAutofit/>
          </a:bodyPr>
          <a:lstStyle/>
          <a:p>
            <a:r>
              <a:rPr lang="en-US" altLang="zh-TW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breakdown of words only</a:t>
            </a:r>
            <a:br>
              <a:rPr lang="en-US" altLang="zh-TW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2550" b="1" dirty="0"/>
              <a:t>只</a:t>
            </a:r>
            <a:r>
              <a:rPr lang="zh-TW" altLang="en-US" sz="2550" b="1" dirty="0"/>
              <a:t>看詞形</a:t>
            </a:r>
            <a:endParaRPr lang="zh-TW" altLang="en-US" sz="2550" dirty="0"/>
          </a:p>
        </p:txBody>
      </p:sp>
      <p:sp>
        <p:nvSpPr>
          <p:cNvPr id="10" name="矩形 9"/>
          <p:cNvSpPr/>
          <p:nvPr/>
        </p:nvSpPr>
        <p:spPr>
          <a:xfrm>
            <a:off x="5331394" y="2538214"/>
            <a:ext cx="2195963" cy="277586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4759779" y="3480687"/>
            <a:ext cx="16330" cy="825406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22515" y="4756646"/>
            <a:ext cx="2898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breakdown</a:t>
            </a:r>
            <a:r>
              <a:rPr lang="zh-TW" alt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words and annotation</a:t>
            </a:r>
          </a:p>
        </p:txBody>
      </p:sp>
      <p:sp>
        <p:nvSpPr>
          <p:cNvPr id="12" name="矩形 11"/>
          <p:cNvSpPr/>
          <p:nvPr/>
        </p:nvSpPr>
        <p:spPr>
          <a:xfrm>
            <a:off x="4678367" y="3096832"/>
            <a:ext cx="2097991" cy="3422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31254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" y="1983006"/>
            <a:ext cx="8474529" cy="348706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546" y="1098712"/>
            <a:ext cx="8913255" cy="884294"/>
          </a:xfrm>
        </p:spPr>
        <p:txBody>
          <a:bodyPr>
            <a:normAutofit/>
          </a:bodyPr>
          <a:lstStyle/>
          <a:p>
            <a:r>
              <a:rPr lang="en-US" altLang="zh-TW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breakdown of words and annotation</a:t>
            </a:r>
            <a:br>
              <a:rPr lang="en-US" altLang="zh-TW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2550" b="1" dirty="0"/>
              <a:t>詞及詞類</a:t>
            </a:r>
            <a:r>
              <a:rPr lang="zh-TW" altLang="en-US" sz="2550" b="1" dirty="0"/>
              <a:t>標記</a:t>
            </a:r>
            <a:endParaRPr lang="zh-TW" altLang="en-US" sz="2550" dirty="0"/>
          </a:p>
        </p:txBody>
      </p:sp>
      <p:sp>
        <p:nvSpPr>
          <p:cNvPr id="11" name="矩形 10"/>
          <p:cNvSpPr/>
          <p:nvPr/>
        </p:nvSpPr>
        <p:spPr>
          <a:xfrm>
            <a:off x="1049258" y="3984172"/>
            <a:ext cx="1089785" cy="14858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矩形 9"/>
          <p:cNvSpPr/>
          <p:nvPr/>
        </p:nvSpPr>
        <p:spPr>
          <a:xfrm>
            <a:off x="6294664" y="2603293"/>
            <a:ext cx="1061358" cy="2775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3" name="矩形 12"/>
          <p:cNvSpPr/>
          <p:nvPr/>
        </p:nvSpPr>
        <p:spPr>
          <a:xfrm>
            <a:off x="1049258" y="3984171"/>
            <a:ext cx="1089785" cy="293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5" name="直線單箭頭接點 14"/>
          <p:cNvCxnSpPr>
            <a:stCxn id="16" idx="1"/>
          </p:cNvCxnSpPr>
          <p:nvPr/>
        </p:nvCxnSpPr>
        <p:spPr>
          <a:xfrm flipH="1" flipV="1">
            <a:off x="1437598" y="4143378"/>
            <a:ext cx="1072920" cy="1620873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2510518" y="5568043"/>
            <a:ext cx="33476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</a:t>
            </a:r>
            <a:r>
              <a:rPr lang="zh-TW" alt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（介詞） 「把」的例句</a:t>
            </a:r>
            <a:endParaRPr lang="en-US" altLang="zh-TW" sz="2100" dirty="0">
              <a:solidFill>
                <a:srgbClr val="0000FF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3" y="4607909"/>
            <a:ext cx="8591472" cy="13445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2" y="1685925"/>
            <a:ext cx="8591473" cy="25613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845266"/>
            <a:ext cx="8150679" cy="994172"/>
          </a:xfrm>
        </p:spPr>
        <p:txBody>
          <a:bodyPr>
            <a:normAutofit/>
          </a:bodyPr>
          <a:lstStyle/>
          <a:p>
            <a:r>
              <a:rPr lang="zh-TW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搭配 </a:t>
            </a:r>
            <a:r>
              <a:rPr lang="en-US" altLang="zh-TW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Collocations</a:t>
            </a:r>
            <a:r>
              <a:rPr lang="zh-TW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（觀察介詞「把」的左右邊搭配詞）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7448550" y="3271838"/>
            <a:ext cx="588011" cy="1038225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7161017" y="4229293"/>
            <a:ext cx="15760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Collocations</a:t>
            </a:r>
          </a:p>
        </p:txBody>
      </p:sp>
      <p:sp>
        <p:nvSpPr>
          <p:cNvPr id="15" name="矩形 14"/>
          <p:cNvSpPr/>
          <p:nvPr/>
        </p:nvSpPr>
        <p:spPr>
          <a:xfrm>
            <a:off x="4456339" y="5600700"/>
            <a:ext cx="1582511" cy="330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4336711" y="1138659"/>
            <a:ext cx="1616414" cy="37133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矩形 10"/>
          <p:cNvSpPr/>
          <p:nvPr/>
        </p:nvSpPr>
        <p:spPr>
          <a:xfrm>
            <a:off x="5551831" y="1839438"/>
            <a:ext cx="401294" cy="33528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" name="矩形 13"/>
          <p:cNvSpPr/>
          <p:nvPr/>
        </p:nvSpPr>
        <p:spPr>
          <a:xfrm>
            <a:off x="6810660" y="2210668"/>
            <a:ext cx="1142716" cy="15802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6" name="文字方塊 15"/>
          <p:cNvSpPr txBox="1"/>
          <p:nvPr/>
        </p:nvSpPr>
        <p:spPr>
          <a:xfrm>
            <a:off x="6810660" y="1858534"/>
            <a:ext cx="10031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36560" y="2187287"/>
            <a:ext cx="335915" cy="3368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8" name="文字方塊 17"/>
          <p:cNvSpPr txBox="1"/>
          <p:nvPr/>
        </p:nvSpPr>
        <p:spPr>
          <a:xfrm>
            <a:off x="8006177" y="1839438"/>
            <a:ext cx="10031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141806" y="5569936"/>
            <a:ext cx="10031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9" grpId="0" animBg="1"/>
      <p:bldP spid="11" grpId="0" animBg="1"/>
      <p:bldP spid="14" grpId="0" animBg="1"/>
      <p:bldP spid="16" grpId="0"/>
      <p:bldP spid="17" grpId="0" animBg="1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7" y="900865"/>
            <a:ext cx="8953500" cy="495282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2349" y="4372758"/>
            <a:ext cx="522549" cy="143317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436774" y="4372757"/>
            <a:ext cx="8673193" cy="270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rgbClr val="92D05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04276" y="1520432"/>
            <a:ext cx="955221" cy="41000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3" name="矩形 12"/>
          <p:cNvSpPr/>
          <p:nvPr/>
        </p:nvSpPr>
        <p:spPr>
          <a:xfrm>
            <a:off x="6686339" y="1520432"/>
            <a:ext cx="947057" cy="41000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14" name="直線單箭頭接點 13"/>
          <p:cNvCxnSpPr/>
          <p:nvPr/>
        </p:nvCxnSpPr>
        <p:spPr>
          <a:xfrm flipH="1" flipV="1">
            <a:off x="971552" y="4507767"/>
            <a:ext cx="413653" cy="599750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 flipV="1">
            <a:off x="6117915" y="4540994"/>
            <a:ext cx="263993" cy="624941"/>
          </a:xfrm>
          <a:prstGeom prst="straightConnector1">
            <a:avLst/>
          </a:prstGeom>
          <a:ln w="381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509161" y="2441434"/>
            <a:ext cx="22481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ABC+</a:t>
            </a:r>
            <a:r>
              <a:rPr lang="zh-TW" alt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把</a:t>
            </a:r>
            <a:r>
              <a:rPr lang="en-US" altLang="zh-TW" sz="21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(P)+XYZ</a:t>
            </a:r>
          </a:p>
        </p:txBody>
      </p:sp>
      <p:cxnSp>
        <p:nvCxnSpPr>
          <p:cNvPr id="6" name="弧形接點 5"/>
          <p:cNvCxnSpPr/>
          <p:nvPr/>
        </p:nvCxnSpPr>
        <p:spPr>
          <a:xfrm rot="10800000">
            <a:off x="2756985" y="1977925"/>
            <a:ext cx="662628" cy="650828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弧形接點 11"/>
          <p:cNvCxnSpPr/>
          <p:nvPr/>
        </p:nvCxnSpPr>
        <p:spPr>
          <a:xfrm flipV="1">
            <a:off x="5846821" y="1978073"/>
            <a:ext cx="806180" cy="634992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629276" y="3690257"/>
            <a:ext cx="400049" cy="37665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31711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0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語料庫：語言電子文本</a:t>
            </a:r>
            <a:r>
              <a:rPr lang="zh-TW" altLang="en-US" dirty="0" smtClean="0"/>
              <a:t>集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3598117" cy="4351338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雙語：</a:t>
            </a:r>
            <a:endParaRPr lang="en-US" altLang="zh-TW" sz="3600" dirty="0" smtClean="0"/>
          </a:p>
          <a:p>
            <a:pPr lvl="1"/>
            <a:r>
              <a:rPr lang="zh-TW" altLang="en-US" sz="3200" dirty="0" smtClean="0"/>
              <a:t>雙語新聞、雙語雜誌、雙語網頁</a:t>
            </a:r>
            <a:endParaRPr lang="en-US" altLang="zh-TW" sz="3200" dirty="0" smtClean="0"/>
          </a:p>
          <a:p>
            <a:r>
              <a:rPr lang="zh-TW" altLang="en-US" sz="3600" dirty="0" smtClean="0"/>
              <a:t>中介語：</a:t>
            </a:r>
            <a:endParaRPr lang="en-US" altLang="zh-TW" sz="3600" dirty="0" smtClean="0"/>
          </a:p>
          <a:p>
            <a:pPr lvl="1"/>
            <a:r>
              <a:rPr lang="zh-TW" altLang="en-US" sz="3200" dirty="0" smtClean="0"/>
              <a:t>第二語學習者之作文、書信、對話</a:t>
            </a:r>
            <a:endParaRPr lang="en-US" altLang="zh-TW" sz="3200" dirty="0" smtClean="0"/>
          </a:p>
          <a:p>
            <a:pPr marL="0" indent="0">
              <a:buNone/>
            </a:pPr>
            <a:endParaRPr lang="zh-TW" altLang="en-US" sz="3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22" y="1748118"/>
            <a:ext cx="2443682" cy="190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ãsometimes we only writing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17" y="411864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2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866" y="323959"/>
            <a:ext cx="7886700" cy="85980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萬用字元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561866" y="1537440"/>
          <a:ext cx="7729837" cy="15649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5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1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242"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符號</a:t>
                      </a:r>
                      <a:endParaRPr lang="zh-TW" alt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意義</a:t>
                      </a:r>
                      <a:endParaRPr lang="zh-TW" alt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範例</a:t>
                      </a:r>
                      <a:endParaRPr lang="zh-TW" alt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符合之搜尋結果</a:t>
                      </a:r>
                      <a:endParaRPr lang="zh-TW" altLang="en-US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242"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?</a:t>
                      </a:r>
                      <a:endParaRPr lang="zh-TW" altLang="en-US" sz="2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個中文字元</a:t>
                      </a:r>
                      <a:endParaRPr lang="zh-TW" altLang="en-US" sz="2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zh-TW" altLang="en-US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書</a:t>
                      </a:r>
                      <a:endParaRPr lang="zh-TW" altLang="en-US" sz="2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讀書，秘書，圖書，</a:t>
                      </a:r>
                      <a:r>
                        <a:rPr lang="en-US" altLang="zh-TW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……</a:t>
                      </a:r>
                      <a:endParaRPr lang="zh-TW" altLang="en-US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242"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altLang="en-US" sz="2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altLang="en-US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TW" altLang="en-US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個中文字元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zh-TW" altLang="en-US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書</a:t>
                      </a:r>
                      <a:endParaRPr lang="zh-TW" altLang="en-US" sz="2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書，讀書，保證書，</a:t>
                      </a:r>
                      <a:r>
                        <a:rPr lang="en-US" altLang="zh-TW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……</a:t>
                      </a:r>
                      <a:endParaRPr lang="zh-TW" altLang="en-US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242"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+</a:t>
                      </a:r>
                      <a:endParaRPr lang="zh-TW" altLang="en-US" sz="2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TW" altLang="en-US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個中文字元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書</a:t>
                      </a:r>
                      <a:endParaRPr lang="zh-TW" altLang="en-US" sz="2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讀書，保證書，</a:t>
                      </a:r>
                      <a:r>
                        <a:rPr lang="en-US" altLang="zh-TW" sz="2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……</a:t>
                      </a:r>
                      <a:endParaRPr lang="zh-TW" altLang="en-US" sz="21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38794" y="3193142"/>
          <a:ext cx="8882742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5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5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範例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意義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符合之搜尋結果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zh-TW" altLang="en-US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把</a:t>
                      </a:r>
                      <a:r>
                        <a:rPr lang="en-US" altLang="zh-TW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altLang="zh-TW" sz="21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Nf</a:t>
                      </a:r>
                      <a:endParaRPr lang="zh-TW" altLang="en-US" sz="2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詞類標記為</a:t>
                      </a:r>
                      <a:r>
                        <a:rPr lang="en-US" altLang="zh-TW" sz="21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Nf</a:t>
                      </a:r>
                      <a:r>
                        <a:rPr lang="zh-TW" altLang="en-US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（量詞）的「把」 </a:t>
                      </a:r>
                      <a:endParaRPr lang="zh-TW" altLang="en-US" sz="2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把（</a:t>
                      </a:r>
                      <a:r>
                        <a:rPr lang="en-US" altLang="zh-TW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Nf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zh-TW" altLang="en-US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把</a:t>
                      </a:r>
                      <a:r>
                        <a:rPr lang="en-US" altLang="zh-TW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_N*</a:t>
                      </a:r>
                      <a:endParaRPr lang="zh-TW" altLang="en-US" sz="2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詞類標記為</a:t>
                      </a:r>
                      <a:r>
                        <a:rPr lang="en-US" altLang="zh-TW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TW" altLang="en-US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（名詞）的「把」</a:t>
                      </a:r>
                      <a:endParaRPr lang="en-US" altLang="zh-TW" sz="21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把（</a:t>
                      </a:r>
                      <a:r>
                        <a:rPr lang="en-US" altLang="zh-TW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Nf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），把（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altLang="zh-TW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zh-TW" altLang="en-US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把</a:t>
                      </a:r>
                      <a:r>
                        <a:rPr lang="en-US" altLang="zh-TW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_N*</a:t>
                      </a:r>
                      <a:endParaRPr lang="zh-TW" altLang="en-US" sz="2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詞類標記為</a:t>
                      </a:r>
                      <a:r>
                        <a:rPr lang="en-US" altLang="zh-TW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TW" altLang="en-US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且詞尾為「把」的雙字詞</a:t>
                      </a:r>
                      <a:endParaRPr lang="en-US" altLang="zh-TW" sz="21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火把，掃把，門把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altLang="zh-TW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zh-TW" altLang="en-US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把</a:t>
                      </a:r>
                      <a:r>
                        <a:rPr lang="en-US" altLang="zh-TW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_N*</a:t>
                      </a:r>
                      <a:endParaRPr lang="zh-TW" altLang="en-US" sz="2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詞類標記為</a:t>
                      </a:r>
                      <a:r>
                        <a:rPr lang="en-US" altLang="zh-TW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TW" altLang="en-US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且詞尾為「把」的詞</a:t>
                      </a:r>
                      <a:endParaRPr lang="en-US" altLang="zh-TW" sz="21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把，火把，一把把，郭威把，雅朗阿把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altLang="zh-TW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把</a:t>
                      </a:r>
                      <a:r>
                        <a:rPr lang="en-US" altLang="zh-TW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_N*</a:t>
                      </a:r>
                      <a:endParaRPr lang="zh-TW" altLang="en-US" sz="2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12446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詞類標記為</a:t>
                      </a:r>
                      <a:r>
                        <a:rPr lang="en-US" altLang="zh-TW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TW" altLang="en-US" sz="2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且詞尾為「把」的非單字詞</a:t>
                      </a:r>
                      <a:endParaRPr lang="en-US" altLang="zh-TW" sz="2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火把， 一把把，郭威把，雅朗阿把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9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萬用字元（英文也可以）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72" y="2125266"/>
            <a:ext cx="8244302" cy="318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萬用字元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詞性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限制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337689"/>
            <a:ext cx="7886700" cy="4351338"/>
          </a:xfrm>
        </p:spPr>
        <p:txBody>
          <a:bodyPr/>
          <a:lstStyle/>
          <a:p>
            <a:r>
              <a:rPr lang="zh-TW" altLang="en-US" dirty="0"/>
              <a:t>副*</a:t>
            </a:r>
            <a:r>
              <a:rPr lang="en-US" altLang="zh-TW" dirty="0"/>
              <a:t>_V</a:t>
            </a:r>
            <a:r>
              <a:rPr lang="en-US" altLang="zh-TW" dirty="0" smtClean="0"/>
              <a:t>*  </a:t>
            </a:r>
            <a:r>
              <a:rPr lang="en-US" altLang="zh-TW" dirty="0" smtClean="0">
                <a:sym typeface="Wingdings" panose="05000000000000000000" pitchFamily="2" charset="2"/>
              </a:rPr>
              <a:t> </a:t>
            </a:r>
            <a:r>
              <a:rPr lang="zh-TW" altLang="en-US" dirty="0" smtClean="0">
                <a:sym typeface="Wingdings" panose="05000000000000000000" pitchFamily="2" charset="2"/>
              </a:rPr>
              <a:t>「</a:t>
            </a:r>
            <a:r>
              <a:rPr lang="zh-TW" altLang="en-US" dirty="0" smtClean="0"/>
              <a:t>副」開頭的動詞</a:t>
            </a:r>
            <a:endParaRPr lang="en-US" altLang="zh-TW" dirty="0" smtClean="0"/>
          </a:p>
          <a:p>
            <a:r>
              <a:rPr lang="zh-TW" altLang="en-US" dirty="0"/>
              <a:t>*機</a:t>
            </a:r>
            <a:r>
              <a:rPr lang="en-US" altLang="zh-TW" dirty="0"/>
              <a:t>_V</a:t>
            </a:r>
            <a:r>
              <a:rPr lang="en-US" altLang="zh-TW" dirty="0" smtClean="0"/>
              <a:t>*  </a:t>
            </a:r>
            <a:r>
              <a:rPr lang="en-US" altLang="zh-TW" dirty="0" smtClean="0">
                <a:sym typeface="Wingdings" panose="05000000000000000000" pitchFamily="2" charset="2"/>
              </a:rPr>
              <a:t>  </a:t>
            </a:r>
            <a:r>
              <a:rPr lang="zh-TW" altLang="en-US" dirty="0" smtClean="0">
                <a:sym typeface="Wingdings" panose="05000000000000000000" pitchFamily="2" charset="2"/>
              </a:rPr>
              <a:t>「機」結尾的動詞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69" y="4001294"/>
            <a:ext cx="8014262" cy="156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smtClean="0"/>
              <a:t> lemma </a:t>
            </a:r>
            <a:r>
              <a:rPr lang="zh-TW" altLang="en-US" dirty="0" smtClean="0"/>
              <a:t>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{light} </a:t>
            </a:r>
          </a:p>
          <a:p>
            <a:pPr marL="457200" lvl="1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 </a:t>
            </a:r>
            <a:r>
              <a:rPr lang="en-US" altLang="zh-TW" dirty="0">
                <a:sym typeface="Wingdings" panose="05000000000000000000" pitchFamily="2" charset="2"/>
              </a:rPr>
              <a:t>light, lights, lit, lighter, lighting, lightest, lighted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83" y="3511296"/>
            <a:ext cx="8523817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5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例</a:t>
            </a:r>
            <a:r>
              <a:rPr lang="zh-TW" altLang="en-US" b="1" dirty="0"/>
              <a:t>：「</a:t>
            </a:r>
            <a:r>
              <a:rPr lang="en-US" altLang="zh-TW" b="1" dirty="0"/>
              <a:t>V</a:t>
            </a:r>
            <a:r>
              <a:rPr lang="zh-TW" altLang="en-US" b="1" dirty="0"/>
              <a:t>到」的觀察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查詢：</a:t>
            </a:r>
            <a:r>
              <a:rPr lang="en-US" altLang="zh-TW" dirty="0" smtClean="0"/>
              <a:t> *</a:t>
            </a:r>
            <a:r>
              <a:rPr lang="zh-TW" altLang="en-US" dirty="0" smtClean="0"/>
              <a:t>到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29" y="2553842"/>
            <a:ext cx="8042621" cy="31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8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Frequency Breakdown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5625"/>
            <a:ext cx="86868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結構的查詢</a:t>
            </a:r>
            <a:r>
              <a:rPr lang="zh-TW" altLang="en-US" b="1" dirty="0" smtClean="0"/>
              <a:t>：</a:t>
            </a:r>
            <a:r>
              <a:rPr lang="en-US" altLang="zh-TW" dirty="0" smtClean="0"/>
              <a:t>CQP </a:t>
            </a:r>
            <a:r>
              <a:rPr lang="zh-TW" altLang="en-US" dirty="0" smtClean="0"/>
              <a:t>觀察「詞組」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想觀察量詞</a:t>
            </a:r>
            <a:r>
              <a:rPr lang="zh-TW" altLang="en-US" dirty="0"/>
              <a:t>「頭」可以接那些</a:t>
            </a:r>
            <a:r>
              <a:rPr lang="zh-TW" altLang="en-US" dirty="0" smtClean="0"/>
              <a:t>名詞</a:t>
            </a:r>
            <a:endParaRPr lang="en-US" altLang="zh-TW" dirty="0" smtClean="0"/>
          </a:p>
          <a:p>
            <a:pPr lvl="1"/>
            <a:r>
              <a:rPr lang="en-US" altLang="zh-TW" dirty="0"/>
              <a:t>[word="</a:t>
            </a:r>
            <a:r>
              <a:rPr lang="zh-TW" altLang="en-US" dirty="0"/>
              <a:t>頭</a:t>
            </a:r>
            <a:r>
              <a:rPr lang="en-US" altLang="zh-TW" dirty="0" smtClean="0"/>
              <a:t>"] []</a:t>
            </a:r>
          </a:p>
          <a:p>
            <a:pPr lvl="1"/>
            <a:r>
              <a:rPr lang="en-US" altLang="zh-TW" dirty="0"/>
              <a:t>[word="</a:t>
            </a:r>
            <a:r>
              <a:rPr lang="zh-TW" altLang="en-US" dirty="0"/>
              <a:t>頭</a:t>
            </a:r>
            <a:r>
              <a:rPr lang="en-US" altLang="zh-TW" dirty="0"/>
              <a:t>"&amp;</a:t>
            </a:r>
            <a:r>
              <a:rPr lang="en-US" altLang="zh-TW" dirty="0" err="1"/>
              <a:t>pos</a:t>
            </a:r>
            <a:r>
              <a:rPr lang="en-US" altLang="zh-TW" dirty="0"/>
              <a:t>="</a:t>
            </a:r>
            <a:r>
              <a:rPr lang="en-US" altLang="zh-TW" dirty="0" err="1"/>
              <a:t>Nf</a:t>
            </a:r>
            <a:r>
              <a:rPr lang="en-US" altLang="zh-TW" dirty="0" smtClean="0"/>
              <a:t>"] []</a:t>
            </a:r>
          </a:p>
          <a:p>
            <a:pPr lvl="1"/>
            <a:r>
              <a:rPr lang="en-US" altLang="zh-TW" dirty="0"/>
              <a:t>[word="</a:t>
            </a:r>
            <a:r>
              <a:rPr lang="zh-TW" altLang="en-US" dirty="0"/>
              <a:t>頭</a:t>
            </a:r>
            <a:r>
              <a:rPr lang="en-US" altLang="zh-TW" dirty="0"/>
              <a:t>"&amp;</a:t>
            </a:r>
            <a:r>
              <a:rPr lang="en-US" altLang="zh-TW" dirty="0" err="1"/>
              <a:t>pos</a:t>
            </a:r>
            <a:r>
              <a:rPr lang="en-US" altLang="zh-TW" dirty="0"/>
              <a:t>="</a:t>
            </a:r>
            <a:r>
              <a:rPr lang="en-US" altLang="zh-TW" dirty="0" err="1"/>
              <a:t>Nf</a:t>
            </a:r>
            <a:r>
              <a:rPr lang="en-US" altLang="zh-TW" dirty="0"/>
              <a:t>"] [</a:t>
            </a:r>
            <a:r>
              <a:rPr lang="en-US" altLang="zh-TW" dirty="0" err="1"/>
              <a:t>pos</a:t>
            </a:r>
            <a:r>
              <a:rPr lang="en-US" altLang="zh-TW" dirty="0"/>
              <a:t>="Na"]</a:t>
            </a:r>
            <a:endParaRPr lang="en-US" altLang="zh-TW" dirty="0" smtClean="0"/>
          </a:p>
          <a:p>
            <a:pPr lvl="1"/>
            <a:endParaRPr lang="en-US" altLang="zh-TW" dirty="0" smtClean="0">
              <a:sym typeface="Wingdings" panose="05000000000000000000" pitchFamily="2" charset="2"/>
            </a:endParaRPr>
          </a:p>
          <a:p>
            <a:pPr marL="365760" lvl="1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077072"/>
            <a:ext cx="60293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1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觀察結構的利器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frequency breakdown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想觀察量詞</a:t>
            </a:r>
            <a:r>
              <a:rPr lang="zh-TW" altLang="en-US" dirty="0"/>
              <a:t>「頭」可以接那些</a:t>
            </a:r>
            <a:r>
              <a:rPr lang="zh-TW" altLang="en-US" dirty="0" smtClean="0"/>
              <a:t>名詞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[</a:t>
            </a:r>
            <a:r>
              <a:rPr lang="en-US" altLang="zh-TW" dirty="0"/>
              <a:t>word="</a:t>
            </a:r>
            <a:r>
              <a:rPr lang="zh-TW" altLang="en-US" dirty="0"/>
              <a:t>頭</a:t>
            </a:r>
            <a:r>
              <a:rPr lang="en-US" altLang="zh-TW" dirty="0"/>
              <a:t>"&amp;</a:t>
            </a:r>
            <a:r>
              <a:rPr lang="en-US" altLang="zh-TW" dirty="0" err="1"/>
              <a:t>pos</a:t>
            </a:r>
            <a:r>
              <a:rPr lang="en-US" altLang="zh-TW" dirty="0"/>
              <a:t>="</a:t>
            </a:r>
            <a:r>
              <a:rPr lang="en-US" altLang="zh-TW" dirty="0" err="1"/>
              <a:t>Nf</a:t>
            </a:r>
            <a:r>
              <a:rPr lang="en-US" altLang="zh-TW" dirty="0"/>
              <a:t>"] [</a:t>
            </a:r>
            <a:r>
              <a:rPr lang="en-US" altLang="zh-TW" dirty="0" err="1"/>
              <a:t>pos</a:t>
            </a:r>
            <a:r>
              <a:rPr lang="en-US" altLang="zh-TW" dirty="0"/>
              <a:t>="Na</a:t>
            </a:r>
            <a:r>
              <a:rPr lang="en-US" altLang="zh-TW" dirty="0" smtClean="0"/>
              <a:t>"] </a:t>
            </a:r>
          </a:p>
          <a:p>
            <a:pPr lvl="1"/>
            <a:r>
              <a:rPr lang="en-US" altLang="zh-TW" dirty="0" smtClean="0">
                <a:sym typeface="Wingdings" panose="05000000000000000000" pitchFamily="2" charset="2"/>
              </a:rPr>
              <a:t>Frequency breakdown</a:t>
            </a:r>
          </a:p>
          <a:p>
            <a:pPr marL="365760" lvl="1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068960"/>
            <a:ext cx="4581525" cy="363855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2339752" y="3284984"/>
            <a:ext cx="1152128" cy="342252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93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" y="404664"/>
            <a:ext cx="9128642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Frequency breakdown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19200"/>
            <a:ext cx="763277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蒐集語料的目的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語料庫是語言的</a:t>
            </a:r>
            <a:r>
              <a:rPr lang="zh-TW" altLang="en-US" dirty="0" smtClean="0"/>
              <a:t>抽樣調查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抽樣的目的</a:t>
            </a:r>
            <a:endParaRPr lang="en-US" altLang="zh-TW" dirty="0" smtClean="0"/>
          </a:p>
          <a:p>
            <a:pPr lvl="2" algn="just"/>
            <a:r>
              <a:rPr lang="zh-TW" altLang="en-US" dirty="0" smtClean="0"/>
              <a:t>了解語言</a:t>
            </a:r>
            <a:endParaRPr lang="en-US" altLang="zh-TW" dirty="0" smtClean="0"/>
          </a:p>
          <a:p>
            <a:pPr lvl="2" algn="just"/>
            <a:r>
              <a:rPr lang="zh-TW" altLang="en-US" dirty="0" smtClean="0"/>
              <a:t>語言的母體難以直接觀察</a:t>
            </a:r>
            <a:endParaRPr lang="en-US" altLang="zh-TW" dirty="0"/>
          </a:p>
          <a:p>
            <a:pPr algn="just"/>
            <a:r>
              <a:rPr lang="zh-TW" altLang="en-US" dirty="0" smtClean="0"/>
              <a:t>目的是觀察</a:t>
            </a:r>
            <a:r>
              <a:rPr lang="zh-TW" altLang="en-US" dirty="0"/>
              <a:t>語言</a:t>
            </a:r>
            <a:r>
              <a:rPr lang="zh-TW" altLang="en-US" dirty="0" smtClean="0"/>
              <a:t>現象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常用的詞有哪些？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詞語之間如何搭配？</a:t>
            </a:r>
            <a:endParaRPr lang="en-US" altLang="zh-TW" dirty="0" smtClean="0"/>
          </a:p>
          <a:p>
            <a:pPr lvl="1" algn="just"/>
            <a:r>
              <a:rPr lang="zh-TW" altLang="en-US" dirty="0"/>
              <a:t>中文</a:t>
            </a:r>
            <a:r>
              <a:rPr lang="zh-TW" altLang="en-US" dirty="0" smtClean="0"/>
              <a:t>句子如何組成？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書寫語言和口語語言有什麼差異？</a:t>
            </a:r>
            <a:endParaRPr lang="en-US" altLang="zh-TW" dirty="0" smtClean="0"/>
          </a:p>
          <a:p>
            <a:pPr lvl="1" algn="just"/>
            <a:r>
              <a:rPr lang="zh-TW" altLang="en-US" dirty="0" smtClean="0"/>
              <a:t>論文語言和一般語言有什麼差異？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外國人使用中文與我們有什麼差異？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87" y="1810870"/>
            <a:ext cx="3611942" cy="19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32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語法點查詢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寧（可）（願）    </a:t>
            </a:r>
            <a:r>
              <a:rPr lang="en-US" altLang="zh-TW" b="1" dirty="0" smtClean="0"/>
              <a:t>…                 </a:t>
            </a:r>
            <a:r>
              <a:rPr lang="zh-TW" altLang="en-US" b="1" dirty="0" smtClean="0"/>
              <a:t>也 不 </a:t>
            </a:r>
            <a:r>
              <a:rPr lang="en-US" altLang="zh-TW" b="1" dirty="0" smtClean="0"/>
              <a:t>…</a:t>
            </a:r>
          </a:p>
          <a:p>
            <a:endParaRPr lang="en-US" altLang="zh-TW" b="1" dirty="0" smtClean="0"/>
          </a:p>
          <a:p>
            <a:endParaRPr lang="en-US" altLang="zh-TW" b="1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787330" y="3477914"/>
            <a:ext cx="2546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Arial Narrow" panose="020B0606020202030204" pitchFamily="34" charset="0"/>
              </a:rPr>
              <a:t>[word="</a:t>
            </a:r>
            <a:r>
              <a:rPr lang="zh-TW" altLang="en-US" sz="2400" dirty="0">
                <a:latin typeface="Arial Narrow" panose="020B0606020202030204" pitchFamily="34" charset="0"/>
              </a:rPr>
              <a:t>寧</a:t>
            </a:r>
            <a:r>
              <a:rPr lang="en-US" altLang="zh-TW" sz="2400" dirty="0">
                <a:latin typeface="Arial Narrow" panose="020B0606020202030204" pitchFamily="34" charset="0"/>
              </a:rPr>
              <a:t>[</a:t>
            </a:r>
            <a:r>
              <a:rPr lang="zh-TW" altLang="en-US" sz="2400" dirty="0">
                <a:latin typeface="Arial Narrow" panose="020B0606020202030204" pitchFamily="34" charset="0"/>
              </a:rPr>
              <a:t>可願</a:t>
            </a:r>
            <a:r>
              <a:rPr lang="en-US" altLang="zh-TW" sz="2400" dirty="0">
                <a:latin typeface="Arial Narrow" panose="020B0606020202030204" pitchFamily="34" charset="0"/>
              </a:rPr>
              <a:t>]?"] </a:t>
            </a:r>
          </a:p>
        </p:txBody>
      </p:sp>
      <p:sp>
        <p:nvSpPr>
          <p:cNvPr id="6" name="向下箭號 5"/>
          <p:cNvSpPr/>
          <p:nvPr/>
        </p:nvSpPr>
        <p:spPr>
          <a:xfrm>
            <a:off x="1763688" y="2241494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>
            <a:off x="4139952" y="2241494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6190095" y="2241494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707904" y="347791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Narrow" panose="020B0606020202030204" pitchFamily="34" charset="0"/>
              </a:rPr>
              <a:t>[]{</a:t>
            </a:r>
            <a:r>
              <a:rPr lang="en-US" altLang="zh-TW" sz="2400" dirty="0">
                <a:latin typeface="Arial Narrow" panose="020B0606020202030204" pitchFamily="34" charset="0"/>
              </a:rPr>
              <a:t>1,15} 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370795" y="3477914"/>
            <a:ext cx="16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Narrow" panose="020B0606020202030204" pitchFamily="34" charset="0"/>
              </a:rPr>
              <a:t> </a:t>
            </a:r>
            <a:r>
              <a:rPr lang="en-US" altLang="zh-TW" sz="2400" dirty="0">
                <a:latin typeface="Arial Narrow" panose="020B0606020202030204" pitchFamily="34" charset="0"/>
              </a:rPr>
              <a:t>[word="</a:t>
            </a:r>
            <a:r>
              <a:rPr lang="zh-TW" altLang="en-US" sz="2400" dirty="0">
                <a:latin typeface="Arial Narrow" panose="020B0606020202030204" pitchFamily="34" charset="0"/>
              </a:rPr>
              <a:t>也</a:t>
            </a:r>
            <a:r>
              <a:rPr lang="en-US" altLang="zh-TW" sz="2400" dirty="0" smtClean="0">
                <a:latin typeface="Arial Narrow" panose="020B0606020202030204" pitchFamily="34" charset="0"/>
              </a:rPr>
              <a:t>"]</a:t>
            </a:r>
            <a:endParaRPr lang="en-US" altLang="zh-TW" sz="2400" dirty="0">
              <a:latin typeface="Arial Narrow" panose="020B060602020203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5" y="4593628"/>
            <a:ext cx="82010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語法點查詢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>
                <a:latin typeface="Arial Narrow" panose="020B0606020202030204" pitchFamily="34" charset="0"/>
              </a:rPr>
              <a:t>不但不</a:t>
            </a:r>
            <a:r>
              <a:rPr lang="en-US" altLang="zh-TW" b="1" dirty="0">
                <a:latin typeface="Arial Narrow" panose="020B0606020202030204" pitchFamily="34" charset="0"/>
              </a:rPr>
              <a:t>/</a:t>
            </a:r>
            <a:r>
              <a:rPr lang="zh-TW" altLang="en-US" b="1" dirty="0">
                <a:latin typeface="Arial Narrow" panose="020B0606020202030204" pitchFamily="34" charset="0"/>
              </a:rPr>
              <a:t>沒</a:t>
            </a:r>
            <a:r>
              <a:rPr lang="en-US" altLang="zh-TW" b="1" dirty="0">
                <a:latin typeface="Arial Narrow" panose="020B0606020202030204" pitchFamily="34" charset="0"/>
              </a:rPr>
              <a:t>...</a:t>
            </a:r>
            <a:r>
              <a:rPr lang="zh-TW" altLang="en-US" b="1" dirty="0">
                <a:latin typeface="Arial Narrow" panose="020B0606020202030204" pitchFamily="34" charset="0"/>
              </a:rPr>
              <a:t>反而</a:t>
            </a:r>
            <a:endParaRPr lang="en-US" altLang="zh-TW" b="1" dirty="0">
              <a:latin typeface="Arial Narrow" panose="020B0606020202030204" pitchFamily="34" charset="0"/>
            </a:endParaRPr>
          </a:p>
          <a:p>
            <a:pPr lvl="1"/>
            <a:r>
              <a:rPr lang="en-US" altLang="zh-TW" b="1" dirty="0">
                <a:latin typeface="Arial Narrow" panose="020B0606020202030204" pitchFamily="34" charset="0"/>
              </a:rPr>
              <a:t>[word="</a:t>
            </a:r>
            <a:r>
              <a:rPr lang="zh-TW" altLang="en-US" b="1" dirty="0">
                <a:latin typeface="Arial Narrow" panose="020B0606020202030204" pitchFamily="34" charset="0"/>
              </a:rPr>
              <a:t>不但</a:t>
            </a:r>
            <a:r>
              <a:rPr lang="en-US" altLang="zh-TW" b="1" dirty="0">
                <a:latin typeface="Arial Narrow" panose="020B0606020202030204" pitchFamily="34" charset="0"/>
              </a:rPr>
              <a:t>"] []{1,15} [word="</a:t>
            </a:r>
            <a:r>
              <a:rPr lang="zh-TW" altLang="en-US" b="1" dirty="0">
                <a:latin typeface="Arial Narrow" panose="020B0606020202030204" pitchFamily="34" charset="0"/>
              </a:rPr>
              <a:t>反而</a:t>
            </a:r>
            <a:r>
              <a:rPr lang="en-US" altLang="zh-TW" b="1" dirty="0">
                <a:latin typeface="Arial Narrow" panose="020B0606020202030204" pitchFamily="34" charset="0"/>
              </a:rPr>
              <a:t>"]</a:t>
            </a:r>
          </a:p>
          <a:p>
            <a:pPr lvl="1"/>
            <a:endParaRPr lang="en-US" altLang="zh-TW" b="1" dirty="0">
              <a:latin typeface="Arial Narrow" panose="020B0606020202030204" pitchFamily="34" charset="0"/>
            </a:endParaRPr>
          </a:p>
          <a:p>
            <a:pPr lvl="1"/>
            <a:endParaRPr lang="en-US" altLang="zh-TW" b="1" dirty="0">
              <a:latin typeface="Arial Narrow" panose="020B0606020202030204" pitchFamily="34" charset="0"/>
            </a:endParaRPr>
          </a:p>
          <a:p>
            <a:r>
              <a:rPr lang="zh-TW" altLang="en-US" b="1" dirty="0"/>
              <a:t>除了</a:t>
            </a:r>
            <a:r>
              <a:rPr lang="en-US" altLang="zh-TW" b="1" dirty="0"/>
              <a:t>...</a:t>
            </a:r>
            <a:r>
              <a:rPr lang="zh-TW" altLang="en-US" b="1" dirty="0"/>
              <a:t>以外，都</a:t>
            </a:r>
            <a:r>
              <a:rPr lang="en-US" altLang="zh-TW" b="1" dirty="0"/>
              <a:t>/</a:t>
            </a:r>
            <a:r>
              <a:rPr lang="zh-TW" altLang="en-US" b="1" dirty="0"/>
              <a:t>還</a:t>
            </a:r>
            <a:r>
              <a:rPr lang="en-US" altLang="zh-TW" b="1" dirty="0"/>
              <a:t>/</a:t>
            </a:r>
            <a:r>
              <a:rPr lang="zh-TW" altLang="en-US" b="1" dirty="0"/>
              <a:t>也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en-US" altLang="zh-TW" b="1" dirty="0">
                <a:latin typeface="Arial Narrow" panose="020B0606020202030204" pitchFamily="34" charset="0"/>
              </a:rPr>
              <a:t>[word="</a:t>
            </a:r>
            <a:r>
              <a:rPr lang="zh-TW" altLang="en-US" b="1" dirty="0">
                <a:latin typeface="Arial Narrow" panose="020B0606020202030204" pitchFamily="34" charset="0"/>
              </a:rPr>
              <a:t>除了</a:t>
            </a:r>
            <a:r>
              <a:rPr lang="en-US" altLang="zh-TW" b="1" dirty="0">
                <a:latin typeface="Arial Narrow" panose="020B0606020202030204" pitchFamily="34" charset="0"/>
              </a:rPr>
              <a:t>"] []{1,15} [word="</a:t>
            </a:r>
            <a:r>
              <a:rPr lang="zh-TW" altLang="en-US" b="1" dirty="0">
                <a:latin typeface="Arial Narrow" panose="020B0606020202030204" pitchFamily="34" charset="0"/>
              </a:rPr>
              <a:t>以外</a:t>
            </a:r>
            <a:r>
              <a:rPr lang="en-US" altLang="zh-TW" b="1" dirty="0">
                <a:latin typeface="Arial Narrow" panose="020B0606020202030204" pitchFamily="34" charset="0"/>
              </a:rPr>
              <a:t>"] [word="</a:t>
            </a:r>
            <a:r>
              <a:rPr lang="zh-TW" altLang="en-US" b="1" dirty="0">
                <a:latin typeface="Arial Narrow" panose="020B0606020202030204" pitchFamily="34" charset="0"/>
              </a:rPr>
              <a:t>，</a:t>
            </a:r>
            <a:r>
              <a:rPr lang="en-US" altLang="zh-TW" b="1" dirty="0">
                <a:latin typeface="Arial Narrow" panose="020B0606020202030204" pitchFamily="34" charset="0"/>
              </a:rPr>
              <a:t>"] [word="[</a:t>
            </a:r>
            <a:r>
              <a:rPr lang="zh-TW" altLang="en-US" b="1" dirty="0">
                <a:latin typeface="Arial Narrow" panose="020B0606020202030204" pitchFamily="34" charset="0"/>
              </a:rPr>
              <a:t>都還也</a:t>
            </a:r>
            <a:r>
              <a:rPr lang="en-US" altLang="zh-TW" b="1" dirty="0">
                <a:latin typeface="Arial Narrow" panose="020B0606020202030204" pitchFamily="34" charset="0"/>
              </a:rPr>
              <a:t>]"]</a:t>
            </a:r>
            <a:endParaRPr lang="zh-TW" altLang="en-US" b="1" dirty="0">
              <a:latin typeface="Arial Narrow" panose="020B0606020202030204" pitchFamily="34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97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V</a:t>
            </a:r>
            <a:r>
              <a:rPr lang="zh-TW" altLang="en-US" b="1" dirty="0"/>
              <a:t> 一 </a:t>
            </a:r>
            <a:r>
              <a:rPr lang="en-US" altLang="zh-TW" b="1" dirty="0" smtClean="0"/>
              <a:t>V </a:t>
            </a:r>
            <a:r>
              <a:rPr lang="zh-TW" altLang="en-US" b="1" dirty="0" smtClean="0"/>
              <a:t>的問題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語法點：把  </a:t>
            </a:r>
            <a:r>
              <a:rPr lang="en-US" altLang="zh-TW" b="1" dirty="0" smtClean="0"/>
              <a:t>O  V</a:t>
            </a:r>
            <a:r>
              <a:rPr lang="zh-TW" altLang="en-US" b="1" dirty="0" smtClean="0"/>
              <a:t> 一 </a:t>
            </a:r>
            <a:r>
              <a:rPr lang="en-US" altLang="zh-TW" b="1" dirty="0" smtClean="0"/>
              <a:t>V</a:t>
            </a:r>
          </a:p>
          <a:p>
            <a:pPr lvl="1"/>
            <a:r>
              <a:rPr lang="zh-TW" altLang="en-US" dirty="0" smtClean="0"/>
              <a:t>例如：   把 </a:t>
            </a:r>
            <a:r>
              <a:rPr lang="zh-TW" altLang="en-US" dirty="0"/>
              <a:t>菜 </a:t>
            </a:r>
            <a:r>
              <a:rPr lang="zh-TW" altLang="en-US" dirty="0" smtClean="0"/>
              <a:t> </a:t>
            </a:r>
            <a:r>
              <a:rPr lang="zh-TW" altLang="en-US" b="1" dirty="0" smtClean="0">
                <a:solidFill>
                  <a:srgbClr val="0070C0"/>
                </a:solidFill>
              </a:rPr>
              <a:t>熱</a:t>
            </a:r>
            <a:r>
              <a:rPr lang="zh-TW" altLang="en-US" dirty="0" smtClean="0"/>
              <a:t> </a:t>
            </a:r>
            <a:r>
              <a:rPr lang="zh-TW" altLang="en-US" dirty="0"/>
              <a:t>一 </a:t>
            </a:r>
            <a:r>
              <a:rPr lang="zh-TW" altLang="en-US" b="1" dirty="0" smtClean="0">
                <a:solidFill>
                  <a:srgbClr val="0070C0"/>
                </a:solidFill>
              </a:rPr>
              <a:t>熱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zh-TW" sz="2000" dirty="0"/>
              <a:t>[word="</a:t>
            </a:r>
            <a:r>
              <a:rPr lang="zh-TW" altLang="en-US" sz="2000" dirty="0"/>
              <a:t>把</a:t>
            </a:r>
            <a:r>
              <a:rPr lang="en-US" altLang="zh-TW" sz="2000" dirty="0"/>
              <a:t>"] [</a:t>
            </a:r>
            <a:r>
              <a:rPr lang="en-US" altLang="zh-TW" sz="2000" dirty="0" err="1"/>
              <a:t>pos</a:t>
            </a:r>
            <a:r>
              <a:rPr lang="en-US" altLang="zh-TW" sz="2000" dirty="0"/>
              <a:t>="N.+"] </a:t>
            </a:r>
            <a:r>
              <a:rPr lang="en-US" altLang="zh-TW" sz="2000" dirty="0" smtClean="0"/>
              <a:t>[</a:t>
            </a:r>
            <a:r>
              <a:rPr lang="en-US" altLang="zh-TW" sz="2000" dirty="0"/>
              <a:t>pos="V.+"] [word="</a:t>
            </a:r>
            <a:r>
              <a:rPr lang="zh-TW" altLang="en-US" sz="2000" dirty="0"/>
              <a:t>一</a:t>
            </a:r>
            <a:r>
              <a:rPr lang="en-US" altLang="zh-TW" sz="2000" dirty="0" smtClean="0"/>
              <a:t>"] [</a:t>
            </a:r>
            <a:r>
              <a:rPr lang="en-US" altLang="zh-TW" sz="2000" dirty="0" err="1" smtClean="0"/>
              <a:t>pos</a:t>
            </a:r>
            <a:r>
              <a:rPr lang="en-US" altLang="zh-TW" sz="2000" dirty="0"/>
              <a:t>="V</a:t>
            </a:r>
            <a:r>
              <a:rPr lang="en-US" altLang="zh-TW" sz="2000" dirty="0" smtClean="0"/>
              <a:t>.+"]</a:t>
            </a:r>
            <a:endParaRPr lang="en-US" altLang="zh-TW" sz="2000" b="1" dirty="0" smtClean="0">
              <a:solidFill>
                <a:srgbClr val="0070C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236640"/>
            <a:ext cx="7797116" cy="324036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493697" y="3645024"/>
            <a:ext cx="8157439" cy="79208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521106" y="5063864"/>
            <a:ext cx="8157439" cy="79208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2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方法：限制 </a:t>
            </a:r>
            <a:r>
              <a:rPr lang="en-US" altLang="zh-TW" dirty="0" smtClean="0"/>
              <a:t>V1=V2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TW" sz="2300" dirty="0" smtClean="0"/>
          </a:p>
          <a:p>
            <a:endParaRPr lang="en-US" altLang="zh-TW" sz="2300" dirty="0"/>
          </a:p>
          <a:p>
            <a:r>
              <a:rPr lang="en-US" altLang="zh-TW" sz="2300" dirty="0" smtClean="0"/>
              <a:t>[</a:t>
            </a:r>
            <a:r>
              <a:rPr lang="en-US" altLang="zh-TW" sz="2300" dirty="0"/>
              <a:t>word="</a:t>
            </a:r>
            <a:r>
              <a:rPr lang="zh-TW" altLang="en-US" sz="2300" dirty="0"/>
              <a:t>把</a:t>
            </a:r>
            <a:r>
              <a:rPr lang="en-US" altLang="zh-TW" sz="2300" dirty="0"/>
              <a:t>"] [</a:t>
            </a:r>
            <a:r>
              <a:rPr lang="en-US" altLang="zh-TW" sz="2300" dirty="0" err="1"/>
              <a:t>pos</a:t>
            </a:r>
            <a:r>
              <a:rPr lang="en-US" altLang="zh-TW" sz="2300" dirty="0"/>
              <a:t>="N.+"] </a:t>
            </a:r>
            <a:r>
              <a:rPr lang="en-US" altLang="zh-TW" sz="2300" dirty="0" smtClean="0">
                <a:solidFill>
                  <a:srgbClr val="0070C0"/>
                </a:solidFill>
              </a:rPr>
              <a:t>[</a:t>
            </a:r>
            <a:r>
              <a:rPr lang="en-US" altLang="zh-TW" sz="2300" dirty="0" err="1" smtClean="0">
                <a:solidFill>
                  <a:srgbClr val="0070C0"/>
                </a:solidFill>
              </a:rPr>
              <a:t>pos</a:t>
            </a:r>
            <a:r>
              <a:rPr lang="en-US" altLang="zh-TW" sz="2300" dirty="0">
                <a:solidFill>
                  <a:srgbClr val="0070C0"/>
                </a:solidFill>
              </a:rPr>
              <a:t>="V.+"]</a:t>
            </a:r>
            <a:r>
              <a:rPr lang="en-US" altLang="zh-TW" sz="2300" dirty="0"/>
              <a:t> [word="</a:t>
            </a:r>
            <a:r>
              <a:rPr lang="zh-TW" altLang="en-US" sz="2300" dirty="0"/>
              <a:t>一</a:t>
            </a:r>
            <a:r>
              <a:rPr lang="en-US" altLang="zh-TW" sz="2300" dirty="0"/>
              <a:t>"] </a:t>
            </a:r>
            <a:r>
              <a:rPr lang="en-US" altLang="zh-TW" sz="2300" dirty="0" smtClean="0">
                <a:solidFill>
                  <a:srgbClr val="0070C0"/>
                </a:solidFill>
              </a:rPr>
              <a:t>[</a:t>
            </a:r>
            <a:r>
              <a:rPr lang="en-US" altLang="zh-TW" sz="2300" dirty="0" err="1" smtClean="0">
                <a:solidFill>
                  <a:srgbClr val="0070C0"/>
                </a:solidFill>
              </a:rPr>
              <a:t>pos</a:t>
            </a:r>
            <a:r>
              <a:rPr lang="en-US" altLang="zh-TW" sz="2300" dirty="0">
                <a:solidFill>
                  <a:srgbClr val="0070C0"/>
                </a:solidFill>
              </a:rPr>
              <a:t>="V</a:t>
            </a:r>
            <a:r>
              <a:rPr lang="en-US" altLang="zh-TW" sz="2300" dirty="0" smtClean="0">
                <a:solidFill>
                  <a:srgbClr val="0070C0"/>
                </a:solidFill>
              </a:rPr>
              <a:t>.+"]</a:t>
            </a:r>
          </a:p>
          <a:p>
            <a:pPr lvl="1"/>
            <a:endParaRPr lang="en-US" altLang="zh-TW" sz="2000" dirty="0" smtClean="0"/>
          </a:p>
          <a:p>
            <a:r>
              <a:rPr lang="en-US" altLang="zh-TW" sz="2300" dirty="0" smtClean="0"/>
              <a:t>[</a:t>
            </a:r>
            <a:r>
              <a:rPr lang="en-US" altLang="zh-TW" sz="2300" dirty="0"/>
              <a:t>word="</a:t>
            </a:r>
            <a:r>
              <a:rPr lang="zh-TW" altLang="en-US" sz="2300" dirty="0"/>
              <a:t>把</a:t>
            </a:r>
            <a:r>
              <a:rPr lang="en-US" altLang="zh-TW" sz="2300" dirty="0"/>
              <a:t>"] [</a:t>
            </a:r>
            <a:r>
              <a:rPr lang="en-US" altLang="zh-TW" sz="2300" dirty="0" err="1"/>
              <a:t>pos</a:t>
            </a:r>
            <a:r>
              <a:rPr lang="en-US" altLang="zh-TW" sz="2300" dirty="0"/>
              <a:t>="N.+"] </a:t>
            </a:r>
            <a:r>
              <a:rPr lang="en-US" altLang="zh-TW" sz="2300" dirty="0">
                <a:solidFill>
                  <a:srgbClr val="FF0000"/>
                </a:solidFill>
              </a:rPr>
              <a:t>a:[pos="V.+"] </a:t>
            </a:r>
            <a:r>
              <a:rPr lang="en-US" altLang="zh-TW" sz="2300" dirty="0"/>
              <a:t>[word="</a:t>
            </a:r>
            <a:r>
              <a:rPr lang="zh-TW" altLang="en-US" sz="2300" dirty="0"/>
              <a:t>一</a:t>
            </a:r>
            <a:r>
              <a:rPr lang="en-US" altLang="zh-TW" sz="2300" dirty="0" smtClean="0"/>
              <a:t>"] </a:t>
            </a:r>
            <a:r>
              <a:rPr lang="en-US" altLang="zh-TW" sz="2300" dirty="0" smtClean="0">
                <a:solidFill>
                  <a:srgbClr val="FF0000"/>
                </a:solidFill>
              </a:rPr>
              <a:t>b</a:t>
            </a:r>
            <a:r>
              <a:rPr lang="en-US" altLang="zh-TW" sz="2300" dirty="0">
                <a:solidFill>
                  <a:srgbClr val="FF0000"/>
                </a:solidFill>
              </a:rPr>
              <a:t>:[pos="V.+"] </a:t>
            </a:r>
            <a:endParaRPr lang="en-US" altLang="zh-TW" sz="2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300" dirty="0"/>
              <a:t> </a:t>
            </a:r>
            <a:r>
              <a:rPr lang="en-US" altLang="zh-TW" sz="2300" dirty="0" smtClean="0"/>
              <a:t>    :: </a:t>
            </a:r>
            <a:r>
              <a:rPr lang="en-US" altLang="zh-TW" sz="2300" dirty="0" err="1" smtClean="0">
                <a:solidFill>
                  <a:srgbClr val="FF0000"/>
                </a:solidFill>
              </a:rPr>
              <a:t>a.word</a:t>
            </a:r>
            <a:r>
              <a:rPr lang="en-US" altLang="zh-TW" sz="2300" dirty="0" smtClean="0">
                <a:solidFill>
                  <a:srgbClr val="FF0000"/>
                </a:solidFill>
              </a:rPr>
              <a:t>=</a:t>
            </a:r>
            <a:r>
              <a:rPr lang="en-US" altLang="zh-TW" sz="2300" dirty="0" err="1" smtClean="0">
                <a:solidFill>
                  <a:srgbClr val="FF0000"/>
                </a:solidFill>
              </a:rPr>
              <a:t>b.word</a:t>
            </a:r>
            <a:endParaRPr lang="en-US" altLang="zh-TW" sz="2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300" dirty="0"/>
          </a:p>
          <a:p>
            <a:r>
              <a:rPr lang="zh-TW" altLang="en-US" b="1" dirty="0"/>
              <a:t>說明</a:t>
            </a:r>
            <a:endParaRPr lang="en-US" altLang="zh-TW" b="1" dirty="0"/>
          </a:p>
          <a:p>
            <a:pPr lvl="1"/>
            <a:r>
              <a:rPr lang="en-US" altLang="zh-TW" sz="2200" dirty="0"/>
              <a:t>a:[pos=“V.+”]</a:t>
            </a:r>
            <a:r>
              <a:rPr lang="en-US" altLang="zh-TW" sz="2200" b="1" dirty="0">
                <a:solidFill>
                  <a:srgbClr val="0070C0"/>
                </a:solidFill>
              </a:rPr>
              <a:t> </a:t>
            </a:r>
            <a:r>
              <a:rPr lang="zh-TW" altLang="en-US" sz="2200" b="1" dirty="0"/>
              <a:t>給第</a:t>
            </a:r>
            <a:r>
              <a:rPr lang="en-US" altLang="zh-TW" sz="2200" b="1" dirty="0"/>
              <a:t>3</a:t>
            </a:r>
            <a:r>
              <a:rPr lang="zh-TW" altLang="en-US" sz="2200" b="1" dirty="0"/>
              <a:t>個詞命名為變數 </a:t>
            </a:r>
            <a:r>
              <a:rPr lang="en-US" altLang="zh-TW" sz="2200" b="1" dirty="0"/>
              <a:t>a</a:t>
            </a:r>
          </a:p>
          <a:p>
            <a:pPr lvl="1"/>
            <a:r>
              <a:rPr lang="en-US" altLang="zh-TW" sz="2200" dirty="0"/>
              <a:t>b:[pos=“V.+”] </a:t>
            </a:r>
            <a:r>
              <a:rPr lang="zh-TW" altLang="en-US" sz="2200" b="1" dirty="0"/>
              <a:t>給第</a:t>
            </a:r>
            <a:r>
              <a:rPr lang="en-US" altLang="zh-TW" sz="2200" b="1" dirty="0"/>
              <a:t>5</a:t>
            </a:r>
            <a:r>
              <a:rPr lang="zh-TW" altLang="en-US" sz="2200" b="1" dirty="0"/>
              <a:t>個詞命名為變數 </a:t>
            </a:r>
            <a:r>
              <a:rPr lang="en-US" altLang="zh-TW" sz="2200" b="1" dirty="0"/>
              <a:t>b</a:t>
            </a:r>
          </a:p>
          <a:p>
            <a:pPr lvl="1"/>
            <a:r>
              <a:rPr lang="zh-TW" altLang="en-US" sz="2400" dirty="0"/>
              <a:t>限制 </a:t>
            </a:r>
            <a:r>
              <a:rPr lang="en-US" altLang="zh-TW" sz="2400" dirty="0"/>
              <a:t>V1=V2</a:t>
            </a:r>
            <a:endParaRPr lang="en-US" altLang="zh-TW" sz="2200" b="1" dirty="0"/>
          </a:p>
          <a:p>
            <a:pPr lvl="2"/>
            <a:r>
              <a:rPr lang="en-US" altLang="zh-TW" sz="2200" dirty="0"/>
              <a:t>:: </a:t>
            </a:r>
            <a:r>
              <a:rPr lang="en-US" altLang="zh-TW" sz="2200" dirty="0" err="1"/>
              <a:t>a.word</a:t>
            </a:r>
            <a:r>
              <a:rPr lang="en-US" altLang="zh-TW" sz="2200" dirty="0"/>
              <a:t>=</a:t>
            </a:r>
            <a:r>
              <a:rPr lang="en-US" altLang="zh-TW" sz="2200" dirty="0" err="1"/>
              <a:t>b.word</a:t>
            </a:r>
            <a:r>
              <a:rPr lang="en-US" altLang="zh-TW" sz="2200" dirty="0"/>
              <a:t> </a:t>
            </a:r>
            <a:r>
              <a:rPr lang="en-US" altLang="zh-TW" sz="2200" dirty="0">
                <a:sym typeface="Wingdings" panose="05000000000000000000" pitchFamily="2" charset="2"/>
              </a:rPr>
              <a:t> </a:t>
            </a:r>
            <a:r>
              <a:rPr lang="zh-TW" altLang="en-US" sz="2200" dirty="0" smtClean="0">
                <a:sym typeface="Wingdings" panose="05000000000000000000" pitchFamily="2" charset="2"/>
              </a:rPr>
              <a:t>限制</a:t>
            </a:r>
            <a:r>
              <a:rPr lang="en-US" altLang="zh-TW" sz="2200" b="1" dirty="0" smtClean="0"/>
              <a:t>a</a:t>
            </a:r>
            <a:r>
              <a:rPr lang="zh-TW" altLang="en-US" sz="2200" b="1" dirty="0"/>
              <a:t>詞和</a:t>
            </a:r>
            <a:r>
              <a:rPr lang="en-US" altLang="zh-TW" sz="2200" b="1" dirty="0"/>
              <a:t>b</a:t>
            </a:r>
            <a:r>
              <a:rPr lang="zh-TW" altLang="en-US" sz="2200" b="1" dirty="0"/>
              <a:t>詞必須相同</a:t>
            </a:r>
          </a:p>
          <a:p>
            <a:endParaRPr lang="zh-TW" altLang="en-US" dirty="0"/>
          </a:p>
        </p:txBody>
      </p:sp>
      <p:sp>
        <p:nvSpPr>
          <p:cNvPr id="5" name="左大括弧 4"/>
          <p:cNvSpPr/>
          <p:nvPr/>
        </p:nvSpPr>
        <p:spPr>
          <a:xfrm rot="5400000" flipV="1">
            <a:off x="5859664" y="722665"/>
            <a:ext cx="360040" cy="2825272"/>
          </a:xfrm>
          <a:prstGeom prst="leftBrace">
            <a:avLst>
              <a:gd name="adj1" fmla="val 3927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485686" y="1600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必須相等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428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3755" y="191901"/>
            <a:ext cx="8229600" cy="778098"/>
          </a:xfrm>
        </p:spPr>
        <p:txBody>
          <a:bodyPr/>
          <a:lstStyle/>
          <a:p>
            <a:r>
              <a:rPr lang="zh-TW" altLang="en-US" dirty="0" smtClean="0"/>
              <a:t>搭配詞</a:t>
            </a:r>
            <a:r>
              <a:rPr lang="zh-TW" altLang="en-US" dirty="0" smtClean="0"/>
              <a:t>的查詢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9999"/>
            <a:ext cx="3190718" cy="56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69999"/>
            <a:ext cx="3106385" cy="56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4062491" y="3450260"/>
            <a:ext cx="1152128" cy="7200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漂亮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右大括弧 5"/>
          <p:cNvSpPr/>
          <p:nvPr/>
        </p:nvSpPr>
        <p:spPr>
          <a:xfrm>
            <a:off x="3442238" y="970000"/>
            <a:ext cx="409682" cy="5680600"/>
          </a:xfrm>
          <a:prstGeom prst="rightBrace">
            <a:avLst>
              <a:gd name="adj1" fmla="val 5769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左大括弧 6"/>
          <p:cNvSpPr/>
          <p:nvPr/>
        </p:nvSpPr>
        <p:spPr>
          <a:xfrm>
            <a:off x="5364088" y="969999"/>
            <a:ext cx="504056" cy="5680600"/>
          </a:xfrm>
          <a:prstGeom prst="leftBrace">
            <a:avLst>
              <a:gd name="adj1" fmla="val 5368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0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搭配詞的查詢</a:t>
            </a:r>
            <a:r>
              <a:rPr lang="en-US" altLang="zh-TW" dirty="0" smtClean="0"/>
              <a:t>(</a:t>
            </a:r>
            <a:r>
              <a:rPr lang="zh-TW" altLang="en-US" dirty="0" smtClean="0"/>
              <a:t>英語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2356070" cy="42734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452" y="1768604"/>
            <a:ext cx="2253898" cy="4408359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4062491" y="3571873"/>
            <a:ext cx="1152128" cy="5384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persuade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右大括弧 7"/>
          <p:cNvSpPr/>
          <p:nvPr/>
        </p:nvSpPr>
        <p:spPr>
          <a:xfrm>
            <a:off x="3442238" y="1929384"/>
            <a:ext cx="409682" cy="4247579"/>
          </a:xfrm>
          <a:prstGeom prst="rightBrace">
            <a:avLst>
              <a:gd name="adj1" fmla="val 5769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左大括弧 8"/>
          <p:cNvSpPr/>
          <p:nvPr/>
        </p:nvSpPr>
        <p:spPr>
          <a:xfrm>
            <a:off x="5364088" y="1929383"/>
            <a:ext cx="504056" cy="4247579"/>
          </a:xfrm>
          <a:prstGeom prst="leftBrace">
            <a:avLst>
              <a:gd name="adj1" fmla="val 5368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2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CQPweb</a:t>
            </a:r>
            <a:r>
              <a:rPr lang="en-US" altLang="zh-TW" dirty="0"/>
              <a:t> </a:t>
            </a:r>
            <a:r>
              <a:rPr lang="zh-TW" altLang="en-US" b="1" dirty="0"/>
              <a:t>語料庫查詢系統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統計詞頻</a:t>
            </a:r>
            <a:endParaRPr lang="en-US" altLang="zh-TW" dirty="0" smtClean="0"/>
          </a:p>
          <a:p>
            <a:r>
              <a:rPr lang="en-US" altLang="zh-TW" dirty="0" smtClean="0"/>
              <a:t>KWIC </a:t>
            </a:r>
            <a:r>
              <a:rPr lang="zh-TW" altLang="en-US" dirty="0" smtClean="0"/>
              <a:t>呈現</a:t>
            </a:r>
            <a:endParaRPr lang="en-US" altLang="zh-TW" dirty="0" smtClean="0"/>
          </a:p>
          <a:p>
            <a:r>
              <a:rPr lang="en-US" altLang="zh-TW" dirty="0"/>
              <a:t>Thin</a:t>
            </a:r>
            <a:r>
              <a:rPr lang="zh-TW" altLang="en-US" dirty="0"/>
              <a:t>：語料隨機取樣</a:t>
            </a:r>
            <a:endParaRPr lang="en-US" altLang="zh-TW" dirty="0"/>
          </a:p>
          <a:p>
            <a:r>
              <a:rPr lang="en-US" altLang="zh-TW" dirty="0"/>
              <a:t>Frequency breakdown</a:t>
            </a:r>
            <a:r>
              <a:rPr lang="zh-TW" altLang="en-US" dirty="0"/>
              <a:t>：詞頻彙整</a:t>
            </a:r>
            <a:endParaRPr lang="en-US" altLang="zh-TW" dirty="0"/>
          </a:p>
          <a:p>
            <a:r>
              <a:rPr lang="en-US" altLang="zh-TW" dirty="0"/>
              <a:t>Distribution</a:t>
            </a:r>
            <a:r>
              <a:rPr lang="zh-TW" altLang="en-US" dirty="0"/>
              <a:t>：詞彙分布</a:t>
            </a:r>
            <a:endParaRPr lang="en-US" altLang="zh-TW" dirty="0"/>
          </a:p>
          <a:p>
            <a:r>
              <a:rPr lang="en-US" altLang="zh-TW" dirty="0"/>
              <a:t>Sort</a:t>
            </a:r>
            <a:r>
              <a:rPr lang="zh-TW" altLang="en-US" dirty="0"/>
              <a:t>：按前文或後文排序</a:t>
            </a:r>
            <a:endParaRPr lang="en-US" altLang="zh-TW" dirty="0"/>
          </a:p>
          <a:p>
            <a:r>
              <a:rPr lang="en-US" altLang="zh-TW" dirty="0"/>
              <a:t>Collocations</a:t>
            </a:r>
            <a:r>
              <a:rPr lang="zh-TW" altLang="en-US" dirty="0"/>
              <a:t> ：</a:t>
            </a:r>
            <a:r>
              <a:rPr lang="en-US" altLang="zh-TW" dirty="0"/>
              <a:t> </a:t>
            </a:r>
            <a:r>
              <a:rPr lang="zh-TW" altLang="en-US" dirty="0"/>
              <a:t>配搭詞統計</a:t>
            </a:r>
            <a:endParaRPr lang="en-US" altLang="zh-TW" dirty="0"/>
          </a:p>
          <a:p>
            <a:r>
              <a:rPr lang="en-US" altLang="zh-TW" dirty="0"/>
              <a:t>Download</a:t>
            </a:r>
            <a:r>
              <a:rPr lang="zh-TW" altLang="en-US" dirty="0"/>
              <a:t> ：下載查詢結果</a:t>
            </a:r>
            <a:endParaRPr lang="en-US" altLang="zh-TW" dirty="0"/>
          </a:p>
          <a:p>
            <a:r>
              <a:rPr lang="en-US" altLang="zh-TW" dirty="0" err="1"/>
              <a:t>Categorise</a:t>
            </a:r>
            <a:r>
              <a:rPr lang="zh-TW" altLang="en-US" dirty="0"/>
              <a:t> ：樣本分類標記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34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3888" y="1188531"/>
            <a:ext cx="7886700" cy="2852737"/>
          </a:xfrm>
        </p:spPr>
        <p:txBody>
          <a:bodyPr/>
          <a:lstStyle/>
          <a:p>
            <a:r>
              <a:rPr lang="zh-TW" altLang="en-US" dirty="0" smtClean="0"/>
              <a:t>參、語義場關聯詞系統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97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語義場關聯詞系統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t>48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https://coct.naer.edu.tw/word2vec</a:t>
            </a:r>
            <a:endParaRPr lang="zh-TW" altLang="en-US" dirty="0"/>
          </a:p>
        </p:txBody>
      </p:sp>
      <p:pic>
        <p:nvPicPr>
          <p:cNvPr id="1026" name="Picture 2" descr="http://s04.calm9.com/qrcode/2020-08/UM4QTZFL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28" y="2522241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語義場關聯詞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語義場是在同一個語義系統中，在共時條件下，若干個具有共同義素的義位聚合起來的聚合體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語義</a:t>
            </a:r>
            <a:r>
              <a:rPr lang="zh-TW" altLang="en-US" dirty="0"/>
              <a:t>場必須在一個共同語義要素的支配下組成，例如</a:t>
            </a:r>
            <a:r>
              <a:rPr lang="zh-TW" altLang="en-US" dirty="0" smtClean="0"/>
              <a:t>在</a:t>
            </a:r>
            <a:r>
              <a:rPr lang="zh-TW" altLang="en-US" dirty="0"/>
              <a:t>「</a:t>
            </a:r>
            <a:r>
              <a:rPr lang="zh-TW" altLang="en-US" dirty="0" smtClean="0"/>
              <a:t>家畜</a:t>
            </a:r>
            <a:r>
              <a:rPr lang="zh-TW" altLang="en-US" dirty="0"/>
              <a:t>」</a:t>
            </a:r>
            <a:r>
              <a:rPr lang="zh-TW" altLang="en-US" dirty="0" smtClean="0"/>
              <a:t>這一</a:t>
            </a:r>
            <a:r>
              <a:rPr lang="zh-TW" altLang="en-US" dirty="0"/>
              <a:t>語義要素的支配下，</a:t>
            </a:r>
            <a:r>
              <a:rPr lang="zh-TW" altLang="en-US" dirty="0" smtClean="0"/>
              <a:t>由</a:t>
            </a:r>
            <a:r>
              <a:rPr lang="zh-TW" altLang="en-US" dirty="0"/>
              <a:t>「</a:t>
            </a:r>
            <a:r>
              <a:rPr lang="zh-TW" altLang="en-US" dirty="0" smtClean="0"/>
              <a:t>牛</a:t>
            </a:r>
            <a:r>
              <a:rPr lang="zh-TW" altLang="en-US" dirty="0"/>
              <a:t>、羊、馬、豬、</a:t>
            </a:r>
            <a:r>
              <a:rPr lang="zh-TW" altLang="en-US" dirty="0" smtClean="0"/>
              <a:t>騾</a:t>
            </a:r>
            <a:r>
              <a:rPr lang="zh-TW" altLang="en-US" dirty="0"/>
              <a:t>」</a:t>
            </a:r>
            <a:r>
              <a:rPr lang="zh-TW" altLang="en-US" dirty="0" smtClean="0"/>
              <a:t>等</a:t>
            </a:r>
            <a:r>
              <a:rPr lang="zh-TW" altLang="en-US" dirty="0"/>
              <a:t>構成了一個語義場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因此</a:t>
            </a:r>
            <a:r>
              <a:rPr lang="zh-TW" altLang="zh-TW" dirty="0"/>
              <a:t>，具相似結構之近義詞、反義詞可能歸屬於同一語義場。</a:t>
            </a:r>
            <a:endParaRPr lang="en-US" altLang="zh-TW" dirty="0" smtClean="0"/>
          </a:p>
          <a:p>
            <a:r>
              <a:rPr lang="zh-TW" altLang="en-US" dirty="0" smtClean="0"/>
              <a:t>語義場關聯詞系統：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自動從語料庫中計算出語義場關聯詞。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57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為什麼需要語料庫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97106"/>
            <a:ext cx="7886700" cy="4679857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內省</a:t>
            </a:r>
            <a:r>
              <a:rPr lang="zh-TW" altLang="en-US" dirty="0" smtClean="0"/>
              <a:t>語言知識的局限</a:t>
            </a:r>
            <a:endParaRPr lang="en-US" altLang="zh-TW" dirty="0" smtClean="0"/>
          </a:p>
          <a:p>
            <a:pPr lvl="1"/>
            <a:r>
              <a:rPr lang="zh-TW" altLang="zh-TW" dirty="0"/>
              <a:t>內省</a:t>
            </a:r>
            <a:r>
              <a:rPr lang="zh-TW" altLang="en-US" dirty="0"/>
              <a:t>例句</a:t>
            </a:r>
            <a:r>
              <a:rPr lang="zh-TW" altLang="zh-TW" dirty="0"/>
              <a:t>不可觀察與</a:t>
            </a:r>
            <a:r>
              <a:rPr lang="zh-TW" altLang="zh-TW" dirty="0" smtClean="0"/>
              <a:t>驗證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內省</a:t>
            </a:r>
            <a:r>
              <a:rPr lang="zh-TW" altLang="en-US" dirty="0" smtClean="0"/>
              <a:t>例句</a:t>
            </a:r>
            <a:r>
              <a:rPr lang="zh-TW" altLang="zh-TW" dirty="0" smtClean="0"/>
              <a:t>與語料庫例證</a:t>
            </a:r>
            <a:r>
              <a:rPr lang="zh-TW" altLang="zh-TW" dirty="0"/>
              <a:t>往往相去甚</a:t>
            </a:r>
            <a:r>
              <a:rPr lang="zh-TW" altLang="zh-TW" dirty="0" smtClean="0"/>
              <a:t>遠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無法</a:t>
            </a:r>
            <a:r>
              <a:rPr lang="zh-TW" altLang="zh-TW" dirty="0"/>
              <a:t>提供詞語的常用度以及語意義常用度</a:t>
            </a:r>
            <a:r>
              <a:rPr lang="zh-TW" altLang="zh-TW" dirty="0" smtClean="0"/>
              <a:t>訊息</a:t>
            </a:r>
            <a:endParaRPr lang="en-US" altLang="zh-TW" dirty="0" smtClean="0"/>
          </a:p>
          <a:p>
            <a:r>
              <a:rPr lang="zh-TW" altLang="en-US" dirty="0" smtClean="0"/>
              <a:t>語料庫提供語言典型現象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「很高興」、「很晴朗」（典型）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「很春天」、「很陽光」（非典型）</a:t>
            </a:r>
            <a:endParaRPr lang="en-US" altLang="zh-TW" dirty="0" smtClean="0"/>
          </a:p>
          <a:p>
            <a:r>
              <a:rPr lang="zh-TW" altLang="zh-TW" dirty="0"/>
              <a:t>教科書與真實語言之間存在非常大的</a:t>
            </a:r>
            <a:r>
              <a:rPr lang="zh-TW" altLang="zh-TW" dirty="0" smtClean="0"/>
              <a:t>差距</a:t>
            </a:r>
            <a:endParaRPr lang="en-US" altLang="zh-TW" dirty="0" smtClean="0"/>
          </a:p>
          <a:p>
            <a:pPr lvl="1"/>
            <a:r>
              <a:rPr lang="zh-TW" altLang="zh-TW" dirty="0"/>
              <a:t>教科書</a:t>
            </a:r>
            <a:r>
              <a:rPr lang="zh-TW" altLang="zh-TW" dirty="0" smtClean="0"/>
              <a:t>中的詞彙</a:t>
            </a:r>
            <a:r>
              <a:rPr lang="en-US" altLang="zh-TW" dirty="0" smtClean="0"/>
              <a:t> vs. </a:t>
            </a:r>
            <a:r>
              <a:rPr lang="zh-TW" altLang="zh-TW" dirty="0" smtClean="0"/>
              <a:t>語料庫常用詞彙</a:t>
            </a:r>
            <a:endParaRPr lang="en-US" altLang="zh-TW" dirty="0" smtClean="0"/>
          </a:p>
          <a:p>
            <a:pPr lvl="1"/>
            <a:r>
              <a:rPr lang="zh-TW" altLang="zh-TW" dirty="0"/>
              <a:t>教科書</a:t>
            </a:r>
            <a:r>
              <a:rPr lang="zh-TW" altLang="zh-TW" dirty="0" smtClean="0"/>
              <a:t>中的</a:t>
            </a:r>
            <a:r>
              <a:rPr lang="zh-TW" altLang="en-US" dirty="0"/>
              <a:t>語法</a:t>
            </a:r>
            <a:r>
              <a:rPr lang="en-US" altLang="zh-TW" dirty="0" smtClean="0"/>
              <a:t> vs.</a:t>
            </a:r>
            <a:r>
              <a:rPr lang="zh-TW" altLang="zh-TW" dirty="0"/>
              <a:t>語料庫</a:t>
            </a:r>
            <a:r>
              <a:rPr lang="zh-TW" altLang="zh-TW" dirty="0" smtClean="0"/>
              <a:t>常用</a:t>
            </a:r>
            <a:r>
              <a:rPr lang="zh-TW" altLang="en-US" dirty="0" smtClean="0"/>
              <a:t>語法</a:t>
            </a:r>
            <a:endParaRPr lang="en-US" altLang="zh-TW" dirty="0" smtClean="0"/>
          </a:p>
          <a:p>
            <a:pPr lvl="1"/>
            <a:r>
              <a:rPr lang="zh-TW" altLang="zh-TW" dirty="0"/>
              <a:t>語料庫調查對語法參考的修訂可以幫助改進語言學習</a:t>
            </a:r>
            <a:r>
              <a:rPr lang="zh-TW" altLang="zh-TW" dirty="0" smtClean="0"/>
              <a:t>過程</a:t>
            </a:r>
            <a:endParaRPr lang="en-US" altLang="zh-TW" dirty="0" smtClean="0"/>
          </a:p>
          <a:p>
            <a:r>
              <a:rPr lang="zh-TW" altLang="en-US" dirty="0"/>
              <a:t>瀕危語言的研究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565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shanelynnwebsite-mid9n9g1q9y8tt.netdna-ssl.com/wp-content/uploads/2018/01/word-vector-space-similar-words-1024x6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4" y="1196752"/>
            <a:ext cx="8856984" cy="554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詞嵌入：語義場關聯詞的技術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73040" y="1159064"/>
            <a:ext cx="8153400" cy="4495800"/>
          </a:xfrm>
        </p:spPr>
        <p:txBody>
          <a:bodyPr/>
          <a:lstStyle/>
          <a:p>
            <a:r>
              <a:rPr lang="zh-TW" altLang="en-US" dirty="0" smtClean="0"/>
              <a:t>詞嵌入</a:t>
            </a:r>
            <a:r>
              <a:rPr lang="en-US" altLang="zh-TW" dirty="0" smtClean="0"/>
              <a:t>(word embedding)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444212" y="3166136"/>
            <a:ext cx="3096344" cy="129614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067944" y="2534064"/>
            <a:ext cx="2592288" cy="129614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27584" y="6370924"/>
            <a:ext cx="799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https</a:t>
            </a:r>
            <a:r>
              <a:rPr lang="en-US" altLang="zh-TW" dirty="0"/>
              <a:t>://www.shanelynn.ie/get-busy-with-word-embeddings-introduction/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796136" y="3164264"/>
            <a:ext cx="2592288" cy="129614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77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使用方法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484784"/>
            <a:ext cx="75914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2226298" y="2159292"/>
            <a:ext cx="439544" cy="418503"/>
            <a:chOff x="2321273" y="2313484"/>
            <a:chExt cx="439544" cy="418503"/>
          </a:xfrm>
        </p:grpSpPr>
        <p:sp>
          <p:nvSpPr>
            <p:cNvPr id="6" name="橢圓 5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8" name="直線單箭頭接點 7"/>
          <p:cNvCxnSpPr>
            <a:stCxn id="6" idx="3"/>
          </p:cNvCxnSpPr>
          <p:nvPr/>
        </p:nvCxnSpPr>
        <p:spPr>
          <a:xfrm flipH="1">
            <a:off x="2078372" y="2516507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1354374" y="4638327"/>
            <a:ext cx="439544" cy="461666"/>
            <a:chOff x="2321273" y="2313484"/>
            <a:chExt cx="439544" cy="461666"/>
          </a:xfrm>
        </p:grpSpPr>
        <p:sp>
          <p:nvSpPr>
            <p:cNvPr id="10" name="橢圓 9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2" name="直線單箭頭接點 11"/>
          <p:cNvCxnSpPr>
            <a:stCxn id="10" idx="3"/>
          </p:cNvCxnSpPr>
          <p:nvPr/>
        </p:nvCxnSpPr>
        <p:spPr>
          <a:xfrm flipH="1">
            <a:off x="1206448" y="4995542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5652120" y="2368543"/>
            <a:ext cx="1872208" cy="379676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9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不同語料，不同效果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788024" y="2132856"/>
          <a:ext cx="3960440" cy="37414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9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遠流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中國</a:t>
                      </a:r>
                      <a:br>
                        <a:rPr lang="zh-TW" altLang="en-US" sz="2000" u="none" strike="noStrike">
                          <a:effectLst/>
                        </a:rPr>
                      </a:br>
                      <a:r>
                        <a:rPr lang="zh-TW" altLang="en-US" sz="2000" u="none" strike="noStrike">
                          <a:effectLst/>
                        </a:rPr>
                        <a:t>時報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平衡</a:t>
                      </a:r>
                      <a:br>
                        <a:rPr lang="zh-TW" altLang="en-US" sz="2000" u="none" strike="noStrike">
                          <a:effectLst/>
                        </a:rPr>
                      </a:br>
                      <a:r>
                        <a:rPr lang="zh-TW" altLang="en-US" sz="2000" u="none" strike="noStrike">
                          <a:effectLst/>
                        </a:rPr>
                        <a:t>語料庫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CGW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浴室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盥洗室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房間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閂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盥洗室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盥洗室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化妝室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房門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如廁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沖澡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如廁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走動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浴室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洗手台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洗手台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樓下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房間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臥房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男廁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廚房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茶水間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廚房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更衣室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冰庫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走道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化妝室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女廁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躲進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廚房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洗手檯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飯廳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淋浴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0" y="2132856"/>
            <a:ext cx="3744416" cy="26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選擇不同分級標準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5076056" y="1916832"/>
          <a:ext cx="3384375" cy="396044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073"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華測</a:t>
                      </a:r>
                      <a:br>
                        <a:rPr lang="zh-TW" altLang="en-US" sz="2000" u="none" strike="noStrike">
                          <a:effectLst/>
                        </a:rPr>
                      </a:br>
                      <a:r>
                        <a:rPr lang="zh-TW" altLang="en-US" sz="2000" u="none" strike="noStrike">
                          <a:effectLst/>
                        </a:rPr>
                        <a:t>八千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國教院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入門級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基礎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浴室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4,</a:t>
                      </a:r>
                      <a:r>
                        <a:rPr lang="zh-TW" altLang="en-US" sz="2000" u="none" strike="noStrike">
                          <a:effectLst/>
                        </a:rPr>
                        <a:t>基礎級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基礎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盥洗室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沖澡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洗手台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臥房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6,</a:t>
                      </a:r>
                      <a:r>
                        <a:rPr lang="zh-TW" altLang="en-US" sz="2000" u="none" strike="noStrike">
                          <a:effectLst/>
                        </a:rPr>
                        <a:t>高階級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4,</a:t>
                      </a:r>
                      <a:r>
                        <a:rPr lang="zh-TW" altLang="en-US" sz="2000" u="none" strike="noStrike">
                          <a:effectLst/>
                        </a:rPr>
                        <a:t>進階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廚房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入門級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基礎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化妝室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--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33675"/>
            <a:ext cx="29908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9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只看詞表收錄的詞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313420" cy="398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72" y="1432464"/>
            <a:ext cx="3994421" cy="493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7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語義場關聯詞找尋相關</a:t>
            </a:r>
            <a:r>
              <a:rPr lang="zh-TW" altLang="zh-TW" dirty="0" smtClean="0"/>
              <a:t>主題</a:t>
            </a:r>
            <a:r>
              <a:rPr lang="zh-TW" altLang="en-US" dirty="0" smtClean="0"/>
              <a:t>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04" y="1511710"/>
            <a:ext cx="7369825" cy="520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語義場關聯詞找尋相關主題</a:t>
            </a:r>
            <a:r>
              <a:rPr lang="zh-TW" altLang="en-US" dirty="0"/>
              <a:t>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46" y="1492044"/>
            <a:ext cx="7754604" cy="52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負關聯詞的用途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語義向度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正關聯詞：加強語義向度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負關聯詞：減弱語義向度</a:t>
            </a:r>
            <a:endParaRPr lang="en-US" altLang="zh-TW" dirty="0" smtClean="0"/>
          </a:p>
          <a:p>
            <a:r>
              <a:rPr lang="zh-TW" altLang="en-US" dirty="0" smtClean="0"/>
              <a:t>例如：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中國時報：查「蘋果」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負相關：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「</a:t>
            </a:r>
            <a:r>
              <a:rPr lang="en-US" altLang="zh-TW" dirty="0" smtClean="0"/>
              <a:t>IPHONE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減弱「手機」的語義向度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5364088" y="3573016"/>
          <a:ext cx="1152128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橘子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Apple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iPhone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黑莓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iPad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IPHONE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IWATCH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IPAD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IPHONE5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7020272" y="3573016"/>
          <a:ext cx="1152128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橘子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蕃茄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大王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檸檬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菠菜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番茄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奇異果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橄欖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捲心菜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柑橘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08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負關聯</a:t>
            </a:r>
            <a:r>
              <a:rPr lang="zh-TW" altLang="en-US" b="1" dirty="0" smtClean="0"/>
              <a:t>詞的原理</a:t>
            </a:r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1403648" y="2564904"/>
            <a:ext cx="2304256" cy="18002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1403648" y="4365104"/>
            <a:ext cx="2952328" cy="100811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93412" y="4149080"/>
            <a:ext cx="1107996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sz="3600" dirty="0"/>
              <a:t>蘋果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909445" y="3241058"/>
            <a:ext cx="80021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水果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40026" y="4564578"/>
            <a:ext cx="80021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手機</a:t>
            </a:r>
            <a:endParaRPr lang="zh-TW" altLang="en-US" sz="2400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3707904" y="2564904"/>
            <a:ext cx="2952328" cy="1008112"/>
          </a:xfrm>
          <a:prstGeom prst="straightConnector1">
            <a:avLst/>
          </a:prstGeom>
          <a:ln w="412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4355976" y="3617404"/>
            <a:ext cx="2304256" cy="1800200"/>
          </a:xfrm>
          <a:prstGeom prst="straightConnector1">
            <a:avLst/>
          </a:prstGeom>
          <a:ln w="412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1475656" y="3573016"/>
            <a:ext cx="5256584" cy="7920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40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52488" y="905067"/>
            <a:ext cx="7886700" cy="2852737"/>
          </a:xfrm>
        </p:spPr>
        <p:txBody>
          <a:bodyPr/>
          <a:lstStyle/>
          <a:p>
            <a:r>
              <a:rPr lang="zh-TW" altLang="en-US" dirty="0"/>
              <a:t>肆、</a:t>
            </a:r>
            <a:r>
              <a:rPr lang="zh-TW" altLang="en-US" dirty="0" smtClean="0"/>
              <a:t>例句編輯系統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6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自然語言處理技術</a:t>
            </a:r>
            <a:r>
              <a:rPr lang="zh-TW" altLang="en-US" dirty="0" smtClean="0"/>
              <a:t>是什麼？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自然語言處理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Natural Language Processing, NLP</a:t>
            </a:r>
          </a:p>
          <a:p>
            <a:pPr lvl="1"/>
            <a:endParaRPr lang="en-US" altLang="zh-TW" dirty="0" smtClean="0"/>
          </a:p>
          <a:p>
            <a:pPr marL="457200" lvl="1" indent="0">
              <a:buNone/>
            </a:pPr>
            <a:endParaRPr lang="zh-TW" altLang="en-US" dirty="0"/>
          </a:p>
        </p:txBody>
      </p:sp>
      <p:sp>
        <p:nvSpPr>
          <p:cNvPr id="4" name="圓柱 3"/>
          <p:cNvSpPr/>
          <p:nvPr/>
        </p:nvSpPr>
        <p:spPr>
          <a:xfrm>
            <a:off x="612648" y="3097161"/>
            <a:ext cx="1933907" cy="2094272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chemeClr val="tx1"/>
                </a:solidFill>
              </a:rPr>
              <a:t>語料庫</a:t>
            </a:r>
            <a:endParaRPr lang="zh-TW" altLang="en-US" sz="4800" dirty="0">
              <a:solidFill>
                <a:schemeClr val="tx1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644765" y="3661171"/>
            <a:ext cx="1582994" cy="1170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3200" dirty="0"/>
              <a:t>自然語言處理</a:t>
            </a:r>
            <a:endParaRPr lang="zh-TW" altLang="en-US" sz="3200" dirty="0"/>
          </a:p>
        </p:txBody>
      </p:sp>
      <p:sp>
        <p:nvSpPr>
          <p:cNvPr id="6" name="向右箭號 5"/>
          <p:cNvSpPr/>
          <p:nvPr/>
        </p:nvSpPr>
        <p:spPr>
          <a:xfrm>
            <a:off x="2751531" y="3983908"/>
            <a:ext cx="688258" cy="43262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472227" y="2399071"/>
            <a:ext cx="2084439" cy="17304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語言規則</a:t>
            </a:r>
            <a:endParaRPr lang="zh-TW" altLang="en-US" sz="3600" dirty="0"/>
          </a:p>
        </p:txBody>
      </p:sp>
      <p:sp>
        <p:nvSpPr>
          <p:cNvPr id="8" name="橢圓 7"/>
          <p:cNvSpPr/>
          <p:nvPr/>
        </p:nvSpPr>
        <p:spPr>
          <a:xfrm>
            <a:off x="6472227" y="4561861"/>
            <a:ext cx="2084439" cy="167824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世界知識</a:t>
            </a:r>
            <a:endParaRPr lang="zh-TW" altLang="en-US" sz="3600" dirty="0"/>
          </a:p>
        </p:txBody>
      </p:sp>
      <p:sp>
        <p:nvSpPr>
          <p:cNvPr id="9" name="向右箭號 8"/>
          <p:cNvSpPr/>
          <p:nvPr/>
        </p:nvSpPr>
        <p:spPr>
          <a:xfrm rot="1800000">
            <a:off x="5472928" y="4645800"/>
            <a:ext cx="629265" cy="32938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9800000" flipV="1">
            <a:off x="5535360" y="3664916"/>
            <a:ext cx="629265" cy="32938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4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國教院例句編輯輔助系統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https://coct.naer.edu.tw/sentedit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122" name="Picture 2" descr="http://s04.calm9.com/qrcode/2020-08/72LCCZ7ZO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16" y="2570607"/>
            <a:ext cx="3113437" cy="31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例句編輯系統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目的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找出例句中太難的詞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取代成難度較低的詞</a:t>
            </a:r>
            <a:endParaRPr lang="en-US" altLang="zh-TW" dirty="0" smtClean="0"/>
          </a:p>
          <a:p>
            <a:r>
              <a:rPr lang="zh-TW" altLang="en-US" dirty="0" smtClean="0"/>
              <a:t>方法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工具 </a:t>
            </a:r>
            <a:endParaRPr lang="en-US" altLang="zh-TW" dirty="0" smtClean="0"/>
          </a:p>
          <a:p>
            <a:pPr lvl="2"/>
            <a:r>
              <a:rPr lang="zh-TW" altLang="en-US" dirty="0"/>
              <a:t>例句編輯系統：</a:t>
            </a:r>
            <a:r>
              <a:rPr lang="en-US" altLang="zh-TW" dirty="0" smtClean="0"/>
              <a:t>https://coct.naer.edu.tw/sentedit</a:t>
            </a:r>
          </a:p>
          <a:p>
            <a:pPr lvl="2"/>
            <a:r>
              <a:rPr lang="zh-TW" altLang="en-US" dirty="0" smtClean="0"/>
              <a:t>語義場關聯詞查詢：</a:t>
            </a:r>
            <a:r>
              <a:rPr lang="en-US" altLang="zh-TW" dirty="0" smtClean="0"/>
              <a:t>https://coct.naer.edu.tw/word2vec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0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4" y="1412588"/>
            <a:ext cx="4940778" cy="538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國教院例句編輯輔助</a:t>
            </a:r>
            <a:r>
              <a:rPr lang="zh-TW" altLang="en-US" dirty="0" smtClean="0"/>
              <a:t>系統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123728" y="1265403"/>
            <a:ext cx="439544" cy="418503"/>
            <a:chOff x="2321273" y="2313484"/>
            <a:chExt cx="439544" cy="418503"/>
          </a:xfrm>
        </p:grpSpPr>
        <p:sp>
          <p:nvSpPr>
            <p:cNvPr id="6" name="橢圓 5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8" name="直線單箭頭接點 7"/>
          <p:cNvCxnSpPr>
            <a:stCxn id="6" idx="3"/>
          </p:cNvCxnSpPr>
          <p:nvPr/>
        </p:nvCxnSpPr>
        <p:spPr>
          <a:xfrm flipH="1">
            <a:off x="1975802" y="1622618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3131840" y="1245387"/>
            <a:ext cx="439544" cy="461666"/>
            <a:chOff x="2321273" y="2313484"/>
            <a:chExt cx="439544" cy="461666"/>
          </a:xfrm>
        </p:grpSpPr>
        <p:sp>
          <p:nvSpPr>
            <p:cNvPr id="10" name="橢圓 9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2" name="直線單箭頭接點 11"/>
          <p:cNvCxnSpPr>
            <a:stCxn id="10" idx="3"/>
          </p:cNvCxnSpPr>
          <p:nvPr/>
        </p:nvCxnSpPr>
        <p:spPr>
          <a:xfrm flipH="1">
            <a:off x="2983914" y="1602602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2343500" y="5733256"/>
            <a:ext cx="439544" cy="461666"/>
            <a:chOff x="2321273" y="2313484"/>
            <a:chExt cx="439544" cy="461666"/>
          </a:xfrm>
        </p:grpSpPr>
        <p:sp>
          <p:nvSpPr>
            <p:cNvPr id="14" name="橢圓 13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4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6" name="直線單箭頭接點 15"/>
          <p:cNvCxnSpPr>
            <a:stCxn id="14" idx="3"/>
          </p:cNvCxnSpPr>
          <p:nvPr/>
        </p:nvCxnSpPr>
        <p:spPr>
          <a:xfrm flipH="1">
            <a:off x="2195574" y="6090471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5286342" y="1988840"/>
            <a:ext cx="439544" cy="461666"/>
            <a:chOff x="2321273" y="2313484"/>
            <a:chExt cx="439544" cy="461666"/>
          </a:xfrm>
        </p:grpSpPr>
        <p:sp>
          <p:nvSpPr>
            <p:cNvPr id="18" name="橢圓 17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3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0" name="直線單箭頭接點 19"/>
          <p:cNvCxnSpPr>
            <a:stCxn id="18" idx="3"/>
          </p:cNvCxnSpPr>
          <p:nvPr/>
        </p:nvCxnSpPr>
        <p:spPr>
          <a:xfrm flipH="1">
            <a:off x="5138416" y="2346055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0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詞彙分級標記</a:t>
            </a:r>
            <a:endParaRPr lang="zh-TW" alt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56292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19" y="2204864"/>
            <a:ext cx="2914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60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6" y="1412776"/>
            <a:ext cx="7924931" cy="52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語義場關聯詞查詢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833622" y="1627299"/>
            <a:ext cx="439544" cy="418503"/>
            <a:chOff x="2321273" y="2313484"/>
            <a:chExt cx="439544" cy="418503"/>
          </a:xfrm>
        </p:grpSpPr>
        <p:sp>
          <p:nvSpPr>
            <p:cNvPr id="11" name="橢圓 10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3" name="直線單箭頭接點 12"/>
          <p:cNvCxnSpPr>
            <a:stCxn id="11" idx="3"/>
          </p:cNvCxnSpPr>
          <p:nvPr/>
        </p:nvCxnSpPr>
        <p:spPr>
          <a:xfrm flipH="1">
            <a:off x="1685696" y="1984514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1708512" y="3220155"/>
            <a:ext cx="439544" cy="461666"/>
            <a:chOff x="2321273" y="2313484"/>
            <a:chExt cx="439544" cy="461666"/>
          </a:xfrm>
        </p:grpSpPr>
        <p:sp>
          <p:nvSpPr>
            <p:cNvPr id="15" name="橢圓 14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7" name="直線單箭頭接點 16"/>
          <p:cNvCxnSpPr>
            <a:stCxn id="15" idx="3"/>
          </p:cNvCxnSpPr>
          <p:nvPr/>
        </p:nvCxnSpPr>
        <p:spPr>
          <a:xfrm flipH="1">
            <a:off x="1560586" y="3577370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1833622" y="4218345"/>
            <a:ext cx="439544" cy="461666"/>
            <a:chOff x="2321273" y="2313484"/>
            <a:chExt cx="439544" cy="461666"/>
          </a:xfrm>
        </p:grpSpPr>
        <p:sp>
          <p:nvSpPr>
            <p:cNvPr id="19" name="橢圓 18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3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1" name="直線單箭頭接點 20"/>
          <p:cNvCxnSpPr>
            <a:stCxn id="19" idx="3"/>
          </p:cNvCxnSpPr>
          <p:nvPr/>
        </p:nvCxnSpPr>
        <p:spPr>
          <a:xfrm flipH="1">
            <a:off x="1685696" y="4575560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群組 21"/>
          <p:cNvGrpSpPr/>
          <p:nvPr/>
        </p:nvGrpSpPr>
        <p:grpSpPr>
          <a:xfrm>
            <a:off x="3624317" y="2420888"/>
            <a:ext cx="439544" cy="461666"/>
            <a:chOff x="2321273" y="2313484"/>
            <a:chExt cx="439544" cy="461666"/>
          </a:xfrm>
        </p:grpSpPr>
        <p:sp>
          <p:nvSpPr>
            <p:cNvPr id="23" name="橢圓 22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4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5" name="直線單箭頭接點 24"/>
          <p:cNvCxnSpPr>
            <a:stCxn id="23" idx="3"/>
          </p:cNvCxnSpPr>
          <p:nvPr/>
        </p:nvCxnSpPr>
        <p:spPr>
          <a:xfrm flipH="1">
            <a:off x="3476391" y="2778103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2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3888" y="1042227"/>
            <a:ext cx="7886700" cy="2852737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伍、華英雙語索引典</a:t>
            </a:r>
            <a:r>
              <a:rPr lang="zh-TW" altLang="en-US" sz="5400" dirty="0" smtClean="0"/>
              <a:t>系統</a:t>
            </a:r>
            <a:endParaRPr lang="zh-TW" altLang="en-US" sz="5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0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國教院華英雙語索引典系統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https://coct.naer.edu.tw/bc/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098" name="Picture 2" descr="http://s04.calm9.com/qrcode/2020-08/11DN82NZJ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26" y="2555653"/>
            <a:ext cx="3163919" cy="31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8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7615" y="1"/>
            <a:ext cx="7886700" cy="986118"/>
          </a:xfrm>
        </p:spPr>
        <p:txBody>
          <a:bodyPr/>
          <a:lstStyle/>
          <a:p>
            <a:r>
              <a:rPr lang="zh-TW" altLang="en-US" dirty="0"/>
              <a:t>國教院華英雙語索引典系統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83" y="1123016"/>
            <a:ext cx="7698627" cy="543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824753" y="1891552"/>
            <a:ext cx="6033247" cy="481404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482215" y="1959429"/>
            <a:ext cx="2150795" cy="206206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482215" y="3651379"/>
            <a:ext cx="2269899" cy="305421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直線圖說文字 2 4"/>
          <p:cNvSpPr/>
          <p:nvPr/>
        </p:nvSpPr>
        <p:spPr>
          <a:xfrm>
            <a:off x="2995237" y="914399"/>
            <a:ext cx="2070847" cy="869577"/>
          </a:xfrm>
          <a:prstGeom prst="borderCallout2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7A"/>
                </a:solidFill>
              </a:rPr>
              <a:t>雙語例句</a:t>
            </a:r>
            <a:endParaRPr lang="zh-TW" altLang="en-US" sz="2800" b="1" dirty="0">
              <a:solidFill>
                <a:srgbClr val="00007A"/>
              </a:solidFill>
            </a:endParaRPr>
          </a:p>
        </p:txBody>
      </p:sp>
      <p:sp>
        <p:nvSpPr>
          <p:cNvPr id="9" name="直線圖說文字 2 8"/>
          <p:cNvSpPr/>
          <p:nvPr/>
        </p:nvSpPr>
        <p:spPr>
          <a:xfrm flipH="1">
            <a:off x="4975412" y="914398"/>
            <a:ext cx="2384612" cy="8695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0747"/>
              <a:gd name="adj6" fmla="val -32814"/>
            </a:avLst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7A"/>
                </a:solidFill>
              </a:rPr>
              <a:t>自動對應翻譯</a:t>
            </a:r>
            <a:endParaRPr lang="zh-TW" altLang="en-US" sz="2800" b="1" dirty="0">
              <a:solidFill>
                <a:srgbClr val="00007A"/>
              </a:solidFill>
            </a:endParaRPr>
          </a:p>
        </p:txBody>
      </p:sp>
      <p:sp>
        <p:nvSpPr>
          <p:cNvPr id="10" name="直線圖說文字 2 9"/>
          <p:cNvSpPr/>
          <p:nvPr/>
        </p:nvSpPr>
        <p:spPr>
          <a:xfrm flipH="1">
            <a:off x="3639671" y="2644586"/>
            <a:ext cx="2775601" cy="86957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0747"/>
              <a:gd name="adj6" fmla="val -32814"/>
            </a:avLst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7A"/>
                </a:solidFill>
              </a:rPr>
              <a:t>自動抽取搭配詞</a:t>
            </a:r>
            <a:endParaRPr lang="zh-TW" altLang="en-US" sz="2800" b="1" dirty="0">
              <a:solidFill>
                <a:srgbClr val="00007A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1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  <p:bldP spid="9" grpId="0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3826" y="161366"/>
            <a:ext cx="7886700" cy="1021976"/>
          </a:xfrm>
        </p:spPr>
        <p:txBody>
          <a:bodyPr/>
          <a:lstStyle/>
          <a:p>
            <a:r>
              <a:rPr lang="zh-TW" altLang="en-US" dirty="0"/>
              <a:t>雙語索引</a:t>
            </a:r>
            <a:r>
              <a:rPr lang="zh-TW" altLang="en-US" dirty="0" smtClean="0"/>
              <a:t>典</a:t>
            </a:r>
            <a:r>
              <a:rPr lang="zh-TW" altLang="en-US" dirty="0"/>
              <a:t>：</a:t>
            </a:r>
            <a:r>
              <a:rPr lang="zh-TW" altLang="en-US" dirty="0" smtClean="0"/>
              <a:t>輔助寫作</a:t>
            </a:r>
            <a:r>
              <a:rPr lang="zh-TW" altLang="en-US" dirty="0"/>
              <a:t>教學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5145741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/>
          </p:nvPr>
        </p:nvGraphicFramePr>
        <p:xfrm>
          <a:off x="3683746" y="1600994"/>
          <a:ext cx="4501030" cy="4107180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272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自動對應翻譯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對應頻率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(269)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(139)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(107)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(93)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improvements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(57)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better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(18)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upgrading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(8)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improves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(8)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reduce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(7)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effectLst/>
                        </a:rPr>
                        <a:t>progress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 smtClean="0">
                          <a:effectLst/>
                        </a:rPr>
                        <a:t> (7)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81318" y="3003176"/>
            <a:ext cx="157778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7A"/>
                </a:solidFill>
              </a:rPr>
              <a:t>改善</a:t>
            </a:r>
            <a:r>
              <a:rPr lang="zh-TW" altLang="en-US" sz="3200" b="1" dirty="0" smtClean="0">
                <a:solidFill>
                  <a:srgbClr val="00007A"/>
                </a:solidFill>
              </a:rPr>
              <a:t> </a:t>
            </a:r>
            <a:endParaRPr lang="zh-TW" altLang="en-US" sz="2800" b="1" dirty="0">
              <a:solidFill>
                <a:srgbClr val="00007A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 flipV="1">
            <a:off x="2259106" y="1999129"/>
            <a:ext cx="1389529" cy="100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259106" y="3917576"/>
            <a:ext cx="1389529" cy="1783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6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7262" y="132043"/>
            <a:ext cx="7886700" cy="1096121"/>
          </a:xfrm>
        </p:spPr>
        <p:txBody>
          <a:bodyPr/>
          <a:lstStyle/>
          <a:p>
            <a:r>
              <a:rPr lang="zh-TW" altLang="en-US" dirty="0"/>
              <a:t>雙語索引典：輔助寫作教學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704477" y="1331829"/>
          <a:ext cx="2809688" cy="4933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改善 </a:t>
                      </a:r>
                      <a:r>
                        <a:rPr lang="en-US" altLang="zh-TW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Vt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] 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ADV~]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大為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大幅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有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限期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0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C~]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以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N~]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情況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</a:t>
                      </a:r>
                      <a:r>
                        <a:rPr lang="en-US" sz="2400" u="none" strike="noStrike" dirty="0" err="1">
                          <a:solidFill>
                            <a:srgbClr val="5033FD"/>
                          </a:solidFill>
                          <a:effectLst/>
                        </a:rPr>
                        <a:t>Vt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~]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致力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設法 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~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4500283" y="1250763"/>
          <a:ext cx="2782794" cy="2613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8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改善 </a:t>
                      </a:r>
                      <a:r>
                        <a:rPr lang="en-US" altLang="zh-TW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[</a:t>
                      </a:r>
                      <a:r>
                        <a:rPr lang="en-US" altLang="zh-TW" sz="24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Vt</a:t>
                      </a:r>
                      <a:r>
                        <a:rPr lang="en-US" altLang="zh-TW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] </a:t>
                      </a:r>
                      <a:endParaRPr lang="en-US" altLang="zh-TW" sz="2400" b="1" i="0" u="none" strike="noStrike" dirty="0" smtClean="0">
                        <a:solidFill>
                          <a:srgbClr val="FF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 smtClean="0">
                          <a:effectLst/>
                        </a:rPr>
                        <a:t>　</a:t>
                      </a:r>
                      <a:r>
                        <a:rPr lang="en-US" sz="2400" u="none" strike="noStrike" dirty="0" smtClean="0">
                          <a:solidFill>
                            <a:srgbClr val="5033FD"/>
                          </a:solidFill>
                          <a:effectLst/>
                        </a:rPr>
                        <a:t>[~</a:t>
                      </a:r>
                      <a:r>
                        <a:rPr lang="en-US" sz="2400" u="none" strike="noStrike" dirty="0">
                          <a:solidFill>
                            <a:srgbClr val="5033FD"/>
                          </a:solidFill>
                          <a:effectLst/>
                        </a:rPr>
                        <a:t>N]</a:t>
                      </a:r>
                      <a:endParaRPr lang="en-US" sz="2400" b="0" i="0" u="none" strike="noStrike" dirty="0">
                        <a:solidFill>
                          <a:srgbClr val="5033FD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生活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環境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體質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品質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~ 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交通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Noto Sans CJK TC Ligh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圓角矩形 7"/>
          <p:cNvSpPr/>
          <p:nvPr/>
        </p:nvSpPr>
        <p:spPr>
          <a:xfrm>
            <a:off x="511721" y="1311409"/>
            <a:ext cx="2150795" cy="4546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99247" y="1766047"/>
            <a:ext cx="2796988" cy="179294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842682" y="5163672"/>
            <a:ext cx="2796988" cy="120127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42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0838" y="118238"/>
            <a:ext cx="7886700" cy="1325563"/>
          </a:xfrm>
        </p:spPr>
        <p:txBody>
          <a:bodyPr/>
          <a:lstStyle/>
          <a:p>
            <a:r>
              <a:rPr lang="zh-TW" altLang="zh-TW" dirty="0" smtClean="0"/>
              <a:t>語料庫</a:t>
            </a:r>
            <a:r>
              <a:rPr lang="zh-TW" altLang="en-US" dirty="0"/>
              <a:t>觀察</a:t>
            </a:r>
            <a:r>
              <a:rPr lang="zh-TW" altLang="en-US" dirty="0" smtClean="0"/>
              <a:t>語言</a:t>
            </a:r>
            <a:r>
              <a:rPr lang="zh-TW" altLang="en-US" dirty="0"/>
              <a:t>規則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47021" y="1443801"/>
            <a:ext cx="7594333" cy="485113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1970 </a:t>
            </a:r>
            <a:r>
              <a:rPr lang="zh-TW" altLang="en-US" dirty="0" smtClean="0"/>
              <a:t>年代，</a:t>
            </a:r>
            <a:r>
              <a:rPr lang="zh-TW" altLang="zh-TW" dirty="0"/>
              <a:t>歐美</a:t>
            </a:r>
            <a:r>
              <a:rPr lang="zh-TW" altLang="zh-TW" dirty="0" smtClean="0"/>
              <a:t>國家</a:t>
            </a:r>
            <a:r>
              <a:rPr lang="zh-TW" altLang="en-US" dirty="0" smtClean="0"/>
              <a:t>應用</a:t>
            </a:r>
            <a:r>
              <a:rPr lang="zh-TW" altLang="zh-TW" dirty="0" smtClean="0"/>
              <a:t>語料庫</a:t>
            </a:r>
            <a:r>
              <a:rPr lang="en-US" altLang="zh-TW" dirty="0" smtClean="0"/>
              <a:t>+NLP</a:t>
            </a:r>
          </a:p>
          <a:p>
            <a:pPr lvl="1"/>
            <a:r>
              <a:rPr lang="zh-TW" altLang="zh-TW" dirty="0" smtClean="0"/>
              <a:t>語言學研究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社會學研究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辭典編輯</a:t>
            </a:r>
            <a:endParaRPr lang="en-US" altLang="zh-TW" dirty="0" smtClean="0"/>
          </a:p>
          <a:p>
            <a:r>
              <a:rPr lang="zh-TW" altLang="zh-TW" dirty="0" smtClean="0"/>
              <a:t>現今</a:t>
            </a:r>
            <a:r>
              <a:rPr lang="zh-TW" altLang="en-US" dirty="0" smtClean="0"/>
              <a:t>英語</a:t>
            </a:r>
            <a:r>
              <a:rPr lang="zh-TW" altLang="zh-TW" dirty="0" smtClean="0"/>
              <a:t>最</a:t>
            </a:r>
            <a:r>
              <a:rPr lang="zh-TW" altLang="zh-TW" dirty="0"/>
              <a:t>重要的幾部英文</a:t>
            </a:r>
            <a:r>
              <a:rPr lang="zh-TW" altLang="zh-TW" dirty="0" smtClean="0"/>
              <a:t>辭典</a:t>
            </a:r>
            <a:r>
              <a:rPr lang="zh-TW" altLang="en-US" dirty="0" smtClean="0"/>
              <a:t>，都以語料庫輔助編輯</a:t>
            </a:r>
            <a:endParaRPr lang="en-US" altLang="zh-TW" dirty="0" smtClean="0"/>
          </a:p>
          <a:p>
            <a:pPr lvl="1"/>
            <a:r>
              <a:rPr lang="zh-TW" altLang="zh-TW" dirty="0"/>
              <a:t>《牛津高階學習者詞典</a:t>
            </a:r>
            <a:r>
              <a:rPr lang="zh-TW" altLang="zh-TW" dirty="0" smtClean="0"/>
              <a:t>》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《</a:t>
            </a:r>
            <a:r>
              <a:rPr lang="zh-TW" altLang="zh-TW" dirty="0"/>
              <a:t>柯林斯高階學習者詞典</a:t>
            </a:r>
            <a:r>
              <a:rPr lang="zh-TW" altLang="zh-TW" dirty="0" smtClean="0"/>
              <a:t>》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《</a:t>
            </a:r>
            <a:r>
              <a:rPr lang="zh-TW" altLang="zh-TW" dirty="0"/>
              <a:t>劍橋高階學習者詞典</a:t>
            </a:r>
            <a:r>
              <a:rPr lang="zh-TW" altLang="zh-TW" dirty="0" smtClean="0"/>
              <a:t>》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《</a:t>
            </a:r>
            <a:r>
              <a:rPr lang="zh-TW" altLang="zh-TW" dirty="0"/>
              <a:t>朗文當代英語詞典</a:t>
            </a:r>
            <a:r>
              <a:rPr lang="zh-TW" altLang="zh-TW" dirty="0" smtClean="0"/>
              <a:t>》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《</a:t>
            </a:r>
            <a:r>
              <a:rPr lang="zh-TW" altLang="zh-TW" dirty="0"/>
              <a:t>麥克米倫高階學習者詞典</a:t>
            </a:r>
            <a:r>
              <a:rPr lang="zh-TW" altLang="zh-TW" dirty="0" smtClean="0"/>
              <a:t>》</a:t>
            </a:r>
            <a:endParaRPr lang="en-US" altLang="zh-TW" dirty="0" smtClean="0"/>
          </a:p>
          <a:p>
            <a:r>
              <a:rPr lang="zh-TW" altLang="en-US" dirty="0"/>
              <a:t>教材</a:t>
            </a:r>
            <a:endParaRPr lang="en-US" altLang="zh-TW" dirty="0"/>
          </a:p>
          <a:p>
            <a:pPr lvl="1"/>
            <a:r>
              <a:rPr lang="en-US" altLang="zh-TW" dirty="0"/>
              <a:t>English Vocabulary in Use (</a:t>
            </a:r>
            <a:r>
              <a:rPr lang="en-US" altLang="zh-TW" dirty="0" err="1"/>
              <a:t>McCarthy&amp;O'Dell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English Idioms in Use (</a:t>
            </a:r>
            <a:r>
              <a:rPr lang="en-US" altLang="zh-TW" dirty="0" err="1"/>
              <a:t>McCarthy&amp;O'Dell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Exploring Grammar in Context (</a:t>
            </a:r>
            <a:r>
              <a:rPr lang="en-US" altLang="zh-TW" dirty="0" err="1"/>
              <a:t>Hughes&amp;McCarthy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158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雙語索引典：輔助寫作教學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28650" y="1613647"/>
            <a:ext cx="7886700" cy="4563316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「</a:t>
            </a:r>
            <a:r>
              <a:rPr lang="zh-TW" altLang="en-US" b="1" dirty="0" smtClean="0">
                <a:solidFill>
                  <a:srgbClr val="FF0000"/>
                </a:solidFill>
              </a:rPr>
              <a:t>大幅 改善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en-US" altLang="zh-TW" dirty="0"/>
              <a:t>Visa Requirements for Indonesia and Malaysia </a:t>
            </a:r>
            <a:r>
              <a:rPr lang="en-US" altLang="zh-TW" b="1" dirty="0">
                <a:solidFill>
                  <a:srgbClr val="5033FD"/>
                </a:solidFill>
              </a:rPr>
              <a:t>Greatly</a:t>
            </a:r>
            <a:r>
              <a:rPr lang="en-US" altLang="zh-TW" dirty="0">
                <a:solidFill>
                  <a:srgbClr val="5033FD"/>
                </a:solidFill>
              </a:rPr>
              <a:t> </a:t>
            </a:r>
            <a:r>
              <a:rPr lang="en-US" altLang="zh-TW" b="1" dirty="0" smtClean="0">
                <a:solidFill>
                  <a:srgbClr val="5033FD"/>
                </a:solidFill>
              </a:rPr>
              <a:t>Improved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申辦 印 馬 簽證 已 </a:t>
            </a:r>
            <a:r>
              <a:rPr lang="zh-TW" altLang="en-US" b="1" dirty="0" smtClean="0">
                <a:solidFill>
                  <a:srgbClr val="FF0000"/>
                </a:solidFill>
              </a:rPr>
              <a:t>大幅</a:t>
            </a:r>
            <a:r>
              <a:rPr lang="zh-TW" altLang="en-US" dirty="0" smtClean="0">
                <a:solidFill>
                  <a:srgbClr val="FF0000"/>
                </a:solidFill>
              </a:rPr>
              <a:t> </a:t>
            </a:r>
            <a:r>
              <a:rPr lang="zh-TW" altLang="en-US" b="1" dirty="0" smtClean="0">
                <a:solidFill>
                  <a:srgbClr val="FF0000"/>
                </a:solidFill>
              </a:rPr>
              <a:t>改善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err="1"/>
              <a:t>Kuo</a:t>
            </a:r>
            <a:r>
              <a:rPr lang="en-US" altLang="zh-TW" dirty="0"/>
              <a:t> says that farmers ' insurance has </a:t>
            </a:r>
            <a:r>
              <a:rPr lang="en-US" altLang="zh-TW" b="1" dirty="0">
                <a:solidFill>
                  <a:srgbClr val="5033FD"/>
                </a:solidFill>
              </a:rPr>
              <a:t>led to a great</a:t>
            </a:r>
            <a:r>
              <a:rPr lang="en-US" altLang="zh-TW" dirty="0">
                <a:solidFill>
                  <a:srgbClr val="5033FD"/>
                </a:solidFill>
              </a:rPr>
              <a:t> </a:t>
            </a:r>
            <a:r>
              <a:rPr lang="en-US" altLang="zh-TW" b="1" dirty="0">
                <a:solidFill>
                  <a:srgbClr val="5033FD"/>
                </a:solidFill>
              </a:rPr>
              <a:t>improvement</a:t>
            </a:r>
            <a:r>
              <a:rPr lang="en-US" altLang="zh-TW" dirty="0"/>
              <a:t> in medical habits in the countryside .</a:t>
            </a:r>
            <a:br>
              <a:rPr lang="en-US" altLang="zh-TW" dirty="0"/>
            </a:br>
            <a:r>
              <a:rPr lang="zh-TW" altLang="en-US" dirty="0" smtClean="0"/>
              <a:t>他 說 ： 農保 開辦 後 ， </a:t>
            </a:r>
            <a:r>
              <a:rPr lang="zh-TW" altLang="en-US" b="1" dirty="0" smtClean="0">
                <a:solidFill>
                  <a:srgbClr val="FF0000"/>
                </a:solidFill>
              </a:rPr>
              <a:t>大幅</a:t>
            </a:r>
            <a:r>
              <a:rPr lang="zh-TW" altLang="en-US" dirty="0" smtClean="0">
                <a:solidFill>
                  <a:srgbClr val="FF0000"/>
                </a:solidFill>
              </a:rPr>
              <a:t> </a:t>
            </a:r>
            <a:r>
              <a:rPr lang="zh-TW" altLang="en-US" b="1" dirty="0" smtClean="0">
                <a:solidFill>
                  <a:srgbClr val="FF0000"/>
                </a:solidFill>
              </a:rPr>
              <a:t>改善</a:t>
            </a:r>
            <a:r>
              <a:rPr lang="zh-TW" altLang="en-US" dirty="0" smtClean="0"/>
              <a:t> 了 偏遠 地區 農民 的 醫療 習慣 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Confirming these assertions is the survey sponsored by Time magazine , aimed at European CEOs , which found that the ROC product quality image had </a:t>
            </a:r>
            <a:r>
              <a:rPr lang="en-US" altLang="zh-TW" b="1" dirty="0" smtClean="0">
                <a:solidFill>
                  <a:srgbClr val="5033FD"/>
                </a:solidFill>
              </a:rPr>
              <a:t>greatly improved</a:t>
            </a:r>
            <a:r>
              <a:rPr lang="en-US" altLang="zh-TW" dirty="0" smtClean="0"/>
              <a:t> .</a:t>
            </a:r>
            <a:br>
              <a:rPr lang="en-US" altLang="zh-TW" dirty="0" smtClean="0"/>
            </a:br>
            <a:r>
              <a:rPr lang="zh-TW" altLang="en-US" dirty="0" smtClean="0"/>
              <a:t>值得 肯定 的 是 ， 美國 時代 雜誌 針對 歐洲 高階 主管 所 作 的 調查 發現 ， 台灣 產品 的 形象 已 有 </a:t>
            </a:r>
            <a:r>
              <a:rPr lang="zh-TW" altLang="en-US" b="1" dirty="0" smtClean="0">
                <a:solidFill>
                  <a:srgbClr val="FF0000"/>
                </a:solidFill>
              </a:rPr>
              <a:t>大幅</a:t>
            </a:r>
            <a:r>
              <a:rPr lang="zh-TW" altLang="en-US" dirty="0" smtClean="0">
                <a:solidFill>
                  <a:srgbClr val="FF0000"/>
                </a:solidFill>
              </a:rPr>
              <a:t> </a:t>
            </a:r>
            <a:r>
              <a:rPr lang="zh-TW" altLang="en-US" b="1" dirty="0" smtClean="0">
                <a:solidFill>
                  <a:srgbClr val="FF0000"/>
                </a:solidFill>
              </a:rPr>
              <a:t>改善</a:t>
            </a:r>
            <a:r>
              <a:rPr lang="zh-TW" altLang="en-US" dirty="0" smtClean="0"/>
              <a:t> 。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9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69227"/>
          </a:xfrm>
        </p:spPr>
        <p:txBody>
          <a:bodyPr/>
          <a:lstStyle/>
          <a:p>
            <a:r>
              <a:rPr lang="zh-TW" altLang="en-US" b="1" dirty="0"/>
              <a:t>雙語索引典：輔助寫作教學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22612"/>
            <a:ext cx="7886700" cy="4554351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「</a:t>
            </a:r>
            <a:r>
              <a:rPr lang="zh-TW" altLang="en-US" b="1" dirty="0" smtClean="0">
                <a:solidFill>
                  <a:srgbClr val="FF0000"/>
                </a:solidFill>
              </a:rPr>
              <a:t>設法</a:t>
            </a:r>
            <a:r>
              <a:rPr lang="zh-TW" altLang="en-US" dirty="0">
                <a:solidFill>
                  <a:srgbClr val="FF0000"/>
                </a:solidFill>
              </a:rPr>
              <a:t> </a:t>
            </a:r>
            <a:r>
              <a:rPr lang="zh-TW" altLang="en-US" b="1" dirty="0" smtClean="0">
                <a:solidFill>
                  <a:srgbClr val="FF0000"/>
                </a:solidFill>
              </a:rPr>
              <a:t>改善</a:t>
            </a:r>
            <a:r>
              <a:rPr lang="zh-TW" altLang="en-US" b="1" dirty="0" smtClean="0"/>
              <a:t>」</a:t>
            </a:r>
            <a:endParaRPr lang="en-US" altLang="zh-TW" b="1" dirty="0" smtClean="0"/>
          </a:p>
          <a:p>
            <a:pPr lvl="1"/>
            <a:r>
              <a:rPr lang="en-US" altLang="zh-TW" dirty="0"/>
              <a:t>We have to </a:t>
            </a:r>
            <a:r>
              <a:rPr lang="en-US" altLang="zh-TW" b="1" dirty="0">
                <a:solidFill>
                  <a:srgbClr val="5033FD"/>
                </a:solidFill>
              </a:rPr>
              <a:t>come up with ways to improve</a:t>
            </a:r>
            <a:r>
              <a:rPr lang="en-US" altLang="zh-TW" dirty="0"/>
              <a:t> all these .</a:t>
            </a:r>
            <a:br>
              <a:rPr lang="en-US" altLang="zh-TW" dirty="0"/>
            </a:br>
            <a:r>
              <a:rPr lang="zh-TW" altLang="en-US" dirty="0"/>
              <a:t>這些 都 亟需 </a:t>
            </a:r>
            <a:r>
              <a:rPr lang="zh-TW" altLang="en-US" b="1" dirty="0">
                <a:solidFill>
                  <a:srgbClr val="FF0000"/>
                </a:solidFill>
              </a:rPr>
              <a:t>設法</a:t>
            </a:r>
            <a:r>
              <a:rPr lang="zh-TW" altLang="en-US" dirty="0">
                <a:solidFill>
                  <a:srgbClr val="FF0000"/>
                </a:solidFill>
              </a:rPr>
              <a:t> </a:t>
            </a:r>
            <a:r>
              <a:rPr lang="zh-TW" altLang="en-US" b="1" dirty="0">
                <a:solidFill>
                  <a:srgbClr val="FF0000"/>
                </a:solidFill>
              </a:rPr>
              <a:t>改善</a:t>
            </a:r>
            <a:r>
              <a:rPr lang="zh-TW" altLang="en-US" dirty="0"/>
              <a:t> 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/>
              <a:t>We can 't avoid them for this reason ; we should </a:t>
            </a:r>
            <a:r>
              <a:rPr lang="en-US" altLang="zh-TW" b="1" dirty="0">
                <a:solidFill>
                  <a:srgbClr val="5033FD"/>
                </a:solidFill>
              </a:rPr>
              <a:t>find a way to improve</a:t>
            </a:r>
            <a:r>
              <a:rPr lang="en-US" altLang="zh-TW" dirty="0"/>
              <a:t> election practices . "</a:t>
            </a:r>
            <a:br>
              <a:rPr lang="en-US" altLang="zh-TW" dirty="0"/>
            </a:br>
            <a:r>
              <a:rPr lang="zh-TW" altLang="en-US" dirty="0"/>
              <a:t>顯然 我們 不能 因 這 個 理由 而 逃避 ， 而是 應該 </a:t>
            </a:r>
            <a:r>
              <a:rPr lang="zh-TW" altLang="en-US" b="1" dirty="0">
                <a:solidFill>
                  <a:srgbClr val="FF0000"/>
                </a:solidFill>
              </a:rPr>
              <a:t>設法</a:t>
            </a:r>
            <a:r>
              <a:rPr lang="zh-TW" altLang="en-US" dirty="0"/>
              <a:t> 去 </a:t>
            </a:r>
            <a:r>
              <a:rPr lang="zh-TW" altLang="en-US" b="1" dirty="0">
                <a:solidFill>
                  <a:srgbClr val="FF0000"/>
                </a:solidFill>
              </a:rPr>
              <a:t>改善</a:t>
            </a:r>
            <a:r>
              <a:rPr lang="zh-TW" altLang="en-US" dirty="0"/>
              <a:t> 選舉 風氣 。 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he </a:t>
            </a:r>
            <a:r>
              <a:rPr lang="en-US" altLang="zh-TW" dirty="0"/>
              <a:t>really wished he could</a:t>
            </a:r>
            <a:r>
              <a:rPr lang="en-US" altLang="zh-TW" b="1" dirty="0"/>
              <a:t> </a:t>
            </a:r>
            <a:r>
              <a:rPr lang="en-US" altLang="zh-TW" b="1" dirty="0">
                <a:solidFill>
                  <a:srgbClr val="5033FD"/>
                </a:solidFill>
              </a:rPr>
              <a:t>find a way to improve</a:t>
            </a:r>
            <a:r>
              <a:rPr lang="en-US" altLang="zh-TW" dirty="0"/>
              <a:t> the lives of those on the farms .</a:t>
            </a:r>
            <a:br>
              <a:rPr lang="en-US" altLang="zh-TW" dirty="0"/>
            </a:br>
            <a:r>
              <a:rPr lang="zh-TW" altLang="en-US" dirty="0" smtClean="0"/>
              <a:t>真 </a:t>
            </a:r>
            <a:r>
              <a:rPr lang="zh-TW" altLang="en-US" dirty="0"/>
              <a:t>希望 將來 能 </a:t>
            </a:r>
            <a:r>
              <a:rPr lang="zh-TW" altLang="en-US" b="1" dirty="0">
                <a:solidFill>
                  <a:srgbClr val="FF0000"/>
                </a:solidFill>
              </a:rPr>
              <a:t>設法</a:t>
            </a:r>
            <a:r>
              <a:rPr lang="zh-TW" altLang="en-US" dirty="0">
                <a:solidFill>
                  <a:srgbClr val="FF0000"/>
                </a:solidFill>
              </a:rPr>
              <a:t> </a:t>
            </a:r>
            <a:r>
              <a:rPr lang="zh-TW" altLang="en-US" b="1" dirty="0">
                <a:solidFill>
                  <a:srgbClr val="FF0000"/>
                </a:solidFill>
              </a:rPr>
              <a:t>改善</a:t>
            </a:r>
            <a:r>
              <a:rPr lang="zh-TW" altLang="en-US" dirty="0"/>
              <a:t> 農民 生活 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雙</a:t>
            </a:r>
            <a:r>
              <a:rPr lang="zh-TW" altLang="en-US" dirty="0"/>
              <a:t>語語料庫</a:t>
            </a:r>
            <a:r>
              <a:rPr lang="zh-TW" altLang="en-US" dirty="0" smtClean="0"/>
              <a:t>的應用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22554" y="1921828"/>
            <a:ext cx="2349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2800" b="1" dirty="0" smtClean="0"/>
              <a:t>vatu </a:t>
            </a:r>
            <a:r>
              <a:rPr lang="en-US" altLang="zh-TW" sz="2800" b="1" dirty="0" err="1" smtClean="0"/>
              <a:t>aicu</a:t>
            </a:r>
            <a:r>
              <a:rPr lang="en-US" altLang="zh-TW" sz="2800" b="1" dirty="0" smtClean="0"/>
              <a:t>.</a:t>
            </a:r>
          </a:p>
          <a:p>
            <a:pPr fontAlgn="base"/>
            <a:r>
              <a:rPr lang="zh-TW" altLang="en-US" sz="2800" b="1" dirty="0"/>
              <a:t>這是狗</a:t>
            </a:r>
            <a:r>
              <a:rPr lang="zh-TW" altLang="en-US" sz="2800" b="1" dirty="0" smtClean="0"/>
              <a:t>。</a:t>
            </a:r>
            <a:endParaRPr lang="en-US" altLang="zh-TW" sz="28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3446206" y="1921827"/>
            <a:ext cx="2349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2800" b="1" dirty="0" err="1"/>
              <a:t>ngiyav</a:t>
            </a:r>
            <a:r>
              <a:rPr lang="en-US" altLang="zh-TW" sz="2800" b="1" dirty="0"/>
              <a:t> </a:t>
            </a:r>
            <a:r>
              <a:rPr lang="en-US" altLang="zh-TW" sz="2800" b="1" dirty="0" err="1"/>
              <a:t>aicu</a:t>
            </a:r>
            <a:r>
              <a:rPr lang="en-US" altLang="zh-TW" sz="2800" b="1" dirty="0" smtClean="0"/>
              <a:t>.</a:t>
            </a:r>
          </a:p>
          <a:p>
            <a:pPr fontAlgn="base"/>
            <a:r>
              <a:rPr lang="zh-TW" altLang="en-US" sz="2800" b="1" dirty="0" smtClean="0"/>
              <a:t>這</a:t>
            </a:r>
            <a:r>
              <a:rPr lang="zh-TW" altLang="en-US" sz="2800" b="1" dirty="0"/>
              <a:t>是貓。</a:t>
            </a:r>
            <a:endParaRPr lang="en-US" altLang="zh-TW" sz="28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6095999" y="1921827"/>
            <a:ext cx="2349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2800" b="1" dirty="0"/>
              <a:t>’</a:t>
            </a:r>
            <a:r>
              <a:rPr lang="en-US" altLang="zh-TW" sz="2800" b="1" dirty="0" err="1"/>
              <a:t>acang</a:t>
            </a:r>
            <a:r>
              <a:rPr lang="en-US" altLang="zh-TW" sz="2800" b="1" dirty="0"/>
              <a:t> </a:t>
            </a:r>
            <a:r>
              <a:rPr lang="en-US" altLang="zh-TW" sz="2800" b="1" dirty="0" err="1"/>
              <a:t>aicu</a:t>
            </a:r>
            <a:r>
              <a:rPr lang="en-US" altLang="zh-TW" sz="2800" b="1" dirty="0"/>
              <a:t>.</a:t>
            </a:r>
          </a:p>
          <a:p>
            <a:pPr fontAlgn="base"/>
            <a:r>
              <a:rPr lang="zh-TW" altLang="en-US" sz="2800" b="1" dirty="0"/>
              <a:t>這是豬。</a:t>
            </a:r>
            <a:endParaRPr lang="en-US" altLang="zh-TW" sz="28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37302" y="3383634"/>
            <a:ext cx="2349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2800" b="1" dirty="0"/>
              <a:t>vatu </a:t>
            </a:r>
            <a:r>
              <a:rPr lang="en-US" altLang="zh-TW" sz="2800" b="1" dirty="0" err="1"/>
              <a:t>azua</a:t>
            </a:r>
            <a:r>
              <a:rPr lang="en-US" altLang="zh-TW" sz="2800" b="1" dirty="0"/>
              <a:t>.</a:t>
            </a:r>
          </a:p>
          <a:p>
            <a:pPr fontAlgn="base"/>
            <a:r>
              <a:rPr lang="zh-TW" altLang="en-US" sz="2800" b="1" dirty="0"/>
              <a:t>那是狗。</a:t>
            </a:r>
            <a:endParaRPr lang="en-US" altLang="zh-TW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446206" y="3325572"/>
            <a:ext cx="2259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2800" b="1" dirty="0" err="1"/>
              <a:t>ngiyav</a:t>
            </a:r>
            <a:r>
              <a:rPr lang="en-US" altLang="zh-TW" sz="2800" b="1" dirty="0"/>
              <a:t> </a:t>
            </a:r>
            <a:r>
              <a:rPr lang="en-US" altLang="zh-TW" sz="2800" b="1" dirty="0" err="1"/>
              <a:t>azua</a:t>
            </a:r>
            <a:r>
              <a:rPr lang="en-US" altLang="zh-TW" sz="2800" b="1" dirty="0" smtClean="0"/>
              <a:t>.</a:t>
            </a:r>
            <a:r>
              <a:rPr lang="zh-TW" altLang="en-US" sz="2800" b="1" dirty="0"/>
              <a:t>那是貓。</a:t>
            </a:r>
            <a:endParaRPr lang="en-US" altLang="zh-TW" sz="28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095999" y="3290780"/>
            <a:ext cx="2087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2800" b="1" dirty="0"/>
              <a:t>’</a:t>
            </a:r>
            <a:r>
              <a:rPr lang="en-US" altLang="zh-TW" sz="2800" b="1" dirty="0" err="1"/>
              <a:t>acang</a:t>
            </a:r>
            <a:r>
              <a:rPr lang="en-US" altLang="zh-TW" sz="2800" b="1" dirty="0"/>
              <a:t> </a:t>
            </a:r>
            <a:r>
              <a:rPr lang="en-US" altLang="zh-TW" sz="2800" b="1" dirty="0" err="1"/>
              <a:t>azua</a:t>
            </a:r>
            <a:r>
              <a:rPr lang="en-US" altLang="zh-TW" sz="2800" b="1" dirty="0" smtClean="0"/>
              <a:t>.</a:t>
            </a:r>
            <a:r>
              <a:rPr lang="zh-TW" altLang="en-US" sz="2800" b="1" dirty="0"/>
              <a:t>那是豬。</a:t>
            </a:r>
            <a:endParaRPr lang="en-US" altLang="zh-TW" sz="2800" b="1" dirty="0"/>
          </a:p>
        </p:txBody>
      </p:sp>
      <p:sp>
        <p:nvSpPr>
          <p:cNvPr id="13" name="右大括弧 12"/>
          <p:cNvSpPr/>
          <p:nvPr/>
        </p:nvSpPr>
        <p:spPr>
          <a:xfrm rot="5400000">
            <a:off x="4291780" y="1159826"/>
            <a:ext cx="658762" cy="7266040"/>
          </a:xfrm>
          <a:prstGeom prst="rightBrace">
            <a:avLst>
              <a:gd name="adj1" fmla="val 95701"/>
              <a:gd name="adj2" fmla="val 50000"/>
            </a:avLst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096296" y="5124307"/>
            <a:ext cx="234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2800" b="1" dirty="0" err="1" smtClean="0"/>
              <a:t>aicu</a:t>
            </a:r>
            <a:r>
              <a:rPr lang="en-US" altLang="zh-TW" sz="2800" b="1" dirty="0" smtClean="0"/>
              <a:t> </a:t>
            </a:r>
            <a:r>
              <a:rPr lang="en-US" altLang="zh-TW" sz="2800" b="1" dirty="0" smtClean="0">
                <a:sym typeface="Wingdings" panose="05000000000000000000" pitchFamily="2" charset="2"/>
              </a:rPr>
              <a:t> </a:t>
            </a:r>
            <a:r>
              <a:rPr lang="zh-TW" altLang="en-US" sz="2800" b="1" dirty="0" smtClean="0"/>
              <a:t>這是</a:t>
            </a:r>
            <a:endParaRPr lang="en-US" altLang="zh-TW" sz="28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096296" y="5898974"/>
            <a:ext cx="234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2800" b="1" dirty="0" err="1"/>
              <a:t>azua</a:t>
            </a:r>
            <a:r>
              <a:rPr lang="en-US" altLang="zh-TW" sz="2800" b="1" dirty="0" smtClean="0"/>
              <a:t> </a:t>
            </a:r>
            <a:r>
              <a:rPr lang="en-US" altLang="zh-TW" sz="2800" b="1" dirty="0" smtClean="0">
                <a:sym typeface="Wingdings" panose="05000000000000000000" pitchFamily="2" charset="2"/>
              </a:rPr>
              <a:t></a:t>
            </a:r>
            <a:r>
              <a:rPr lang="zh-TW" altLang="en-US" sz="2800" b="1" dirty="0"/>
              <a:t>那是</a:t>
            </a:r>
            <a:endParaRPr lang="en-US" altLang="zh-TW" sz="28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621161" y="5225083"/>
            <a:ext cx="234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2800" b="1" dirty="0" smtClean="0"/>
              <a:t>vatu </a:t>
            </a:r>
            <a:r>
              <a:rPr lang="en-US" altLang="zh-TW" sz="2800" b="1" dirty="0" smtClean="0">
                <a:sym typeface="Wingdings" panose="05000000000000000000" pitchFamily="2" charset="2"/>
              </a:rPr>
              <a:t></a:t>
            </a:r>
            <a:r>
              <a:rPr lang="zh-TW" altLang="en-US" sz="2800" b="1" dirty="0"/>
              <a:t>狗</a:t>
            </a:r>
            <a:endParaRPr lang="en-US" altLang="zh-TW" sz="2800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621161" y="6112768"/>
            <a:ext cx="234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2800" b="1" dirty="0"/>
              <a:t>’</a:t>
            </a:r>
            <a:r>
              <a:rPr lang="en-US" altLang="zh-TW" sz="2800" b="1" dirty="0" err="1"/>
              <a:t>acang</a:t>
            </a:r>
            <a:r>
              <a:rPr lang="en-US" altLang="zh-TW" sz="2800" b="1" dirty="0" smtClean="0"/>
              <a:t> </a:t>
            </a:r>
            <a:r>
              <a:rPr lang="en-US" altLang="zh-TW" sz="2800" b="1" dirty="0" smtClean="0">
                <a:sym typeface="Wingdings" panose="05000000000000000000" pitchFamily="2" charset="2"/>
              </a:rPr>
              <a:t></a:t>
            </a:r>
            <a:r>
              <a:rPr lang="zh-TW" altLang="en-US" sz="2800" b="1" dirty="0"/>
              <a:t>豬</a:t>
            </a:r>
            <a:endParaRPr lang="en-US" altLang="zh-TW" sz="28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518786" y="5477154"/>
            <a:ext cx="234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2800" b="1" dirty="0" err="1"/>
              <a:t>ngiyav</a:t>
            </a:r>
            <a:r>
              <a:rPr lang="en-US" altLang="zh-TW" sz="2800" b="1" dirty="0" smtClean="0"/>
              <a:t> </a:t>
            </a:r>
            <a:r>
              <a:rPr lang="en-US" altLang="zh-TW" sz="2800" b="1" dirty="0" smtClean="0">
                <a:sym typeface="Wingdings" panose="05000000000000000000" pitchFamily="2" charset="2"/>
              </a:rPr>
              <a:t></a:t>
            </a:r>
            <a:r>
              <a:rPr lang="zh-TW" altLang="en-US" sz="2800" b="1" dirty="0"/>
              <a:t>貓</a:t>
            </a:r>
            <a:endParaRPr lang="en-US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6206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62" y="0"/>
            <a:ext cx="5955030" cy="6616700"/>
          </a:xfrm>
        </p:spPr>
      </p:pic>
    </p:spTree>
    <p:extLst>
      <p:ext uri="{BB962C8B-B14F-4D97-AF65-F5344CB8AC3E}">
        <p14:creationId xmlns:p14="http://schemas.microsoft.com/office/powerpoint/2010/main" val="28071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語料庫抽取知識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30351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機器翻譯系統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規則式機器翻譯</a:t>
            </a:r>
            <a:endParaRPr lang="en-US" altLang="zh-TW" dirty="0" smtClean="0"/>
          </a:p>
          <a:p>
            <a:pPr lvl="1"/>
            <a:r>
              <a:rPr lang="zh-TW" altLang="en-US" dirty="0"/>
              <a:t>統計</a:t>
            </a:r>
            <a:r>
              <a:rPr lang="zh-TW" altLang="en-US" dirty="0" smtClean="0"/>
              <a:t>式機器翻譯</a:t>
            </a:r>
            <a:endParaRPr lang="en-US" altLang="zh-TW" dirty="0" smtClean="0"/>
          </a:p>
          <a:p>
            <a:pPr lvl="1"/>
            <a:r>
              <a:rPr lang="zh-TW" altLang="en-US" dirty="0"/>
              <a:t>類神經網路</a:t>
            </a:r>
            <a:r>
              <a:rPr lang="zh-TW" altLang="en-US" dirty="0" smtClean="0"/>
              <a:t>機器翻譯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zh-TW" altLang="en-US" dirty="0"/>
              <a:t>聊天</a:t>
            </a:r>
            <a:r>
              <a:rPr lang="zh-TW" altLang="en-US" dirty="0" smtClean="0"/>
              <a:t>機器人</a:t>
            </a:r>
            <a:endParaRPr lang="en-US" altLang="zh-TW" dirty="0" smtClean="0"/>
          </a:p>
          <a:p>
            <a:pPr lvl="1"/>
            <a:r>
              <a:rPr lang="zh-TW" altLang="en-US" dirty="0"/>
              <a:t>虛擬</a:t>
            </a:r>
            <a:r>
              <a:rPr lang="zh-TW" altLang="en-US" dirty="0" smtClean="0"/>
              <a:t>助理</a:t>
            </a:r>
            <a:endParaRPr lang="en-US" altLang="zh-TW" dirty="0" smtClean="0"/>
          </a:p>
          <a:p>
            <a:pPr lvl="1"/>
            <a:r>
              <a:rPr lang="zh-TW" altLang="en-US" dirty="0"/>
              <a:t>即時消息</a:t>
            </a:r>
            <a:r>
              <a:rPr lang="zh-TW" altLang="en-US" dirty="0" smtClean="0"/>
              <a:t>平台</a:t>
            </a:r>
            <a:endParaRPr lang="en-US" altLang="zh-TW" dirty="0" smtClean="0"/>
          </a:p>
          <a:p>
            <a:pPr lvl="1"/>
            <a:r>
              <a:rPr lang="zh-TW" altLang="en-US" dirty="0"/>
              <a:t>產品促銷</a:t>
            </a:r>
            <a:endParaRPr lang="en-US" altLang="zh-TW" dirty="0" smtClean="0"/>
          </a:p>
          <a:p>
            <a:r>
              <a:rPr lang="zh-TW" altLang="en-US" dirty="0"/>
              <a:t>問答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pPr lvl="1"/>
            <a:r>
              <a:rPr lang="en-US" altLang="zh-TW" dirty="0"/>
              <a:t>IBM</a:t>
            </a:r>
            <a:r>
              <a:rPr lang="zh-TW" altLang="en-US" dirty="0"/>
              <a:t>的華生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自動客服</a:t>
            </a:r>
            <a:r>
              <a:rPr lang="en-US" altLang="zh-TW" dirty="0" smtClean="0"/>
              <a:t>QA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AutoShape 2" descr="ãmachine translation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8436" name="Picture 4" descr="Google Trans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82" y="1751200"/>
            <a:ext cx="3325906" cy="12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mhbai\AppData\Local\Microsoft\Windows\Temporary Internet Files\Content.IE5\NQWWALPT\Chat-Bot-Garden-300x20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794" y="3171012"/>
            <a:ext cx="2770588" cy="192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0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壹、「建置應用語料庫及標準體系」簡介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CQPweb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語料庫查詢系統簡介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參、語義場關聯詞系統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肆、例句編輯系統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伍、華英雙語索引典系統</a:t>
            </a: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1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2500</Words>
  <Application>Microsoft Office PowerPoint</Application>
  <PresentationFormat>如螢幕大小 (4:3)</PresentationFormat>
  <Paragraphs>522</Paragraphs>
  <Slides>73</Slides>
  <Notes>1</Notes>
  <HiddenSlides>2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73</vt:i4>
      </vt:variant>
    </vt:vector>
  </HeadingPairs>
  <TitlesOfParts>
    <vt:vector size="86" baseType="lpstr">
      <vt:lpstr>Microsoft YaHei</vt:lpstr>
      <vt:lpstr>Noto Sans CJK TC Light</vt:lpstr>
      <vt:lpstr>微軟正黑體</vt:lpstr>
      <vt:lpstr>新細明體</vt:lpstr>
      <vt:lpstr>標楷體</vt:lpstr>
      <vt:lpstr>Arial</vt:lpstr>
      <vt:lpstr>Arial Narrow</vt:lpstr>
      <vt:lpstr>Calibri</vt:lpstr>
      <vt:lpstr>Calibri Light</vt:lpstr>
      <vt:lpstr>DejaVu Sans</vt:lpstr>
      <vt:lpstr>Times New Roman</vt:lpstr>
      <vt:lpstr>Wingdings</vt:lpstr>
      <vt:lpstr>Office 佈景主題</vt:lpstr>
      <vt:lpstr>語料庫檢索系統與自然語言處理技術 在語言研究與教學的應用</vt:lpstr>
      <vt:lpstr>語料庫：語言電子文本集</vt:lpstr>
      <vt:lpstr>語料庫：語言電子文本集(2)</vt:lpstr>
      <vt:lpstr>蒐集語料的目的？</vt:lpstr>
      <vt:lpstr>為什麼需要語料庫</vt:lpstr>
      <vt:lpstr>自然語言處理技術是什麼？</vt:lpstr>
      <vt:lpstr>語料庫觀察語言規則</vt:lpstr>
      <vt:lpstr>語料庫抽取知識</vt:lpstr>
      <vt:lpstr>大綱</vt:lpstr>
      <vt:lpstr>壹、「建置應用語料庫及標準體系」簡介</vt:lpstr>
      <vt:lpstr>PowerPoint 簡報</vt:lpstr>
      <vt:lpstr>建置應用語料庫—華語文語料庫(COCT)</vt:lpstr>
      <vt:lpstr>語料庫整合應用系統</vt:lpstr>
      <vt:lpstr>標準體系與查詢系統</vt:lpstr>
      <vt:lpstr>漢字、詞語、語法點與基礎詞彙</vt:lpstr>
      <vt:lpstr>國教院索引典系統</vt:lpstr>
      <vt:lpstr>語料庫分析工具</vt:lpstr>
      <vt:lpstr>PowerPoint 簡報</vt:lpstr>
      <vt:lpstr>CQPweb 學習資源</vt:lpstr>
      <vt:lpstr>PowerPoint 簡報</vt:lpstr>
      <vt:lpstr>詞頻列表 Frequency lists</vt:lpstr>
      <vt:lpstr>PowerPoint 簡報</vt:lpstr>
      <vt:lpstr>簡易查詢 Simple query</vt:lpstr>
      <vt:lpstr>PowerPoint 簡報</vt:lpstr>
      <vt:lpstr>PowerPoint 簡報</vt:lpstr>
      <vt:lpstr>Frequency breakdown of words only 只看詞形</vt:lpstr>
      <vt:lpstr>Frequency breakdown of words and annotation 詞及詞類標記</vt:lpstr>
      <vt:lpstr>搭配 Collocations（觀察介詞「把」的左右邊搭配詞）</vt:lpstr>
      <vt:lpstr>PowerPoint 簡報</vt:lpstr>
      <vt:lpstr>萬用字元</vt:lpstr>
      <vt:lpstr>萬用字元（英文也可以）</vt:lpstr>
      <vt:lpstr>萬用字元+詞性限制</vt:lpstr>
      <vt:lpstr>使用 lemma 查詢</vt:lpstr>
      <vt:lpstr>例：「V到」的觀察</vt:lpstr>
      <vt:lpstr>Frequency Breakdown</vt:lpstr>
      <vt:lpstr>結構的查詢：CQP 觀察「詞組」</vt:lpstr>
      <vt:lpstr>觀察結構的利器 frequency breakdown</vt:lpstr>
      <vt:lpstr>PowerPoint 簡報</vt:lpstr>
      <vt:lpstr>Frequency breakdown</vt:lpstr>
      <vt:lpstr>語法點查詢</vt:lpstr>
      <vt:lpstr>語法點查詢</vt:lpstr>
      <vt:lpstr>V 一 V 的問題</vt:lpstr>
      <vt:lpstr>方法：限制 V1=V2</vt:lpstr>
      <vt:lpstr>搭配詞的查詢</vt:lpstr>
      <vt:lpstr>搭配詞的查詢(英語)</vt:lpstr>
      <vt:lpstr>CQPweb 語料庫查詢系統</vt:lpstr>
      <vt:lpstr>參、語義場關聯詞系統</vt:lpstr>
      <vt:lpstr>語義場關聯詞系統</vt:lpstr>
      <vt:lpstr>語義場關聯詞</vt:lpstr>
      <vt:lpstr>詞嵌入：語義場關聯詞的技術</vt:lpstr>
      <vt:lpstr>使用方法</vt:lpstr>
      <vt:lpstr>不同語料，不同效果</vt:lpstr>
      <vt:lpstr>選擇不同分級標準</vt:lpstr>
      <vt:lpstr>只看詞表收錄的詞</vt:lpstr>
      <vt:lpstr>語義場關聯詞找尋相關主題詞</vt:lpstr>
      <vt:lpstr>語義場關聯詞找尋相關主題詞</vt:lpstr>
      <vt:lpstr>負關聯詞的用途</vt:lpstr>
      <vt:lpstr>負關聯詞的原理</vt:lpstr>
      <vt:lpstr>肆、例句編輯系統</vt:lpstr>
      <vt:lpstr>國教院例句編輯輔助系統</vt:lpstr>
      <vt:lpstr>例句編輯系統</vt:lpstr>
      <vt:lpstr>國教院例句編輯輔助系統</vt:lpstr>
      <vt:lpstr>詞彙分級標記</vt:lpstr>
      <vt:lpstr>語義場關聯詞查詢</vt:lpstr>
      <vt:lpstr>伍、華英雙語索引典系統</vt:lpstr>
      <vt:lpstr>國教院華英雙語索引典系統</vt:lpstr>
      <vt:lpstr>國教院華英雙語索引典系統</vt:lpstr>
      <vt:lpstr>雙語索引典：輔助寫作教學</vt:lpstr>
      <vt:lpstr>雙語索引典：輔助寫作教學</vt:lpstr>
      <vt:lpstr>雙語索引典：輔助寫作教學</vt:lpstr>
      <vt:lpstr>雙語索引典：輔助寫作教學</vt:lpstr>
      <vt:lpstr>雙語語料庫的應用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國家教育研究院簡報版型</dc:title>
  <dc:creator>國家教育研究院綜合規劃室</dc:creator>
  <cp:lastModifiedBy>白明弘</cp:lastModifiedBy>
  <cp:revision>156</cp:revision>
  <dcterms:created xsi:type="dcterms:W3CDTF">2015-05-12T09:09:43Z</dcterms:created>
  <dcterms:modified xsi:type="dcterms:W3CDTF">2021-02-25T14:11:49Z</dcterms:modified>
</cp:coreProperties>
</file>