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handoutMasterIdLst>
    <p:handoutMasterId r:id="rId101"/>
  </p:handoutMasterIdLst>
  <p:sldIdLst>
    <p:sldId id="256" r:id="rId2"/>
    <p:sldId id="257" r:id="rId3"/>
    <p:sldId id="277" r:id="rId4"/>
    <p:sldId id="433" r:id="rId5"/>
    <p:sldId id="434" r:id="rId6"/>
    <p:sldId id="435" r:id="rId7"/>
    <p:sldId id="278" r:id="rId8"/>
    <p:sldId id="276" r:id="rId9"/>
    <p:sldId id="436" r:id="rId10"/>
    <p:sldId id="449" r:id="rId11"/>
    <p:sldId id="451" r:id="rId12"/>
    <p:sldId id="450" r:id="rId13"/>
    <p:sldId id="452" r:id="rId14"/>
    <p:sldId id="440" r:id="rId15"/>
    <p:sldId id="441" r:id="rId16"/>
    <p:sldId id="497" r:id="rId17"/>
    <p:sldId id="496" r:id="rId18"/>
    <p:sldId id="437" r:id="rId19"/>
    <p:sldId id="392" r:id="rId20"/>
    <p:sldId id="265" r:id="rId21"/>
    <p:sldId id="266" r:id="rId22"/>
    <p:sldId id="284" r:id="rId23"/>
    <p:sldId id="438" r:id="rId24"/>
    <p:sldId id="462" r:id="rId25"/>
    <p:sldId id="444" r:id="rId26"/>
    <p:sldId id="445" r:id="rId27"/>
    <p:sldId id="446" r:id="rId28"/>
    <p:sldId id="498" r:id="rId29"/>
    <p:sldId id="499" r:id="rId30"/>
    <p:sldId id="519" r:id="rId31"/>
    <p:sldId id="454" r:id="rId32"/>
    <p:sldId id="296" r:id="rId33"/>
    <p:sldId id="293" r:id="rId34"/>
    <p:sldId id="294" r:id="rId35"/>
    <p:sldId id="500" r:id="rId36"/>
    <p:sldId id="501" r:id="rId37"/>
    <p:sldId id="300" r:id="rId38"/>
    <p:sldId id="353" r:id="rId39"/>
    <p:sldId id="301" r:id="rId40"/>
    <p:sldId id="354" r:id="rId41"/>
    <p:sldId id="355" r:id="rId42"/>
    <p:sldId id="356" r:id="rId43"/>
    <p:sldId id="357" r:id="rId44"/>
    <p:sldId id="403" r:id="rId45"/>
    <p:sldId id="404" r:id="rId46"/>
    <p:sldId id="405" r:id="rId47"/>
    <p:sldId id="406" r:id="rId48"/>
    <p:sldId id="502" r:id="rId49"/>
    <p:sldId id="503" r:id="rId50"/>
    <p:sldId id="407" r:id="rId51"/>
    <p:sldId id="408" r:id="rId52"/>
    <p:sldId id="409" r:id="rId53"/>
    <p:sldId id="410" r:id="rId54"/>
    <p:sldId id="506" r:id="rId55"/>
    <p:sldId id="504" r:id="rId56"/>
    <p:sldId id="505" r:id="rId57"/>
    <p:sldId id="305" r:id="rId58"/>
    <p:sldId id="455" r:id="rId59"/>
    <p:sldId id="456" r:id="rId60"/>
    <p:sldId id="457" r:id="rId61"/>
    <p:sldId id="458" r:id="rId62"/>
    <p:sldId id="459" r:id="rId63"/>
    <p:sldId id="507" r:id="rId64"/>
    <p:sldId id="508" r:id="rId65"/>
    <p:sldId id="364" r:id="rId66"/>
    <p:sldId id="365" r:id="rId67"/>
    <p:sldId id="366" r:id="rId68"/>
    <p:sldId id="367" r:id="rId69"/>
    <p:sldId id="509" r:id="rId70"/>
    <p:sldId id="510" r:id="rId71"/>
    <p:sldId id="460" r:id="rId72"/>
    <p:sldId id="413" r:id="rId73"/>
    <p:sldId id="414" r:id="rId74"/>
    <p:sldId id="415" r:id="rId75"/>
    <p:sldId id="416" r:id="rId76"/>
    <p:sldId id="417" r:id="rId77"/>
    <p:sldId id="418" r:id="rId78"/>
    <p:sldId id="419" r:id="rId79"/>
    <p:sldId id="370" r:id="rId80"/>
    <p:sldId id="371" r:id="rId81"/>
    <p:sldId id="472" r:id="rId82"/>
    <p:sldId id="475" r:id="rId83"/>
    <p:sldId id="511" r:id="rId84"/>
    <p:sldId id="512" r:id="rId85"/>
    <p:sldId id="479" r:id="rId86"/>
    <p:sldId id="482" r:id="rId87"/>
    <p:sldId id="513" r:id="rId88"/>
    <p:sldId id="514" r:id="rId89"/>
    <p:sldId id="373" r:id="rId90"/>
    <p:sldId id="372" r:id="rId91"/>
    <p:sldId id="375" r:id="rId92"/>
    <p:sldId id="515" r:id="rId93"/>
    <p:sldId id="516" r:id="rId94"/>
    <p:sldId id="487" r:id="rId95"/>
    <p:sldId id="376" r:id="rId96"/>
    <p:sldId id="517" r:id="rId97"/>
    <p:sldId id="518" r:id="rId98"/>
    <p:sldId id="377" r:id="rId99"/>
    <p:sldId id="494" r:id="rId10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9" d="100"/>
          <a:sy n="109" d="100"/>
        </p:scale>
        <p:origin x="168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C8028-AD00-40B7-B9AF-2B75890189FD}" type="doc">
      <dgm:prSet loTypeId="urn:microsoft.com/office/officeart/2005/8/layout/radial6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D3BDDFF-09FC-4FCF-BE30-EFE32C8EBD33}">
      <dgm:prSet phldrT="[文字]"/>
      <dgm:spPr/>
      <dgm:t>
        <a:bodyPr/>
        <a:lstStyle/>
        <a:p>
          <a:r>
            <a:rPr lang="zh-TW" altLang="en-US" dirty="0" smtClean="0"/>
            <a:t>語料庫</a:t>
          </a:r>
          <a:endParaRPr lang="zh-TW" altLang="en-US" dirty="0"/>
        </a:p>
      </dgm:t>
    </dgm:pt>
    <dgm:pt modelId="{90E35C22-3B0D-4CC1-98A6-70480BC43C26}" type="parTrans" cxnId="{20064520-9E4A-46D8-9FF0-C61BAF040B61}">
      <dgm:prSet/>
      <dgm:spPr/>
      <dgm:t>
        <a:bodyPr/>
        <a:lstStyle/>
        <a:p>
          <a:endParaRPr lang="zh-TW" altLang="en-US"/>
        </a:p>
      </dgm:t>
    </dgm:pt>
    <dgm:pt modelId="{F748ECFF-CDAC-416D-894A-2252EE4377EE}" type="sibTrans" cxnId="{20064520-9E4A-46D8-9FF0-C61BAF040B61}">
      <dgm:prSet/>
      <dgm:spPr/>
      <dgm:t>
        <a:bodyPr/>
        <a:lstStyle/>
        <a:p>
          <a:endParaRPr lang="zh-TW" altLang="en-US"/>
        </a:p>
      </dgm:t>
    </dgm:pt>
    <dgm:pt modelId="{425F5799-CC0E-4759-AD99-165CC7FCA609}">
      <dgm:prSet phldrT="[文字]"/>
      <dgm:spPr/>
      <dgm:t>
        <a:bodyPr/>
        <a:lstStyle/>
        <a:p>
          <a:r>
            <a:rPr lang="zh-TW" altLang="en-US" dirty="0" smtClean="0"/>
            <a:t>檢索</a:t>
          </a:r>
          <a:endParaRPr lang="zh-TW" altLang="en-US" dirty="0"/>
        </a:p>
      </dgm:t>
    </dgm:pt>
    <dgm:pt modelId="{091DF46E-A700-4F05-9437-ABC8CA9DD6F5}" type="parTrans" cxnId="{FFDFCA2E-FF3A-4D34-93F0-56B49F0325E8}">
      <dgm:prSet/>
      <dgm:spPr/>
      <dgm:t>
        <a:bodyPr/>
        <a:lstStyle/>
        <a:p>
          <a:endParaRPr lang="zh-TW" altLang="en-US"/>
        </a:p>
      </dgm:t>
    </dgm:pt>
    <dgm:pt modelId="{F05FAC54-B05E-4300-9539-37D96C1F18CE}" type="sibTrans" cxnId="{FFDFCA2E-FF3A-4D34-93F0-56B49F0325E8}">
      <dgm:prSet/>
      <dgm:spPr/>
      <dgm:t>
        <a:bodyPr/>
        <a:lstStyle/>
        <a:p>
          <a:endParaRPr lang="zh-TW" altLang="en-US"/>
        </a:p>
      </dgm:t>
    </dgm:pt>
    <dgm:pt modelId="{F1AB9FB6-FE15-4CCC-B26F-59D1FD74A298}">
      <dgm:prSet phldrT="[文字]"/>
      <dgm:spPr/>
      <dgm:t>
        <a:bodyPr/>
        <a:lstStyle/>
        <a:p>
          <a:r>
            <a:rPr lang="zh-TW" altLang="en-US" dirty="0" smtClean="0"/>
            <a:t>抽樣</a:t>
          </a:r>
          <a:endParaRPr lang="zh-TW" altLang="en-US" dirty="0"/>
        </a:p>
      </dgm:t>
    </dgm:pt>
    <dgm:pt modelId="{F776B866-F7D3-4703-B3EF-4E65D2BFC76F}" type="parTrans" cxnId="{4546A069-1854-4142-80D6-659C82AEE984}">
      <dgm:prSet/>
      <dgm:spPr/>
      <dgm:t>
        <a:bodyPr/>
        <a:lstStyle/>
        <a:p>
          <a:endParaRPr lang="zh-TW" altLang="en-US"/>
        </a:p>
      </dgm:t>
    </dgm:pt>
    <dgm:pt modelId="{7A895381-1683-475B-88E3-B9776B64948B}" type="sibTrans" cxnId="{4546A069-1854-4142-80D6-659C82AEE984}">
      <dgm:prSet/>
      <dgm:spPr/>
      <dgm:t>
        <a:bodyPr/>
        <a:lstStyle/>
        <a:p>
          <a:endParaRPr lang="zh-TW" altLang="en-US"/>
        </a:p>
      </dgm:t>
    </dgm:pt>
    <dgm:pt modelId="{46EB5254-76F7-40B8-AFBB-BF82B8FC588C}">
      <dgm:prSet phldrT="[文字]"/>
      <dgm:spPr/>
      <dgm:t>
        <a:bodyPr/>
        <a:lstStyle/>
        <a:p>
          <a:r>
            <a:rPr lang="zh-TW" altLang="en-US" dirty="0" smtClean="0"/>
            <a:t>統計</a:t>
          </a:r>
          <a:endParaRPr lang="zh-TW" altLang="en-US" dirty="0"/>
        </a:p>
      </dgm:t>
    </dgm:pt>
    <dgm:pt modelId="{C4406D2E-49CB-47FB-8275-30D3146A6B3C}" type="parTrans" cxnId="{21C0015A-2B41-4501-8B2E-ECF38604C206}">
      <dgm:prSet/>
      <dgm:spPr/>
      <dgm:t>
        <a:bodyPr/>
        <a:lstStyle/>
        <a:p>
          <a:endParaRPr lang="zh-TW" altLang="en-US"/>
        </a:p>
      </dgm:t>
    </dgm:pt>
    <dgm:pt modelId="{85EB7666-F9FF-486A-88FB-84355764062C}" type="sibTrans" cxnId="{21C0015A-2B41-4501-8B2E-ECF38604C206}">
      <dgm:prSet/>
      <dgm:spPr/>
      <dgm:t>
        <a:bodyPr/>
        <a:lstStyle/>
        <a:p>
          <a:endParaRPr lang="zh-TW" altLang="en-US"/>
        </a:p>
      </dgm:t>
    </dgm:pt>
    <dgm:pt modelId="{94B3E6AB-245D-4AE3-9E5E-225494976409}">
      <dgm:prSet phldrT="[文字]"/>
      <dgm:spPr/>
      <dgm:t>
        <a:bodyPr/>
        <a:lstStyle/>
        <a:p>
          <a:r>
            <a:rPr lang="zh-TW" altLang="en-US" dirty="0" smtClean="0"/>
            <a:t>分析</a:t>
          </a:r>
          <a:endParaRPr lang="zh-TW" altLang="en-US" dirty="0"/>
        </a:p>
      </dgm:t>
    </dgm:pt>
    <dgm:pt modelId="{1B7FB6FB-C8F8-480F-9FF7-430587B44DA6}" type="parTrans" cxnId="{5C24974A-18A9-4808-9476-360FAAB465A7}">
      <dgm:prSet/>
      <dgm:spPr/>
      <dgm:t>
        <a:bodyPr/>
        <a:lstStyle/>
        <a:p>
          <a:endParaRPr lang="zh-TW" altLang="en-US"/>
        </a:p>
      </dgm:t>
    </dgm:pt>
    <dgm:pt modelId="{8F916A0D-34EC-4CC7-BAD3-76E05D5CCBB5}" type="sibTrans" cxnId="{5C24974A-18A9-4808-9476-360FAAB465A7}">
      <dgm:prSet/>
      <dgm:spPr/>
      <dgm:t>
        <a:bodyPr/>
        <a:lstStyle/>
        <a:p>
          <a:endParaRPr lang="zh-TW" altLang="en-US"/>
        </a:p>
      </dgm:t>
    </dgm:pt>
    <dgm:pt modelId="{C71C400E-B2A3-46DE-9A54-6B6D66294585}">
      <dgm:prSet phldrT="[文字]"/>
      <dgm:spPr/>
      <dgm:t>
        <a:bodyPr/>
        <a:lstStyle/>
        <a:p>
          <a:r>
            <a:rPr lang="zh-TW" altLang="en-US" dirty="0" smtClean="0"/>
            <a:t>觀察</a:t>
          </a:r>
          <a:endParaRPr lang="zh-TW" altLang="en-US" dirty="0"/>
        </a:p>
      </dgm:t>
    </dgm:pt>
    <dgm:pt modelId="{04E301E4-AD07-47EC-B6F1-FE37E0B47FDD}" type="parTrans" cxnId="{D8EBD7C0-D4B2-412F-9575-E6A661B383AE}">
      <dgm:prSet/>
      <dgm:spPr/>
      <dgm:t>
        <a:bodyPr/>
        <a:lstStyle/>
        <a:p>
          <a:endParaRPr lang="zh-TW" altLang="en-US"/>
        </a:p>
      </dgm:t>
    </dgm:pt>
    <dgm:pt modelId="{BB614DC6-34F5-4046-9719-FA084781C31A}" type="sibTrans" cxnId="{D8EBD7C0-D4B2-412F-9575-E6A661B383AE}">
      <dgm:prSet/>
      <dgm:spPr/>
      <dgm:t>
        <a:bodyPr/>
        <a:lstStyle/>
        <a:p>
          <a:endParaRPr lang="zh-TW" altLang="en-US"/>
        </a:p>
      </dgm:t>
    </dgm:pt>
    <dgm:pt modelId="{CB2D2FCB-DB53-4902-BEAF-02AA5E499172}" type="pres">
      <dgm:prSet presAssocID="{B6AC8028-AD00-40B7-B9AF-2B75890189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79C30A8-FD51-4D25-A50D-BBE451CE956D}" type="pres">
      <dgm:prSet presAssocID="{0D3BDDFF-09FC-4FCF-BE30-EFE32C8EBD33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DB12523B-E45E-4883-B327-9D6DC0BD1EB9}" type="pres">
      <dgm:prSet presAssocID="{425F5799-CC0E-4759-AD99-165CC7FCA6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CEA551-BA0F-4922-9A01-9582DA44468C}" type="pres">
      <dgm:prSet presAssocID="{425F5799-CC0E-4759-AD99-165CC7FCA609}" presName="dummy" presStyleCnt="0"/>
      <dgm:spPr/>
    </dgm:pt>
    <dgm:pt modelId="{3E23E993-6884-4AAE-B2B7-170DA37BD2F5}" type="pres">
      <dgm:prSet presAssocID="{F05FAC54-B05E-4300-9539-37D96C1F18CE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080B0B74-EF61-419F-BE77-EDCBC16C58F6}" type="pres">
      <dgm:prSet presAssocID="{C71C400E-B2A3-46DE-9A54-6B6D6629458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2D61DC-000D-4D23-A758-8CD3632BF46E}" type="pres">
      <dgm:prSet presAssocID="{C71C400E-B2A3-46DE-9A54-6B6D66294585}" presName="dummy" presStyleCnt="0"/>
      <dgm:spPr/>
    </dgm:pt>
    <dgm:pt modelId="{A344B138-2177-4E6B-8C0C-F48F2162D4E3}" type="pres">
      <dgm:prSet presAssocID="{BB614DC6-34F5-4046-9719-FA084781C31A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8C4D2AE4-3840-4E10-96D1-FE8C3748ED28}" type="pres">
      <dgm:prSet presAssocID="{F1AB9FB6-FE15-4CCC-B26F-59D1FD74A2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A6E817-F7EB-4546-90BD-AD67A637D355}" type="pres">
      <dgm:prSet presAssocID="{F1AB9FB6-FE15-4CCC-B26F-59D1FD74A298}" presName="dummy" presStyleCnt="0"/>
      <dgm:spPr/>
    </dgm:pt>
    <dgm:pt modelId="{4001AAF4-4541-4F3F-8447-4A85C3C662F0}" type="pres">
      <dgm:prSet presAssocID="{7A895381-1683-475B-88E3-B9776B64948B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661A736C-9830-400B-9F14-DCD30ED7000F}" type="pres">
      <dgm:prSet presAssocID="{46EB5254-76F7-40B8-AFBB-BF82B8FC58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21250E-FA19-4143-A716-0BC22E16A14A}" type="pres">
      <dgm:prSet presAssocID="{46EB5254-76F7-40B8-AFBB-BF82B8FC588C}" presName="dummy" presStyleCnt="0"/>
      <dgm:spPr/>
    </dgm:pt>
    <dgm:pt modelId="{6CB4FF56-4A5D-4AE2-8A1F-983994D191D5}" type="pres">
      <dgm:prSet presAssocID="{85EB7666-F9FF-486A-88FB-84355764062C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6674EE23-35AE-49C2-B2F9-D5139C6C075C}" type="pres">
      <dgm:prSet presAssocID="{94B3E6AB-245D-4AE3-9E5E-22549497640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154834-97A9-4CA9-90C4-E9284945A0E2}" type="pres">
      <dgm:prSet presAssocID="{94B3E6AB-245D-4AE3-9E5E-225494976409}" presName="dummy" presStyleCnt="0"/>
      <dgm:spPr/>
    </dgm:pt>
    <dgm:pt modelId="{10ED5E4B-CCBC-4F94-8D10-F185201D83E5}" type="pres">
      <dgm:prSet presAssocID="{8F916A0D-34EC-4CC7-BAD3-76E05D5CCBB5}" presName="sibTrans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D8EBD7C0-D4B2-412F-9575-E6A661B383AE}" srcId="{0D3BDDFF-09FC-4FCF-BE30-EFE32C8EBD33}" destId="{C71C400E-B2A3-46DE-9A54-6B6D66294585}" srcOrd="1" destOrd="0" parTransId="{04E301E4-AD07-47EC-B6F1-FE37E0B47FDD}" sibTransId="{BB614DC6-34F5-4046-9719-FA084781C31A}"/>
    <dgm:cxn modelId="{20064520-9E4A-46D8-9FF0-C61BAF040B61}" srcId="{B6AC8028-AD00-40B7-B9AF-2B75890189FD}" destId="{0D3BDDFF-09FC-4FCF-BE30-EFE32C8EBD33}" srcOrd="0" destOrd="0" parTransId="{90E35C22-3B0D-4CC1-98A6-70480BC43C26}" sibTransId="{F748ECFF-CDAC-416D-894A-2252EE4377EE}"/>
    <dgm:cxn modelId="{0CF2F8EB-C422-47F7-8398-D14A6172B290}" type="presOf" srcId="{BB614DC6-34F5-4046-9719-FA084781C31A}" destId="{A344B138-2177-4E6B-8C0C-F48F2162D4E3}" srcOrd="0" destOrd="0" presId="urn:microsoft.com/office/officeart/2005/8/layout/radial6"/>
    <dgm:cxn modelId="{08BB9BC2-A563-4584-86C3-583343506F50}" type="presOf" srcId="{425F5799-CC0E-4759-AD99-165CC7FCA609}" destId="{DB12523B-E45E-4883-B327-9D6DC0BD1EB9}" srcOrd="0" destOrd="0" presId="urn:microsoft.com/office/officeart/2005/8/layout/radial6"/>
    <dgm:cxn modelId="{06D6EB94-A901-415F-9D4F-EE3ACFC03F1D}" type="presOf" srcId="{F05FAC54-B05E-4300-9539-37D96C1F18CE}" destId="{3E23E993-6884-4AAE-B2B7-170DA37BD2F5}" srcOrd="0" destOrd="0" presId="urn:microsoft.com/office/officeart/2005/8/layout/radial6"/>
    <dgm:cxn modelId="{641F0001-8E6C-4FE8-9364-AEEDDD221CEF}" type="presOf" srcId="{46EB5254-76F7-40B8-AFBB-BF82B8FC588C}" destId="{661A736C-9830-400B-9F14-DCD30ED7000F}" srcOrd="0" destOrd="0" presId="urn:microsoft.com/office/officeart/2005/8/layout/radial6"/>
    <dgm:cxn modelId="{3E319C9A-6F8B-4331-907C-3BA8126A12AA}" type="presOf" srcId="{85EB7666-F9FF-486A-88FB-84355764062C}" destId="{6CB4FF56-4A5D-4AE2-8A1F-983994D191D5}" srcOrd="0" destOrd="0" presId="urn:microsoft.com/office/officeart/2005/8/layout/radial6"/>
    <dgm:cxn modelId="{5E9F46E7-666B-4A42-BB46-1090B9A44FB2}" type="presOf" srcId="{7A895381-1683-475B-88E3-B9776B64948B}" destId="{4001AAF4-4541-4F3F-8447-4A85C3C662F0}" srcOrd="0" destOrd="0" presId="urn:microsoft.com/office/officeart/2005/8/layout/radial6"/>
    <dgm:cxn modelId="{6C3C8334-F039-47F8-8C6B-AE5D1057E5EC}" type="presOf" srcId="{F1AB9FB6-FE15-4CCC-B26F-59D1FD74A298}" destId="{8C4D2AE4-3840-4E10-96D1-FE8C3748ED28}" srcOrd="0" destOrd="0" presId="urn:microsoft.com/office/officeart/2005/8/layout/radial6"/>
    <dgm:cxn modelId="{520614E2-1D5C-404E-B0C6-750ABA056F76}" type="presOf" srcId="{0D3BDDFF-09FC-4FCF-BE30-EFE32C8EBD33}" destId="{E79C30A8-FD51-4D25-A50D-BBE451CE956D}" srcOrd="0" destOrd="0" presId="urn:microsoft.com/office/officeart/2005/8/layout/radial6"/>
    <dgm:cxn modelId="{4546A069-1854-4142-80D6-659C82AEE984}" srcId="{0D3BDDFF-09FC-4FCF-BE30-EFE32C8EBD33}" destId="{F1AB9FB6-FE15-4CCC-B26F-59D1FD74A298}" srcOrd="2" destOrd="0" parTransId="{F776B866-F7D3-4703-B3EF-4E65D2BFC76F}" sibTransId="{7A895381-1683-475B-88E3-B9776B64948B}"/>
    <dgm:cxn modelId="{5EAE9E10-B25A-403F-A613-3EC81D0E7236}" type="presOf" srcId="{B6AC8028-AD00-40B7-B9AF-2B75890189FD}" destId="{CB2D2FCB-DB53-4902-BEAF-02AA5E499172}" srcOrd="0" destOrd="0" presId="urn:microsoft.com/office/officeart/2005/8/layout/radial6"/>
    <dgm:cxn modelId="{21C0015A-2B41-4501-8B2E-ECF38604C206}" srcId="{0D3BDDFF-09FC-4FCF-BE30-EFE32C8EBD33}" destId="{46EB5254-76F7-40B8-AFBB-BF82B8FC588C}" srcOrd="3" destOrd="0" parTransId="{C4406D2E-49CB-47FB-8275-30D3146A6B3C}" sibTransId="{85EB7666-F9FF-486A-88FB-84355764062C}"/>
    <dgm:cxn modelId="{CB5F05A9-29CA-4432-BDEB-B4D6CC64A5B4}" type="presOf" srcId="{8F916A0D-34EC-4CC7-BAD3-76E05D5CCBB5}" destId="{10ED5E4B-CCBC-4F94-8D10-F185201D83E5}" srcOrd="0" destOrd="0" presId="urn:microsoft.com/office/officeart/2005/8/layout/radial6"/>
    <dgm:cxn modelId="{28E53A46-4B60-42B7-8194-C6B8CB9B21BD}" type="presOf" srcId="{C71C400E-B2A3-46DE-9A54-6B6D66294585}" destId="{080B0B74-EF61-419F-BE77-EDCBC16C58F6}" srcOrd="0" destOrd="0" presId="urn:microsoft.com/office/officeart/2005/8/layout/radial6"/>
    <dgm:cxn modelId="{5C24974A-18A9-4808-9476-360FAAB465A7}" srcId="{0D3BDDFF-09FC-4FCF-BE30-EFE32C8EBD33}" destId="{94B3E6AB-245D-4AE3-9E5E-225494976409}" srcOrd="4" destOrd="0" parTransId="{1B7FB6FB-C8F8-480F-9FF7-430587B44DA6}" sibTransId="{8F916A0D-34EC-4CC7-BAD3-76E05D5CCBB5}"/>
    <dgm:cxn modelId="{AD0A37A1-C2CC-4AC9-83EF-17DD7EF620E4}" type="presOf" srcId="{94B3E6AB-245D-4AE3-9E5E-225494976409}" destId="{6674EE23-35AE-49C2-B2F9-D5139C6C075C}" srcOrd="0" destOrd="0" presId="urn:microsoft.com/office/officeart/2005/8/layout/radial6"/>
    <dgm:cxn modelId="{FFDFCA2E-FF3A-4D34-93F0-56B49F0325E8}" srcId="{0D3BDDFF-09FC-4FCF-BE30-EFE32C8EBD33}" destId="{425F5799-CC0E-4759-AD99-165CC7FCA609}" srcOrd="0" destOrd="0" parTransId="{091DF46E-A700-4F05-9437-ABC8CA9DD6F5}" sibTransId="{F05FAC54-B05E-4300-9539-37D96C1F18CE}"/>
    <dgm:cxn modelId="{E908FFDB-409E-4394-B2CE-F17F49F0183E}" type="presParOf" srcId="{CB2D2FCB-DB53-4902-BEAF-02AA5E499172}" destId="{E79C30A8-FD51-4D25-A50D-BBE451CE956D}" srcOrd="0" destOrd="0" presId="urn:microsoft.com/office/officeart/2005/8/layout/radial6"/>
    <dgm:cxn modelId="{31AFF39C-892E-40CC-BF4C-D887EFA99D3A}" type="presParOf" srcId="{CB2D2FCB-DB53-4902-BEAF-02AA5E499172}" destId="{DB12523B-E45E-4883-B327-9D6DC0BD1EB9}" srcOrd="1" destOrd="0" presId="urn:microsoft.com/office/officeart/2005/8/layout/radial6"/>
    <dgm:cxn modelId="{9CF7FB7D-0EF1-4F20-9944-E855773FB536}" type="presParOf" srcId="{CB2D2FCB-DB53-4902-BEAF-02AA5E499172}" destId="{25CEA551-BA0F-4922-9A01-9582DA44468C}" srcOrd="2" destOrd="0" presId="urn:microsoft.com/office/officeart/2005/8/layout/radial6"/>
    <dgm:cxn modelId="{A704F532-5C35-484A-83E7-0DF51741C97F}" type="presParOf" srcId="{CB2D2FCB-DB53-4902-BEAF-02AA5E499172}" destId="{3E23E993-6884-4AAE-B2B7-170DA37BD2F5}" srcOrd="3" destOrd="0" presId="urn:microsoft.com/office/officeart/2005/8/layout/radial6"/>
    <dgm:cxn modelId="{15A013AE-3ABC-46ED-A211-C6728367C2B6}" type="presParOf" srcId="{CB2D2FCB-DB53-4902-BEAF-02AA5E499172}" destId="{080B0B74-EF61-419F-BE77-EDCBC16C58F6}" srcOrd="4" destOrd="0" presId="urn:microsoft.com/office/officeart/2005/8/layout/radial6"/>
    <dgm:cxn modelId="{90AB9DC8-E587-44B1-8601-373FB82ACFF6}" type="presParOf" srcId="{CB2D2FCB-DB53-4902-BEAF-02AA5E499172}" destId="{572D61DC-000D-4D23-A758-8CD3632BF46E}" srcOrd="5" destOrd="0" presId="urn:microsoft.com/office/officeart/2005/8/layout/radial6"/>
    <dgm:cxn modelId="{B3B625FF-2C8C-438B-8ECE-192B9E57B336}" type="presParOf" srcId="{CB2D2FCB-DB53-4902-BEAF-02AA5E499172}" destId="{A344B138-2177-4E6B-8C0C-F48F2162D4E3}" srcOrd="6" destOrd="0" presId="urn:microsoft.com/office/officeart/2005/8/layout/radial6"/>
    <dgm:cxn modelId="{D994F9EC-BB93-4004-AF7A-06E282CB20CB}" type="presParOf" srcId="{CB2D2FCB-DB53-4902-BEAF-02AA5E499172}" destId="{8C4D2AE4-3840-4E10-96D1-FE8C3748ED28}" srcOrd="7" destOrd="0" presId="urn:microsoft.com/office/officeart/2005/8/layout/radial6"/>
    <dgm:cxn modelId="{46D18DBA-CC69-4387-A14F-8CD16BADE7BC}" type="presParOf" srcId="{CB2D2FCB-DB53-4902-BEAF-02AA5E499172}" destId="{E1A6E817-F7EB-4546-90BD-AD67A637D355}" srcOrd="8" destOrd="0" presId="urn:microsoft.com/office/officeart/2005/8/layout/radial6"/>
    <dgm:cxn modelId="{8BC74265-AE50-4F87-8BF0-636FBBF5BBB5}" type="presParOf" srcId="{CB2D2FCB-DB53-4902-BEAF-02AA5E499172}" destId="{4001AAF4-4541-4F3F-8447-4A85C3C662F0}" srcOrd="9" destOrd="0" presId="urn:microsoft.com/office/officeart/2005/8/layout/radial6"/>
    <dgm:cxn modelId="{60918997-773B-46B1-AFED-FF6FBE5E82C2}" type="presParOf" srcId="{CB2D2FCB-DB53-4902-BEAF-02AA5E499172}" destId="{661A736C-9830-400B-9F14-DCD30ED7000F}" srcOrd="10" destOrd="0" presId="urn:microsoft.com/office/officeart/2005/8/layout/radial6"/>
    <dgm:cxn modelId="{6A17565B-DAED-4DD4-85B8-E68068EF1BA7}" type="presParOf" srcId="{CB2D2FCB-DB53-4902-BEAF-02AA5E499172}" destId="{0B21250E-FA19-4143-A716-0BC22E16A14A}" srcOrd="11" destOrd="0" presId="urn:microsoft.com/office/officeart/2005/8/layout/radial6"/>
    <dgm:cxn modelId="{39E29EA1-57A9-4DEF-A1F5-352B86E3B719}" type="presParOf" srcId="{CB2D2FCB-DB53-4902-BEAF-02AA5E499172}" destId="{6CB4FF56-4A5D-4AE2-8A1F-983994D191D5}" srcOrd="12" destOrd="0" presId="urn:microsoft.com/office/officeart/2005/8/layout/radial6"/>
    <dgm:cxn modelId="{24476865-DD51-4B0A-905B-2D68E587A940}" type="presParOf" srcId="{CB2D2FCB-DB53-4902-BEAF-02AA5E499172}" destId="{6674EE23-35AE-49C2-B2F9-D5139C6C075C}" srcOrd="13" destOrd="0" presId="urn:microsoft.com/office/officeart/2005/8/layout/radial6"/>
    <dgm:cxn modelId="{B36C0C83-3C5C-4528-8C46-F2DA27FACD42}" type="presParOf" srcId="{CB2D2FCB-DB53-4902-BEAF-02AA5E499172}" destId="{31154834-97A9-4CA9-90C4-E9284945A0E2}" srcOrd="14" destOrd="0" presId="urn:microsoft.com/office/officeart/2005/8/layout/radial6"/>
    <dgm:cxn modelId="{E490FF03-AD79-49C3-9150-6B4C731E7A13}" type="presParOf" srcId="{CB2D2FCB-DB53-4902-BEAF-02AA5E499172}" destId="{10ED5E4B-CCBC-4F94-8D10-F185201D83E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D5E4B-CCBC-4F94-8D10-F185201D83E5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1617565"/>
              <a:satOff val="41387"/>
              <a:lumOff val="156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B4FF56-4A5D-4AE2-8A1F-983994D191D5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3">
            <a:hueOff val="-1213174"/>
            <a:satOff val="31040"/>
            <a:lumOff val="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1213174"/>
              <a:satOff val="31040"/>
              <a:lumOff val="117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01AAF4-4541-4F3F-8447-4A85C3C662F0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808782"/>
              <a:satOff val="20694"/>
              <a:lumOff val="78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44B138-2177-4E6B-8C0C-F48F2162D4E3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3">
            <a:hueOff val="-404391"/>
            <a:satOff val="10347"/>
            <a:lumOff val="39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404391"/>
              <a:satOff val="10347"/>
              <a:lumOff val="39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23E993-6884-4AAE-B2B7-170DA37BD2F5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9C30A8-FD51-4D25-A50D-BBE451CE956D}">
      <dsp:nvSpPr>
        <dsp:cNvPr id="0" name=""/>
        <dsp:cNvSpPr/>
      </dsp:nvSpPr>
      <dsp:spPr>
        <a:xfrm>
          <a:off x="2278558" y="1404868"/>
          <a:ext cx="1538882" cy="15388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語料庫</a:t>
          </a:r>
          <a:endParaRPr lang="zh-TW" altLang="en-US" sz="2600" kern="1200" dirty="0"/>
        </a:p>
      </dsp:txBody>
      <dsp:txXfrm>
        <a:off x="2503922" y="1630232"/>
        <a:ext cx="1088154" cy="1088154"/>
      </dsp:txXfrm>
    </dsp:sp>
    <dsp:sp modelId="{DB12523B-E45E-4883-B327-9D6DC0BD1EB9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檢索</a:t>
          </a:r>
          <a:endParaRPr lang="zh-TW" altLang="en-US" sz="2400" kern="1200" dirty="0"/>
        </a:p>
      </dsp:txBody>
      <dsp:txXfrm>
        <a:off x="2667146" y="159161"/>
        <a:ext cx="761707" cy="761707"/>
      </dsp:txXfrm>
    </dsp:sp>
    <dsp:sp modelId="{080B0B74-EF61-419F-BE77-EDCBC16C58F6}">
      <dsp:nvSpPr>
        <dsp:cNvPr id="0" name=""/>
        <dsp:cNvSpPr/>
      </dsp:nvSpPr>
      <dsp:spPr>
        <a:xfrm>
          <a:off x="4063697" y="1130676"/>
          <a:ext cx="1077217" cy="1077217"/>
        </a:xfrm>
        <a:prstGeom prst="ellipse">
          <a:avLst/>
        </a:prstGeom>
        <a:solidFill>
          <a:schemeClr val="accent3">
            <a:hueOff val="-404391"/>
            <a:satOff val="10347"/>
            <a:lumOff val="39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404391"/>
              <a:satOff val="10347"/>
              <a:lumOff val="39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觀察</a:t>
          </a:r>
          <a:endParaRPr lang="zh-TW" altLang="en-US" sz="2400" kern="1200" dirty="0"/>
        </a:p>
      </dsp:txBody>
      <dsp:txXfrm>
        <a:off x="4221452" y="1288431"/>
        <a:ext cx="761707" cy="761707"/>
      </dsp:txXfrm>
    </dsp:sp>
    <dsp:sp modelId="{8C4D2AE4-3840-4E10-96D1-FE8C3748ED28}">
      <dsp:nvSpPr>
        <dsp:cNvPr id="0" name=""/>
        <dsp:cNvSpPr/>
      </dsp:nvSpPr>
      <dsp:spPr>
        <a:xfrm>
          <a:off x="3470005" y="2957873"/>
          <a:ext cx="1077217" cy="1077217"/>
        </a:xfrm>
        <a:prstGeom prst="ellipse">
          <a:avLst/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808782"/>
              <a:satOff val="20694"/>
              <a:lumOff val="78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抽樣</a:t>
          </a:r>
          <a:endParaRPr lang="zh-TW" altLang="en-US" sz="2400" kern="1200" dirty="0"/>
        </a:p>
      </dsp:txBody>
      <dsp:txXfrm>
        <a:off x="3627760" y="3115628"/>
        <a:ext cx="761707" cy="761707"/>
      </dsp:txXfrm>
    </dsp:sp>
    <dsp:sp modelId="{661A736C-9830-400B-9F14-DCD30ED7000F}">
      <dsp:nvSpPr>
        <dsp:cNvPr id="0" name=""/>
        <dsp:cNvSpPr/>
      </dsp:nvSpPr>
      <dsp:spPr>
        <a:xfrm>
          <a:off x="1548776" y="2957873"/>
          <a:ext cx="1077217" cy="1077217"/>
        </a:xfrm>
        <a:prstGeom prst="ellipse">
          <a:avLst/>
        </a:prstGeom>
        <a:solidFill>
          <a:schemeClr val="accent3">
            <a:hueOff val="-1213174"/>
            <a:satOff val="31040"/>
            <a:lumOff val="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1213174"/>
              <a:satOff val="31040"/>
              <a:lumOff val="117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統計</a:t>
          </a:r>
          <a:endParaRPr lang="zh-TW" altLang="en-US" sz="2400" kern="1200" dirty="0"/>
        </a:p>
      </dsp:txBody>
      <dsp:txXfrm>
        <a:off x="1706531" y="3115628"/>
        <a:ext cx="761707" cy="761707"/>
      </dsp:txXfrm>
    </dsp:sp>
    <dsp:sp modelId="{6674EE23-35AE-49C2-B2F9-D5139C6C075C}">
      <dsp:nvSpPr>
        <dsp:cNvPr id="0" name=""/>
        <dsp:cNvSpPr/>
      </dsp:nvSpPr>
      <dsp:spPr>
        <a:xfrm>
          <a:off x="955084" y="1130676"/>
          <a:ext cx="1077217" cy="1077217"/>
        </a:xfrm>
        <a:prstGeom prst="ellipse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1617565"/>
              <a:satOff val="41387"/>
              <a:lumOff val="156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分析</a:t>
          </a:r>
          <a:endParaRPr lang="zh-TW" altLang="en-US" sz="2400" kern="1200" dirty="0"/>
        </a:p>
      </dsp:txBody>
      <dsp:txXfrm>
        <a:off x="1112839" y="1288431"/>
        <a:ext cx="761707" cy="76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29CDF-BD98-4482-BE1D-083687EF4824}" type="datetimeFigureOut">
              <a:rPr lang="zh-TW" altLang="en-US" smtClean="0"/>
              <a:t>2019/7/11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B74BF-7FAD-4EDA-8ABE-2E340954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115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2019/7/11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2019/7/11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2019/7/11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2019/7/11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2019/7/11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BEAD13-0566-4C6C-97E7-55F17F24B09F}" type="datetimeFigureOut">
              <a:rPr lang="zh-TW" altLang="en-US" smtClean="0"/>
              <a:t>2019/7/11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2019/7/11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3933056"/>
            <a:ext cx="7834064" cy="164603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cap="all" dirty="0" smtClean="0"/>
              <a:t/>
            </a:r>
            <a:br>
              <a:rPr lang="en-US" altLang="zh-TW" b="1" cap="all" dirty="0" smtClean="0"/>
            </a:br>
            <a:r>
              <a:rPr lang="en-US" altLang="zh-TW" sz="4000" cap="all" dirty="0" smtClean="0"/>
              <a:t>2019 </a:t>
            </a:r>
            <a:r>
              <a:rPr lang="zh-TW" altLang="en-US" sz="4000" cap="all" dirty="0" smtClean="0"/>
              <a:t>語料庫及標準體系應用工作坊</a:t>
            </a:r>
            <a:r>
              <a:rPr lang="zh-TW" altLang="en-US" sz="3600" dirty="0" smtClean="0"/>
              <a:t>（</a:t>
            </a:r>
            <a:r>
              <a:rPr lang="zh-TW" altLang="en-US" sz="3600" dirty="0"/>
              <a:t>南區</a:t>
            </a:r>
            <a:r>
              <a:rPr lang="zh-TW" altLang="en-US" sz="3600" dirty="0" smtClean="0"/>
              <a:t>）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dirty="0" smtClean="0"/>
              <a:t>講解</a:t>
            </a:r>
            <a:r>
              <a:rPr lang="zh-TW" altLang="en-US" dirty="0"/>
              <a:t>實</a:t>
            </a:r>
            <a:r>
              <a:rPr lang="zh-TW" altLang="en-US" dirty="0" smtClean="0"/>
              <a:t>作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sz="2700" dirty="0" smtClean="0"/>
              <a:t>白明弘  </a:t>
            </a:r>
            <a:r>
              <a:rPr lang="en-US" altLang="zh-TW" sz="2700" dirty="0" smtClean="0"/>
              <a:t>2019</a:t>
            </a:r>
            <a:r>
              <a:rPr lang="zh-TW" altLang="en-US" sz="2700" dirty="0" smtClean="0"/>
              <a:t>年</a:t>
            </a:r>
            <a:r>
              <a:rPr lang="en-US" altLang="zh-TW" sz="2700" dirty="0" smtClean="0"/>
              <a:t>7</a:t>
            </a:r>
            <a:r>
              <a:rPr lang="zh-TW" altLang="en-US" sz="2700" dirty="0" smtClean="0"/>
              <a:t>月</a:t>
            </a:r>
            <a:r>
              <a:rPr lang="en-US" altLang="zh-TW" sz="2700" dirty="0" smtClean="0"/>
              <a:t>11</a:t>
            </a:r>
            <a:r>
              <a:rPr lang="zh-TW" altLang="en-US" sz="2700" dirty="0" smtClean="0"/>
              <a:t>日</a:t>
            </a:r>
            <a:r>
              <a:rPr lang="en-US" altLang="zh-TW" sz="2700" dirty="0" smtClean="0"/>
              <a:t/>
            </a:r>
            <a:br>
              <a:rPr lang="en-US" altLang="zh-TW" sz="2700" dirty="0" smtClean="0"/>
            </a:br>
            <a:r>
              <a:rPr lang="en-US" altLang="zh-TW" sz="2700" cap="none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mhbai@mail.naer.edu.tw</a:t>
            </a:r>
            <a:r>
              <a:rPr lang="zh-TW" altLang="en-US" sz="2700" dirty="0"/>
              <a:t/>
            </a:r>
            <a:br>
              <a:rPr lang="zh-TW" altLang="en-US" sz="2700" dirty="0"/>
            </a:br>
            <a:endParaRPr lang="zh-TW" altLang="en-US" sz="27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索引典介面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7615"/>
            <a:ext cx="7632848" cy="495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線圖說文字 2 3"/>
          <p:cNvSpPr/>
          <p:nvPr/>
        </p:nvSpPr>
        <p:spPr>
          <a:xfrm>
            <a:off x="2602664" y="980728"/>
            <a:ext cx="2401384" cy="1008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6968"/>
              <a:gd name="adj6" fmla="val -662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2. </a:t>
            </a:r>
            <a:r>
              <a:rPr lang="zh-TW" altLang="en-US" sz="2400" dirty="0" smtClean="0">
                <a:solidFill>
                  <a:schemeClr val="tx1"/>
                </a:solidFill>
              </a:rPr>
              <a:t>輸入：</a:t>
            </a: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en-US" altLang="zh-TW" sz="2400" dirty="0" smtClean="0">
                <a:solidFill>
                  <a:schemeClr val="tx1"/>
                </a:solidFill>
              </a:rPr>
              <a:t>  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關鍵詞</a:t>
            </a:r>
            <a:r>
              <a:rPr lang="zh-TW" altLang="en-US" sz="2400" dirty="0" smtClean="0">
                <a:solidFill>
                  <a:schemeClr val="tx1"/>
                </a:solidFill>
              </a:rPr>
              <a:t>或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CQL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24780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觀察</a:t>
            </a:r>
            <a:endParaRPr lang="zh-TW" altLang="en-US" sz="2400" dirty="0"/>
          </a:p>
        </p:txBody>
      </p:sp>
      <p:sp>
        <p:nvSpPr>
          <p:cNvPr id="8" name="直線圖說文字 2 7"/>
          <p:cNvSpPr/>
          <p:nvPr/>
        </p:nvSpPr>
        <p:spPr>
          <a:xfrm>
            <a:off x="6247616" y="3076976"/>
            <a:ext cx="2880320" cy="1008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6968"/>
              <a:gd name="adj6" fmla="val -784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1. </a:t>
            </a:r>
            <a:r>
              <a:rPr lang="zh-TW" altLang="en-US" sz="2400" dirty="0" smtClean="0">
                <a:solidFill>
                  <a:schemeClr val="tx1"/>
                </a:solidFill>
              </a:rPr>
              <a:t>選擇查詢方法：</a:t>
            </a: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en-US" altLang="zh-TW" sz="2400" dirty="0" smtClean="0">
                <a:solidFill>
                  <a:schemeClr val="tx1"/>
                </a:solidFill>
              </a:rPr>
              <a:t>    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簡單查詢</a:t>
            </a:r>
            <a:r>
              <a:rPr lang="zh-TW" altLang="en-US" sz="2400" dirty="0" smtClean="0">
                <a:solidFill>
                  <a:schemeClr val="tx1"/>
                </a:solidFill>
              </a:rPr>
              <a:t>或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CQL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直線圖說文字 2 8"/>
          <p:cNvSpPr/>
          <p:nvPr/>
        </p:nvSpPr>
        <p:spPr>
          <a:xfrm>
            <a:off x="6294488" y="4509120"/>
            <a:ext cx="2880320" cy="1008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478"/>
              <a:gd name="adj6" fmla="val -907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3. </a:t>
            </a:r>
            <a:r>
              <a:rPr lang="zh-TW" altLang="en-US" sz="2400" dirty="0" smtClean="0">
                <a:solidFill>
                  <a:schemeClr val="tx1"/>
                </a:solidFill>
              </a:rPr>
              <a:t>執行查詢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查詢結果的 </a:t>
            </a:r>
            <a:r>
              <a:rPr lang="en-US" altLang="zh-TW" smtClean="0"/>
              <a:t>KWIC </a:t>
            </a:r>
            <a:r>
              <a:rPr lang="zh-TW" altLang="en-US" dirty="0" smtClean="0"/>
              <a:t>呈現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6" y="1865368"/>
            <a:ext cx="869129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直線圖說文字 2 4"/>
          <p:cNvSpPr/>
          <p:nvPr/>
        </p:nvSpPr>
        <p:spPr>
          <a:xfrm>
            <a:off x="4716016" y="1772816"/>
            <a:ext cx="1944216" cy="581188"/>
          </a:xfrm>
          <a:prstGeom prst="borderCallout2">
            <a:avLst>
              <a:gd name="adj1" fmla="val 98085"/>
              <a:gd name="adj2" fmla="val 36347"/>
              <a:gd name="adj3" fmla="val 126760"/>
              <a:gd name="adj4" fmla="val 33657"/>
              <a:gd name="adj5" fmla="val 237089"/>
              <a:gd name="adj6" fmla="val 347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關鍵詞置中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直線圖說文字 2 5"/>
          <p:cNvSpPr/>
          <p:nvPr/>
        </p:nvSpPr>
        <p:spPr>
          <a:xfrm>
            <a:off x="1979712" y="1772816"/>
            <a:ext cx="1944216" cy="581188"/>
          </a:xfrm>
          <a:prstGeom prst="borderCallout2">
            <a:avLst>
              <a:gd name="adj1" fmla="val 98085"/>
              <a:gd name="adj2" fmla="val 36347"/>
              <a:gd name="adj3" fmla="val 126760"/>
              <a:gd name="adj4" fmla="val 33657"/>
              <a:gd name="adj5" fmla="val 249676"/>
              <a:gd name="adj6" fmla="val 10858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關鍵詞前文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直線圖說文字 2 6"/>
          <p:cNvSpPr/>
          <p:nvPr/>
        </p:nvSpPr>
        <p:spPr>
          <a:xfrm>
            <a:off x="7048864" y="1772816"/>
            <a:ext cx="1944216" cy="581188"/>
          </a:xfrm>
          <a:prstGeom prst="borderCallout2">
            <a:avLst>
              <a:gd name="adj1" fmla="val 98085"/>
              <a:gd name="adj2" fmla="val 36347"/>
              <a:gd name="adj3" fmla="val 126760"/>
              <a:gd name="adj4" fmla="val 33657"/>
              <a:gd name="adj5" fmla="val 257543"/>
              <a:gd name="adj6" fmla="val -202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關鍵詞後文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直線圖說文字 2 7"/>
          <p:cNvSpPr/>
          <p:nvPr/>
        </p:nvSpPr>
        <p:spPr>
          <a:xfrm>
            <a:off x="187896" y="2050098"/>
            <a:ext cx="855712" cy="581188"/>
          </a:xfrm>
          <a:prstGeom prst="borderCallout2">
            <a:avLst>
              <a:gd name="adj1" fmla="val 98085"/>
              <a:gd name="adj2" fmla="val 36347"/>
              <a:gd name="adj3" fmla="val 126760"/>
              <a:gd name="adj4" fmla="val 33657"/>
              <a:gd name="adj5" fmla="val 200903"/>
              <a:gd name="adj6" fmla="val 273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序號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直線圖說文字 2 8"/>
          <p:cNvSpPr/>
          <p:nvPr/>
        </p:nvSpPr>
        <p:spPr>
          <a:xfrm>
            <a:off x="1619672" y="5545720"/>
            <a:ext cx="1512168" cy="581188"/>
          </a:xfrm>
          <a:prstGeom prst="borderCallout2">
            <a:avLst>
              <a:gd name="adj1" fmla="val -4181"/>
              <a:gd name="adj2" fmla="val 34210"/>
              <a:gd name="adj3" fmla="val -33720"/>
              <a:gd name="adj4" fmla="val 35794"/>
              <a:gd name="adj5" fmla="val -360776"/>
              <a:gd name="adj6" fmla="val -315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文本編號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查詢結果</a:t>
            </a:r>
            <a:r>
              <a:rPr lang="zh-TW" altLang="en-US" dirty="0" smtClean="0"/>
              <a:t>的翻頁功能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6" y="1865368"/>
            <a:ext cx="869129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直線圖說文字 2 4"/>
          <p:cNvSpPr/>
          <p:nvPr/>
        </p:nvSpPr>
        <p:spPr>
          <a:xfrm>
            <a:off x="2843808" y="3701572"/>
            <a:ext cx="2736304" cy="1023572"/>
          </a:xfrm>
          <a:prstGeom prst="borderCallout2">
            <a:avLst>
              <a:gd name="adj1" fmla="val -19664"/>
              <a:gd name="adj2" fmla="val 51150"/>
              <a:gd name="adj3" fmla="val -36637"/>
              <a:gd name="adj4" fmla="val 56388"/>
              <a:gd name="adj5" fmla="val -52732"/>
              <a:gd name="adj6" fmla="val 618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本頁顯示</a:t>
            </a:r>
            <a:r>
              <a:rPr lang="en-US" altLang="zh-TW" sz="2400" dirty="0" smtClean="0">
                <a:solidFill>
                  <a:schemeClr val="tx1"/>
                </a:solidFill>
              </a:rPr>
              <a:t>1-50</a:t>
            </a:r>
            <a:r>
              <a:rPr lang="zh-TW" altLang="en-US" sz="2400" dirty="0" smtClean="0">
                <a:solidFill>
                  <a:schemeClr val="tx1"/>
                </a:solidFill>
              </a:rPr>
              <a:t>筆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</a:rPr>
              <a:t>每頁</a:t>
            </a:r>
            <a:r>
              <a:rPr lang="en-US" altLang="zh-TW" sz="2400" dirty="0" smtClean="0">
                <a:solidFill>
                  <a:schemeClr val="tx1"/>
                </a:solidFill>
              </a:rPr>
              <a:t>50</a:t>
            </a:r>
            <a:r>
              <a:rPr lang="zh-TW" altLang="en-US" sz="2400" dirty="0" smtClean="0">
                <a:solidFill>
                  <a:schemeClr val="tx1"/>
                </a:solidFill>
              </a:rPr>
              <a:t>筆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直線圖說文字 2 5"/>
          <p:cNvSpPr/>
          <p:nvPr/>
        </p:nvSpPr>
        <p:spPr>
          <a:xfrm>
            <a:off x="6516216" y="3768496"/>
            <a:ext cx="1944216" cy="956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0716"/>
              <a:gd name="adj6" fmla="val -339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共分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30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頁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r>
              <a:rPr lang="zh-TW" altLang="en-US" sz="2400" b="1" dirty="0" smtClean="0">
                <a:solidFill>
                  <a:srgbClr val="0070C0"/>
                </a:solidFill>
              </a:rPr>
              <a:t>目前在第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1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頁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直線圖說文字 2 6"/>
          <p:cNvSpPr/>
          <p:nvPr/>
        </p:nvSpPr>
        <p:spPr>
          <a:xfrm>
            <a:off x="755576" y="834808"/>
            <a:ext cx="1477928" cy="6480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9139"/>
              <a:gd name="adj6" fmla="val 105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翻上下頁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直線圖說文字 2 7"/>
          <p:cNvSpPr/>
          <p:nvPr/>
        </p:nvSpPr>
        <p:spPr>
          <a:xfrm>
            <a:off x="3239852" y="1004556"/>
            <a:ext cx="1944216" cy="956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1038"/>
              <a:gd name="adj6" fmla="val -259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目前在第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1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頁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r>
              <a:rPr lang="zh-TW" altLang="en-US" sz="2400" b="1" dirty="0" smtClean="0">
                <a:solidFill>
                  <a:srgbClr val="0070C0"/>
                </a:solidFill>
              </a:rPr>
              <a:t>可直接跳頁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直線圖說文字 2 9"/>
          <p:cNvSpPr/>
          <p:nvPr/>
        </p:nvSpPr>
        <p:spPr>
          <a:xfrm>
            <a:off x="6156176" y="1004556"/>
            <a:ext cx="1944216" cy="7682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4843"/>
              <a:gd name="adj6" fmla="val -226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隨機排序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直線圖說文字 2 10"/>
          <p:cNvSpPr/>
          <p:nvPr/>
        </p:nvSpPr>
        <p:spPr>
          <a:xfrm>
            <a:off x="6996232" y="2791224"/>
            <a:ext cx="1944216" cy="7682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9163"/>
              <a:gd name="adj6" fmla="val -141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再處理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07504" y="2060848"/>
            <a:ext cx="8855848" cy="111450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9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查詢結果</a:t>
            </a:r>
            <a:r>
              <a:rPr lang="zh-TW" altLang="en-US" dirty="0" smtClean="0"/>
              <a:t>的數字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6" y="1865368"/>
            <a:ext cx="869129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直線圖說文字 2 6"/>
          <p:cNvSpPr/>
          <p:nvPr/>
        </p:nvSpPr>
        <p:spPr>
          <a:xfrm>
            <a:off x="249240" y="1196752"/>
            <a:ext cx="1603060" cy="555520"/>
          </a:xfrm>
          <a:prstGeom prst="borderCallout2">
            <a:avLst>
              <a:gd name="adj1" fmla="val 35210"/>
              <a:gd name="adj2" fmla="val 104038"/>
              <a:gd name="adj3" fmla="val 36856"/>
              <a:gd name="adj4" fmla="val 117379"/>
              <a:gd name="adj5" fmla="val 141306"/>
              <a:gd name="adj6" fmla="val 1033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查「觀察」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直線圖說文字 2 7"/>
          <p:cNvSpPr/>
          <p:nvPr/>
        </p:nvSpPr>
        <p:spPr>
          <a:xfrm>
            <a:off x="0" y="3483744"/>
            <a:ext cx="2736304" cy="555520"/>
          </a:xfrm>
          <a:prstGeom prst="borderCallout2">
            <a:avLst>
              <a:gd name="adj1" fmla="val 22042"/>
              <a:gd name="adj2" fmla="val 100274"/>
              <a:gd name="adj3" fmla="val 23688"/>
              <a:gd name="adj4" fmla="val 109650"/>
              <a:gd name="adj5" fmla="val -247155"/>
              <a:gd name="adj6" fmla="val 1112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一共找到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1,500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筆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直線圖說文字 2 8"/>
          <p:cNvSpPr/>
          <p:nvPr/>
        </p:nvSpPr>
        <p:spPr>
          <a:xfrm>
            <a:off x="4788024" y="1124744"/>
            <a:ext cx="2808312" cy="555520"/>
          </a:xfrm>
          <a:prstGeom prst="borderCallout2">
            <a:avLst>
              <a:gd name="adj1" fmla="val 18750"/>
              <a:gd name="adj2" fmla="val -4751"/>
              <a:gd name="adj3" fmla="val 18750"/>
              <a:gd name="adj4" fmla="val -16667"/>
              <a:gd name="adj5" fmla="val 146244"/>
              <a:gd name="adj6" fmla="val -184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分布在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998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個文本中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直線圖說文字 2 9"/>
          <p:cNvSpPr/>
          <p:nvPr/>
        </p:nvSpPr>
        <p:spPr>
          <a:xfrm>
            <a:off x="6194428" y="3515772"/>
            <a:ext cx="2808312" cy="99058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9022"/>
              <a:gd name="adj6" fmla="val 258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語料庫總詞數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/>
            </a:r>
            <a:br>
              <a:rPr lang="en-US" altLang="zh-TW" sz="2400" b="1" dirty="0" smtClean="0">
                <a:solidFill>
                  <a:srgbClr val="0070C0"/>
                </a:solidFill>
              </a:rPr>
            </a:br>
            <a:r>
              <a:rPr lang="zh-TW" altLang="en-US" sz="2400" b="1" dirty="0" smtClean="0">
                <a:solidFill>
                  <a:srgbClr val="0070C0"/>
                </a:solidFill>
              </a:rPr>
              <a:t>語料庫總文本數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直線圖說文字 2 10"/>
          <p:cNvSpPr/>
          <p:nvPr/>
        </p:nvSpPr>
        <p:spPr>
          <a:xfrm>
            <a:off x="3707904" y="5085184"/>
            <a:ext cx="2808312" cy="555520"/>
          </a:xfrm>
          <a:prstGeom prst="borderCallout2">
            <a:avLst>
              <a:gd name="adj1" fmla="val 18750"/>
              <a:gd name="adj2" fmla="val -4751"/>
              <a:gd name="adj3" fmla="val 18750"/>
              <a:gd name="adj4" fmla="val -16667"/>
              <a:gd name="adj5" fmla="val -497352"/>
              <a:gd name="adj6" fmla="val -1130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每百萬詞頻率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07504" y="1672892"/>
            <a:ext cx="8855848" cy="964020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0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詞頻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每百萬詞頻率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何謂「每百萬</a:t>
            </a:r>
            <a:r>
              <a:rPr lang="zh-TW" altLang="en-US" dirty="0"/>
              <a:t>詞</a:t>
            </a:r>
            <a:r>
              <a:rPr lang="zh-TW" altLang="en-US" dirty="0" smtClean="0"/>
              <a:t>頻率」</a:t>
            </a:r>
            <a:r>
              <a:rPr lang="en-US" altLang="zh-TW" dirty="0" smtClean="0"/>
              <a:t>(instances per million words)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隨機抽 </a:t>
            </a:r>
            <a:r>
              <a:rPr lang="en-US" altLang="zh-TW" dirty="0" smtClean="0"/>
              <a:t>1 </a:t>
            </a:r>
            <a:r>
              <a:rPr lang="zh-TW" altLang="en-US" dirty="0" smtClean="0"/>
              <a:t>百萬個次，「觀察」被抽出 </a:t>
            </a:r>
            <a:r>
              <a:rPr lang="en-US" altLang="zh-TW" dirty="0" smtClean="0"/>
              <a:t>133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計算公式：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詞頻</a:t>
            </a:r>
            <a:r>
              <a:rPr lang="en-US" altLang="zh-TW" dirty="0" smtClean="0"/>
              <a:t>/</a:t>
            </a:r>
            <a:r>
              <a:rPr lang="zh-TW" altLang="en-US" dirty="0" smtClean="0"/>
              <a:t>語料庫總詞頻</a:t>
            </a:r>
            <a:r>
              <a:rPr lang="en-US" altLang="zh-TW" dirty="0" smtClean="0"/>
              <a:t>x1,000,000</a:t>
            </a:r>
          </a:p>
          <a:p>
            <a:pPr lvl="2"/>
            <a:r>
              <a:rPr lang="zh-TW" altLang="en-US" dirty="0" smtClean="0"/>
              <a:t>例如：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「觀察」出現 </a:t>
            </a:r>
            <a:r>
              <a:rPr lang="en-US" altLang="zh-TW" dirty="0" smtClean="0"/>
              <a:t>1,500</a:t>
            </a:r>
          </a:p>
          <a:p>
            <a:pPr lvl="3"/>
            <a:r>
              <a:rPr lang="zh-TW" altLang="en-US" dirty="0" smtClean="0"/>
              <a:t>語料庫共 </a:t>
            </a:r>
            <a:r>
              <a:rPr lang="en-US" altLang="zh-TW" dirty="0" smtClean="0"/>
              <a:t>11,245,627</a:t>
            </a:r>
            <a:r>
              <a:rPr lang="zh-TW" altLang="en-US" dirty="0" smtClean="0"/>
              <a:t>詞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每百萬詞頻率</a:t>
            </a:r>
            <a:r>
              <a:rPr lang="en-US" altLang="zh-TW" dirty="0" smtClean="0"/>
              <a:t>= 1,500/11,245,627 * 1,000,000</a:t>
            </a:r>
          </a:p>
          <a:p>
            <a:r>
              <a:rPr lang="zh-TW" altLang="en-US" dirty="0"/>
              <a:t>「每百萬詞頻率</a:t>
            </a:r>
            <a:r>
              <a:rPr lang="zh-TW" altLang="en-US" dirty="0" smtClean="0"/>
              <a:t>」做什麼用？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「乒乓球」的出現頻率</a:t>
            </a:r>
            <a:endParaRPr lang="en-US" altLang="zh-TW" dirty="0" smtClean="0"/>
          </a:p>
          <a:p>
            <a:pPr lvl="2"/>
            <a:r>
              <a:rPr lang="zh-TW" altLang="en-US" dirty="0"/>
              <a:t>書面語</a:t>
            </a:r>
            <a:r>
              <a:rPr lang="zh-TW" altLang="en-US" dirty="0" smtClean="0"/>
              <a:t>： </a:t>
            </a:r>
            <a:r>
              <a:rPr lang="en-US" altLang="zh-TW" dirty="0" smtClean="0"/>
              <a:t>349</a:t>
            </a:r>
          </a:p>
          <a:p>
            <a:pPr lvl="2"/>
            <a:r>
              <a:rPr lang="zh-TW" altLang="en-US" dirty="0"/>
              <a:t>口語</a:t>
            </a:r>
            <a:r>
              <a:rPr lang="zh-TW" altLang="en-US" dirty="0" smtClean="0"/>
              <a:t>：</a:t>
            </a:r>
            <a:r>
              <a:rPr lang="en-US" altLang="zh-TW" dirty="0" smtClean="0"/>
              <a:t>50 </a:t>
            </a:r>
          </a:p>
          <a:p>
            <a:pPr lvl="1"/>
            <a:r>
              <a:rPr lang="zh-TW" altLang="en-US" dirty="0" smtClean="0">
                <a:sym typeface="Wingdings" panose="05000000000000000000" pitchFamily="2" charset="2"/>
              </a:rPr>
              <a:t>語料庫大小無關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/>
            <a:r>
              <a:rPr lang="zh-TW" altLang="en-US" dirty="0" smtClean="0">
                <a:sym typeface="Wingdings" panose="05000000000000000000" pitchFamily="2" charset="2"/>
              </a:rPr>
              <a:t>只和語料庫性質有關</a:t>
            </a:r>
            <a:endParaRPr lang="en-US" altLang="zh-TW" dirty="0" smtClean="0"/>
          </a:p>
          <a:p>
            <a:pPr lvl="2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251952" y="4756502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1.21 </a:t>
            </a:r>
            <a:r>
              <a:rPr lang="zh-TW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每百萬詞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71368" y="5094452"/>
            <a:ext cx="18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zh-TW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4.27 </a:t>
            </a:r>
            <a:r>
              <a:rPr lang="zh-TW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每百萬詞</a:t>
            </a:r>
            <a:endParaRPr lang="en-US" altLang="zh-TW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3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詞頻 </a:t>
            </a:r>
            <a:r>
              <a:rPr lang="en-US" altLang="zh-TW" dirty="0"/>
              <a:t>vs. </a:t>
            </a:r>
            <a:r>
              <a:rPr lang="zh-TW" altLang="en-US" dirty="0"/>
              <a:t>每百萬詞頻率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「覺得」一詞在口語或書面語較常用呢？</a:t>
            </a:r>
            <a:endParaRPr lang="en-US" altLang="zh-TW" dirty="0" smtClean="0"/>
          </a:p>
          <a:p>
            <a:pPr lvl="1"/>
            <a:r>
              <a:rPr lang="zh-TW" altLang="en-US" dirty="0"/>
              <a:t>書面語： </a:t>
            </a:r>
            <a:r>
              <a:rPr lang="en-US" altLang="zh-TW" dirty="0" smtClean="0"/>
              <a:t>163,601</a:t>
            </a:r>
          </a:p>
          <a:p>
            <a:pPr lvl="1"/>
            <a:r>
              <a:rPr lang="zh-TW" altLang="en-US" dirty="0" smtClean="0"/>
              <a:t>口語：</a:t>
            </a:r>
            <a:r>
              <a:rPr lang="en-US" altLang="zh-TW" dirty="0" smtClean="0"/>
              <a:t>33,977</a:t>
            </a:r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067944" y="2204864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b="1" dirty="0"/>
              <a:t>568.91</a:t>
            </a:r>
            <a:r>
              <a:rPr lang="en-US" altLang="zh-TW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zh-TW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每百萬詞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093072" y="2706216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b="1" dirty="0"/>
              <a:t>2,902.18</a:t>
            </a:r>
            <a:r>
              <a:rPr lang="en-US" altLang="zh-TW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zh-TW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每百萬詞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4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wo person playing Japanese sword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 </a:t>
            </a:r>
            <a:r>
              <a:rPr lang="zh-TW" altLang="en-US" dirty="0" smtClean="0"/>
              <a:t>試著觀察下列詞的</a:t>
            </a:r>
            <a:r>
              <a:rPr lang="zh-TW" altLang="en-US" dirty="0"/>
              <a:t>「</a:t>
            </a:r>
            <a:r>
              <a:rPr lang="zh-TW" altLang="en-US" dirty="0" smtClean="0"/>
              <a:t>每百萬</a:t>
            </a:r>
            <a:r>
              <a:rPr lang="zh-TW" altLang="en-US" dirty="0"/>
              <a:t>詞</a:t>
            </a:r>
            <a:r>
              <a:rPr lang="zh-TW" altLang="en-US" dirty="0" smtClean="0"/>
              <a:t>頻率」</a:t>
            </a:r>
            <a:endParaRPr lang="en-US" altLang="zh-TW" dirty="0" smtClean="0"/>
          </a:p>
          <a:p>
            <a:pPr lvl="1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就是、然而、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不錯、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良好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1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判斷上列的詞偏「口語」或「書面語」？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請先以語感判斷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再從「書面語」及「口語」語料中觀察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18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KWIC </a:t>
            </a:r>
            <a:r>
              <a:rPr lang="en-US" altLang="zh-TW" dirty="0" smtClean="0"/>
              <a:t>(Key Word In Context)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1" y="1494026"/>
            <a:ext cx="8270018" cy="240562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0" y="4168025"/>
            <a:ext cx="8177650" cy="227759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4294094" y="1494026"/>
            <a:ext cx="454796" cy="240562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4521493" y="4052048"/>
            <a:ext cx="391166" cy="240562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1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沒有對齊的情況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4543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9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壹、建置語料庫及標準體系計畫簡介</a:t>
            </a:r>
          </a:p>
          <a:p>
            <a:r>
              <a:rPr lang="zh-TW" altLang="en-US" dirty="0"/>
              <a:t>貳、國教院索引典系統</a:t>
            </a:r>
          </a:p>
          <a:p>
            <a:r>
              <a:rPr lang="zh-TW" altLang="en-US" dirty="0"/>
              <a:t>參、語義場關聯詞系統</a:t>
            </a:r>
          </a:p>
          <a:p>
            <a:r>
              <a:rPr lang="zh-TW" altLang="en-US" dirty="0"/>
              <a:t>肆、華英雙語索引典系統簡介</a:t>
            </a:r>
          </a:p>
          <a:p>
            <a:r>
              <a:rPr lang="zh-TW" altLang="en-US" dirty="0"/>
              <a:t>伍、例句編輯系統的應用</a:t>
            </a:r>
          </a:p>
          <a:p>
            <a:r>
              <a:rPr lang="zh-TW" altLang="en-US" dirty="0"/>
              <a:t>陸、</a:t>
            </a:r>
            <a:r>
              <a:rPr lang="en-US" altLang="zh-TW" dirty="0"/>
              <a:t>CQP </a:t>
            </a:r>
            <a:r>
              <a:rPr lang="zh-TW" altLang="en-US" dirty="0"/>
              <a:t>查詢語言</a:t>
            </a:r>
          </a:p>
        </p:txBody>
      </p:sp>
    </p:spTree>
    <p:extLst>
      <p:ext uri="{BB962C8B-B14F-4D97-AF65-F5344CB8AC3E}">
        <p14:creationId xmlns:p14="http://schemas.microsoft.com/office/powerpoint/2010/main" val="310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9" y="1124744"/>
            <a:ext cx="87820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 smtClean="0"/>
              <a:t>KWIC+</a:t>
            </a:r>
            <a:r>
              <a:rPr lang="zh-TW" altLang="en-US" sz="4800" dirty="0" smtClean="0"/>
              <a:t>左排序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923928" y="1506447"/>
            <a:ext cx="528880" cy="2066569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923928" y="5596909"/>
            <a:ext cx="528880" cy="1033285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3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53400" cy="680120"/>
          </a:xfrm>
        </p:spPr>
        <p:txBody>
          <a:bodyPr>
            <a:normAutofit fontScale="90000"/>
          </a:bodyPr>
          <a:lstStyle/>
          <a:p>
            <a:r>
              <a:rPr lang="en-US" altLang="zh-TW" sz="4400" dirty="0"/>
              <a:t>KWIC</a:t>
            </a:r>
            <a:r>
              <a:rPr lang="en-US" altLang="zh-TW" sz="4400" dirty="0" smtClean="0"/>
              <a:t>+</a:t>
            </a:r>
            <a:r>
              <a:rPr lang="zh-TW" altLang="en-US" sz="4400" dirty="0" smtClean="0"/>
              <a:t>右排序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4" y="1556792"/>
            <a:ext cx="883921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4788024" y="2852936"/>
            <a:ext cx="456872" cy="194421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4788024" y="5169948"/>
            <a:ext cx="456872" cy="1304528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93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查詢之再處理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Thin</a:t>
            </a:r>
            <a:r>
              <a:rPr lang="zh-TW" altLang="en-US" dirty="0" smtClean="0"/>
              <a:t>：語料隨</a:t>
            </a:r>
            <a:r>
              <a:rPr lang="zh-TW" altLang="en-US" dirty="0"/>
              <a:t>機</a:t>
            </a:r>
            <a:r>
              <a:rPr lang="zh-TW" altLang="en-US" dirty="0" smtClean="0"/>
              <a:t>取樣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Frequency breakdown</a:t>
            </a:r>
            <a:r>
              <a:rPr lang="zh-TW" altLang="en-US" dirty="0" smtClean="0"/>
              <a:t>：詞頻彙整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Distribution</a:t>
            </a:r>
            <a:r>
              <a:rPr lang="zh-TW" altLang="en-US" dirty="0" smtClean="0"/>
              <a:t>：詞彙分布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Sort</a:t>
            </a:r>
            <a:r>
              <a:rPr lang="zh-TW" altLang="en-US" dirty="0" smtClean="0"/>
              <a:t>：按前文或後文排序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Collocations</a:t>
            </a:r>
            <a:r>
              <a:rPr lang="zh-TW" altLang="en-US" dirty="0"/>
              <a:t> ：</a:t>
            </a:r>
            <a:r>
              <a:rPr lang="en-US" altLang="zh-TW" dirty="0" smtClean="0"/>
              <a:t> </a:t>
            </a:r>
            <a:r>
              <a:rPr lang="zh-TW" altLang="en-US" dirty="0" smtClean="0"/>
              <a:t>配搭詞統計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Download</a:t>
            </a:r>
            <a:r>
              <a:rPr lang="zh-TW" altLang="en-US" dirty="0"/>
              <a:t> ：</a:t>
            </a:r>
            <a:r>
              <a:rPr lang="zh-TW" altLang="en-US" dirty="0" smtClean="0"/>
              <a:t>下載查詢結果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err="1" smtClean="0"/>
              <a:t>Categorise</a:t>
            </a:r>
            <a:r>
              <a:rPr lang="zh-TW" altLang="en-US" dirty="0" smtClean="0"/>
              <a:t> ：樣本分類標記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00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隨機</a:t>
            </a:r>
            <a:r>
              <a:rPr lang="zh-TW" altLang="en-US" b="1" dirty="0"/>
              <a:t>抽</a:t>
            </a:r>
            <a:r>
              <a:rPr lang="zh-TW" altLang="en-US" b="1" dirty="0" smtClean="0"/>
              <a:t>樣</a:t>
            </a:r>
            <a:r>
              <a:rPr lang="en-US" altLang="zh-TW" b="1" dirty="0" smtClean="0"/>
              <a:t>(Thin)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為什麼需要隨機</a:t>
            </a:r>
            <a:r>
              <a:rPr lang="zh-TW" altLang="en-US" b="1" dirty="0"/>
              <a:t>抽樣</a:t>
            </a:r>
            <a:r>
              <a:rPr lang="zh-TW" altLang="en-US" dirty="0" smtClean="0"/>
              <a:t>？</a:t>
            </a:r>
            <a:r>
              <a:rPr lang="zh-TW" altLang="en-US" b="1" dirty="0" smtClean="0">
                <a:solidFill>
                  <a:srgbClr val="0070C0"/>
                </a:solidFill>
              </a:rPr>
              <a:t>例句太多了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lvl="1"/>
            <a:r>
              <a:rPr lang="zh-TW" altLang="en-US" dirty="0" smtClean="0"/>
              <a:t>詞典編輯「</a:t>
            </a:r>
            <a:r>
              <a:rPr lang="zh-TW" altLang="en-US" b="1" dirty="0" smtClean="0">
                <a:solidFill>
                  <a:srgbClr val="0070C0"/>
                </a:solidFill>
              </a:rPr>
              <a:t>提起</a:t>
            </a:r>
            <a:r>
              <a:rPr lang="zh-TW" altLang="en-US" dirty="0" smtClean="0"/>
              <a:t>」的語義：</a:t>
            </a:r>
            <a:endParaRPr lang="en-US" altLang="zh-TW" dirty="0" smtClean="0"/>
          </a:p>
          <a:p>
            <a:pPr marL="1143000" lvl="2" indent="-457200">
              <a:buFont typeface="+mj-lt"/>
              <a:buAutoNum type="arabicPeriod"/>
            </a:pPr>
            <a:r>
              <a:rPr lang="zh-TW" altLang="en-US" dirty="0"/>
              <a:t>拿起</a:t>
            </a:r>
            <a:r>
              <a:rPr lang="zh-TW" altLang="en-US" dirty="0" smtClean="0"/>
              <a:t>物體：</a:t>
            </a:r>
            <a:r>
              <a:rPr lang="zh-TW" altLang="en-US" b="1" dirty="0" smtClean="0">
                <a:solidFill>
                  <a:srgbClr val="0070C0"/>
                </a:solidFill>
              </a:rPr>
              <a:t>提起</a:t>
            </a:r>
            <a:r>
              <a:rPr lang="zh-TW" altLang="en-US" dirty="0" smtClean="0"/>
              <a:t>筆、</a:t>
            </a:r>
            <a:r>
              <a:rPr lang="zh-TW" altLang="en-US" b="1" dirty="0" smtClean="0">
                <a:solidFill>
                  <a:srgbClr val="0070C0"/>
                </a:solidFill>
              </a:rPr>
              <a:t>提起</a:t>
            </a:r>
            <a:r>
              <a:rPr lang="zh-TW" altLang="en-US" dirty="0" smtClean="0"/>
              <a:t>單刀</a:t>
            </a:r>
            <a:endParaRPr lang="en-US" altLang="zh-TW" dirty="0" smtClean="0"/>
          </a:p>
          <a:p>
            <a:pPr marL="1143000" lvl="2" indent="-457200">
              <a:buFont typeface="+mj-lt"/>
              <a:buAutoNum type="arabicPeriod"/>
            </a:pPr>
            <a:r>
              <a:rPr lang="zh-TW" altLang="en-US" dirty="0"/>
              <a:t>談及論到：</a:t>
            </a:r>
            <a:r>
              <a:rPr lang="zh-TW" altLang="en-US" b="1" dirty="0">
                <a:solidFill>
                  <a:srgbClr val="0070C0"/>
                </a:solidFill>
              </a:rPr>
              <a:t>提起</a:t>
            </a:r>
            <a:r>
              <a:rPr lang="zh-TW" altLang="en-US" dirty="0"/>
              <a:t>這件事就令人生氣。</a:t>
            </a:r>
            <a:endParaRPr lang="en-US" altLang="zh-TW" dirty="0" smtClean="0"/>
          </a:p>
          <a:p>
            <a:pPr marL="1143000" lvl="2" indent="-457200">
              <a:buFont typeface="+mj-lt"/>
              <a:buAutoNum type="arabicPeriod"/>
            </a:pPr>
            <a:r>
              <a:rPr lang="zh-TW" altLang="en-US" dirty="0"/>
              <a:t>振作</a:t>
            </a:r>
            <a:r>
              <a:rPr lang="zh-TW" altLang="en-US" dirty="0" smtClean="0"/>
              <a:t>：</a:t>
            </a:r>
            <a:r>
              <a:rPr lang="zh-TW" altLang="en-US" b="1" dirty="0" smtClean="0">
                <a:solidFill>
                  <a:srgbClr val="0070C0"/>
                </a:solidFill>
              </a:rPr>
              <a:t>提起</a:t>
            </a:r>
            <a:r>
              <a:rPr lang="zh-TW" altLang="en-US" dirty="0" smtClean="0"/>
              <a:t>勇氣、</a:t>
            </a:r>
            <a:r>
              <a:rPr lang="zh-TW" altLang="en-US" b="1" dirty="0" smtClean="0">
                <a:solidFill>
                  <a:srgbClr val="0070C0"/>
                </a:solidFill>
              </a:rPr>
              <a:t>提起</a:t>
            </a:r>
            <a:r>
              <a:rPr lang="zh-TW" altLang="en-US" dirty="0" smtClean="0"/>
              <a:t>精神</a:t>
            </a:r>
            <a:endParaRPr lang="en-US" altLang="zh-TW" dirty="0" smtClean="0"/>
          </a:p>
          <a:p>
            <a:pPr marL="1143000" lvl="2" indent="-457200">
              <a:buFont typeface="+mj-lt"/>
              <a:buAutoNum type="arabicPeriod"/>
            </a:pPr>
            <a:r>
              <a:rPr lang="zh-TW" altLang="en-US" dirty="0" smtClean="0"/>
              <a:t>提出：</a:t>
            </a:r>
            <a:r>
              <a:rPr lang="zh-TW" altLang="en-US" b="1" dirty="0" smtClean="0">
                <a:solidFill>
                  <a:srgbClr val="0070C0"/>
                </a:solidFill>
              </a:rPr>
              <a:t>提起</a:t>
            </a:r>
            <a:r>
              <a:rPr lang="zh-TW" altLang="en-US" dirty="0" smtClean="0"/>
              <a:t>上訴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哪個</a:t>
            </a:r>
            <a:r>
              <a:rPr lang="zh-TW" altLang="en-US" dirty="0"/>
              <a:t>語義</a:t>
            </a:r>
            <a:r>
              <a:rPr lang="zh-TW" altLang="en-US" dirty="0" smtClean="0"/>
              <a:t>較常用？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但「提起」共出現 </a:t>
            </a:r>
            <a:r>
              <a:rPr lang="en-US" altLang="zh-TW" dirty="0" smtClean="0"/>
              <a:t>7,914 </a:t>
            </a:r>
            <a:r>
              <a:rPr lang="zh-TW" altLang="en-US" dirty="0" smtClean="0"/>
              <a:t>次，標記要花很多時間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透過隨機抽樣與推論，可以節省很多時間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4887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隨機</a:t>
            </a:r>
            <a:r>
              <a:rPr lang="zh-TW" altLang="en-US" b="1" dirty="0" smtClean="0"/>
              <a:t>抽樣參數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3068960"/>
            <a:ext cx="8153400" cy="324036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Thinning method:</a:t>
            </a:r>
          </a:p>
          <a:p>
            <a:pPr lvl="1"/>
            <a:r>
              <a:rPr lang="en-US" altLang="zh-TW" dirty="0" smtClean="0"/>
              <a:t>random (selection is </a:t>
            </a:r>
            <a:r>
              <a:rPr lang="en-US" altLang="zh-TW" b="1" dirty="0" smtClean="0">
                <a:solidFill>
                  <a:srgbClr val="0070C0"/>
                </a:solidFill>
              </a:rPr>
              <a:t>reproducible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 smtClean="0"/>
              <a:t>每次抽樣結果</a:t>
            </a:r>
            <a:r>
              <a:rPr lang="zh-TW" altLang="en-US" b="1" dirty="0" smtClean="0">
                <a:solidFill>
                  <a:srgbClr val="0070C0"/>
                </a:solidFill>
              </a:rPr>
              <a:t>都一樣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zh-TW" dirty="0" smtClean="0"/>
              <a:t>random (selection is </a:t>
            </a:r>
            <a:r>
              <a:rPr lang="en-US" altLang="zh-TW" b="1" dirty="0" smtClean="0">
                <a:solidFill>
                  <a:srgbClr val="C00000"/>
                </a:solidFill>
              </a:rPr>
              <a:t>not reproducible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/>
              <a:t>每次抽樣結果</a:t>
            </a:r>
            <a:r>
              <a:rPr lang="zh-TW" altLang="en-US" b="1" dirty="0" smtClean="0">
                <a:solidFill>
                  <a:srgbClr val="C00000"/>
                </a:solidFill>
              </a:rPr>
              <a:t>都不一樣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en-US" altLang="zh-TW" dirty="0" smtClean="0"/>
              <a:t>Number of instances or percentage</a:t>
            </a:r>
          </a:p>
          <a:p>
            <a:pPr lvl="1"/>
            <a:r>
              <a:rPr lang="zh-TW" altLang="en-US" dirty="0" smtClean="0"/>
              <a:t>抽樣數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4248"/>
            <a:ext cx="8704967" cy="118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5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比較常用度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972107" cy="413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021904" y="1667672"/>
            <a:ext cx="1821904" cy="86409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直線圖說文字 2 3"/>
          <p:cNvSpPr/>
          <p:nvPr/>
        </p:nvSpPr>
        <p:spPr>
          <a:xfrm>
            <a:off x="3707904" y="1268760"/>
            <a:ext cx="3744416" cy="1008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0799"/>
              <a:gd name="adj6" fmla="val -471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（</a:t>
            </a:r>
            <a:r>
              <a:rPr lang="en-US" altLang="zh-TW" dirty="0" smtClean="0">
                <a:solidFill>
                  <a:schemeClr val="tx1"/>
                </a:solidFill>
              </a:rPr>
              <a:t>A|B</a:t>
            </a:r>
            <a:r>
              <a:rPr lang="zh-TW" altLang="en-US" dirty="0" smtClean="0">
                <a:solidFill>
                  <a:schemeClr val="tx1"/>
                </a:solidFill>
              </a:rPr>
              <a:t>） 表示 </a:t>
            </a:r>
            <a:r>
              <a:rPr lang="en-US" altLang="zh-TW" dirty="0" smtClean="0">
                <a:solidFill>
                  <a:schemeClr val="tx1"/>
                </a:solidFill>
              </a:rPr>
              <a:t>A </a:t>
            </a:r>
            <a:r>
              <a:rPr lang="zh-TW" altLang="en-US" dirty="0" smtClean="0">
                <a:solidFill>
                  <a:schemeClr val="tx1"/>
                </a:solidFill>
              </a:rPr>
              <a:t>或 </a:t>
            </a:r>
            <a:r>
              <a:rPr lang="en-US" altLang="zh-TW" dirty="0" smtClean="0">
                <a:solidFill>
                  <a:schemeClr val="tx1"/>
                </a:solidFill>
              </a:rPr>
              <a:t>B </a:t>
            </a:r>
            <a:r>
              <a:rPr lang="zh-TW" altLang="en-US" dirty="0" smtClean="0">
                <a:solidFill>
                  <a:schemeClr val="tx1"/>
                </a:solidFill>
              </a:rPr>
              <a:t>的意思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意即找出包含 </a:t>
            </a:r>
            <a:r>
              <a:rPr lang="en-US" altLang="zh-TW" dirty="0" smtClean="0">
                <a:solidFill>
                  <a:schemeClr val="tx1"/>
                </a:solidFill>
              </a:rPr>
              <a:t>A </a:t>
            </a:r>
            <a:r>
              <a:rPr lang="zh-TW" altLang="en-US" dirty="0" smtClean="0">
                <a:solidFill>
                  <a:schemeClr val="tx1"/>
                </a:solidFill>
              </a:rPr>
              <a:t>或 </a:t>
            </a:r>
            <a:r>
              <a:rPr lang="en-US" altLang="zh-TW" dirty="0" smtClean="0">
                <a:solidFill>
                  <a:schemeClr val="tx1"/>
                </a:solidFill>
              </a:rPr>
              <a:t>B </a:t>
            </a:r>
            <a:r>
              <a:rPr lang="zh-TW" altLang="en-US" dirty="0" smtClean="0">
                <a:solidFill>
                  <a:schemeClr val="tx1"/>
                </a:solidFill>
              </a:rPr>
              <a:t>的句子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自行車</a:t>
            </a:r>
            <a:r>
              <a:rPr lang="en-US" altLang="zh-TW" dirty="0"/>
              <a:t>|</a:t>
            </a:r>
            <a:r>
              <a:rPr lang="zh-TW" altLang="en-US" dirty="0"/>
              <a:t>腳踏車</a:t>
            </a:r>
            <a:r>
              <a:rPr lang="en-US" altLang="zh-TW" dirty="0" smtClean="0"/>
              <a:t>) </a:t>
            </a:r>
            <a:r>
              <a:rPr lang="zh-TW" altLang="en-US" dirty="0" smtClean="0"/>
              <a:t>查詢結果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962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995936" y="1628800"/>
            <a:ext cx="1080120" cy="4819650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2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</a:t>
            </a:r>
            <a:r>
              <a:rPr lang="zh-TW" altLang="en-US" dirty="0"/>
              <a:t>頻彙</a:t>
            </a:r>
            <a:r>
              <a:rPr lang="zh-TW" altLang="en-US" dirty="0" smtClean="0"/>
              <a:t>整：常用度比例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60978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403648" y="4869160"/>
            <a:ext cx="6889708" cy="86409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7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ree person practicing using 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　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下列詞語的頻率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700" dirty="0">
                <a:latin typeface="標楷體" panose="03000509000000000000" pitchFamily="65" charset="-120"/>
                <a:ea typeface="標楷體" panose="03000509000000000000" pitchFamily="65" charset="-120"/>
              </a:rPr>
              <a:t>廁所、</a:t>
            </a:r>
            <a:r>
              <a:rPr lang="zh-TW" altLang="en-US" sz="3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洗手間、盥洗室</a:t>
            </a:r>
            <a:r>
              <a:rPr lang="zh-TW" altLang="en-US" sz="37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化妝室</a:t>
            </a:r>
            <a:endParaRPr lang="en-US" altLang="zh-TW" sz="37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桌球、乒乓球</a:t>
            </a:r>
            <a:endParaRPr lang="en-US" altLang="zh-TW" sz="3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1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/>
              <a:t>2. </a:t>
            </a:r>
            <a:r>
              <a:rPr lang="zh-TW" altLang="en-US" dirty="0"/>
              <a:t>在</a:t>
            </a:r>
            <a:r>
              <a:rPr lang="zh-TW" altLang="en-US" dirty="0" smtClean="0"/>
              <a:t>「口語」或「書面語」語料中有差別嗎？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050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1700808"/>
            <a:ext cx="7632848" cy="1673225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壹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、</a:t>
            </a:r>
            <a:r>
              <a:rPr lang="zh-TW" altLang="en-US" sz="3200" b="1" dirty="0">
                <a:solidFill>
                  <a:schemeClr val="bg1"/>
                </a:solidFill>
              </a:rPr>
              <a:t>「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建置</a:t>
            </a:r>
            <a:r>
              <a:rPr lang="zh-TW" altLang="en-US" sz="3200" b="1" dirty="0">
                <a:solidFill>
                  <a:schemeClr val="bg1"/>
                </a:solidFill>
              </a:rPr>
              <a:t>應用語料庫及標準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體系」簡介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572395"/>
            <a:ext cx="76295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Token vs. Type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77825" y="3410720"/>
            <a:ext cx="8153400" cy="3217936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例如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吃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葡萄 不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吐 葡萄皮 不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吃 葡萄 倒 吐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葡萄皮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共</a:t>
            </a:r>
            <a:r>
              <a:rPr lang="zh-TW" altLang="en-US" dirty="0"/>
              <a:t>有</a:t>
            </a:r>
            <a:r>
              <a:rPr lang="en-US" altLang="zh-TW" dirty="0" smtClean="0"/>
              <a:t>11 </a:t>
            </a:r>
            <a:r>
              <a:rPr lang="zh-TW" altLang="en-US" dirty="0" smtClean="0"/>
              <a:t>個詞 </a:t>
            </a:r>
            <a:r>
              <a:rPr lang="en-US" altLang="zh-TW" dirty="0" smtClean="0"/>
              <a:t>(tokens)</a:t>
            </a:r>
          </a:p>
          <a:p>
            <a:pPr lvl="1"/>
            <a:r>
              <a:rPr lang="zh-TW" altLang="en-US" dirty="0" smtClean="0"/>
              <a:t>共使用 </a:t>
            </a:r>
            <a:r>
              <a:rPr lang="en-US" altLang="zh-TW" dirty="0" smtClean="0"/>
              <a:t>6 </a:t>
            </a:r>
            <a:r>
              <a:rPr lang="zh-TW" altLang="en-US" dirty="0" smtClean="0"/>
              <a:t>個不同詞形</a:t>
            </a:r>
            <a:r>
              <a:rPr lang="en-US" altLang="zh-TW" dirty="0"/>
              <a:t> </a:t>
            </a:r>
            <a:r>
              <a:rPr lang="en-US" altLang="zh-TW" dirty="0" smtClean="0"/>
              <a:t>(types)</a:t>
            </a: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葡萄</a:t>
            </a:r>
            <a:r>
              <a:rPr lang="en-US" altLang="zh-TW" dirty="0" smtClean="0"/>
              <a:t>: 2</a:t>
            </a: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葡萄皮</a:t>
            </a:r>
            <a:r>
              <a:rPr lang="en-US" altLang="zh-TW" dirty="0"/>
              <a:t>: </a:t>
            </a:r>
            <a:r>
              <a:rPr lang="en-US" altLang="zh-TW" dirty="0" smtClean="0"/>
              <a:t>2</a:t>
            </a: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吃</a:t>
            </a:r>
            <a:r>
              <a:rPr lang="en-US" altLang="zh-TW" dirty="0" smtClean="0"/>
              <a:t>: 2</a:t>
            </a: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en-US" altLang="zh-TW" dirty="0" smtClean="0"/>
              <a:t>: 2 </a:t>
            </a: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吐</a:t>
            </a:r>
            <a:r>
              <a:rPr lang="en-US" altLang="zh-TW" dirty="0" smtClean="0"/>
              <a:t>: 2 </a:t>
            </a: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倒</a:t>
            </a:r>
            <a:r>
              <a:rPr lang="en-US" altLang="zh-TW" dirty="0" smtClean="0"/>
              <a:t>: 1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555776" y="2780928"/>
            <a:ext cx="1800200" cy="360040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4788024" y="2736548"/>
            <a:ext cx="1368152" cy="360040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47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詞</a:t>
            </a:r>
            <a:r>
              <a:rPr lang="zh-TW" altLang="en-US" b="1" dirty="0"/>
              <a:t>頻彙</a:t>
            </a:r>
            <a:r>
              <a:rPr lang="zh-TW" altLang="en-US" b="1" dirty="0" smtClean="0"/>
              <a:t>整</a:t>
            </a:r>
            <a:r>
              <a:rPr lang="en-US" altLang="zh-TW" b="1" dirty="0" smtClean="0"/>
              <a:t>(Frequency breakdown)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應用一、彙整「了」的詞性分布</a:t>
            </a:r>
            <a:endParaRPr lang="zh-TW" alt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62914"/>
            <a:ext cx="765191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331640" y="2132856"/>
            <a:ext cx="5616624" cy="3960440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99792" y="2708920"/>
            <a:ext cx="241123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Di </a:t>
            </a:r>
            <a:r>
              <a:rPr lang="zh-TW" altLang="en-US" dirty="0" smtClean="0"/>
              <a:t>：標誌副詞</a:t>
            </a:r>
            <a:r>
              <a:rPr lang="en-US" altLang="zh-TW" dirty="0" smtClean="0"/>
              <a:t>(</a:t>
            </a:r>
            <a:r>
              <a:rPr lang="zh-TW" altLang="en-US" dirty="0" smtClean="0"/>
              <a:t>完成貌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T  </a:t>
            </a:r>
            <a:r>
              <a:rPr lang="zh-TW" altLang="en-US" dirty="0" smtClean="0"/>
              <a:t>：語助詞 </a:t>
            </a:r>
            <a:r>
              <a:rPr lang="en-US" altLang="zh-TW" dirty="0" smtClean="0"/>
              <a:t>(</a:t>
            </a:r>
            <a:r>
              <a:rPr lang="zh-TW" altLang="en-US" dirty="0" smtClean="0"/>
              <a:t>語氣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VJ </a:t>
            </a:r>
            <a:r>
              <a:rPr lang="zh-TW" altLang="en-US" dirty="0" smtClean="0"/>
              <a:t>：狀態及物動詞 </a:t>
            </a:r>
            <a:endParaRPr lang="en-US" altLang="zh-TW" dirty="0" smtClean="0"/>
          </a:p>
          <a:p>
            <a:r>
              <a:rPr lang="en-US" altLang="zh-TW" dirty="0" smtClean="0"/>
              <a:t>VC</a:t>
            </a:r>
            <a:r>
              <a:rPr lang="zh-TW" altLang="en-US" dirty="0" smtClean="0"/>
              <a:t>：動作級物動詞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24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7" y="1124744"/>
            <a:ext cx="8208912" cy="551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Corpus Info</a:t>
            </a:r>
            <a:endParaRPr lang="zh-TW" alt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56679"/>
            <a:ext cx="3784794" cy="2736304"/>
          </a:xfrm>
          <a:prstGeom prst="rect">
            <a:avLst/>
          </a:prstGeom>
          <a:noFill/>
          <a:ln>
            <a:noFill/>
          </a:ln>
          <a:effectLst>
            <a:outerShdw blurRad="444500" dist="38100" dir="5400000" sx="110000" sy="11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右箭號 3"/>
          <p:cNvSpPr/>
          <p:nvPr/>
        </p:nvSpPr>
        <p:spPr>
          <a:xfrm rot="18809847">
            <a:off x="1908404" y="4201553"/>
            <a:ext cx="2681752" cy="360040"/>
          </a:xfrm>
          <a:prstGeom prst="rightArrow">
            <a:avLst>
              <a:gd name="adj1" fmla="val 50000"/>
              <a:gd name="adj2" fmla="val 576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20678765">
            <a:off x="2344458" y="5911700"/>
            <a:ext cx="2311089" cy="360040"/>
          </a:xfrm>
          <a:prstGeom prst="rightArrow">
            <a:avLst>
              <a:gd name="adj1" fmla="val 50000"/>
              <a:gd name="adj2" fmla="val 576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0" y="4557168"/>
            <a:ext cx="2699792" cy="230425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59"/>
            <a:ext cx="4856761" cy="2016224"/>
          </a:xfrm>
          <a:prstGeom prst="rect">
            <a:avLst/>
          </a:prstGeom>
          <a:noFill/>
          <a:ln>
            <a:noFill/>
          </a:ln>
          <a:effectLst>
            <a:outerShdw blurRad="368300" dist="38100" dir="5400000" sx="109000" sy="109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觀察前詞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7912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843808" y="2708920"/>
            <a:ext cx="1080120" cy="86409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882952" y="3861048"/>
            <a:ext cx="1080120" cy="266429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觀察後</a:t>
            </a:r>
            <a:r>
              <a:rPr lang="zh-TW" altLang="en-US" dirty="0"/>
              <a:t>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6578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059832" y="2708920"/>
            <a:ext cx="1080120" cy="86409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123728" y="3915222"/>
            <a:ext cx="1080120" cy="266429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9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wearing brown shirt mountain climbing at day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" y="0"/>
            <a:ext cx="91326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觀察下列詞的前詞與後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逮捕、匹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1" indent="0">
              <a:buNone/>
            </a:pPr>
            <a:endParaRPr lang="en-US" altLang="zh-TW" sz="3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05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配搭</a:t>
            </a:r>
            <a:r>
              <a:rPr lang="zh-TW" altLang="en-US" dirty="0"/>
              <a:t>詞</a:t>
            </a:r>
            <a:r>
              <a:rPr lang="zh-TW" altLang="en-US" dirty="0" smtClean="0"/>
              <a:t>統計</a:t>
            </a:r>
            <a:r>
              <a:rPr lang="en-US" altLang="zh-TW" dirty="0" smtClean="0"/>
              <a:t>(Collocations)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搭配（</a:t>
            </a:r>
            <a:r>
              <a:rPr lang="en-US" altLang="zh-TW" dirty="0"/>
              <a:t>collocation</a:t>
            </a:r>
            <a:r>
              <a:rPr lang="zh-TW" altLang="en-US" dirty="0" smtClean="0"/>
              <a:t>）意</a:t>
            </a:r>
            <a:r>
              <a:rPr lang="zh-TW" altLang="en-US" dirty="0"/>
              <a:t>指兩個語言單位的組合，如兩個單詞組成詞組，</a:t>
            </a:r>
            <a:r>
              <a:rPr lang="zh-TW" altLang="en-US" dirty="0" smtClean="0"/>
              <a:t>因此</a:t>
            </a:r>
            <a:r>
              <a:rPr lang="zh-TW" altLang="en-US" dirty="0"/>
              <a:t>有學者將「搭配」定義為詞與詞之間最常一起使用的</a:t>
            </a:r>
            <a:r>
              <a:rPr lang="zh-TW" altLang="en-US" dirty="0" smtClean="0"/>
              <a:t>模式。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陳浩然</a:t>
            </a:r>
            <a:r>
              <a:rPr lang="en-US" altLang="zh-TW" dirty="0" smtClean="0"/>
              <a:t>, 2017)</a:t>
            </a:r>
          </a:p>
          <a:p>
            <a:r>
              <a:rPr lang="zh-TW" altLang="en-US" dirty="0"/>
              <a:t>二語學習者常單獨學習詞彙，缺乏搭配的能力。</a:t>
            </a:r>
            <a:r>
              <a:rPr lang="en-US" altLang="zh-TW" dirty="0"/>
              <a:t>(</a:t>
            </a:r>
            <a:r>
              <a:rPr lang="en-US" altLang="zh-TW" dirty="0" err="1"/>
              <a:t>Farghal</a:t>
            </a:r>
            <a:r>
              <a:rPr lang="en-US" altLang="zh-TW" dirty="0"/>
              <a:t> and Obiedat,1995)</a:t>
            </a:r>
            <a:endParaRPr lang="en-US" altLang="zh-TW" dirty="0" smtClean="0"/>
          </a:p>
          <a:p>
            <a:r>
              <a:rPr lang="zh-TW" altLang="en-US" dirty="0"/>
              <a:t> 搭配</a:t>
            </a:r>
            <a:r>
              <a:rPr lang="zh-TW" altLang="en-US" dirty="0" smtClean="0"/>
              <a:t>詞被</a:t>
            </a:r>
            <a:r>
              <a:rPr lang="zh-TW" altLang="en-US" dirty="0"/>
              <a:t>視為學習者是否掌握目標語詞彙的</a:t>
            </a:r>
            <a:r>
              <a:rPr lang="zh-TW" altLang="en-US" dirty="0" smtClean="0"/>
              <a:t>關鍵。</a:t>
            </a:r>
            <a:r>
              <a:rPr lang="en-US" altLang="zh-TW" dirty="0"/>
              <a:t> (</a:t>
            </a:r>
            <a:r>
              <a:rPr lang="zh-TW" altLang="en-US" dirty="0"/>
              <a:t>陳浩然</a:t>
            </a:r>
            <a:r>
              <a:rPr lang="en-US" altLang="zh-TW" dirty="0"/>
              <a:t>, 2017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336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搭配詞分析參數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0962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" y="4149080"/>
            <a:ext cx="913601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線圖說文字 2 3"/>
          <p:cNvSpPr/>
          <p:nvPr/>
        </p:nvSpPr>
        <p:spPr>
          <a:xfrm>
            <a:off x="3059832" y="3573016"/>
            <a:ext cx="1656184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278"/>
              <a:gd name="adj6" fmla="val -4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詞形搭配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詞性搭配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直線圖說文字 2 6"/>
          <p:cNvSpPr/>
          <p:nvPr/>
        </p:nvSpPr>
        <p:spPr>
          <a:xfrm flipH="1">
            <a:off x="5868144" y="3573016"/>
            <a:ext cx="1656184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5358"/>
              <a:gd name="adj6" fmla="val -124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搭配公式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8" name="直線圖說文字 2 7"/>
          <p:cNvSpPr/>
          <p:nvPr/>
        </p:nvSpPr>
        <p:spPr>
          <a:xfrm flipH="1">
            <a:off x="5025172" y="6093296"/>
            <a:ext cx="1656184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693"/>
              <a:gd name="adj6" fmla="val 140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詞性過濾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3755" y="191901"/>
            <a:ext cx="8229600" cy="778098"/>
          </a:xfrm>
        </p:spPr>
        <p:txBody>
          <a:bodyPr/>
          <a:lstStyle/>
          <a:p>
            <a:r>
              <a:rPr lang="zh-TW" altLang="en-US" dirty="0" smtClean="0"/>
              <a:t>搭配詞：「漂亮」為例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9999"/>
            <a:ext cx="3190718" cy="56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69999"/>
            <a:ext cx="3106385" cy="56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4062491" y="3450260"/>
            <a:ext cx="1152128" cy="7200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漂亮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右大括弧 5"/>
          <p:cNvSpPr/>
          <p:nvPr/>
        </p:nvSpPr>
        <p:spPr>
          <a:xfrm>
            <a:off x="3442238" y="970000"/>
            <a:ext cx="409682" cy="5680600"/>
          </a:xfrm>
          <a:prstGeom prst="rightBrace">
            <a:avLst>
              <a:gd name="adj1" fmla="val 5769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左大括弧 6"/>
          <p:cNvSpPr/>
          <p:nvPr/>
        </p:nvSpPr>
        <p:spPr>
          <a:xfrm>
            <a:off x="5364088" y="969999"/>
            <a:ext cx="504056" cy="5680600"/>
          </a:xfrm>
          <a:prstGeom prst="leftBrace">
            <a:avLst>
              <a:gd name="adj1" fmla="val 5368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0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/>
          <p:nvPr/>
        </p:nvSpPr>
        <p:spPr>
          <a:xfrm>
            <a:off x="4319310" y="2006571"/>
            <a:ext cx="1827116" cy="4252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9820"/>
                </a:lnTo>
                <a:lnTo>
                  <a:pt x="1827116" y="289820"/>
                </a:lnTo>
                <a:lnTo>
                  <a:pt x="1827116" y="425287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5" name="群組 44"/>
          <p:cNvGrpSpPr/>
          <p:nvPr/>
        </p:nvGrpSpPr>
        <p:grpSpPr>
          <a:xfrm>
            <a:off x="642628" y="3083645"/>
            <a:ext cx="2399610" cy="425287"/>
            <a:chOff x="642628" y="3083645"/>
            <a:chExt cx="2399610" cy="425287"/>
          </a:xfrm>
        </p:grpSpPr>
        <p:sp>
          <p:nvSpPr>
            <p:cNvPr id="8" name="手繪多邊形 7"/>
            <p:cNvSpPr/>
            <p:nvPr/>
          </p:nvSpPr>
          <p:spPr>
            <a:xfrm>
              <a:off x="1842433" y="3083645"/>
              <a:ext cx="1199805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9820"/>
                  </a:lnTo>
                  <a:lnTo>
                    <a:pt x="1199805" y="289820"/>
                  </a:lnTo>
                  <a:lnTo>
                    <a:pt x="1199805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手繪多邊形 8"/>
            <p:cNvSpPr/>
            <p:nvPr/>
          </p:nvSpPr>
          <p:spPr>
            <a:xfrm>
              <a:off x="1842433" y="3083645"/>
              <a:ext cx="399935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9820"/>
                  </a:lnTo>
                  <a:lnTo>
                    <a:pt x="399935" y="289820"/>
                  </a:lnTo>
                  <a:lnTo>
                    <a:pt x="399935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手繪多邊形 9"/>
            <p:cNvSpPr/>
            <p:nvPr/>
          </p:nvSpPr>
          <p:spPr>
            <a:xfrm>
              <a:off x="1442498" y="3083645"/>
              <a:ext cx="399935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99935" y="0"/>
                  </a:moveTo>
                  <a:lnTo>
                    <a:pt x="399935" y="289820"/>
                  </a:lnTo>
                  <a:lnTo>
                    <a:pt x="0" y="289820"/>
                  </a:lnTo>
                  <a:lnTo>
                    <a:pt x="0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手繪多邊形 10"/>
            <p:cNvSpPr/>
            <p:nvPr/>
          </p:nvSpPr>
          <p:spPr>
            <a:xfrm>
              <a:off x="642628" y="3083645"/>
              <a:ext cx="1199805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99805" y="0"/>
                  </a:moveTo>
                  <a:lnTo>
                    <a:pt x="1199805" y="289820"/>
                  </a:lnTo>
                  <a:lnTo>
                    <a:pt x="0" y="289820"/>
                  </a:lnTo>
                  <a:lnTo>
                    <a:pt x="0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手繪多邊形 11"/>
          <p:cNvSpPr/>
          <p:nvPr/>
        </p:nvSpPr>
        <p:spPr>
          <a:xfrm>
            <a:off x="1842433" y="2006571"/>
            <a:ext cx="2476877" cy="4252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476877" y="0"/>
                </a:moveTo>
                <a:lnTo>
                  <a:pt x="2476877" y="289820"/>
                </a:lnTo>
                <a:lnTo>
                  <a:pt x="0" y="289820"/>
                </a:lnTo>
                <a:lnTo>
                  <a:pt x="0" y="425287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群組 32"/>
          <p:cNvGrpSpPr/>
          <p:nvPr/>
        </p:nvGrpSpPr>
        <p:grpSpPr>
          <a:xfrm>
            <a:off x="53866" y="698502"/>
            <a:ext cx="8693367" cy="1462422"/>
            <a:chOff x="53866" y="698502"/>
            <a:chExt cx="8693367" cy="1462422"/>
          </a:xfrm>
        </p:grpSpPr>
        <p:sp>
          <p:nvSpPr>
            <p:cNvPr id="13" name="圓角矩形 12"/>
            <p:cNvSpPr/>
            <p:nvPr/>
          </p:nvSpPr>
          <p:spPr>
            <a:xfrm>
              <a:off x="53866" y="698502"/>
              <a:ext cx="8530889" cy="13080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手繪多邊形 13"/>
            <p:cNvSpPr/>
            <p:nvPr/>
          </p:nvSpPr>
          <p:spPr>
            <a:xfrm>
              <a:off x="216344" y="852856"/>
              <a:ext cx="8530889" cy="1308068"/>
            </a:xfrm>
            <a:custGeom>
              <a:avLst/>
              <a:gdLst>
                <a:gd name="connsiteX0" fmla="*/ 0 w 8530889"/>
                <a:gd name="connsiteY0" fmla="*/ 130807 h 1308068"/>
                <a:gd name="connsiteX1" fmla="*/ 130807 w 8530889"/>
                <a:gd name="connsiteY1" fmla="*/ 0 h 1308068"/>
                <a:gd name="connsiteX2" fmla="*/ 8400082 w 8530889"/>
                <a:gd name="connsiteY2" fmla="*/ 0 h 1308068"/>
                <a:gd name="connsiteX3" fmla="*/ 8530889 w 8530889"/>
                <a:gd name="connsiteY3" fmla="*/ 130807 h 1308068"/>
                <a:gd name="connsiteX4" fmla="*/ 8530889 w 8530889"/>
                <a:gd name="connsiteY4" fmla="*/ 1177261 h 1308068"/>
                <a:gd name="connsiteX5" fmla="*/ 8400082 w 8530889"/>
                <a:gd name="connsiteY5" fmla="*/ 1308068 h 1308068"/>
                <a:gd name="connsiteX6" fmla="*/ 130807 w 8530889"/>
                <a:gd name="connsiteY6" fmla="*/ 1308068 h 1308068"/>
                <a:gd name="connsiteX7" fmla="*/ 0 w 8530889"/>
                <a:gd name="connsiteY7" fmla="*/ 1177261 h 1308068"/>
                <a:gd name="connsiteX8" fmla="*/ 0 w 8530889"/>
                <a:gd name="connsiteY8" fmla="*/ 130807 h 130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30889" h="1308068">
                  <a:moveTo>
                    <a:pt x="0" y="130807"/>
                  </a:moveTo>
                  <a:cubicBezTo>
                    <a:pt x="0" y="58564"/>
                    <a:pt x="58564" y="0"/>
                    <a:pt x="130807" y="0"/>
                  </a:cubicBezTo>
                  <a:lnTo>
                    <a:pt x="8400082" y="0"/>
                  </a:lnTo>
                  <a:cubicBezTo>
                    <a:pt x="8472325" y="0"/>
                    <a:pt x="8530889" y="58564"/>
                    <a:pt x="8530889" y="130807"/>
                  </a:cubicBezTo>
                  <a:lnTo>
                    <a:pt x="8530889" y="1177261"/>
                  </a:lnTo>
                  <a:cubicBezTo>
                    <a:pt x="8530889" y="1249504"/>
                    <a:pt x="8472325" y="1308068"/>
                    <a:pt x="8400082" y="1308068"/>
                  </a:cubicBezTo>
                  <a:lnTo>
                    <a:pt x="130807" y="1308068"/>
                  </a:lnTo>
                  <a:cubicBezTo>
                    <a:pt x="58564" y="1308068"/>
                    <a:pt x="0" y="1249504"/>
                    <a:pt x="0" y="1177261"/>
                  </a:cubicBezTo>
                  <a:lnTo>
                    <a:pt x="0" y="13080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232" tIns="160232" rIns="160232" bIns="16023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/>
                <a:t>建置應用語料庫及標準體系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（「邁向華語文教育產業輸出大國八年計畫」子計畫：</a:t>
              </a:r>
              <a:r>
                <a:rPr lang="en-US" altLang="zh-TW" sz="1600" kern="1200" dirty="0" smtClean="0"/>
                <a:t>2013~2020</a:t>
              </a:r>
              <a:r>
                <a:rPr lang="zh-TW" altLang="en-US" sz="1600" kern="1200" dirty="0" smtClean="0"/>
                <a:t>）</a:t>
              </a:r>
              <a:endParaRPr lang="zh-TW" altLang="en-US" sz="1600" kern="1200" dirty="0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177795" y="2431858"/>
            <a:ext cx="3491754" cy="806141"/>
            <a:chOff x="177795" y="2431858"/>
            <a:chExt cx="3491754" cy="806141"/>
          </a:xfrm>
        </p:grpSpPr>
        <p:sp>
          <p:nvSpPr>
            <p:cNvPr id="15" name="圓角矩形 14"/>
            <p:cNvSpPr/>
            <p:nvPr/>
          </p:nvSpPr>
          <p:spPr>
            <a:xfrm>
              <a:off x="177795" y="2431858"/>
              <a:ext cx="3329276" cy="6517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手繪多邊形 15"/>
            <p:cNvSpPr/>
            <p:nvPr/>
          </p:nvSpPr>
          <p:spPr>
            <a:xfrm>
              <a:off x="340273" y="2586212"/>
              <a:ext cx="3329276" cy="651787"/>
            </a:xfrm>
            <a:custGeom>
              <a:avLst/>
              <a:gdLst>
                <a:gd name="connsiteX0" fmla="*/ 0 w 3329276"/>
                <a:gd name="connsiteY0" fmla="*/ 65179 h 651787"/>
                <a:gd name="connsiteX1" fmla="*/ 65179 w 3329276"/>
                <a:gd name="connsiteY1" fmla="*/ 0 h 651787"/>
                <a:gd name="connsiteX2" fmla="*/ 3264097 w 3329276"/>
                <a:gd name="connsiteY2" fmla="*/ 0 h 651787"/>
                <a:gd name="connsiteX3" fmla="*/ 3329276 w 3329276"/>
                <a:gd name="connsiteY3" fmla="*/ 65179 h 651787"/>
                <a:gd name="connsiteX4" fmla="*/ 3329276 w 3329276"/>
                <a:gd name="connsiteY4" fmla="*/ 586608 h 651787"/>
                <a:gd name="connsiteX5" fmla="*/ 3264097 w 3329276"/>
                <a:gd name="connsiteY5" fmla="*/ 651787 h 651787"/>
                <a:gd name="connsiteX6" fmla="*/ 65179 w 3329276"/>
                <a:gd name="connsiteY6" fmla="*/ 651787 h 651787"/>
                <a:gd name="connsiteX7" fmla="*/ 0 w 3329276"/>
                <a:gd name="connsiteY7" fmla="*/ 586608 h 651787"/>
                <a:gd name="connsiteX8" fmla="*/ 0 w 3329276"/>
                <a:gd name="connsiteY8" fmla="*/ 65179 h 65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276" h="651787">
                  <a:moveTo>
                    <a:pt x="0" y="65179"/>
                  </a:moveTo>
                  <a:cubicBezTo>
                    <a:pt x="0" y="29182"/>
                    <a:pt x="29182" y="0"/>
                    <a:pt x="65179" y="0"/>
                  </a:cubicBezTo>
                  <a:lnTo>
                    <a:pt x="3264097" y="0"/>
                  </a:lnTo>
                  <a:cubicBezTo>
                    <a:pt x="3300094" y="0"/>
                    <a:pt x="3329276" y="29182"/>
                    <a:pt x="3329276" y="65179"/>
                  </a:cubicBezTo>
                  <a:lnTo>
                    <a:pt x="3329276" y="586608"/>
                  </a:lnTo>
                  <a:cubicBezTo>
                    <a:pt x="3329276" y="622605"/>
                    <a:pt x="3300094" y="651787"/>
                    <a:pt x="3264097" y="651787"/>
                  </a:cubicBezTo>
                  <a:lnTo>
                    <a:pt x="65179" y="651787"/>
                  </a:lnTo>
                  <a:cubicBezTo>
                    <a:pt x="29182" y="651787"/>
                    <a:pt x="0" y="622605"/>
                    <a:pt x="0" y="586608"/>
                  </a:cubicBezTo>
                  <a:lnTo>
                    <a:pt x="0" y="65179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70" tIns="87670" rIns="87670" bIns="8767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kern="1200" dirty="0" smtClean="0"/>
                <a:t>建置華語文應用語料庫</a:t>
              </a:r>
              <a:endParaRPr lang="zh-TW" altLang="en-US" sz="1800" kern="1200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405171" y="3508932"/>
            <a:ext cx="637391" cy="2256875"/>
            <a:chOff x="405171" y="3508932"/>
            <a:chExt cx="637391" cy="2256875"/>
          </a:xfrm>
        </p:grpSpPr>
        <p:sp>
          <p:nvSpPr>
            <p:cNvPr id="17" name="圓角矩形 16"/>
            <p:cNvSpPr/>
            <p:nvPr/>
          </p:nvSpPr>
          <p:spPr>
            <a:xfrm>
              <a:off x="405171" y="3508932"/>
              <a:ext cx="474913" cy="2102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手繪多邊形 17"/>
            <p:cNvSpPr/>
            <p:nvPr/>
          </p:nvSpPr>
          <p:spPr>
            <a:xfrm>
              <a:off x="567649" y="3663287"/>
              <a:ext cx="474913" cy="2102520"/>
            </a:xfrm>
            <a:custGeom>
              <a:avLst/>
              <a:gdLst>
                <a:gd name="connsiteX0" fmla="*/ 0 w 474913"/>
                <a:gd name="connsiteY0" fmla="*/ 47491 h 2102520"/>
                <a:gd name="connsiteX1" fmla="*/ 47491 w 474913"/>
                <a:gd name="connsiteY1" fmla="*/ 0 h 2102520"/>
                <a:gd name="connsiteX2" fmla="*/ 427422 w 474913"/>
                <a:gd name="connsiteY2" fmla="*/ 0 h 2102520"/>
                <a:gd name="connsiteX3" fmla="*/ 474913 w 474913"/>
                <a:gd name="connsiteY3" fmla="*/ 47491 h 2102520"/>
                <a:gd name="connsiteX4" fmla="*/ 474913 w 474913"/>
                <a:gd name="connsiteY4" fmla="*/ 2055029 h 2102520"/>
                <a:gd name="connsiteX5" fmla="*/ 427422 w 474913"/>
                <a:gd name="connsiteY5" fmla="*/ 2102520 h 2102520"/>
                <a:gd name="connsiteX6" fmla="*/ 47491 w 474913"/>
                <a:gd name="connsiteY6" fmla="*/ 2102520 h 2102520"/>
                <a:gd name="connsiteX7" fmla="*/ 0 w 474913"/>
                <a:gd name="connsiteY7" fmla="*/ 2055029 h 2102520"/>
                <a:gd name="connsiteX8" fmla="*/ 0 w 474913"/>
                <a:gd name="connsiteY8" fmla="*/ 47491 h 210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913" h="2102520">
                  <a:moveTo>
                    <a:pt x="0" y="47491"/>
                  </a:moveTo>
                  <a:cubicBezTo>
                    <a:pt x="0" y="21262"/>
                    <a:pt x="21262" y="0"/>
                    <a:pt x="47491" y="0"/>
                  </a:cubicBezTo>
                  <a:lnTo>
                    <a:pt x="427422" y="0"/>
                  </a:lnTo>
                  <a:cubicBezTo>
                    <a:pt x="453651" y="0"/>
                    <a:pt x="474913" y="21262"/>
                    <a:pt x="474913" y="47491"/>
                  </a:cubicBezTo>
                  <a:lnTo>
                    <a:pt x="474913" y="2055029"/>
                  </a:lnTo>
                  <a:cubicBezTo>
                    <a:pt x="474913" y="2081258"/>
                    <a:pt x="453651" y="2102520"/>
                    <a:pt x="427422" y="2102520"/>
                  </a:cubicBezTo>
                  <a:lnTo>
                    <a:pt x="47491" y="2102520"/>
                  </a:lnTo>
                  <a:cubicBezTo>
                    <a:pt x="21262" y="2102520"/>
                    <a:pt x="0" y="2081258"/>
                    <a:pt x="0" y="2055029"/>
                  </a:cubicBezTo>
                  <a:lnTo>
                    <a:pt x="0" y="4749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74870" tIns="74870" rIns="74870" bIns="7487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書面語</a:t>
              </a:r>
              <a:endParaRPr lang="zh-TW" altLang="en-US" sz="1600" kern="1200" dirty="0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1205041" y="3508932"/>
            <a:ext cx="637392" cy="2256875"/>
            <a:chOff x="1205041" y="3508932"/>
            <a:chExt cx="637392" cy="2256875"/>
          </a:xfrm>
        </p:grpSpPr>
        <p:sp>
          <p:nvSpPr>
            <p:cNvPr id="19" name="圓角矩形 18"/>
            <p:cNvSpPr/>
            <p:nvPr/>
          </p:nvSpPr>
          <p:spPr>
            <a:xfrm>
              <a:off x="1205041" y="3508932"/>
              <a:ext cx="474913" cy="2102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手繪多邊形 19"/>
            <p:cNvSpPr/>
            <p:nvPr/>
          </p:nvSpPr>
          <p:spPr>
            <a:xfrm>
              <a:off x="1367520" y="3663287"/>
              <a:ext cx="474913" cy="2102520"/>
            </a:xfrm>
            <a:custGeom>
              <a:avLst/>
              <a:gdLst>
                <a:gd name="connsiteX0" fmla="*/ 0 w 474913"/>
                <a:gd name="connsiteY0" fmla="*/ 47491 h 2102520"/>
                <a:gd name="connsiteX1" fmla="*/ 47491 w 474913"/>
                <a:gd name="connsiteY1" fmla="*/ 0 h 2102520"/>
                <a:gd name="connsiteX2" fmla="*/ 427422 w 474913"/>
                <a:gd name="connsiteY2" fmla="*/ 0 h 2102520"/>
                <a:gd name="connsiteX3" fmla="*/ 474913 w 474913"/>
                <a:gd name="connsiteY3" fmla="*/ 47491 h 2102520"/>
                <a:gd name="connsiteX4" fmla="*/ 474913 w 474913"/>
                <a:gd name="connsiteY4" fmla="*/ 2055029 h 2102520"/>
                <a:gd name="connsiteX5" fmla="*/ 427422 w 474913"/>
                <a:gd name="connsiteY5" fmla="*/ 2102520 h 2102520"/>
                <a:gd name="connsiteX6" fmla="*/ 47491 w 474913"/>
                <a:gd name="connsiteY6" fmla="*/ 2102520 h 2102520"/>
                <a:gd name="connsiteX7" fmla="*/ 0 w 474913"/>
                <a:gd name="connsiteY7" fmla="*/ 2055029 h 2102520"/>
                <a:gd name="connsiteX8" fmla="*/ 0 w 474913"/>
                <a:gd name="connsiteY8" fmla="*/ 47491 h 210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913" h="2102520">
                  <a:moveTo>
                    <a:pt x="0" y="47491"/>
                  </a:moveTo>
                  <a:cubicBezTo>
                    <a:pt x="0" y="21262"/>
                    <a:pt x="21262" y="0"/>
                    <a:pt x="47491" y="0"/>
                  </a:cubicBezTo>
                  <a:lnTo>
                    <a:pt x="427422" y="0"/>
                  </a:lnTo>
                  <a:cubicBezTo>
                    <a:pt x="453651" y="0"/>
                    <a:pt x="474913" y="21262"/>
                    <a:pt x="474913" y="47491"/>
                  </a:cubicBezTo>
                  <a:lnTo>
                    <a:pt x="474913" y="2055029"/>
                  </a:lnTo>
                  <a:cubicBezTo>
                    <a:pt x="474913" y="2081258"/>
                    <a:pt x="453651" y="2102520"/>
                    <a:pt x="427422" y="2102520"/>
                  </a:cubicBezTo>
                  <a:lnTo>
                    <a:pt x="47491" y="2102520"/>
                  </a:lnTo>
                  <a:cubicBezTo>
                    <a:pt x="21262" y="2102520"/>
                    <a:pt x="0" y="2081258"/>
                    <a:pt x="0" y="2055029"/>
                  </a:cubicBezTo>
                  <a:lnTo>
                    <a:pt x="0" y="4749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74870" tIns="74870" rIns="74870" bIns="7487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口語</a:t>
              </a:r>
              <a:endParaRPr lang="zh-TW" altLang="en-US" sz="1600" kern="1200" dirty="0"/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2004911" y="3508932"/>
            <a:ext cx="637392" cy="2256875"/>
            <a:chOff x="2004911" y="3508932"/>
            <a:chExt cx="637392" cy="2256875"/>
          </a:xfrm>
        </p:grpSpPr>
        <p:sp>
          <p:nvSpPr>
            <p:cNvPr id="21" name="圓角矩形 20"/>
            <p:cNvSpPr/>
            <p:nvPr/>
          </p:nvSpPr>
          <p:spPr>
            <a:xfrm>
              <a:off x="2004911" y="3508932"/>
              <a:ext cx="474913" cy="2102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手繪多邊形 21"/>
            <p:cNvSpPr/>
            <p:nvPr/>
          </p:nvSpPr>
          <p:spPr>
            <a:xfrm>
              <a:off x="2167390" y="3663287"/>
              <a:ext cx="474913" cy="2102520"/>
            </a:xfrm>
            <a:custGeom>
              <a:avLst/>
              <a:gdLst>
                <a:gd name="connsiteX0" fmla="*/ 0 w 474913"/>
                <a:gd name="connsiteY0" fmla="*/ 47491 h 2102520"/>
                <a:gd name="connsiteX1" fmla="*/ 47491 w 474913"/>
                <a:gd name="connsiteY1" fmla="*/ 0 h 2102520"/>
                <a:gd name="connsiteX2" fmla="*/ 427422 w 474913"/>
                <a:gd name="connsiteY2" fmla="*/ 0 h 2102520"/>
                <a:gd name="connsiteX3" fmla="*/ 474913 w 474913"/>
                <a:gd name="connsiteY3" fmla="*/ 47491 h 2102520"/>
                <a:gd name="connsiteX4" fmla="*/ 474913 w 474913"/>
                <a:gd name="connsiteY4" fmla="*/ 2055029 h 2102520"/>
                <a:gd name="connsiteX5" fmla="*/ 427422 w 474913"/>
                <a:gd name="connsiteY5" fmla="*/ 2102520 h 2102520"/>
                <a:gd name="connsiteX6" fmla="*/ 47491 w 474913"/>
                <a:gd name="connsiteY6" fmla="*/ 2102520 h 2102520"/>
                <a:gd name="connsiteX7" fmla="*/ 0 w 474913"/>
                <a:gd name="connsiteY7" fmla="*/ 2055029 h 2102520"/>
                <a:gd name="connsiteX8" fmla="*/ 0 w 474913"/>
                <a:gd name="connsiteY8" fmla="*/ 47491 h 210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913" h="2102520">
                  <a:moveTo>
                    <a:pt x="0" y="47491"/>
                  </a:moveTo>
                  <a:cubicBezTo>
                    <a:pt x="0" y="21262"/>
                    <a:pt x="21262" y="0"/>
                    <a:pt x="47491" y="0"/>
                  </a:cubicBezTo>
                  <a:lnTo>
                    <a:pt x="427422" y="0"/>
                  </a:lnTo>
                  <a:cubicBezTo>
                    <a:pt x="453651" y="0"/>
                    <a:pt x="474913" y="21262"/>
                    <a:pt x="474913" y="47491"/>
                  </a:cubicBezTo>
                  <a:lnTo>
                    <a:pt x="474913" y="2055029"/>
                  </a:lnTo>
                  <a:cubicBezTo>
                    <a:pt x="474913" y="2081258"/>
                    <a:pt x="453651" y="2102520"/>
                    <a:pt x="427422" y="2102520"/>
                  </a:cubicBezTo>
                  <a:lnTo>
                    <a:pt x="47491" y="2102520"/>
                  </a:lnTo>
                  <a:cubicBezTo>
                    <a:pt x="21262" y="2102520"/>
                    <a:pt x="0" y="2081258"/>
                    <a:pt x="0" y="2055029"/>
                  </a:cubicBezTo>
                  <a:lnTo>
                    <a:pt x="0" y="4749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74870" tIns="74870" rIns="74870" bIns="7487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華英雙語</a:t>
              </a:r>
              <a:endParaRPr lang="zh-TW" altLang="en-US" sz="1600" kern="1200" dirty="0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2804781" y="3508932"/>
            <a:ext cx="637392" cy="2256875"/>
            <a:chOff x="2804781" y="3508932"/>
            <a:chExt cx="637392" cy="2256875"/>
          </a:xfrm>
        </p:grpSpPr>
        <p:sp>
          <p:nvSpPr>
            <p:cNvPr id="23" name="圓角矩形 22"/>
            <p:cNvSpPr/>
            <p:nvPr/>
          </p:nvSpPr>
          <p:spPr>
            <a:xfrm>
              <a:off x="2804781" y="3508932"/>
              <a:ext cx="474913" cy="2102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手繪多邊形 23"/>
            <p:cNvSpPr/>
            <p:nvPr/>
          </p:nvSpPr>
          <p:spPr>
            <a:xfrm>
              <a:off x="2967260" y="3663287"/>
              <a:ext cx="474913" cy="2102520"/>
            </a:xfrm>
            <a:custGeom>
              <a:avLst/>
              <a:gdLst>
                <a:gd name="connsiteX0" fmla="*/ 0 w 474913"/>
                <a:gd name="connsiteY0" fmla="*/ 47491 h 2102520"/>
                <a:gd name="connsiteX1" fmla="*/ 47491 w 474913"/>
                <a:gd name="connsiteY1" fmla="*/ 0 h 2102520"/>
                <a:gd name="connsiteX2" fmla="*/ 427422 w 474913"/>
                <a:gd name="connsiteY2" fmla="*/ 0 h 2102520"/>
                <a:gd name="connsiteX3" fmla="*/ 474913 w 474913"/>
                <a:gd name="connsiteY3" fmla="*/ 47491 h 2102520"/>
                <a:gd name="connsiteX4" fmla="*/ 474913 w 474913"/>
                <a:gd name="connsiteY4" fmla="*/ 2055029 h 2102520"/>
                <a:gd name="connsiteX5" fmla="*/ 427422 w 474913"/>
                <a:gd name="connsiteY5" fmla="*/ 2102520 h 2102520"/>
                <a:gd name="connsiteX6" fmla="*/ 47491 w 474913"/>
                <a:gd name="connsiteY6" fmla="*/ 2102520 h 2102520"/>
                <a:gd name="connsiteX7" fmla="*/ 0 w 474913"/>
                <a:gd name="connsiteY7" fmla="*/ 2055029 h 2102520"/>
                <a:gd name="connsiteX8" fmla="*/ 0 w 474913"/>
                <a:gd name="connsiteY8" fmla="*/ 47491 h 210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913" h="2102520">
                  <a:moveTo>
                    <a:pt x="0" y="47491"/>
                  </a:moveTo>
                  <a:cubicBezTo>
                    <a:pt x="0" y="21262"/>
                    <a:pt x="21262" y="0"/>
                    <a:pt x="47491" y="0"/>
                  </a:cubicBezTo>
                  <a:lnTo>
                    <a:pt x="427422" y="0"/>
                  </a:lnTo>
                  <a:cubicBezTo>
                    <a:pt x="453651" y="0"/>
                    <a:pt x="474913" y="21262"/>
                    <a:pt x="474913" y="47491"/>
                  </a:cubicBezTo>
                  <a:lnTo>
                    <a:pt x="474913" y="2055029"/>
                  </a:lnTo>
                  <a:cubicBezTo>
                    <a:pt x="474913" y="2081258"/>
                    <a:pt x="453651" y="2102520"/>
                    <a:pt x="427422" y="2102520"/>
                  </a:cubicBezTo>
                  <a:lnTo>
                    <a:pt x="47491" y="2102520"/>
                  </a:lnTo>
                  <a:cubicBezTo>
                    <a:pt x="21262" y="2102520"/>
                    <a:pt x="0" y="2081258"/>
                    <a:pt x="0" y="2055029"/>
                  </a:cubicBezTo>
                  <a:lnTo>
                    <a:pt x="0" y="4749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74870" tIns="74870" rIns="74870" bIns="7487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smtClean="0"/>
                <a:t>華語中介語</a:t>
              </a:r>
              <a:endParaRPr lang="zh-TW" altLang="en-US" sz="1600" kern="1200" dirty="0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4954688" y="3083645"/>
            <a:ext cx="2320291" cy="425287"/>
            <a:chOff x="4954688" y="3083645"/>
            <a:chExt cx="2320291" cy="425287"/>
          </a:xfrm>
        </p:grpSpPr>
        <p:sp>
          <p:nvSpPr>
            <p:cNvPr id="3" name="手繪多邊形 2"/>
            <p:cNvSpPr/>
            <p:nvPr/>
          </p:nvSpPr>
          <p:spPr>
            <a:xfrm>
              <a:off x="6146427" y="3083645"/>
              <a:ext cx="1128552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9820"/>
                  </a:lnTo>
                  <a:lnTo>
                    <a:pt x="1128552" y="289820"/>
                  </a:lnTo>
                  <a:lnTo>
                    <a:pt x="1128552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手繪多邊形 4"/>
            <p:cNvSpPr/>
            <p:nvPr/>
          </p:nvSpPr>
          <p:spPr>
            <a:xfrm>
              <a:off x="6037521" y="3083645"/>
              <a:ext cx="91440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8906" y="0"/>
                  </a:moveTo>
                  <a:lnTo>
                    <a:pt x="108906" y="289820"/>
                  </a:lnTo>
                  <a:lnTo>
                    <a:pt x="45720" y="289820"/>
                  </a:lnTo>
                  <a:lnTo>
                    <a:pt x="45720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手繪多邊形 5"/>
            <p:cNvSpPr/>
            <p:nvPr/>
          </p:nvSpPr>
          <p:spPr>
            <a:xfrm>
              <a:off x="4954688" y="3083645"/>
              <a:ext cx="1191738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91738" y="0"/>
                  </a:moveTo>
                  <a:lnTo>
                    <a:pt x="1191738" y="289820"/>
                  </a:lnTo>
                  <a:lnTo>
                    <a:pt x="0" y="289820"/>
                  </a:lnTo>
                  <a:lnTo>
                    <a:pt x="0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3" name="群組 42"/>
          <p:cNvGrpSpPr/>
          <p:nvPr/>
        </p:nvGrpSpPr>
        <p:grpSpPr>
          <a:xfrm>
            <a:off x="3832028" y="2431858"/>
            <a:ext cx="4791276" cy="806141"/>
            <a:chOff x="3832028" y="2431858"/>
            <a:chExt cx="4791276" cy="806141"/>
          </a:xfrm>
        </p:grpSpPr>
        <p:sp>
          <p:nvSpPr>
            <p:cNvPr id="25" name="圓角矩形 24"/>
            <p:cNvSpPr/>
            <p:nvPr/>
          </p:nvSpPr>
          <p:spPr>
            <a:xfrm>
              <a:off x="3832028" y="2431858"/>
              <a:ext cx="4628798" cy="6517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手繪多邊形 25"/>
            <p:cNvSpPr/>
            <p:nvPr/>
          </p:nvSpPr>
          <p:spPr>
            <a:xfrm>
              <a:off x="3994506" y="2586212"/>
              <a:ext cx="4628798" cy="651787"/>
            </a:xfrm>
            <a:custGeom>
              <a:avLst/>
              <a:gdLst>
                <a:gd name="connsiteX0" fmla="*/ 0 w 4628798"/>
                <a:gd name="connsiteY0" fmla="*/ 65179 h 651787"/>
                <a:gd name="connsiteX1" fmla="*/ 65179 w 4628798"/>
                <a:gd name="connsiteY1" fmla="*/ 0 h 651787"/>
                <a:gd name="connsiteX2" fmla="*/ 4563619 w 4628798"/>
                <a:gd name="connsiteY2" fmla="*/ 0 h 651787"/>
                <a:gd name="connsiteX3" fmla="*/ 4628798 w 4628798"/>
                <a:gd name="connsiteY3" fmla="*/ 65179 h 651787"/>
                <a:gd name="connsiteX4" fmla="*/ 4628798 w 4628798"/>
                <a:gd name="connsiteY4" fmla="*/ 586608 h 651787"/>
                <a:gd name="connsiteX5" fmla="*/ 4563619 w 4628798"/>
                <a:gd name="connsiteY5" fmla="*/ 651787 h 651787"/>
                <a:gd name="connsiteX6" fmla="*/ 65179 w 4628798"/>
                <a:gd name="connsiteY6" fmla="*/ 651787 h 651787"/>
                <a:gd name="connsiteX7" fmla="*/ 0 w 4628798"/>
                <a:gd name="connsiteY7" fmla="*/ 586608 h 651787"/>
                <a:gd name="connsiteX8" fmla="*/ 0 w 4628798"/>
                <a:gd name="connsiteY8" fmla="*/ 65179 h 65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8798" h="651787">
                  <a:moveTo>
                    <a:pt x="0" y="65179"/>
                  </a:moveTo>
                  <a:cubicBezTo>
                    <a:pt x="0" y="29182"/>
                    <a:pt x="29182" y="0"/>
                    <a:pt x="65179" y="0"/>
                  </a:cubicBezTo>
                  <a:lnTo>
                    <a:pt x="4563619" y="0"/>
                  </a:lnTo>
                  <a:cubicBezTo>
                    <a:pt x="4599616" y="0"/>
                    <a:pt x="4628798" y="29182"/>
                    <a:pt x="4628798" y="65179"/>
                  </a:cubicBezTo>
                  <a:lnTo>
                    <a:pt x="4628798" y="586608"/>
                  </a:lnTo>
                  <a:cubicBezTo>
                    <a:pt x="4628798" y="622605"/>
                    <a:pt x="4599616" y="651787"/>
                    <a:pt x="4563619" y="651787"/>
                  </a:cubicBezTo>
                  <a:lnTo>
                    <a:pt x="65179" y="651787"/>
                  </a:lnTo>
                  <a:cubicBezTo>
                    <a:pt x="29182" y="651787"/>
                    <a:pt x="0" y="622605"/>
                    <a:pt x="0" y="586608"/>
                  </a:cubicBezTo>
                  <a:lnTo>
                    <a:pt x="0" y="65179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70" tIns="87670" rIns="87670" bIns="8767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800" kern="1200" dirty="0" smtClean="0"/>
                <a:t>以語料庫為基礎，訂定華語文分級</a:t>
              </a:r>
            </a:p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800" kern="1200" dirty="0" smtClean="0"/>
                <a:t>標準及訂定國際接軌之華語文能力指標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4639802" y="3508932"/>
            <a:ext cx="792250" cy="2288019"/>
            <a:chOff x="4639802" y="3508932"/>
            <a:chExt cx="792250" cy="2288019"/>
          </a:xfrm>
        </p:grpSpPr>
        <p:sp>
          <p:nvSpPr>
            <p:cNvPr id="27" name="圓角矩形 26"/>
            <p:cNvSpPr/>
            <p:nvPr/>
          </p:nvSpPr>
          <p:spPr>
            <a:xfrm>
              <a:off x="4639802" y="3508932"/>
              <a:ext cx="629771" cy="21336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手繪多邊形 27"/>
            <p:cNvSpPr/>
            <p:nvPr/>
          </p:nvSpPr>
          <p:spPr>
            <a:xfrm>
              <a:off x="4802281" y="3663287"/>
              <a:ext cx="629771" cy="2133664"/>
            </a:xfrm>
            <a:custGeom>
              <a:avLst/>
              <a:gdLst>
                <a:gd name="connsiteX0" fmla="*/ 0 w 629771"/>
                <a:gd name="connsiteY0" fmla="*/ 62977 h 2133664"/>
                <a:gd name="connsiteX1" fmla="*/ 62977 w 629771"/>
                <a:gd name="connsiteY1" fmla="*/ 0 h 2133664"/>
                <a:gd name="connsiteX2" fmla="*/ 566794 w 629771"/>
                <a:gd name="connsiteY2" fmla="*/ 0 h 2133664"/>
                <a:gd name="connsiteX3" fmla="*/ 629771 w 629771"/>
                <a:gd name="connsiteY3" fmla="*/ 62977 h 2133664"/>
                <a:gd name="connsiteX4" fmla="*/ 629771 w 629771"/>
                <a:gd name="connsiteY4" fmla="*/ 2070687 h 2133664"/>
                <a:gd name="connsiteX5" fmla="*/ 566794 w 629771"/>
                <a:gd name="connsiteY5" fmla="*/ 2133664 h 2133664"/>
                <a:gd name="connsiteX6" fmla="*/ 62977 w 629771"/>
                <a:gd name="connsiteY6" fmla="*/ 2133664 h 2133664"/>
                <a:gd name="connsiteX7" fmla="*/ 0 w 629771"/>
                <a:gd name="connsiteY7" fmla="*/ 2070687 h 2133664"/>
                <a:gd name="connsiteX8" fmla="*/ 0 w 629771"/>
                <a:gd name="connsiteY8" fmla="*/ 62977 h 213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1" h="2133664">
                  <a:moveTo>
                    <a:pt x="0" y="62977"/>
                  </a:moveTo>
                  <a:cubicBezTo>
                    <a:pt x="0" y="28196"/>
                    <a:pt x="28196" y="0"/>
                    <a:pt x="62977" y="0"/>
                  </a:cubicBezTo>
                  <a:lnTo>
                    <a:pt x="566794" y="0"/>
                  </a:lnTo>
                  <a:cubicBezTo>
                    <a:pt x="601575" y="0"/>
                    <a:pt x="629771" y="28196"/>
                    <a:pt x="629771" y="62977"/>
                  </a:cubicBezTo>
                  <a:lnTo>
                    <a:pt x="629771" y="2070687"/>
                  </a:lnTo>
                  <a:cubicBezTo>
                    <a:pt x="629771" y="2105468"/>
                    <a:pt x="601575" y="2133664"/>
                    <a:pt x="566794" y="2133664"/>
                  </a:cubicBezTo>
                  <a:lnTo>
                    <a:pt x="62977" y="2133664"/>
                  </a:lnTo>
                  <a:cubicBezTo>
                    <a:pt x="28196" y="2133664"/>
                    <a:pt x="0" y="2105468"/>
                    <a:pt x="0" y="2070687"/>
                  </a:cubicBezTo>
                  <a:lnTo>
                    <a:pt x="0" y="62977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79405" tIns="79405" rIns="79405" bIns="7940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600" kern="1200" dirty="0" smtClean="0"/>
                <a:t>訂定國際接軌之</a:t>
              </a:r>
              <a:endParaRPr lang="en-US" altLang="zh-TW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600" kern="1200" dirty="0" smtClean="0"/>
                <a:t>華語文能力指標</a:t>
              </a: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5594531" y="3508932"/>
            <a:ext cx="1139898" cy="2263821"/>
            <a:chOff x="5594531" y="3508932"/>
            <a:chExt cx="1139898" cy="2263821"/>
          </a:xfrm>
        </p:grpSpPr>
        <p:sp>
          <p:nvSpPr>
            <p:cNvPr id="29" name="圓角矩形 28"/>
            <p:cNvSpPr/>
            <p:nvPr/>
          </p:nvSpPr>
          <p:spPr>
            <a:xfrm>
              <a:off x="5594531" y="3508932"/>
              <a:ext cx="977420" cy="21094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手繪多邊形 29"/>
            <p:cNvSpPr/>
            <p:nvPr/>
          </p:nvSpPr>
          <p:spPr>
            <a:xfrm>
              <a:off x="5757009" y="3663287"/>
              <a:ext cx="977420" cy="2109466"/>
            </a:xfrm>
            <a:custGeom>
              <a:avLst/>
              <a:gdLst>
                <a:gd name="connsiteX0" fmla="*/ 0 w 977420"/>
                <a:gd name="connsiteY0" fmla="*/ 97742 h 2109466"/>
                <a:gd name="connsiteX1" fmla="*/ 97742 w 977420"/>
                <a:gd name="connsiteY1" fmla="*/ 0 h 2109466"/>
                <a:gd name="connsiteX2" fmla="*/ 879678 w 977420"/>
                <a:gd name="connsiteY2" fmla="*/ 0 h 2109466"/>
                <a:gd name="connsiteX3" fmla="*/ 977420 w 977420"/>
                <a:gd name="connsiteY3" fmla="*/ 97742 h 2109466"/>
                <a:gd name="connsiteX4" fmla="*/ 977420 w 977420"/>
                <a:gd name="connsiteY4" fmla="*/ 2011724 h 2109466"/>
                <a:gd name="connsiteX5" fmla="*/ 879678 w 977420"/>
                <a:gd name="connsiteY5" fmla="*/ 2109466 h 2109466"/>
                <a:gd name="connsiteX6" fmla="*/ 97742 w 977420"/>
                <a:gd name="connsiteY6" fmla="*/ 2109466 h 2109466"/>
                <a:gd name="connsiteX7" fmla="*/ 0 w 977420"/>
                <a:gd name="connsiteY7" fmla="*/ 2011724 h 2109466"/>
                <a:gd name="connsiteX8" fmla="*/ 0 w 977420"/>
                <a:gd name="connsiteY8" fmla="*/ 97742 h 210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7420" h="2109466">
                  <a:moveTo>
                    <a:pt x="0" y="97742"/>
                  </a:moveTo>
                  <a:cubicBezTo>
                    <a:pt x="0" y="43761"/>
                    <a:pt x="43761" y="0"/>
                    <a:pt x="97742" y="0"/>
                  </a:cubicBezTo>
                  <a:lnTo>
                    <a:pt x="879678" y="0"/>
                  </a:lnTo>
                  <a:cubicBezTo>
                    <a:pt x="933659" y="0"/>
                    <a:pt x="977420" y="43761"/>
                    <a:pt x="977420" y="97742"/>
                  </a:cubicBezTo>
                  <a:lnTo>
                    <a:pt x="977420" y="2011724"/>
                  </a:lnTo>
                  <a:cubicBezTo>
                    <a:pt x="977420" y="2065705"/>
                    <a:pt x="933659" y="2109466"/>
                    <a:pt x="879678" y="2109466"/>
                  </a:cubicBezTo>
                  <a:lnTo>
                    <a:pt x="97742" y="2109466"/>
                  </a:lnTo>
                  <a:cubicBezTo>
                    <a:pt x="43761" y="2109466"/>
                    <a:pt x="0" y="2065705"/>
                    <a:pt x="0" y="2011724"/>
                  </a:cubicBezTo>
                  <a:lnTo>
                    <a:pt x="0" y="97742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89588" tIns="89588" rIns="89588" bIns="8958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研訂華語文聽、說、讀、寫、譯各級能力指標</a:t>
              </a: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6896907" y="3508932"/>
            <a:ext cx="918622" cy="2294965"/>
            <a:chOff x="6896907" y="3508932"/>
            <a:chExt cx="918622" cy="2294965"/>
          </a:xfrm>
        </p:grpSpPr>
        <p:sp>
          <p:nvSpPr>
            <p:cNvPr id="31" name="圓角矩形 30"/>
            <p:cNvSpPr/>
            <p:nvPr/>
          </p:nvSpPr>
          <p:spPr>
            <a:xfrm>
              <a:off x="6896907" y="3508932"/>
              <a:ext cx="756143" cy="21406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手繪多邊形 31"/>
            <p:cNvSpPr/>
            <p:nvPr/>
          </p:nvSpPr>
          <p:spPr>
            <a:xfrm>
              <a:off x="7059386" y="3663287"/>
              <a:ext cx="756143" cy="2140610"/>
            </a:xfrm>
            <a:custGeom>
              <a:avLst/>
              <a:gdLst>
                <a:gd name="connsiteX0" fmla="*/ 0 w 756143"/>
                <a:gd name="connsiteY0" fmla="*/ 75614 h 2140610"/>
                <a:gd name="connsiteX1" fmla="*/ 75614 w 756143"/>
                <a:gd name="connsiteY1" fmla="*/ 0 h 2140610"/>
                <a:gd name="connsiteX2" fmla="*/ 680529 w 756143"/>
                <a:gd name="connsiteY2" fmla="*/ 0 h 2140610"/>
                <a:gd name="connsiteX3" fmla="*/ 756143 w 756143"/>
                <a:gd name="connsiteY3" fmla="*/ 75614 h 2140610"/>
                <a:gd name="connsiteX4" fmla="*/ 756143 w 756143"/>
                <a:gd name="connsiteY4" fmla="*/ 2064996 h 2140610"/>
                <a:gd name="connsiteX5" fmla="*/ 680529 w 756143"/>
                <a:gd name="connsiteY5" fmla="*/ 2140610 h 2140610"/>
                <a:gd name="connsiteX6" fmla="*/ 75614 w 756143"/>
                <a:gd name="connsiteY6" fmla="*/ 2140610 h 2140610"/>
                <a:gd name="connsiteX7" fmla="*/ 0 w 756143"/>
                <a:gd name="connsiteY7" fmla="*/ 2064996 h 2140610"/>
                <a:gd name="connsiteX8" fmla="*/ 0 w 756143"/>
                <a:gd name="connsiteY8" fmla="*/ 75614 h 214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143" h="2140610">
                  <a:moveTo>
                    <a:pt x="0" y="75614"/>
                  </a:moveTo>
                  <a:cubicBezTo>
                    <a:pt x="0" y="33854"/>
                    <a:pt x="33854" y="0"/>
                    <a:pt x="75614" y="0"/>
                  </a:cubicBezTo>
                  <a:lnTo>
                    <a:pt x="680529" y="0"/>
                  </a:lnTo>
                  <a:cubicBezTo>
                    <a:pt x="722289" y="0"/>
                    <a:pt x="756143" y="33854"/>
                    <a:pt x="756143" y="75614"/>
                  </a:cubicBezTo>
                  <a:lnTo>
                    <a:pt x="756143" y="2064996"/>
                  </a:lnTo>
                  <a:cubicBezTo>
                    <a:pt x="756143" y="2106756"/>
                    <a:pt x="722289" y="2140610"/>
                    <a:pt x="680529" y="2140610"/>
                  </a:cubicBezTo>
                  <a:lnTo>
                    <a:pt x="75614" y="2140610"/>
                  </a:lnTo>
                  <a:cubicBezTo>
                    <a:pt x="33854" y="2140610"/>
                    <a:pt x="0" y="2106756"/>
                    <a:pt x="0" y="2064996"/>
                  </a:cubicBezTo>
                  <a:lnTo>
                    <a:pt x="0" y="75614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83107" tIns="83107" rIns="83107" bIns="8310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研訂華語文漢字、詞彙、語法之分級標準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410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568952" cy="48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搭配詞表的功能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079744" y="2543148"/>
            <a:ext cx="439544" cy="418503"/>
            <a:chOff x="2321273" y="2313484"/>
            <a:chExt cx="439544" cy="418503"/>
          </a:xfrm>
        </p:grpSpPr>
        <p:sp>
          <p:nvSpPr>
            <p:cNvPr id="6" name="橢圓 5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8" name="直線單箭頭接點 7"/>
          <p:cNvCxnSpPr>
            <a:stCxn id="6" idx="3"/>
          </p:cNvCxnSpPr>
          <p:nvPr/>
        </p:nvCxnSpPr>
        <p:spPr>
          <a:xfrm flipH="1">
            <a:off x="931818" y="2900363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6252635" y="2627796"/>
            <a:ext cx="439544" cy="461666"/>
            <a:chOff x="2321273" y="2313484"/>
            <a:chExt cx="439544" cy="461666"/>
          </a:xfrm>
        </p:grpSpPr>
        <p:sp>
          <p:nvSpPr>
            <p:cNvPr id="10" name="橢圓 9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2" name="直線單箭頭接點 11"/>
          <p:cNvCxnSpPr>
            <a:stCxn id="10" idx="3"/>
          </p:cNvCxnSpPr>
          <p:nvPr/>
        </p:nvCxnSpPr>
        <p:spPr>
          <a:xfrm flipH="1">
            <a:off x="6104709" y="2985011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9"/>
            <a:ext cx="7992888" cy="267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很</a:t>
            </a:r>
            <a:r>
              <a:rPr lang="zh-TW" altLang="en-US" dirty="0" smtClean="0"/>
              <a:t>」出現位置分布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從位置分布可知「很」最常出現在「漂亮」的前一個詞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467544" y="4308583"/>
            <a:ext cx="8136904" cy="3374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9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「很」和「漂亮」一起出現的例句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064896" cy="506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9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</a:t>
            </a:r>
            <a:endParaRPr lang="zh-TW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04" y="1340768"/>
            <a:ext cx="6984776" cy="480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4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參、語義場關聯詞系統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48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語義場關聯詞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語義場是在同一個語義系統中，在共時條件下，若干個具有共同義素的義位聚合起來的聚合體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語義</a:t>
            </a:r>
            <a:r>
              <a:rPr lang="zh-TW" altLang="en-US" dirty="0"/>
              <a:t>場必須在一個共同語義要素的支配下組成，例如</a:t>
            </a:r>
            <a:r>
              <a:rPr lang="zh-TW" altLang="en-US" dirty="0" smtClean="0"/>
              <a:t>在</a:t>
            </a:r>
            <a:r>
              <a:rPr lang="zh-TW" altLang="en-US" dirty="0"/>
              <a:t>「</a:t>
            </a:r>
            <a:r>
              <a:rPr lang="zh-TW" altLang="en-US" dirty="0" smtClean="0"/>
              <a:t>家畜</a:t>
            </a:r>
            <a:r>
              <a:rPr lang="zh-TW" altLang="en-US" dirty="0"/>
              <a:t>」</a:t>
            </a:r>
            <a:r>
              <a:rPr lang="zh-TW" altLang="en-US" dirty="0" smtClean="0"/>
              <a:t>這一</a:t>
            </a:r>
            <a:r>
              <a:rPr lang="zh-TW" altLang="en-US" dirty="0"/>
              <a:t>語義要素的支配下，</a:t>
            </a:r>
            <a:r>
              <a:rPr lang="zh-TW" altLang="en-US" dirty="0" smtClean="0"/>
              <a:t>由</a:t>
            </a:r>
            <a:r>
              <a:rPr lang="zh-TW" altLang="en-US" dirty="0"/>
              <a:t>「</a:t>
            </a:r>
            <a:r>
              <a:rPr lang="zh-TW" altLang="en-US" dirty="0" smtClean="0"/>
              <a:t>牛</a:t>
            </a:r>
            <a:r>
              <a:rPr lang="zh-TW" altLang="en-US" dirty="0"/>
              <a:t>、羊、馬、豬、</a:t>
            </a:r>
            <a:r>
              <a:rPr lang="zh-TW" altLang="en-US" dirty="0" smtClean="0"/>
              <a:t>騾</a:t>
            </a:r>
            <a:r>
              <a:rPr lang="zh-TW" altLang="en-US" dirty="0"/>
              <a:t>」</a:t>
            </a:r>
            <a:r>
              <a:rPr lang="zh-TW" altLang="en-US" dirty="0" smtClean="0"/>
              <a:t>等</a:t>
            </a:r>
            <a:r>
              <a:rPr lang="zh-TW" altLang="en-US" dirty="0"/>
              <a:t>構成了一個語義場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因此</a:t>
            </a:r>
            <a:r>
              <a:rPr lang="zh-TW" altLang="zh-TW" dirty="0"/>
              <a:t>，具相似結構之近義詞、反義詞可能歸屬於同一語義場。</a:t>
            </a:r>
            <a:endParaRPr lang="en-US" altLang="zh-TW" dirty="0" smtClean="0"/>
          </a:p>
          <a:p>
            <a:r>
              <a:rPr lang="zh-TW" altLang="en-US" dirty="0" smtClean="0"/>
              <a:t>語義場關聯詞系統：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自動從語料庫中計算出語義場關聯詞。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02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shanelynnwebsite-mid9n9g1q9y8tt.netdna-ssl.com/wp-content/uploads/2018/01/word-vector-space-similar-words-1024x6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4" y="1196752"/>
            <a:ext cx="8856984" cy="554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詞嵌入：語義場關聯詞的技術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73040" y="1159064"/>
            <a:ext cx="8153400" cy="4495800"/>
          </a:xfrm>
        </p:spPr>
        <p:txBody>
          <a:bodyPr/>
          <a:lstStyle/>
          <a:p>
            <a:r>
              <a:rPr lang="zh-TW" altLang="en-US" dirty="0" smtClean="0"/>
              <a:t>詞嵌入</a:t>
            </a:r>
            <a:r>
              <a:rPr lang="en-US" altLang="zh-TW" dirty="0" smtClean="0"/>
              <a:t>(word embedding)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444212" y="3166136"/>
            <a:ext cx="3096344" cy="129614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067944" y="2534064"/>
            <a:ext cx="2592288" cy="129614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27584" y="6370924"/>
            <a:ext cx="799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https</a:t>
            </a:r>
            <a:r>
              <a:rPr lang="en-US" altLang="zh-TW" dirty="0"/>
              <a:t>://www.shanelynn.ie/get-busy-with-word-embeddings-introduction/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796136" y="3164264"/>
            <a:ext cx="2592288" cy="129614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4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使用方法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484784"/>
            <a:ext cx="75914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2226298" y="2159292"/>
            <a:ext cx="439544" cy="418503"/>
            <a:chOff x="2321273" y="2313484"/>
            <a:chExt cx="439544" cy="418503"/>
          </a:xfrm>
        </p:grpSpPr>
        <p:sp>
          <p:nvSpPr>
            <p:cNvPr id="6" name="橢圓 5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8" name="直線單箭頭接點 7"/>
          <p:cNvCxnSpPr>
            <a:stCxn id="6" idx="3"/>
          </p:cNvCxnSpPr>
          <p:nvPr/>
        </p:nvCxnSpPr>
        <p:spPr>
          <a:xfrm flipH="1">
            <a:off x="2078372" y="2516507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1354374" y="4638327"/>
            <a:ext cx="439544" cy="461666"/>
            <a:chOff x="2321273" y="2313484"/>
            <a:chExt cx="439544" cy="461666"/>
          </a:xfrm>
        </p:grpSpPr>
        <p:sp>
          <p:nvSpPr>
            <p:cNvPr id="10" name="橢圓 9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2" name="直線單箭頭接點 11"/>
          <p:cNvCxnSpPr>
            <a:stCxn id="10" idx="3"/>
          </p:cNvCxnSpPr>
          <p:nvPr/>
        </p:nvCxnSpPr>
        <p:spPr>
          <a:xfrm flipH="1">
            <a:off x="1206448" y="4995542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5652120" y="2368543"/>
            <a:ext cx="1872208" cy="379676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9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man doing yoga exercise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請在語義場關聯詞系統中，找出和「廚房」相關的詞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084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8622" y="200234"/>
            <a:ext cx="8622210" cy="968999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建置應用語料庫</a:t>
            </a:r>
            <a:r>
              <a:rPr lang="en-US" altLang="zh-TW" sz="40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—</a:t>
            </a:r>
            <a:r>
              <a:rPr lang="zh-TW" altLang="en-US" sz="40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華語</a:t>
            </a:r>
            <a:r>
              <a:rPr lang="zh-TW" altLang="en-US" sz="40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文</a:t>
            </a:r>
            <a:r>
              <a:rPr lang="zh-TW" altLang="en-US" sz="4000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語料庫</a:t>
            </a:r>
            <a:r>
              <a:rPr lang="en-US" altLang="zh-TW" sz="4000" dirty="0" smtClean="0">
                <a:effectLst/>
                <a:latin typeface="+mn-lt"/>
                <a:ea typeface="Microsoft YaHei" panose="020B0503020204020204" pitchFamily="34" charset="-122"/>
                <a:cs typeface="Times New Roman" pitchFamily="18" charset="0"/>
              </a:rPr>
              <a:t>(</a:t>
            </a:r>
            <a:r>
              <a:rPr lang="en-US" altLang="zh-TW" sz="4000" dirty="0" err="1" smtClean="0">
                <a:effectLst/>
                <a:latin typeface="+mn-lt"/>
                <a:ea typeface="Microsoft YaHei" panose="020B0503020204020204" pitchFamily="34" charset="-122"/>
                <a:cs typeface="Times New Roman" pitchFamily="18" charset="0"/>
              </a:rPr>
              <a:t>COCT</a:t>
            </a:r>
            <a:r>
              <a:rPr lang="en-US" altLang="zh-TW" sz="4000" dirty="0" smtClean="0">
                <a:effectLst/>
                <a:latin typeface="+mn-lt"/>
                <a:ea typeface="Microsoft YaHei" panose="020B0503020204020204" pitchFamily="34" charset="-122"/>
                <a:cs typeface="Times New Roman" pitchFamily="18" charset="0"/>
              </a:rPr>
              <a:t>)</a:t>
            </a:r>
            <a:endParaRPr lang="zh-TW" altLang="en-US" sz="4000" dirty="0">
              <a:effectLst/>
              <a:latin typeface="+mn-lt"/>
              <a:ea typeface="Microsoft YaHei" panose="020B0503020204020204" pitchFamily="34" charset="-122"/>
            </a:endParaRPr>
          </a:p>
        </p:txBody>
      </p:sp>
      <p:sp>
        <p:nvSpPr>
          <p:cNvPr id="7" name="拱形 6"/>
          <p:cNvSpPr/>
          <p:nvPr/>
        </p:nvSpPr>
        <p:spPr>
          <a:xfrm>
            <a:off x="1907070" y="2131479"/>
            <a:ext cx="4530880" cy="4004075"/>
          </a:xfrm>
          <a:prstGeom prst="blockArc">
            <a:avLst>
              <a:gd name="adj1" fmla="val 11136026"/>
              <a:gd name="adj2" fmla="val 16714600"/>
              <a:gd name="adj3" fmla="val 4641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拱形 7"/>
          <p:cNvSpPr/>
          <p:nvPr/>
        </p:nvSpPr>
        <p:spPr>
          <a:xfrm>
            <a:off x="1983137" y="1908317"/>
            <a:ext cx="4530880" cy="3926370"/>
          </a:xfrm>
          <a:prstGeom prst="blockArc">
            <a:avLst>
              <a:gd name="adj1" fmla="val 4878913"/>
              <a:gd name="adj2" fmla="val 10403642"/>
              <a:gd name="adj3" fmla="val 4641"/>
            </a:avLst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拱形 8"/>
          <p:cNvSpPr/>
          <p:nvPr/>
        </p:nvSpPr>
        <p:spPr>
          <a:xfrm>
            <a:off x="2900701" y="1867758"/>
            <a:ext cx="4530880" cy="3895741"/>
          </a:xfrm>
          <a:prstGeom prst="blockArc">
            <a:avLst>
              <a:gd name="adj1" fmla="val 391233"/>
              <a:gd name="adj2" fmla="val 5834084"/>
              <a:gd name="adj3" fmla="val 4641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拱形 9"/>
          <p:cNvSpPr/>
          <p:nvPr/>
        </p:nvSpPr>
        <p:spPr>
          <a:xfrm>
            <a:off x="2882791" y="2153433"/>
            <a:ext cx="4530880" cy="3942817"/>
          </a:xfrm>
          <a:prstGeom prst="blockArc">
            <a:avLst>
              <a:gd name="adj1" fmla="val 15768845"/>
              <a:gd name="adj2" fmla="val 21235243"/>
              <a:gd name="adj3" fmla="val 4641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手繪多邊形 10"/>
          <p:cNvSpPr/>
          <p:nvPr/>
        </p:nvSpPr>
        <p:spPr>
          <a:xfrm>
            <a:off x="3559837" y="2981726"/>
            <a:ext cx="2238232" cy="2086151"/>
          </a:xfrm>
          <a:custGeom>
            <a:avLst/>
            <a:gdLst>
              <a:gd name="connsiteX0" fmla="*/ 0 w 2238232"/>
              <a:gd name="connsiteY0" fmla="*/ 1043076 h 2086151"/>
              <a:gd name="connsiteX1" fmla="*/ 1119116 w 2238232"/>
              <a:gd name="connsiteY1" fmla="*/ 0 h 2086151"/>
              <a:gd name="connsiteX2" fmla="*/ 2238232 w 2238232"/>
              <a:gd name="connsiteY2" fmla="*/ 1043076 h 2086151"/>
              <a:gd name="connsiteX3" fmla="*/ 1119116 w 2238232"/>
              <a:gd name="connsiteY3" fmla="*/ 2086152 h 2086151"/>
              <a:gd name="connsiteX4" fmla="*/ 0 w 2238232"/>
              <a:gd name="connsiteY4" fmla="*/ 1043076 h 208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232" h="2086151">
                <a:moveTo>
                  <a:pt x="0" y="1043076"/>
                </a:moveTo>
                <a:cubicBezTo>
                  <a:pt x="0" y="467001"/>
                  <a:pt x="501045" y="0"/>
                  <a:pt x="1119116" y="0"/>
                </a:cubicBezTo>
                <a:cubicBezTo>
                  <a:pt x="1737187" y="0"/>
                  <a:pt x="2238232" y="467001"/>
                  <a:pt x="2238232" y="1043076"/>
                </a:cubicBezTo>
                <a:cubicBezTo>
                  <a:pt x="2238232" y="1619151"/>
                  <a:pt x="1737187" y="2086152"/>
                  <a:pt x="1119116" y="2086152"/>
                </a:cubicBezTo>
                <a:cubicBezTo>
                  <a:pt x="501045" y="2086152"/>
                  <a:pt x="0" y="1619151"/>
                  <a:pt x="0" y="104307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3181" tIns="330910" rIns="353181" bIns="3309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華語文語料庫</a:t>
            </a:r>
            <a:r>
              <a:rPr lang="en-US" altLang="zh-TW" sz="20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Corpus of Contemporary Taiwanese Mandarin (COCT)</a:t>
            </a:r>
            <a:endParaRPr lang="zh-TW" altLang="en-US" sz="20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2882791" y="5175264"/>
            <a:ext cx="3537358" cy="1460306"/>
          </a:xfrm>
          <a:custGeom>
            <a:avLst/>
            <a:gdLst>
              <a:gd name="connsiteX0" fmla="*/ 0 w 3537358"/>
              <a:gd name="connsiteY0" fmla="*/ 730153 h 1460306"/>
              <a:gd name="connsiteX1" fmla="*/ 1768679 w 3537358"/>
              <a:gd name="connsiteY1" fmla="*/ 0 h 1460306"/>
              <a:gd name="connsiteX2" fmla="*/ 3537358 w 3537358"/>
              <a:gd name="connsiteY2" fmla="*/ 730153 h 1460306"/>
              <a:gd name="connsiteX3" fmla="*/ 1768679 w 3537358"/>
              <a:gd name="connsiteY3" fmla="*/ 1460306 h 1460306"/>
              <a:gd name="connsiteX4" fmla="*/ 0 w 3537358"/>
              <a:gd name="connsiteY4" fmla="*/ 730153 h 14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358" h="1460306">
                <a:moveTo>
                  <a:pt x="0" y="730153"/>
                </a:moveTo>
                <a:cubicBezTo>
                  <a:pt x="0" y="326901"/>
                  <a:pt x="791865" y="0"/>
                  <a:pt x="1768679" y="0"/>
                </a:cubicBezTo>
                <a:cubicBezTo>
                  <a:pt x="2745493" y="0"/>
                  <a:pt x="3537358" y="326901"/>
                  <a:pt x="3537358" y="730153"/>
                </a:cubicBezTo>
                <a:cubicBezTo>
                  <a:pt x="3537358" y="1133405"/>
                  <a:pt x="2745493" y="1460306"/>
                  <a:pt x="1768679" y="1460306"/>
                </a:cubicBezTo>
                <a:cubicBezTo>
                  <a:pt x="791865" y="1460306"/>
                  <a:pt x="0" y="1133405"/>
                  <a:pt x="0" y="73015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8514" tIns="244337" rIns="548514" bIns="24433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華語中介語語料 </a:t>
            </a:r>
            <a:endParaRPr lang="en-US" altLang="zh-TW" sz="2400" b="1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142</a:t>
            </a: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萬字</a:t>
            </a:r>
            <a:endPara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6027455" y="3272611"/>
            <a:ext cx="2257458" cy="1460306"/>
          </a:xfrm>
          <a:custGeom>
            <a:avLst/>
            <a:gdLst>
              <a:gd name="connsiteX0" fmla="*/ 0 w 2257458"/>
              <a:gd name="connsiteY0" fmla="*/ 730153 h 1460306"/>
              <a:gd name="connsiteX1" fmla="*/ 1128729 w 2257458"/>
              <a:gd name="connsiteY1" fmla="*/ 0 h 1460306"/>
              <a:gd name="connsiteX2" fmla="*/ 2257458 w 2257458"/>
              <a:gd name="connsiteY2" fmla="*/ 730153 h 1460306"/>
              <a:gd name="connsiteX3" fmla="*/ 1128729 w 2257458"/>
              <a:gd name="connsiteY3" fmla="*/ 1460306 h 1460306"/>
              <a:gd name="connsiteX4" fmla="*/ 0 w 2257458"/>
              <a:gd name="connsiteY4" fmla="*/ 730153 h 14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458" h="1460306">
                <a:moveTo>
                  <a:pt x="0" y="730153"/>
                </a:moveTo>
                <a:cubicBezTo>
                  <a:pt x="0" y="326901"/>
                  <a:pt x="505349" y="0"/>
                  <a:pt x="1128729" y="0"/>
                </a:cubicBezTo>
                <a:cubicBezTo>
                  <a:pt x="1752109" y="0"/>
                  <a:pt x="2257458" y="326901"/>
                  <a:pt x="2257458" y="730153"/>
                </a:cubicBezTo>
                <a:cubicBezTo>
                  <a:pt x="2257458" y="1133405"/>
                  <a:pt x="1752109" y="1460306"/>
                  <a:pt x="1128729" y="1460306"/>
                </a:cubicBezTo>
                <a:cubicBezTo>
                  <a:pt x="505349" y="1460306"/>
                  <a:pt x="0" y="1133405"/>
                  <a:pt x="0" y="73015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077" tIns="244337" rIns="361077" bIns="24433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雙語語料</a:t>
            </a:r>
            <a:endParaRPr lang="en-US" altLang="zh-TW" sz="2400" b="1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1,160</a:t>
            </a: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萬字</a:t>
            </a:r>
            <a:endPara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2835375" y="1274613"/>
            <a:ext cx="3687156" cy="1465066"/>
          </a:xfrm>
          <a:custGeom>
            <a:avLst/>
            <a:gdLst>
              <a:gd name="connsiteX0" fmla="*/ 0 w 3687156"/>
              <a:gd name="connsiteY0" fmla="*/ 732533 h 1465066"/>
              <a:gd name="connsiteX1" fmla="*/ 1843578 w 3687156"/>
              <a:gd name="connsiteY1" fmla="*/ 0 h 1465066"/>
              <a:gd name="connsiteX2" fmla="*/ 3687156 w 3687156"/>
              <a:gd name="connsiteY2" fmla="*/ 732533 h 1465066"/>
              <a:gd name="connsiteX3" fmla="*/ 1843578 w 3687156"/>
              <a:gd name="connsiteY3" fmla="*/ 1465066 h 1465066"/>
              <a:gd name="connsiteX4" fmla="*/ 0 w 3687156"/>
              <a:gd name="connsiteY4" fmla="*/ 732533 h 146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7156" h="1465066">
                <a:moveTo>
                  <a:pt x="0" y="732533"/>
                </a:moveTo>
                <a:cubicBezTo>
                  <a:pt x="0" y="327966"/>
                  <a:pt x="825398" y="0"/>
                  <a:pt x="1843578" y="0"/>
                </a:cubicBezTo>
                <a:cubicBezTo>
                  <a:pt x="2861758" y="0"/>
                  <a:pt x="3687156" y="327966"/>
                  <a:pt x="3687156" y="732533"/>
                </a:cubicBezTo>
                <a:cubicBezTo>
                  <a:pt x="3687156" y="1137100"/>
                  <a:pt x="2861758" y="1465066"/>
                  <a:pt x="1843578" y="1465066"/>
                </a:cubicBezTo>
                <a:cubicBezTo>
                  <a:pt x="825398" y="1465066"/>
                  <a:pt x="0" y="1137100"/>
                  <a:pt x="0" y="732533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0451" tIns="245034" rIns="570451" bIns="24503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書面語語料</a:t>
            </a:r>
            <a:endParaRPr lang="en-US" altLang="zh-TW" sz="2400" b="1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lang="zh-TW" sz="2400" b="1" kern="1200" dirty="0" smtClean="0">
                <a:effectLst/>
                <a:latin typeface="Times New Roman"/>
                <a:ea typeface="標楷體"/>
                <a:cs typeface="Times New Roman"/>
              </a:rPr>
              <a:t>億</a:t>
            </a:r>
            <a:r>
              <a:rPr lang="en-US" altLang="zh-TW" sz="2400" b="1" kern="1200" dirty="0" smtClean="0">
                <a:effectLst/>
                <a:latin typeface="Times New Roman"/>
                <a:ea typeface="標楷體"/>
                <a:cs typeface="Times New Roman"/>
              </a:rPr>
              <a:t>5</a:t>
            </a:r>
            <a:r>
              <a:rPr lang="en-GB" sz="2400" b="1" kern="1200" dirty="0" smtClean="0">
                <a:effectLst/>
                <a:latin typeface="Times New Roman"/>
                <a:ea typeface="標楷體"/>
              </a:rPr>
              <a:t>,000</a:t>
            </a: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萬字</a:t>
            </a:r>
            <a:endPara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932399" y="3283644"/>
            <a:ext cx="2428474" cy="1460306"/>
          </a:xfrm>
          <a:custGeom>
            <a:avLst/>
            <a:gdLst>
              <a:gd name="connsiteX0" fmla="*/ 0 w 2428474"/>
              <a:gd name="connsiteY0" fmla="*/ 730153 h 1460306"/>
              <a:gd name="connsiteX1" fmla="*/ 1214237 w 2428474"/>
              <a:gd name="connsiteY1" fmla="*/ 0 h 1460306"/>
              <a:gd name="connsiteX2" fmla="*/ 2428474 w 2428474"/>
              <a:gd name="connsiteY2" fmla="*/ 730153 h 1460306"/>
              <a:gd name="connsiteX3" fmla="*/ 1214237 w 2428474"/>
              <a:gd name="connsiteY3" fmla="*/ 1460306 h 1460306"/>
              <a:gd name="connsiteX4" fmla="*/ 0 w 2428474"/>
              <a:gd name="connsiteY4" fmla="*/ 730153 h 14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474" h="1460306">
                <a:moveTo>
                  <a:pt x="0" y="730153"/>
                </a:moveTo>
                <a:cubicBezTo>
                  <a:pt x="0" y="326901"/>
                  <a:pt x="543632" y="0"/>
                  <a:pt x="1214237" y="0"/>
                </a:cubicBezTo>
                <a:cubicBezTo>
                  <a:pt x="1884842" y="0"/>
                  <a:pt x="2428474" y="326901"/>
                  <a:pt x="2428474" y="730153"/>
                </a:cubicBezTo>
                <a:cubicBezTo>
                  <a:pt x="2428474" y="1133405"/>
                  <a:pt x="1884842" y="1460306"/>
                  <a:pt x="1214237" y="1460306"/>
                </a:cubicBezTo>
                <a:cubicBezTo>
                  <a:pt x="543632" y="1460306"/>
                  <a:pt x="0" y="1133405"/>
                  <a:pt x="0" y="73015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6122" tIns="244337" rIns="386122" bIns="24433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口語語料</a:t>
            </a:r>
            <a:endParaRPr lang="en-US" altLang="zh-TW" sz="2400" b="1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sz="2400" b="1" kern="1200" dirty="0" smtClean="0">
                <a:effectLst/>
                <a:latin typeface="Times New Roman"/>
                <a:ea typeface="標楷體"/>
              </a:rPr>
              <a:t>2,</a:t>
            </a:r>
            <a:r>
              <a:rPr lang="en-US" altLang="zh-TW" sz="2400" b="1" kern="1200" dirty="0" smtClean="0">
                <a:effectLst/>
                <a:latin typeface="Times New Roman"/>
                <a:ea typeface="標楷體"/>
              </a:rPr>
              <a:t>53</a:t>
            </a:r>
            <a:r>
              <a:rPr lang="en-GB" sz="2400" b="1" kern="1200" dirty="0" smtClean="0">
                <a:effectLst/>
                <a:latin typeface="Times New Roman"/>
                <a:ea typeface="標楷體"/>
              </a:rPr>
              <a:t>0</a:t>
            </a:r>
            <a:r>
              <a:rPr lang="zh-TW" altLang="en-US" sz="2400" b="1" kern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萬字</a:t>
            </a:r>
            <a:endPara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5D60DA8-43B6-4522-9FD3-91AEFA8EA61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7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不同語料，不同效果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3169602"/>
              </p:ext>
            </p:extLst>
          </p:nvPr>
        </p:nvGraphicFramePr>
        <p:xfrm>
          <a:off x="4788024" y="2132856"/>
          <a:ext cx="3960440" cy="37414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9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遠流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中國</a:t>
                      </a:r>
                      <a:br>
                        <a:rPr lang="zh-TW" altLang="en-US" sz="2000" u="none" strike="noStrike">
                          <a:effectLst/>
                        </a:rPr>
                      </a:br>
                      <a:r>
                        <a:rPr lang="zh-TW" altLang="en-US" sz="2000" u="none" strike="noStrike">
                          <a:effectLst/>
                        </a:rPr>
                        <a:t>時報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平衡</a:t>
                      </a:r>
                      <a:br>
                        <a:rPr lang="zh-TW" altLang="en-US" sz="2000" u="none" strike="noStrike">
                          <a:effectLst/>
                        </a:rPr>
                      </a:br>
                      <a:r>
                        <a:rPr lang="zh-TW" altLang="en-US" sz="2000" u="none" strike="noStrike">
                          <a:effectLst/>
                        </a:rPr>
                        <a:t>語料庫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CGW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浴室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房間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閂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化妝室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房門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如廁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沖澡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如廁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走動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浴室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洗手台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洗手台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樓下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房間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臥房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男廁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茶水間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更衣室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冰庫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走道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化妝室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女廁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躲進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洗手檯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飯廳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淋浴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0" y="2132856"/>
            <a:ext cx="3744416" cy="26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3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選擇不同分級標準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15006842"/>
              </p:ext>
            </p:extLst>
          </p:nvPr>
        </p:nvGraphicFramePr>
        <p:xfrm>
          <a:off x="5076056" y="1916832"/>
          <a:ext cx="3384375" cy="396044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073"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華測</a:t>
                      </a:r>
                      <a:br>
                        <a:rPr lang="zh-TW" altLang="en-US" sz="2000" u="none" strike="noStrike">
                          <a:effectLst/>
                        </a:rPr>
                      </a:br>
                      <a:r>
                        <a:rPr lang="zh-TW" altLang="en-US" sz="2000" u="none" strike="noStrike">
                          <a:effectLst/>
                        </a:rPr>
                        <a:t>八千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國教院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入門級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基礎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浴室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4,</a:t>
                      </a:r>
                      <a:r>
                        <a:rPr lang="zh-TW" altLang="en-US" sz="2000" u="none" strike="noStrike">
                          <a:effectLst/>
                        </a:rPr>
                        <a:t>基礎級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基礎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沖澡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洗手台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臥房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6,</a:t>
                      </a:r>
                      <a:r>
                        <a:rPr lang="zh-TW" altLang="en-US" sz="2000" u="none" strike="noStrike">
                          <a:effectLst/>
                        </a:rPr>
                        <a:t>高階級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4,</a:t>
                      </a:r>
                      <a:r>
                        <a:rPr lang="zh-TW" altLang="en-US" sz="2000" u="none" strike="noStrike">
                          <a:effectLst/>
                        </a:rPr>
                        <a:t>進階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入門級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基礎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化妝室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--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33675"/>
            <a:ext cx="29908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7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只看詞表收錄的詞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313420" cy="398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72" y="1432464"/>
            <a:ext cx="3994421" cy="493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負關聯詞的用途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語義向度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正關聯詞：加強語義向度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負關聯詞：減弱語義向度</a:t>
            </a:r>
            <a:endParaRPr lang="en-US" altLang="zh-TW" dirty="0" smtClean="0"/>
          </a:p>
          <a:p>
            <a:r>
              <a:rPr lang="zh-TW" altLang="en-US" dirty="0" smtClean="0"/>
              <a:t>例如：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中國時報：查「蘋果」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負相關：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「</a:t>
            </a:r>
            <a:r>
              <a:rPr lang="en-US" altLang="zh-TW" dirty="0" smtClean="0"/>
              <a:t>IPHONE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減弱「手機」的語義向度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93359"/>
              </p:ext>
            </p:extLst>
          </p:nvPr>
        </p:nvGraphicFramePr>
        <p:xfrm>
          <a:off x="5364088" y="3573016"/>
          <a:ext cx="1152128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橘子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Apple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iPhone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黑莓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iPad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IPHONE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IWATCH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IPAD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IPHONE5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81267"/>
              </p:ext>
            </p:extLst>
          </p:nvPr>
        </p:nvGraphicFramePr>
        <p:xfrm>
          <a:off x="7020272" y="3573016"/>
          <a:ext cx="1152128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橘子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蕃茄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大王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檸檬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菠菜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番茄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奇異果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橄欖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捲心菜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柑橘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4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負關聯</a:t>
            </a:r>
            <a:r>
              <a:rPr lang="zh-TW" altLang="en-US" b="1" dirty="0" smtClean="0"/>
              <a:t>詞的原理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1403648" y="2564904"/>
            <a:ext cx="2304256" cy="18002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1403648" y="4365104"/>
            <a:ext cx="2952328" cy="100811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93412" y="4149080"/>
            <a:ext cx="1107996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sz="3600" dirty="0"/>
              <a:t>蘋果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909445" y="3241058"/>
            <a:ext cx="80021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水果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40026" y="4564578"/>
            <a:ext cx="80021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手機</a:t>
            </a:r>
            <a:endParaRPr lang="zh-TW" altLang="en-US" sz="2400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3707904" y="2564904"/>
            <a:ext cx="2952328" cy="1008112"/>
          </a:xfrm>
          <a:prstGeom prst="straightConnector1">
            <a:avLst/>
          </a:prstGeom>
          <a:ln w="412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355976" y="3617404"/>
            <a:ext cx="2304256" cy="1800200"/>
          </a:xfrm>
          <a:prstGeom prst="straightConnector1">
            <a:avLst/>
          </a:prstGeom>
          <a:ln w="412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1475656" y="3573016"/>
            <a:ext cx="5256584" cy="7920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5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wo men performing karate near trees during day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2" y="0"/>
            <a:ext cx="9146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請使用語義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場關聯詞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系統查詢：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栽培、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黃牛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請使用「</a:t>
            </a:r>
            <a:r>
              <a:rPr lang="zh-TW" altLang="en-US" dirty="0" smtClean="0"/>
              <a:t>負</a:t>
            </a:r>
            <a:r>
              <a:rPr lang="zh-TW" altLang="en-US" dirty="0"/>
              <a:t>關聯</a:t>
            </a:r>
            <a:r>
              <a:rPr lang="zh-TW" altLang="en-US" dirty="0" smtClean="0"/>
              <a:t>詞」觀察不同的語義向度</a:t>
            </a:r>
            <a:endParaRPr lang="en-US" altLang="zh-TW" dirty="0" smtClean="0"/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栽培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400" dirty="0" smtClean="0">
                <a:latin typeface="+mj-ea"/>
              </a:rPr>
              <a:t>植物：</a:t>
            </a:r>
            <a:r>
              <a:rPr lang="en-US" altLang="zh-TW" sz="2400" dirty="0" smtClean="0">
                <a:latin typeface="+mj-ea"/>
              </a:rPr>
              <a:t>……</a:t>
            </a:r>
          </a:p>
          <a:p>
            <a:pPr lvl="2"/>
            <a:r>
              <a:rPr lang="zh-TW" altLang="en-US" sz="2400" dirty="0" smtClean="0">
                <a:latin typeface="+mj-ea"/>
              </a:rPr>
              <a:t>人才</a:t>
            </a:r>
            <a:r>
              <a:rPr lang="zh-TW" altLang="en-US" sz="2400" dirty="0">
                <a:latin typeface="+mj-ea"/>
              </a:rPr>
              <a:t>：</a:t>
            </a:r>
            <a:r>
              <a:rPr lang="en-US" altLang="zh-TW" sz="2400" dirty="0" smtClean="0">
                <a:latin typeface="+mj-ea"/>
              </a:rPr>
              <a:t>……</a:t>
            </a:r>
            <a:endParaRPr lang="en-US" altLang="zh-TW" sz="2400" dirty="0">
              <a:latin typeface="+mj-ea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pPr lvl="2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票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96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肆、</a:t>
            </a:r>
            <a:r>
              <a:rPr lang="zh-TW" altLang="en-US" dirty="0"/>
              <a:t>華英雙語索引典系統簡介</a:t>
            </a:r>
          </a:p>
        </p:txBody>
      </p:sp>
    </p:spTree>
    <p:extLst>
      <p:ext uri="{BB962C8B-B14F-4D97-AF65-F5344CB8AC3E}">
        <p14:creationId xmlns:p14="http://schemas.microsoft.com/office/powerpoint/2010/main" val="117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7615" y="1"/>
            <a:ext cx="7886700" cy="986118"/>
          </a:xfrm>
        </p:spPr>
        <p:txBody>
          <a:bodyPr/>
          <a:lstStyle/>
          <a:p>
            <a:r>
              <a:rPr lang="zh-TW" altLang="en-US" dirty="0"/>
              <a:t>國教院華英雙語索引典系統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83" y="1123016"/>
            <a:ext cx="7698627" cy="543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824753" y="1891552"/>
            <a:ext cx="6033247" cy="481404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482215" y="1959429"/>
            <a:ext cx="2150795" cy="206206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482215" y="3651379"/>
            <a:ext cx="2269899" cy="305421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直線圖說文字 2 4"/>
          <p:cNvSpPr/>
          <p:nvPr/>
        </p:nvSpPr>
        <p:spPr>
          <a:xfrm>
            <a:off x="2995237" y="914399"/>
            <a:ext cx="2070847" cy="869577"/>
          </a:xfrm>
          <a:prstGeom prst="borderCallout2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雙語例句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  <p:sp>
        <p:nvSpPr>
          <p:cNvPr id="9" name="直線圖說文字 2 8"/>
          <p:cNvSpPr/>
          <p:nvPr/>
        </p:nvSpPr>
        <p:spPr>
          <a:xfrm flipH="1">
            <a:off x="4975412" y="914398"/>
            <a:ext cx="2384612" cy="8695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0747"/>
              <a:gd name="adj6" fmla="val -32814"/>
            </a:avLst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自動對應翻譯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  <p:sp>
        <p:nvSpPr>
          <p:cNvPr id="10" name="直線圖說文字 2 9"/>
          <p:cNvSpPr/>
          <p:nvPr/>
        </p:nvSpPr>
        <p:spPr>
          <a:xfrm flipH="1">
            <a:off x="3639671" y="2644586"/>
            <a:ext cx="2775601" cy="8695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0747"/>
              <a:gd name="adj6" fmla="val -32814"/>
            </a:avLst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自動抽取搭配詞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3826" y="161366"/>
            <a:ext cx="7886700" cy="1021976"/>
          </a:xfrm>
        </p:spPr>
        <p:txBody>
          <a:bodyPr/>
          <a:lstStyle/>
          <a:p>
            <a:r>
              <a:rPr lang="zh-TW" altLang="en-US" dirty="0"/>
              <a:t>雙語索引</a:t>
            </a:r>
            <a:r>
              <a:rPr lang="zh-TW" altLang="en-US" dirty="0" smtClean="0"/>
              <a:t>典</a:t>
            </a:r>
            <a:r>
              <a:rPr lang="zh-TW" altLang="en-US" dirty="0"/>
              <a:t>：</a:t>
            </a:r>
            <a:r>
              <a:rPr lang="zh-TW" altLang="en-US" dirty="0" smtClean="0"/>
              <a:t>輔助寫作</a:t>
            </a:r>
            <a:r>
              <a:rPr lang="zh-TW" altLang="en-US" dirty="0"/>
              <a:t>教學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5145741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077698"/>
              </p:ext>
            </p:extLst>
          </p:nvPr>
        </p:nvGraphicFramePr>
        <p:xfrm>
          <a:off x="3683746" y="1600994"/>
          <a:ext cx="4501030" cy="4107180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272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自動對應翻譯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對應頻率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(269)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(139)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(107)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(93)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improvements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(57)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better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(18)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upgrading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(8)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(8)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reduce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progress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 (7)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81318" y="3003176"/>
            <a:ext cx="157778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改善</a:t>
            </a:r>
            <a:r>
              <a:rPr lang="zh-TW" altLang="en-US" sz="3200" b="1" dirty="0" smtClean="0">
                <a:solidFill>
                  <a:srgbClr val="00007A"/>
                </a:solidFill>
              </a:rPr>
              <a:t> 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2259106" y="1999129"/>
            <a:ext cx="1389529" cy="100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259106" y="3917576"/>
            <a:ext cx="1389529" cy="1783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語料庫</a:t>
            </a:r>
            <a:r>
              <a:rPr lang="zh-TW" altLang="zh-TW" dirty="0" smtClean="0"/>
              <a:t>整合</a:t>
            </a:r>
            <a:r>
              <a:rPr lang="zh-TW" altLang="zh-TW" dirty="0"/>
              <a:t>應用系統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556792"/>
            <a:ext cx="7886700" cy="520234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https://coct.naer.edu.tw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08" y="2204864"/>
            <a:ext cx="66421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1134408" y="1556792"/>
            <a:ext cx="4805083" cy="56477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8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7262" y="132043"/>
            <a:ext cx="7886700" cy="1096121"/>
          </a:xfrm>
        </p:spPr>
        <p:txBody>
          <a:bodyPr/>
          <a:lstStyle/>
          <a:p>
            <a:r>
              <a:rPr lang="zh-TW" altLang="en-US" dirty="0"/>
              <a:t>雙語索引典：輔助寫作教學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4098"/>
              </p:ext>
            </p:extLst>
          </p:nvPr>
        </p:nvGraphicFramePr>
        <p:xfrm>
          <a:off x="704477" y="1331829"/>
          <a:ext cx="2809688" cy="4933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改善 </a:t>
                      </a:r>
                      <a:r>
                        <a:rPr lang="en-US" altLang="zh-TW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Vt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ADV~]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大為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大幅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有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限期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0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C~]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以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N~]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情況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 err="1">
                          <a:solidFill>
                            <a:srgbClr val="5033FD"/>
                          </a:solidFill>
                          <a:effectLst/>
                        </a:rPr>
                        <a:t>Vt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致力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設法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19269"/>
              </p:ext>
            </p:extLst>
          </p:nvPr>
        </p:nvGraphicFramePr>
        <p:xfrm>
          <a:off x="4500283" y="1250763"/>
          <a:ext cx="2782794" cy="2613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8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改善 </a:t>
                      </a:r>
                      <a:r>
                        <a:rPr lang="en-US" altLang="zh-TW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[</a:t>
                      </a:r>
                      <a:r>
                        <a:rPr lang="en-US" altLang="zh-TW" sz="24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Vt</a:t>
                      </a:r>
                      <a:r>
                        <a:rPr lang="en-US" altLang="zh-TW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] </a:t>
                      </a:r>
                      <a:endParaRPr lang="en-US" altLang="zh-TW" sz="2400" b="1" i="0" u="none" strike="noStrike" dirty="0" smtClean="0">
                        <a:solidFill>
                          <a:srgbClr val="FF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[~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N]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生活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環境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體質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品質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交通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>
          <a:xfrm>
            <a:off x="511721" y="1311409"/>
            <a:ext cx="2150795" cy="4546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99247" y="1766047"/>
            <a:ext cx="2796988" cy="179294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842682" y="5163672"/>
            <a:ext cx="2796988" cy="120127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9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雙語索引典：輔助寫作教學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28650" y="1613647"/>
            <a:ext cx="7886700" cy="4563316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/>
              <a:t>「</a:t>
            </a:r>
            <a:r>
              <a:rPr lang="zh-TW" altLang="en-US" b="1" dirty="0" smtClean="0">
                <a:solidFill>
                  <a:srgbClr val="FF0000"/>
                </a:solidFill>
              </a:rPr>
              <a:t>大幅 改善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en-US" altLang="zh-TW" dirty="0"/>
              <a:t>Visa Requirements for Indonesia and Malaysia </a:t>
            </a:r>
            <a:r>
              <a:rPr lang="en-US" altLang="zh-TW" b="1" dirty="0">
                <a:solidFill>
                  <a:srgbClr val="5033FD"/>
                </a:solidFill>
              </a:rPr>
              <a:t>Greatly</a:t>
            </a:r>
            <a:r>
              <a:rPr lang="en-US" altLang="zh-TW" dirty="0">
                <a:solidFill>
                  <a:srgbClr val="5033FD"/>
                </a:solidFill>
              </a:rPr>
              <a:t> </a:t>
            </a:r>
            <a:r>
              <a:rPr lang="en-US" altLang="zh-TW" b="1" dirty="0" smtClean="0">
                <a:solidFill>
                  <a:srgbClr val="5033FD"/>
                </a:solidFill>
              </a:rPr>
              <a:t>Improved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申辦 印 馬 簽證 已 </a:t>
            </a:r>
            <a:r>
              <a:rPr lang="zh-TW" altLang="en-US" b="1" dirty="0" smtClean="0">
                <a:solidFill>
                  <a:srgbClr val="FF0000"/>
                </a:solidFill>
              </a:rPr>
              <a:t>大幅</a:t>
            </a:r>
            <a:r>
              <a:rPr lang="zh-TW" altLang="en-US" dirty="0" smtClean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err="1"/>
              <a:t>Kuo</a:t>
            </a:r>
            <a:r>
              <a:rPr lang="en-US" altLang="zh-TW" dirty="0"/>
              <a:t> says that farmers ' insurance has </a:t>
            </a:r>
            <a:r>
              <a:rPr lang="en-US" altLang="zh-TW" b="1" dirty="0">
                <a:solidFill>
                  <a:srgbClr val="5033FD"/>
                </a:solidFill>
              </a:rPr>
              <a:t>led to a great</a:t>
            </a:r>
            <a:r>
              <a:rPr lang="en-US" altLang="zh-TW" dirty="0">
                <a:solidFill>
                  <a:srgbClr val="5033FD"/>
                </a:solidFill>
              </a:rPr>
              <a:t> </a:t>
            </a:r>
            <a:r>
              <a:rPr lang="en-US" altLang="zh-TW" b="1" dirty="0">
                <a:solidFill>
                  <a:srgbClr val="5033FD"/>
                </a:solidFill>
              </a:rPr>
              <a:t>improvement</a:t>
            </a:r>
            <a:r>
              <a:rPr lang="en-US" altLang="zh-TW" dirty="0"/>
              <a:t> in medical habits in the countryside .</a:t>
            </a:r>
            <a:br>
              <a:rPr lang="en-US" altLang="zh-TW" dirty="0"/>
            </a:br>
            <a:r>
              <a:rPr lang="zh-TW" altLang="en-US" dirty="0" smtClean="0"/>
              <a:t>他 說 ： 農保 開辦 後 ， </a:t>
            </a:r>
            <a:r>
              <a:rPr lang="zh-TW" altLang="en-US" b="1" dirty="0" smtClean="0">
                <a:solidFill>
                  <a:srgbClr val="FF0000"/>
                </a:solidFill>
              </a:rPr>
              <a:t>大幅</a:t>
            </a:r>
            <a:r>
              <a:rPr lang="zh-TW" altLang="en-US" dirty="0" smtClean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r>
              <a:rPr lang="zh-TW" altLang="en-US" dirty="0" smtClean="0"/>
              <a:t> 了 偏遠 地區 農民 的 醫療 習慣 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Confirming these assertions is the survey sponsored by Time magazine , aimed at European CEOs , which found that the ROC product quality image had </a:t>
            </a:r>
            <a:r>
              <a:rPr lang="en-US" altLang="zh-TW" b="1" dirty="0" smtClean="0">
                <a:solidFill>
                  <a:srgbClr val="5033FD"/>
                </a:solidFill>
              </a:rPr>
              <a:t>greatly improved</a:t>
            </a:r>
            <a:r>
              <a:rPr lang="en-US" altLang="zh-TW" dirty="0" smtClean="0"/>
              <a:t> .</a:t>
            </a:r>
            <a:br>
              <a:rPr lang="en-US" altLang="zh-TW" dirty="0" smtClean="0"/>
            </a:br>
            <a:r>
              <a:rPr lang="zh-TW" altLang="en-US" dirty="0" smtClean="0"/>
              <a:t>值得 肯定 的 是 ， 美國 時代 雜誌 針對 歐洲 高階 主管 所 作 的 調查 發現 ， 台灣 產品 的 形象 已 有 </a:t>
            </a:r>
            <a:r>
              <a:rPr lang="zh-TW" altLang="en-US" b="1" dirty="0" smtClean="0">
                <a:solidFill>
                  <a:srgbClr val="FF0000"/>
                </a:solidFill>
              </a:rPr>
              <a:t>大幅</a:t>
            </a:r>
            <a:r>
              <a:rPr lang="zh-TW" altLang="en-US" dirty="0" smtClean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r>
              <a:rPr lang="zh-TW" altLang="en-US" dirty="0" smtClean="0"/>
              <a:t> 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021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9227"/>
          </a:xfrm>
        </p:spPr>
        <p:txBody>
          <a:bodyPr/>
          <a:lstStyle/>
          <a:p>
            <a:r>
              <a:rPr lang="zh-TW" altLang="en-US" b="1" dirty="0"/>
              <a:t>雙語索引典：輔助寫作教學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22612"/>
            <a:ext cx="7886700" cy="4554351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/>
              <a:t>「</a:t>
            </a:r>
            <a:r>
              <a:rPr lang="zh-TW" altLang="en-US" b="1" dirty="0" smtClean="0">
                <a:solidFill>
                  <a:srgbClr val="FF0000"/>
                </a:solidFill>
              </a:rPr>
              <a:t>設法</a:t>
            </a:r>
            <a:r>
              <a:rPr lang="zh-TW" altLang="en-US" dirty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r>
              <a:rPr lang="zh-TW" altLang="en-US" b="1" dirty="0" smtClean="0"/>
              <a:t>」</a:t>
            </a:r>
            <a:endParaRPr lang="en-US" altLang="zh-TW" b="1" dirty="0" smtClean="0"/>
          </a:p>
          <a:p>
            <a:pPr lvl="1"/>
            <a:r>
              <a:rPr lang="en-US" altLang="zh-TW" dirty="0"/>
              <a:t>We have to </a:t>
            </a:r>
            <a:r>
              <a:rPr lang="en-US" altLang="zh-TW" b="1" dirty="0">
                <a:solidFill>
                  <a:srgbClr val="5033FD"/>
                </a:solidFill>
              </a:rPr>
              <a:t>come up with ways to improve</a:t>
            </a:r>
            <a:r>
              <a:rPr lang="en-US" altLang="zh-TW" dirty="0"/>
              <a:t> all these .</a:t>
            </a:r>
            <a:br>
              <a:rPr lang="en-US" altLang="zh-TW" dirty="0"/>
            </a:br>
            <a:r>
              <a:rPr lang="zh-TW" altLang="en-US" dirty="0"/>
              <a:t>這些 都 亟需 </a:t>
            </a:r>
            <a:r>
              <a:rPr lang="zh-TW" altLang="en-US" b="1" dirty="0">
                <a:solidFill>
                  <a:srgbClr val="FF0000"/>
                </a:solidFill>
              </a:rPr>
              <a:t>設法</a:t>
            </a:r>
            <a:r>
              <a:rPr lang="zh-TW" altLang="en-US" dirty="0">
                <a:solidFill>
                  <a:srgbClr val="FF0000"/>
                </a:solidFill>
              </a:rPr>
              <a:t> </a:t>
            </a:r>
            <a:r>
              <a:rPr lang="zh-TW" altLang="en-US" b="1" dirty="0">
                <a:solidFill>
                  <a:srgbClr val="FF0000"/>
                </a:solidFill>
              </a:rPr>
              <a:t>改善</a:t>
            </a:r>
            <a:r>
              <a:rPr lang="zh-TW" altLang="en-US" dirty="0"/>
              <a:t> 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/>
              <a:t>We can 't avoid them for this reason ; we should </a:t>
            </a:r>
            <a:r>
              <a:rPr lang="en-US" altLang="zh-TW" b="1" dirty="0">
                <a:solidFill>
                  <a:srgbClr val="5033FD"/>
                </a:solidFill>
              </a:rPr>
              <a:t>find a way to improve</a:t>
            </a:r>
            <a:r>
              <a:rPr lang="en-US" altLang="zh-TW" dirty="0"/>
              <a:t> election practices . "</a:t>
            </a:r>
            <a:br>
              <a:rPr lang="en-US" altLang="zh-TW" dirty="0"/>
            </a:br>
            <a:r>
              <a:rPr lang="zh-TW" altLang="en-US" dirty="0"/>
              <a:t>顯然 我們 不能 因 這 個 理由 而 逃避 ， 而是 應該 </a:t>
            </a:r>
            <a:r>
              <a:rPr lang="zh-TW" altLang="en-US" b="1" dirty="0">
                <a:solidFill>
                  <a:srgbClr val="FF0000"/>
                </a:solidFill>
              </a:rPr>
              <a:t>設法</a:t>
            </a:r>
            <a:r>
              <a:rPr lang="zh-TW" altLang="en-US" dirty="0"/>
              <a:t> 去 </a:t>
            </a:r>
            <a:r>
              <a:rPr lang="zh-TW" altLang="en-US" b="1" dirty="0">
                <a:solidFill>
                  <a:srgbClr val="FF0000"/>
                </a:solidFill>
              </a:rPr>
              <a:t>改善</a:t>
            </a:r>
            <a:r>
              <a:rPr lang="zh-TW" altLang="en-US" dirty="0"/>
              <a:t> 選舉 風氣 。 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he </a:t>
            </a:r>
            <a:r>
              <a:rPr lang="en-US" altLang="zh-TW" dirty="0"/>
              <a:t>really wished he could</a:t>
            </a:r>
            <a:r>
              <a:rPr lang="en-US" altLang="zh-TW" b="1" dirty="0"/>
              <a:t> </a:t>
            </a:r>
            <a:r>
              <a:rPr lang="en-US" altLang="zh-TW" b="1" dirty="0">
                <a:solidFill>
                  <a:srgbClr val="5033FD"/>
                </a:solidFill>
              </a:rPr>
              <a:t>find a way to improve</a:t>
            </a:r>
            <a:r>
              <a:rPr lang="en-US" altLang="zh-TW" dirty="0"/>
              <a:t> the lives of those on the farms .</a:t>
            </a:r>
            <a:br>
              <a:rPr lang="en-US" altLang="zh-TW" dirty="0"/>
            </a:br>
            <a:r>
              <a:rPr lang="zh-TW" altLang="en-US" dirty="0" smtClean="0"/>
              <a:t>真 </a:t>
            </a:r>
            <a:r>
              <a:rPr lang="zh-TW" altLang="en-US" dirty="0"/>
              <a:t>希望 將來 能 </a:t>
            </a:r>
            <a:r>
              <a:rPr lang="zh-TW" altLang="en-US" b="1" dirty="0">
                <a:solidFill>
                  <a:srgbClr val="FF0000"/>
                </a:solidFill>
              </a:rPr>
              <a:t>設法</a:t>
            </a:r>
            <a:r>
              <a:rPr lang="zh-TW" altLang="en-US" dirty="0">
                <a:solidFill>
                  <a:srgbClr val="FF0000"/>
                </a:solidFill>
              </a:rPr>
              <a:t> </a:t>
            </a:r>
            <a:r>
              <a:rPr lang="zh-TW" altLang="en-US" b="1" dirty="0">
                <a:solidFill>
                  <a:srgbClr val="FF0000"/>
                </a:solidFill>
              </a:rPr>
              <a:t>改善</a:t>
            </a:r>
            <a:r>
              <a:rPr lang="zh-TW" altLang="en-US" dirty="0"/>
              <a:t> 農民 生活 。</a:t>
            </a:r>
          </a:p>
        </p:txBody>
      </p:sp>
    </p:spTree>
    <p:extLst>
      <p:ext uri="{BB962C8B-B14F-4D97-AF65-F5344CB8AC3E}">
        <p14:creationId xmlns:p14="http://schemas.microsoft.com/office/powerpoint/2010/main" val="21598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ree person riding skateboards downhill during day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請用雙</a:t>
            </a:r>
            <a:r>
              <a:rPr lang="zh-TW" altLang="en-US" dirty="0"/>
              <a:t>語索引典</a:t>
            </a:r>
            <a:r>
              <a:rPr lang="zh-TW" altLang="en-US" dirty="0" smtClean="0"/>
              <a:t>系統</a:t>
            </a:r>
            <a:r>
              <a:rPr lang="zh-TW" altLang="en-US" dirty="0"/>
              <a:t>觀察「調查」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A. </a:t>
            </a:r>
            <a:r>
              <a:rPr lang="zh-TW" altLang="en-US" dirty="0" smtClean="0"/>
              <a:t>觀察例句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B. </a:t>
            </a:r>
            <a:r>
              <a:rPr lang="zh-TW" altLang="en-US" dirty="0" smtClean="0"/>
              <a:t>觀察自動對應翻譯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C. </a:t>
            </a:r>
            <a:r>
              <a:rPr lang="zh-TW" altLang="en-US" dirty="0" smtClean="0"/>
              <a:t>觀察自動抽取搭配詞</a:t>
            </a:r>
            <a:endParaRPr lang="en-US" altLang="zh-TW" dirty="0" smtClean="0"/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請觀察</a:t>
            </a:r>
            <a:r>
              <a:rPr lang="zh-TW" altLang="en-US" dirty="0"/>
              <a:t>「調查</a:t>
            </a:r>
            <a:r>
              <a:rPr lang="zh-TW" altLang="en-US" dirty="0" smtClean="0"/>
              <a:t>」與常用搭配的翻譯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</a:t>
            </a:r>
            <a:r>
              <a:rPr lang="zh-TW" altLang="en-US" dirty="0"/>
              <a:t>田野 </a:t>
            </a:r>
            <a:r>
              <a:rPr lang="zh-TW" altLang="en-US" dirty="0" smtClean="0"/>
              <a:t>調查、調查  顯示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97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雙語索引典</a:t>
            </a:r>
            <a:r>
              <a:rPr lang="zh-TW" altLang="en-US" b="1" dirty="0" smtClean="0"/>
              <a:t>：</a:t>
            </a:r>
            <a:r>
              <a:rPr lang="zh-TW" altLang="en-US" dirty="0" smtClean="0"/>
              <a:t>可補辭典</a:t>
            </a:r>
            <a:r>
              <a:rPr lang="zh-TW" altLang="en-US" dirty="0"/>
              <a:t>之</a:t>
            </a:r>
            <a:r>
              <a:rPr lang="zh-TW" altLang="en-US" dirty="0" smtClean="0"/>
              <a:t>不足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66464" y="1477536"/>
            <a:ext cx="7505936" cy="1303392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辭典只提供制式</a:t>
            </a:r>
            <a:r>
              <a:rPr lang="zh-TW" altLang="en-US" sz="2800" dirty="0" smtClean="0"/>
              <a:t>翻譯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                      YAHOO </a:t>
            </a:r>
            <a:r>
              <a:rPr lang="zh-TW" altLang="en-US" sz="2000" dirty="0" smtClean="0"/>
              <a:t>奇摩字典對 </a:t>
            </a:r>
            <a:r>
              <a:rPr lang="en-US" altLang="zh-TW" sz="2000" dirty="0" smtClean="0"/>
              <a:t>lock </a:t>
            </a:r>
            <a:r>
              <a:rPr lang="zh-TW" altLang="en-US" sz="2000" dirty="0" smtClean="0"/>
              <a:t>的解釋</a:t>
            </a:r>
            <a:endParaRPr lang="zh-TW" altLang="en-US" sz="20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200650" cy="2124075"/>
          </a:xfrm>
          <a:prstGeom prst="rect">
            <a:avLst/>
          </a:prstGeom>
          <a:noFill/>
          <a:ln>
            <a:noFill/>
          </a:ln>
          <a:effectLst>
            <a:outerShdw blurRad="292100" dist="38100" dir="5400000" sx="109000" sy="109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1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</a:t>
            </a:r>
            <a:r>
              <a:rPr lang="zh-TW" altLang="en-US" dirty="0"/>
              <a:t>辭典之不足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2647950" cy="2543175"/>
          </a:xfrm>
          <a:prstGeom prst="rect">
            <a:avLst/>
          </a:prstGeom>
          <a:noFill/>
          <a:ln>
            <a:noFill/>
          </a:ln>
          <a:effectLst>
            <a:outerShdw blurRad="266700" dist="38100" dir="2700000" sx="104000" sy="104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41" y="1772824"/>
            <a:ext cx="7096125" cy="1647825"/>
          </a:xfrm>
          <a:prstGeom prst="rect">
            <a:avLst/>
          </a:prstGeom>
          <a:noFill/>
          <a:ln>
            <a:noFill/>
          </a:ln>
          <a:effectLst>
            <a:outerShdw blurRad="2159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41" y="4249632"/>
            <a:ext cx="7010400" cy="1943100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-108519" y="2060879"/>
            <a:ext cx="1080120" cy="53585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7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翻譯研究：以被動式之翻譯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4" y="1455415"/>
            <a:ext cx="7286625" cy="2333625"/>
          </a:xfrm>
          <a:prstGeom prst="rect">
            <a:avLst/>
          </a:prstGeom>
          <a:noFill/>
          <a:ln>
            <a:noFill/>
          </a:ln>
          <a:effectLst>
            <a:outerShdw blurRad="3302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96" y="3943149"/>
            <a:ext cx="7191375" cy="1362075"/>
          </a:xfrm>
          <a:prstGeom prst="rect">
            <a:avLst/>
          </a:prstGeom>
          <a:noFill/>
          <a:ln>
            <a:noFill/>
          </a:ln>
          <a:effectLst>
            <a:outerShdw blurRad="304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22" y="5517232"/>
            <a:ext cx="7134225" cy="1114425"/>
          </a:xfrm>
          <a:prstGeom prst="rect">
            <a:avLst/>
          </a:prstGeom>
          <a:noFill/>
          <a:ln>
            <a:noFill/>
          </a:ln>
          <a:effectLst>
            <a:outerShdw blurRad="2413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3203849" y="1693180"/>
            <a:ext cx="1800200" cy="42375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0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近義詞觀察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1655096" cy="604663"/>
          </a:xfrm>
        </p:spPr>
        <p:txBody>
          <a:bodyPr/>
          <a:lstStyle/>
          <a:p>
            <a:r>
              <a:rPr lang="en-US" altLang="zh-TW" dirty="0" smtClean="0"/>
              <a:t>confirm</a:t>
            </a:r>
            <a:endParaRPr lang="zh-TW" alt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3"/>
            <a:ext cx="1152128" cy="214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14007"/>
            <a:ext cx="1534532" cy="214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644008" y="1609344"/>
            <a:ext cx="1655096" cy="6046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說服</a:t>
            </a:r>
            <a:endParaRPr lang="zh-TW" altLang="en-US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2"/>
            <a:ext cx="1008112" cy="190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2304292" y="1609343"/>
            <a:ext cx="1655096" cy="604663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convince</a:t>
            </a:r>
            <a:endParaRPr lang="zh-TW" altLang="en-US" dirty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4861"/>
            <a:ext cx="1152128" cy="23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6392236" y="1484784"/>
            <a:ext cx="1655096" cy="6046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feeling</a:t>
            </a:r>
            <a:endParaRPr lang="zh-TW" altLang="en-US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516672" y="4725144"/>
            <a:ext cx="7727736" cy="108012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練習：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請</a:t>
            </a:r>
            <a:r>
              <a:rPr lang="zh-TW" altLang="en-US" dirty="0"/>
              <a:t>和</a:t>
            </a:r>
            <a:r>
              <a:rPr lang="zh-TW" altLang="en-US" dirty="0" smtClean="0"/>
              <a:t>語義</a:t>
            </a:r>
            <a:r>
              <a:rPr lang="zh-TW" altLang="en-US" dirty="0"/>
              <a:t>場關聯</a:t>
            </a:r>
            <a:r>
              <a:rPr lang="zh-TW" altLang="en-US" dirty="0" smtClean="0"/>
              <a:t>詞系統比較，所得近義詞有何不同？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2394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rson surfing using white surf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7659687" cy="11684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貳、國教院索引典系統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請在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系統中觀察下列詞的同義詞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證實、說服、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請比較在語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場關聯詞系統中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查詢的同義詞有何不同？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40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雙語索引</a:t>
            </a:r>
            <a:r>
              <a:rPr lang="zh-TW" altLang="en-US" dirty="0" smtClean="0"/>
              <a:t>典的限制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dirty="0" smtClean="0"/>
              <a:t>句對應、詞對應、自動對應翻譯、搭配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都是 </a:t>
            </a:r>
            <a:r>
              <a:rPr lang="en-US" altLang="zh-TW" dirty="0" smtClean="0"/>
              <a:t>NLP </a:t>
            </a:r>
            <a:r>
              <a:rPr lang="zh-TW" altLang="en-US" dirty="0" smtClean="0"/>
              <a:t>技術自動產生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無法達到百分之百正確率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使用者必須自行判斷正確性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93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伍</a:t>
            </a:r>
            <a:r>
              <a:rPr lang="zh-TW" altLang="en-US" dirty="0" smtClean="0"/>
              <a:t>、例句編輯系統的應用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87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詞彙難度的觀察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目的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找出例句中太難的詞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取代成難度較低的詞</a:t>
            </a:r>
            <a:endParaRPr lang="en-US" altLang="zh-TW" dirty="0" smtClean="0"/>
          </a:p>
          <a:p>
            <a:r>
              <a:rPr lang="zh-TW" altLang="en-US" dirty="0" smtClean="0"/>
              <a:t>方法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工具 </a:t>
            </a:r>
            <a:endParaRPr lang="en-US" altLang="zh-TW" dirty="0" smtClean="0"/>
          </a:p>
          <a:p>
            <a:pPr lvl="2"/>
            <a:r>
              <a:rPr lang="zh-TW" altLang="en-US" dirty="0"/>
              <a:t>例句編輯系統：</a:t>
            </a:r>
            <a:r>
              <a:rPr lang="en-US" altLang="zh-TW" dirty="0" smtClean="0"/>
              <a:t>http</a:t>
            </a:r>
            <a:r>
              <a:rPr lang="en-US" altLang="zh-TW" dirty="0"/>
              <a:t>://</a:t>
            </a:r>
            <a:r>
              <a:rPr lang="en-US" altLang="zh-TW" dirty="0" smtClean="0"/>
              <a:t>coct.naer.edu.tw/sentedit</a:t>
            </a:r>
          </a:p>
          <a:p>
            <a:pPr lvl="2"/>
            <a:r>
              <a:rPr lang="zh-TW" altLang="en-US" dirty="0" smtClean="0"/>
              <a:t>語義場關聯詞查詢：</a:t>
            </a:r>
            <a:r>
              <a:rPr lang="en-US" altLang="zh-TW" dirty="0"/>
              <a:t>http://</a:t>
            </a:r>
            <a:r>
              <a:rPr lang="en-US" altLang="zh-TW" dirty="0" smtClean="0"/>
              <a:t>coct.naer.edu.tw/word2vec</a:t>
            </a:r>
          </a:p>
        </p:txBody>
      </p:sp>
    </p:spTree>
    <p:extLst>
      <p:ext uri="{BB962C8B-B14F-4D97-AF65-F5344CB8AC3E}">
        <p14:creationId xmlns:p14="http://schemas.microsoft.com/office/powerpoint/2010/main" val="571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4" y="1412588"/>
            <a:ext cx="4940778" cy="538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國教院例句編輯輔助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123728" y="1265403"/>
            <a:ext cx="439544" cy="418503"/>
            <a:chOff x="2321273" y="2313484"/>
            <a:chExt cx="439544" cy="418503"/>
          </a:xfrm>
        </p:grpSpPr>
        <p:sp>
          <p:nvSpPr>
            <p:cNvPr id="6" name="橢圓 5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8" name="直線單箭頭接點 7"/>
          <p:cNvCxnSpPr>
            <a:stCxn id="6" idx="3"/>
          </p:cNvCxnSpPr>
          <p:nvPr/>
        </p:nvCxnSpPr>
        <p:spPr>
          <a:xfrm flipH="1">
            <a:off x="1975802" y="1622618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3131840" y="1245387"/>
            <a:ext cx="439544" cy="461666"/>
            <a:chOff x="2321273" y="2313484"/>
            <a:chExt cx="439544" cy="461666"/>
          </a:xfrm>
        </p:grpSpPr>
        <p:sp>
          <p:nvSpPr>
            <p:cNvPr id="10" name="橢圓 9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2" name="直線單箭頭接點 11"/>
          <p:cNvCxnSpPr>
            <a:stCxn id="10" idx="3"/>
          </p:cNvCxnSpPr>
          <p:nvPr/>
        </p:nvCxnSpPr>
        <p:spPr>
          <a:xfrm flipH="1">
            <a:off x="2983914" y="1602602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2343500" y="5733256"/>
            <a:ext cx="439544" cy="461666"/>
            <a:chOff x="2321273" y="2313484"/>
            <a:chExt cx="439544" cy="461666"/>
          </a:xfrm>
        </p:grpSpPr>
        <p:sp>
          <p:nvSpPr>
            <p:cNvPr id="14" name="橢圓 13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4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6" name="直線單箭頭接點 15"/>
          <p:cNvCxnSpPr>
            <a:stCxn id="14" idx="3"/>
          </p:cNvCxnSpPr>
          <p:nvPr/>
        </p:nvCxnSpPr>
        <p:spPr>
          <a:xfrm flipH="1">
            <a:off x="2195574" y="6090471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5286342" y="1988840"/>
            <a:ext cx="439544" cy="461666"/>
            <a:chOff x="2321273" y="2313484"/>
            <a:chExt cx="439544" cy="461666"/>
          </a:xfrm>
        </p:grpSpPr>
        <p:sp>
          <p:nvSpPr>
            <p:cNvPr id="18" name="橢圓 17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3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0" name="直線單箭頭接點 19"/>
          <p:cNvCxnSpPr>
            <a:stCxn id="18" idx="3"/>
          </p:cNvCxnSpPr>
          <p:nvPr/>
        </p:nvCxnSpPr>
        <p:spPr>
          <a:xfrm flipH="1">
            <a:off x="5138416" y="2346055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0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詞彙分級標記</a:t>
            </a:r>
            <a:endParaRPr lang="zh-TW" alt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56292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19" y="2204864"/>
            <a:ext cx="2914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8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6" y="1412776"/>
            <a:ext cx="7924931" cy="52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語義場關聯詞查詢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833622" y="1627299"/>
            <a:ext cx="439544" cy="418503"/>
            <a:chOff x="2321273" y="2313484"/>
            <a:chExt cx="439544" cy="418503"/>
          </a:xfrm>
        </p:grpSpPr>
        <p:sp>
          <p:nvSpPr>
            <p:cNvPr id="11" name="橢圓 10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3" name="直線單箭頭接點 12"/>
          <p:cNvCxnSpPr>
            <a:stCxn id="11" idx="3"/>
          </p:cNvCxnSpPr>
          <p:nvPr/>
        </p:nvCxnSpPr>
        <p:spPr>
          <a:xfrm flipH="1">
            <a:off x="1685696" y="1984514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1708512" y="3220155"/>
            <a:ext cx="439544" cy="461666"/>
            <a:chOff x="2321273" y="2313484"/>
            <a:chExt cx="439544" cy="461666"/>
          </a:xfrm>
        </p:grpSpPr>
        <p:sp>
          <p:nvSpPr>
            <p:cNvPr id="15" name="橢圓 14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7" name="直線單箭頭接點 16"/>
          <p:cNvCxnSpPr>
            <a:stCxn id="15" idx="3"/>
          </p:cNvCxnSpPr>
          <p:nvPr/>
        </p:nvCxnSpPr>
        <p:spPr>
          <a:xfrm flipH="1">
            <a:off x="1560586" y="3577370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1833622" y="4218345"/>
            <a:ext cx="439544" cy="461666"/>
            <a:chOff x="2321273" y="2313484"/>
            <a:chExt cx="439544" cy="461666"/>
          </a:xfrm>
        </p:grpSpPr>
        <p:sp>
          <p:nvSpPr>
            <p:cNvPr id="19" name="橢圓 18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3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1" name="直線單箭頭接點 20"/>
          <p:cNvCxnSpPr>
            <a:stCxn id="19" idx="3"/>
          </p:cNvCxnSpPr>
          <p:nvPr/>
        </p:nvCxnSpPr>
        <p:spPr>
          <a:xfrm flipH="1">
            <a:off x="1685696" y="4575560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/>
          <p:cNvGrpSpPr/>
          <p:nvPr/>
        </p:nvGrpSpPr>
        <p:grpSpPr>
          <a:xfrm>
            <a:off x="3624317" y="2420888"/>
            <a:ext cx="439544" cy="461666"/>
            <a:chOff x="2321273" y="2313484"/>
            <a:chExt cx="439544" cy="461666"/>
          </a:xfrm>
        </p:grpSpPr>
        <p:sp>
          <p:nvSpPr>
            <p:cNvPr id="23" name="橢圓 22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4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5" name="直線單箭頭接點 24"/>
          <p:cNvCxnSpPr>
            <a:stCxn id="23" idx="3"/>
          </p:cNvCxnSpPr>
          <p:nvPr/>
        </p:nvCxnSpPr>
        <p:spPr>
          <a:xfrm flipH="1">
            <a:off x="3476391" y="2778103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如何出作業或考題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看到同學玩得</a:t>
            </a:r>
            <a:r>
              <a:rPr lang="zh-TW" altLang="en-US" dirty="0" smtClean="0"/>
              <a:t>如此</a:t>
            </a:r>
            <a:r>
              <a:rPr lang="en-US" altLang="zh-TW" dirty="0" smtClean="0"/>
              <a:t>____</a:t>
            </a:r>
            <a:r>
              <a:rPr lang="zh-TW" altLang="en-US" dirty="0" smtClean="0"/>
              <a:t>，</a:t>
            </a:r>
            <a:r>
              <a:rPr lang="zh-TW" altLang="en-US" dirty="0"/>
              <a:t>我覺得這樣</a:t>
            </a:r>
            <a:r>
              <a:rPr lang="zh-TW" altLang="en-US" dirty="0" smtClean="0"/>
              <a:t>的活動</a:t>
            </a:r>
            <a:r>
              <a:rPr lang="zh-TW" altLang="en-US" dirty="0"/>
              <a:t>很有意義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高興</a:t>
            </a:r>
            <a:endParaRPr lang="zh-TW" altLang="en-US" strike="sngStrike" dirty="0"/>
          </a:p>
          <a:p>
            <a:pPr lvl="2"/>
            <a:r>
              <a:rPr lang="zh-TW" altLang="en-US" dirty="0"/>
              <a:t>榮幸	</a:t>
            </a:r>
            <a:r>
              <a:rPr lang="en-US" altLang="zh-TW" dirty="0"/>
              <a:t>0.6006	6,</a:t>
            </a:r>
            <a:r>
              <a:rPr lang="zh-TW" altLang="en-US" dirty="0"/>
              <a:t>高</a:t>
            </a:r>
            <a:r>
              <a:rPr lang="zh-TW" altLang="en-US" dirty="0" smtClean="0"/>
              <a:t>階級</a:t>
            </a:r>
            <a:endParaRPr lang="en-US" altLang="zh-TW" dirty="0"/>
          </a:p>
          <a:p>
            <a:pPr lvl="2"/>
            <a:r>
              <a:rPr lang="zh-TW" altLang="en-US" dirty="0"/>
              <a:t>幸運	</a:t>
            </a:r>
            <a:r>
              <a:rPr lang="en-US" altLang="zh-TW" dirty="0"/>
              <a:t>0.5118	5,</a:t>
            </a:r>
            <a:r>
              <a:rPr lang="zh-TW" altLang="en-US" dirty="0"/>
              <a:t>進</a:t>
            </a:r>
            <a:r>
              <a:rPr lang="zh-TW" altLang="en-US" dirty="0" smtClean="0"/>
              <a:t>階級</a:t>
            </a:r>
            <a:endParaRPr lang="en-US" altLang="zh-TW" dirty="0"/>
          </a:p>
          <a:p>
            <a:pPr lvl="2"/>
            <a:r>
              <a:rPr lang="zh-TW" altLang="en-US" dirty="0"/>
              <a:t>慚愧	</a:t>
            </a:r>
            <a:r>
              <a:rPr lang="en-US" altLang="zh-TW" dirty="0"/>
              <a:t>0.4881	6,</a:t>
            </a:r>
            <a:r>
              <a:rPr lang="zh-TW" altLang="en-US" dirty="0"/>
              <a:t>高階級</a:t>
            </a:r>
          </a:p>
          <a:p>
            <a:pPr lvl="2"/>
            <a:r>
              <a:rPr lang="zh-TW" altLang="en-US" dirty="0"/>
              <a:t>得意	</a:t>
            </a:r>
            <a:r>
              <a:rPr lang="en-US" altLang="zh-TW" dirty="0"/>
              <a:t>0.4841	5,</a:t>
            </a:r>
            <a:r>
              <a:rPr lang="zh-TW" altLang="en-US" dirty="0"/>
              <a:t>進階級</a:t>
            </a:r>
          </a:p>
          <a:p>
            <a:pPr lvl="2"/>
            <a:r>
              <a:rPr lang="zh-TW" altLang="en-US" dirty="0"/>
              <a:t>難過	</a:t>
            </a:r>
            <a:r>
              <a:rPr lang="en-US" altLang="zh-TW" dirty="0"/>
              <a:t>0.4763	4,</a:t>
            </a:r>
            <a:r>
              <a:rPr lang="zh-TW" altLang="en-US" dirty="0"/>
              <a:t>基礎級</a:t>
            </a:r>
          </a:p>
          <a:p>
            <a:pPr lvl="2"/>
            <a:r>
              <a:rPr lang="zh-TW" altLang="en-US" dirty="0" smtClean="0"/>
              <a:t>光榮</a:t>
            </a:r>
            <a:r>
              <a:rPr lang="zh-TW" altLang="en-US" dirty="0"/>
              <a:t>	</a:t>
            </a:r>
            <a:r>
              <a:rPr lang="en-US" altLang="zh-TW" dirty="0"/>
              <a:t>0.4542	6,</a:t>
            </a:r>
            <a:r>
              <a:rPr lang="zh-TW" altLang="en-US" dirty="0"/>
              <a:t>高階級</a:t>
            </a:r>
          </a:p>
          <a:p>
            <a:pPr lvl="2"/>
            <a:r>
              <a:rPr lang="zh-TW" altLang="en-US" dirty="0"/>
              <a:t>驕傲	</a:t>
            </a:r>
            <a:r>
              <a:rPr lang="en-US" altLang="zh-TW" dirty="0"/>
              <a:t>0.4538	5,</a:t>
            </a:r>
            <a:r>
              <a:rPr lang="zh-TW" altLang="en-US" dirty="0"/>
              <a:t>進階級</a:t>
            </a:r>
          </a:p>
          <a:p>
            <a:pPr lvl="2"/>
            <a:r>
              <a:rPr lang="zh-TW" altLang="en-US" dirty="0" smtClean="0"/>
              <a:t>驚訝</a:t>
            </a:r>
            <a:r>
              <a:rPr lang="zh-TW" altLang="en-US" dirty="0"/>
              <a:t>	</a:t>
            </a:r>
            <a:r>
              <a:rPr lang="en-US" altLang="zh-TW" dirty="0"/>
              <a:t>0.4485	5,</a:t>
            </a:r>
            <a:r>
              <a:rPr lang="zh-TW" altLang="en-US" dirty="0"/>
              <a:t>進階級</a:t>
            </a:r>
          </a:p>
          <a:p>
            <a:pPr lvl="2"/>
            <a:r>
              <a:rPr lang="zh-TW" altLang="en-US" dirty="0"/>
              <a:t>抱歉	</a:t>
            </a:r>
            <a:r>
              <a:rPr lang="en-US" altLang="zh-TW" dirty="0"/>
              <a:t>0.4419	7,</a:t>
            </a:r>
            <a:r>
              <a:rPr lang="zh-TW" altLang="en-US" dirty="0"/>
              <a:t>流利級</a:t>
            </a:r>
          </a:p>
          <a:p>
            <a:pPr lvl="2"/>
            <a:r>
              <a:rPr lang="zh-TW" altLang="en-US" dirty="0" smtClean="0"/>
              <a:t>懊惱</a:t>
            </a:r>
            <a:r>
              <a:rPr lang="zh-TW" altLang="en-US" dirty="0"/>
              <a:t>	</a:t>
            </a:r>
            <a:r>
              <a:rPr lang="en-US" altLang="zh-TW" dirty="0"/>
              <a:t>0.4385	7,</a:t>
            </a:r>
            <a:r>
              <a:rPr lang="zh-TW" altLang="en-US" dirty="0"/>
              <a:t>流利級</a:t>
            </a:r>
          </a:p>
          <a:p>
            <a:pPr lvl="2"/>
            <a:r>
              <a:rPr lang="zh-TW" altLang="en-US" dirty="0"/>
              <a:t>失望	</a:t>
            </a:r>
            <a:r>
              <a:rPr lang="en-US" altLang="zh-TW" dirty="0"/>
              <a:t>0.4362	6,</a:t>
            </a:r>
            <a:r>
              <a:rPr lang="zh-TW" altLang="en-US" dirty="0"/>
              <a:t>高階級</a:t>
            </a:r>
          </a:p>
          <a:p>
            <a:pPr lvl="1"/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83" y="1988957"/>
            <a:ext cx="2737620" cy="481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2107474" y="2098766"/>
            <a:ext cx="3675017" cy="252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4580709" y="3709851"/>
            <a:ext cx="13205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利用「</a:t>
            </a:r>
            <a:r>
              <a:rPr lang="zh-TW" altLang="en-US" dirty="0"/>
              <a:t>例句</a:t>
            </a:r>
            <a:r>
              <a:rPr lang="zh-TW" altLang="en-US" dirty="0" smtClean="0"/>
              <a:t>編輯工具」可以快速找出太難的用詞</a:t>
            </a:r>
            <a:endParaRPr lang="en-US" altLang="zh-TW" dirty="0" smtClean="0"/>
          </a:p>
          <a:p>
            <a:r>
              <a:rPr lang="zh-TW" altLang="en-US" dirty="0" smtClean="0"/>
              <a:t>利用</a:t>
            </a:r>
            <a:r>
              <a:rPr lang="zh-TW" altLang="en-US" dirty="0"/>
              <a:t>「</a:t>
            </a:r>
            <a:r>
              <a:rPr lang="zh-TW" altLang="en-US" dirty="0" smtClean="0"/>
              <a:t>語義場關聯詞系統」可以：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找出難詞的替換詞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出考題、出作業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65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陸</a:t>
            </a:r>
            <a:r>
              <a:rPr lang="zh-TW" altLang="en-US" dirty="0" smtClean="0"/>
              <a:t>、</a:t>
            </a:r>
            <a:r>
              <a:rPr lang="en-US" altLang="zh-TW" dirty="0" smtClean="0"/>
              <a:t>CQP </a:t>
            </a:r>
            <a:r>
              <a:rPr lang="zh-TW" altLang="en-US" dirty="0" smtClean="0"/>
              <a:t>查詢語言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5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國教院索引典系統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https://coct.naer.edu.tw/cqpweb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1736"/>
            <a:ext cx="882119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4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 </a:t>
            </a:r>
            <a:r>
              <a:rPr lang="zh-TW" altLang="en-US" dirty="0" smtClean="0"/>
              <a:t>查詢語言簡介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CQP: Corpus Query Processor (Evert and </a:t>
            </a:r>
            <a:r>
              <a:rPr lang="en-US" altLang="zh-TW" dirty="0" err="1" smtClean="0"/>
              <a:t>Hardie</a:t>
            </a:r>
            <a:r>
              <a:rPr lang="en-US" altLang="zh-TW" dirty="0" smtClean="0"/>
              <a:t>, 2011)</a:t>
            </a:r>
          </a:p>
          <a:p>
            <a:pPr lvl="1"/>
            <a:r>
              <a:rPr lang="zh-TW" altLang="en-US" dirty="0" smtClean="0"/>
              <a:t>提供更強大的查詢功能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使用較</a:t>
            </a:r>
            <a:r>
              <a:rPr lang="zh-TW" altLang="en-US" dirty="0"/>
              <a:t>複雜</a:t>
            </a:r>
            <a:endParaRPr lang="en-US" altLang="zh-TW" dirty="0" smtClean="0"/>
          </a:p>
          <a:p>
            <a:r>
              <a:rPr lang="zh-TW" altLang="en-US" dirty="0" smtClean="0"/>
              <a:t>使用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在查詢介面中切換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Query mode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CQP syntax</a:t>
            </a:r>
          </a:p>
          <a:p>
            <a:pPr lvl="1"/>
            <a:endParaRPr lang="en-US" altLang="zh-TW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24" y="4617448"/>
            <a:ext cx="5413270" cy="129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</a:t>
            </a:r>
            <a:r>
              <a:rPr lang="zh-TW" altLang="en-US" dirty="0" smtClean="0"/>
              <a:t>基本式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例子：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/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查詢「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」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簡化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"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</a:p>
          <a:p>
            <a:pPr lvl="1"/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6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</a:t>
            </a:r>
            <a:r>
              <a:rPr lang="zh-TW" altLang="en-US" dirty="0" smtClean="0"/>
              <a:t>萬用字 </a:t>
            </a:r>
            <a:r>
              <a:rPr lang="en-US" altLang="zh-TW" dirty="0" smtClean="0"/>
              <a:t>"."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4000" dirty="0" smtClean="0"/>
              <a:t>"." </a:t>
            </a:r>
            <a:r>
              <a:rPr lang="zh-TW" altLang="en-US" sz="3200" dirty="0" smtClean="0"/>
              <a:t>可代替任一字</a:t>
            </a:r>
            <a:endParaRPr lang="en-US" altLang="zh-TW" sz="3200" dirty="0"/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好高</a:t>
            </a:r>
            <a:r>
              <a:rPr lang="en-US" altLang="zh-TW" sz="4000" dirty="0" smtClean="0"/>
              <a:t>.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pPr lvl="2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簡化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好高</a:t>
            </a:r>
            <a:r>
              <a:rPr lang="en-US" altLang="zh-TW" sz="3200" dirty="0"/>
              <a:t>.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man running on road near grass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12" y="-35416"/>
            <a:ext cx="9170312" cy="689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CQP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語法查詢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「喜歡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/>
              <a:t>2. </a:t>
            </a:r>
            <a:r>
              <a:rPr lang="zh-TW" altLang="en-US" sz="3200" dirty="0" smtClean="0">
                <a:latin typeface="+mj-ea"/>
                <a:ea typeface="+mj-ea"/>
              </a:rPr>
              <a:t>請</a:t>
            </a:r>
            <a:r>
              <a:rPr lang="zh-TW" altLang="en-US" sz="3200" dirty="0">
                <a:latin typeface="+mj-ea"/>
                <a:ea typeface="+mj-ea"/>
              </a:rPr>
              <a:t>使用 </a:t>
            </a:r>
            <a:r>
              <a:rPr lang="en-US" altLang="zh-TW" sz="3200" dirty="0">
                <a:latin typeface="+mj-ea"/>
                <a:ea typeface="+mj-ea"/>
              </a:rPr>
              <a:t>CQP </a:t>
            </a:r>
            <a:r>
              <a:rPr lang="zh-TW" altLang="en-US" sz="3200" dirty="0">
                <a:latin typeface="+mj-ea"/>
                <a:ea typeface="+mj-ea"/>
              </a:rPr>
              <a:t>語法</a:t>
            </a:r>
            <a:r>
              <a:rPr lang="zh-TW" altLang="en-US" sz="3200" dirty="0" smtClean="0">
                <a:latin typeface="+mj-ea"/>
                <a:ea typeface="+mj-ea"/>
              </a:rPr>
              <a:t>查詢</a:t>
            </a:r>
            <a:r>
              <a:rPr lang="zh-TW" altLang="en-US" sz="3200" dirty="0" smtClean="0"/>
              <a:t>所有</a:t>
            </a:r>
            <a:r>
              <a:rPr lang="zh-TW" altLang="en-US" sz="3200" dirty="0"/>
              <a:t>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sz="3200" dirty="0"/>
              <a:t>」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40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CQP</a:t>
            </a:r>
            <a:r>
              <a:rPr lang="zh-TW" altLang="en-US" dirty="0"/>
              <a:t>重複 </a:t>
            </a:r>
            <a:r>
              <a:rPr lang="en-US" altLang="zh-TW" dirty="0"/>
              <a:t>0~N </a:t>
            </a:r>
            <a:r>
              <a:rPr lang="zh-TW" altLang="en-US" dirty="0" smtClean="0"/>
              <a:t>次 </a:t>
            </a:r>
            <a:r>
              <a:rPr lang="en-US" altLang="zh-TW" dirty="0" smtClean="0"/>
              <a:t>"*"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</a:rPr>
              <a:t>"*"</a:t>
            </a:r>
            <a:r>
              <a:rPr lang="zh-TW" altLang="en-US" b="1" dirty="0" smtClean="0"/>
              <a:t>：</a:t>
            </a:r>
            <a:r>
              <a:rPr lang="en-US" altLang="zh-TW" b="1" dirty="0" smtClean="0"/>
              <a:t> </a:t>
            </a:r>
            <a:r>
              <a:rPr lang="zh-TW" altLang="en-US" b="1" dirty="0"/>
              <a:t>重複</a:t>
            </a:r>
            <a:r>
              <a:rPr lang="en-US" altLang="zh-TW" dirty="0" smtClean="0"/>
              <a:t> 0~N </a:t>
            </a:r>
            <a:r>
              <a:rPr lang="zh-TW" altLang="en-US" dirty="0" smtClean="0"/>
              <a:t>次</a:t>
            </a:r>
            <a:endParaRPr lang="en-US" altLang="zh-TW" dirty="0"/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“*” </a:t>
            </a:r>
            <a:r>
              <a:rPr lang="zh-TW" altLang="en-US" b="1" dirty="0" smtClean="0">
                <a:solidFill>
                  <a:srgbClr val="FF0000"/>
                </a:solidFill>
              </a:rPr>
              <a:t>是修飾符不是萬用字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通常配合</a:t>
            </a:r>
            <a:r>
              <a:rPr lang="zh-TW" altLang="en-US" dirty="0"/>
              <a:t>萬</a:t>
            </a:r>
            <a:r>
              <a:rPr lang="zh-TW" altLang="en-US" dirty="0" smtClean="0"/>
              <a:t>用字</a:t>
            </a:r>
            <a:r>
              <a:rPr lang="en-US" altLang="zh-TW" sz="2800" dirty="0" smtClean="0"/>
              <a:t>“.”</a:t>
            </a:r>
            <a:r>
              <a:rPr lang="zh-TW" altLang="en-US" sz="2800" dirty="0" smtClean="0"/>
              <a:t>使用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例如：</a:t>
            </a:r>
            <a:endParaRPr lang="en-US" altLang="zh-TW" dirty="0"/>
          </a:p>
          <a:p>
            <a:pPr lvl="2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.*"]</a:t>
            </a:r>
          </a:p>
          <a:p>
            <a:pPr lvl="3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哈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哈佛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哈薩克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哈雷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哈林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</a:t>
            </a:r>
          </a:p>
          <a:p>
            <a:pPr lvl="1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如果打成：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*"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會找到什麼？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3"/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哈哈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哈哈哈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記憶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3"/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.*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任意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0-N 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個字的詞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CQP</a:t>
            </a:r>
            <a:r>
              <a:rPr lang="zh-TW" altLang="en-US" dirty="0"/>
              <a:t>重複 </a:t>
            </a:r>
            <a:r>
              <a:rPr lang="en-US" altLang="zh-TW" dirty="0" smtClean="0"/>
              <a:t>1~N </a:t>
            </a:r>
            <a:r>
              <a:rPr lang="zh-TW" altLang="en-US" dirty="0" smtClean="0"/>
              <a:t>次 </a:t>
            </a:r>
            <a:r>
              <a:rPr lang="en-US" altLang="zh-TW" dirty="0" smtClean="0"/>
              <a:t>"+"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/>
              <a:t>"+" </a:t>
            </a:r>
            <a:r>
              <a:rPr lang="zh-TW" altLang="en-US" b="1" dirty="0" smtClean="0"/>
              <a:t>：</a:t>
            </a:r>
            <a:r>
              <a:rPr lang="en-US" altLang="zh-TW" b="1" dirty="0" smtClean="0"/>
              <a:t> </a:t>
            </a:r>
            <a:r>
              <a:rPr lang="zh-TW" altLang="en-US" b="1" dirty="0"/>
              <a:t>重複</a:t>
            </a:r>
            <a:r>
              <a:rPr lang="en-US" altLang="zh-TW" dirty="0" smtClean="0"/>
              <a:t> </a:t>
            </a:r>
            <a:r>
              <a:rPr lang="en-US" altLang="zh-TW" dirty="0"/>
              <a:t>1</a:t>
            </a:r>
            <a:r>
              <a:rPr lang="en-US" altLang="zh-TW" dirty="0" smtClean="0"/>
              <a:t>~N </a:t>
            </a:r>
            <a:r>
              <a:rPr lang="zh-TW" altLang="en-US" dirty="0" smtClean="0"/>
              <a:t>次</a:t>
            </a:r>
            <a:endParaRPr lang="en-US" altLang="zh-TW" dirty="0"/>
          </a:p>
          <a:p>
            <a:pPr lvl="1"/>
            <a:r>
              <a:rPr lang="en-US" altLang="zh-TW" dirty="0"/>
              <a:t>"+"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是修飾符不是萬用字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通常配合</a:t>
            </a:r>
            <a:r>
              <a:rPr lang="zh-TW" altLang="en-US" dirty="0"/>
              <a:t>萬</a:t>
            </a:r>
            <a:r>
              <a:rPr lang="zh-TW" altLang="en-US" dirty="0" smtClean="0"/>
              <a:t>用字</a:t>
            </a:r>
            <a:r>
              <a:rPr lang="en-US" altLang="zh-TW" sz="2800" dirty="0" smtClean="0"/>
              <a:t>“.”</a:t>
            </a:r>
            <a:r>
              <a:rPr lang="zh-TW" altLang="en-US" sz="2800" dirty="0" smtClean="0"/>
              <a:t>使用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例如：</a:t>
            </a:r>
            <a:endParaRPr lang="en-US" altLang="zh-TW" dirty="0"/>
          </a:p>
          <a:p>
            <a:pPr lvl="2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dirty="0" smtClean="0"/>
              <a:t>+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pPr lvl="3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老師、老闆、老人、老爺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、老奶奶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、老公公、老祖宗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</a:t>
            </a:r>
          </a:p>
          <a:p>
            <a:pPr lvl="1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如果打成：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r>
              <a:rPr lang="en-US" altLang="zh-TW" dirty="0" smtClean="0"/>
              <a:t>+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會找到什麼？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3"/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記憶：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3"/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.+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任意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1-N 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個字的詞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n doing BMX trick in the 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0"/>
            <a:ext cx="9144000" cy="68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CQP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語法</a:t>
            </a:r>
            <a:r>
              <a:rPr lang="zh-TW" altLang="en-US" sz="3200" dirty="0" smtClean="0"/>
              <a:t>找出</a:t>
            </a:r>
            <a:r>
              <a:rPr lang="zh-TW" altLang="en-US" sz="3200" dirty="0"/>
              <a:t>所有「副」為詞首的</a:t>
            </a:r>
            <a:r>
              <a:rPr lang="zh-TW" altLang="en-US" sz="3200" dirty="0" smtClean="0"/>
              <a:t>詞</a:t>
            </a:r>
            <a:endParaRPr lang="en-US" altLang="zh-TW" sz="3200" dirty="0" smtClean="0"/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/>
              <a:t>請</a:t>
            </a:r>
            <a:r>
              <a:rPr lang="zh-TW" altLang="en-US" sz="3200" dirty="0" smtClean="0"/>
              <a:t>找</a:t>
            </a:r>
            <a:r>
              <a:rPr lang="zh-TW" altLang="en-US" sz="3200" dirty="0"/>
              <a:t>出</a:t>
            </a:r>
            <a:r>
              <a:rPr lang="zh-TW" altLang="en-US" sz="3200" dirty="0" smtClean="0"/>
              <a:t>所有</a:t>
            </a:r>
            <a:r>
              <a:rPr lang="zh-TW" altLang="en-US" sz="3200" dirty="0"/>
              <a:t>的「四字格成語</a:t>
            </a:r>
            <a:r>
              <a:rPr lang="zh-TW" altLang="en-US" sz="3200" dirty="0" smtClean="0"/>
              <a:t>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/>
              <a:t>3.</a:t>
            </a:r>
            <a:r>
              <a:rPr lang="zh-TW" altLang="en-US" sz="3200" dirty="0">
                <a:latin typeface="+mj-ea"/>
              </a:rPr>
              <a:t>請思考比較下列查詢的差異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300" dirty="0"/>
              <a:t>“</a:t>
            </a:r>
            <a:r>
              <a:rPr lang="zh-TW" altLang="en-US" sz="3300" dirty="0"/>
              <a:t>副</a:t>
            </a:r>
            <a:r>
              <a:rPr lang="en-US" altLang="zh-TW" sz="3300" dirty="0"/>
              <a:t>.*”</a:t>
            </a:r>
          </a:p>
          <a:p>
            <a:pPr lvl="1"/>
            <a:r>
              <a:rPr lang="en-US" altLang="zh-TW" sz="3300" dirty="0"/>
              <a:t>“</a:t>
            </a:r>
            <a:r>
              <a:rPr lang="zh-TW" altLang="en-US" sz="3300" dirty="0"/>
              <a:t>副</a:t>
            </a:r>
            <a:r>
              <a:rPr lang="en-US" altLang="zh-TW" sz="3300" dirty="0"/>
              <a:t>.+”</a:t>
            </a:r>
          </a:p>
          <a:p>
            <a:pPr lvl="1"/>
            <a:r>
              <a:rPr lang="en-US" altLang="zh-TW" sz="3300" dirty="0"/>
              <a:t>“</a:t>
            </a:r>
            <a:r>
              <a:rPr lang="zh-TW" altLang="en-US" sz="3300" dirty="0"/>
              <a:t>副</a:t>
            </a:r>
            <a:r>
              <a:rPr lang="en-US" altLang="zh-TW" sz="3300" dirty="0"/>
              <a:t>*”</a:t>
            </a:r>
          </a:p>
          <a:p>
            <a:pPr lvl="1"/>
            <a:r>
              <a:rPr lang="en-US" altLang="zh-TW" sz="3300" dirty="0"/>
              <a:t>“</a:t>
            </a:r>
            <a:r>
              <a:rPr lang="zh-TW" altLang="en-US" sz="3300" dirty="0"/>
              <a:t>副</a:t>
            </a:r>
            <a:r>
              <a:rPr lang="en-US" altLang="zh-TW" sz="3300" dirty="0"/>
              <a:t>+”</a:t>
            </a:r>
          </a:p>
          <a:p>
            <a:pPr lvl="1"/>
            <a:endParaRPr lang="en-US" altLang="zh-TW" dirty="0"/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22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小結：</a:t>
            </a:r>
            <a:r>
              <a:rPr lang="en-US" altLang="zh-TW" dirty="0" smtClean="0"/>
              <a:t>CQP </a:t>
            </a:r>
            <a:r>
              <a:rPr lang="zh-TW" altLang="en-US" dirty="0" smtClean="0"/>
              <a:t>萬用字與修飾符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.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r>
              <a:rPr lang="zh-TW" altLang="en-US" b="1" dirty="0" smtClean="0"/>
              <a:t>：</a:t>
            </a:r>
            <a:r>
              <a:rPr lang="zh-TW" altLang="en-US" dirty="0" smtClean="0"/>
              <a:t>代替一個字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好高 </a:t>
            </a:r>
            <a:r>
              <a:rPr lang="en-US" altLang="zh-TW" sz="29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r>
              <a:rPr lang="zh-TW" altLang="en-US" b="1" dirty="0">
                <a:solidFill>
                  <a:srgbClr val="FF0000"/>
                </a:solidFill>
              </a:rPr>
              <a:t>＊</a:t>
            </a:r>
            <a:r>
              <a:rPr lang="zh-TW" altLang="en-US" b="1" dirty="0" smtClean="0"/>
              <a:t>：</a:t>
            </a:r>
            <a:r>
              <a:rPr lang="en-US" altLang="zh-TW" b="1" dirty="0" smtClean="0"/>
              <a:t> </a:t>
            </a:r>
            <a:r>
              <a:rPr lang="zh-TW" altLang="en-US" dirty="0" smtClean="0"/>
              <a:t>前字重複 </a:t>
            </a:r>
            <a:r>
              <a:rPr lang="en-US" altLang="zh-TW" dirty="0" smtClean="0"/>
              <a:t>0~N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*"]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哈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哈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哈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哈哈哈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.*"]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副手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副作用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副總統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副院長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....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+</a:t>
            </a:r>
            <a:r>
              <a:rPr lang="zh-TW" altLang="en-US" b="1" dirty="0" smtClean="0"/>
              <a:t>：</a:t>
            </a:r>
            <a:r>
              <a:rPr lang="zh-TW" altLang="en-US" dirty="0"/>
              <a:t>前</a:t>
            </a:r>
            <a:r>
              <a:rPr lang="zh-TW" altLang="en-US" dirty="0" smtClean="0"/>
              <a:t>字</a:t>
            </a:r>
            <a:r>
              <a:rPr lang="zh-TW" altLang="en-US" dirty="0"/>
              <a:t>重複</a:t>
            </a:r>
            <a:r>
              <a:rPr lang="en-US" altLang="zh-TW" dirty="0" smtClean="0"/>
              <a:t>1~N</a:t>
            </a:r>
            <a:r>
              <a:rPr lang="zh-TW" altLang="en-US" dirty="0"/>
              <a:t>次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.+"]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副手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副作用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副總統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副院長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...</a:t>
            </a:r>
          </a:p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記憶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.*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任意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0-N 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個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字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.+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任意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1-N 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個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字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62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語料庫分析工具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176325660"/>
              </p:ext>
            </p:extLst>
          </p:nvPr>
        </p:nvGraphicFramePr>
        <p:xfrm>
          <a:off x="1434353" y="194384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直線圖說文字 2 4"/>
          <p:cNvSpPr/>
          <p:nvPr/>
        </p:nvSpPr>
        <p:spPr>
          <a:xfrm>
            <a:off x="5504330" y="1013012"/>
            <a:ext cx="2420470" cy="815788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「感覺」</a:t>
            </a:r>
            <a:r>
              <a:rPr lang="en-US" altLang="zh-TW" dirty="0" smtClean="0"/>
              <a:t>vs </a:t>
            </a:r>
            <a:r>
              <a:rPr lang="zh-TW" altLang="en-US" dirty="0" smtClean="0"/>
              <a:t>「覺得」</a:t>
            </a:r>
            <a:endParaRPr lang="zh-TW" altLang="en-US" dirty="0"/>
          </a:p>
        </p:txBody>
      </p:sp>
      <p:sp>
        <p:nvSpPr>
          <p:cNvPr id="6" name="直線圖說文字 2 5"/>
          <p:cNvSpPr/>
          <p:nvPr/>
        </p:nvSpPr>
        <p:spPr>
          <a:xfrm>
            <a:off x="6948264" y="2519083"/>
            <a:ext cx="2061265" cy="779930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TW" altLang="en-US" dirty="0"/>
              <a:t>以 </a:t>
            </a:r>
            <a:r>
              <a:rPr lang="en-US" altLang="zh-TW" dirty="0"/>
              <a:t>KWIC </a:t>
            </a:r>
            <a:r>
              <a:rPr lang="zh-TW" altLang="en-US" dirty="0"/>
              <a:t>格式</a:t>
            </a:r>
            <a:r>
              <a:rPr lang="zh-TW" altLang="en-US" dirty="0" smtClean="0"/>
              <a:t>呈現</a:t>
            </a:r>
            <a:endParaRPr lang="en-US" altLang="zh-TW" dirty="0" smtClean="0"/>
          </a:p>
          <a:p>
            <a:pPr marL="0" lvl="1" algn="ctr"/>
            <a:r>
              <a:rPr lang="en-US" altLang="zh-TW" dirty="0" err="1"/>
              <a:t>Luhn</a:t>
            </a:r>
            <a:r>
              <a:rPr lang="zh-TW" altLang="zh-TW" dirty="0"/>
              <a:t>（</a:t>
            </a:r>
            <a:r>
              <a:rPr lang="en-US" altLang="zh-TW" dirty="0"/>
              <a:t>1966</a:t>
            </a:r>
            <a:r>
              <a:rPr lang="zh-TW" altLang="zh-TW" dirty="0"/>
              <a:t>）</a:t>
            </a:r>
            <a:endParaRPr lang="en-US" altLang="zh-TW" dirty="0"/>
          </a:p>
        </p:txBody>
      </p:sp>
      <p:sp>
        <p:nvSpPr>
          <p:cNvPr id="7" name="直線圖說文字 2 6"/>
          <p:cNvSpPr/>
          <p:nvPr/>
        </p:nvSpPr>
        <p:spPr>
          <a:xfrm>
            <a:off x="7355536" y="4558552"/>
            <a:ext cx="1371600" cy="65442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4281"/>
              <a:gd name="adj6" fmla="val -93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TW" altLang="en-US" dirty="0"/>
              <a:t>隨機</a:t>
            </a:r>
            <a:r>
              <a:rPr lang="zh-TW" altLang="en-US" dirty="0" smtClean="0"/>
              <a:t>抽樣</a:t>
            </a:r>
            <a:endParaRPr lang="en-US" altLang="zh-TW" dirty="0"/>
          </a:p>
        </p:txBody>
      </p:sp>
      <p:sp>
        <p:nvSpPr>
          <p:cNvPr id="8" name="直線圖說文字 2 7"/>
          <p:cNvSpPr/>
          <p:nvPr/>
        </p:nvSpPr>
        <p:spPr>
          <a:xfrm flipH="1">
            <a:off x="161363" y="4549587"/>
            <a:ext cx="2202573" cy="914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5441"/>
              <a:gd name="adj6" fmla="val -32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zh-TW" altLang="en-US" dirty="0"/>
              <a:t>常用詞語</a:t>
            </a:r>
            <a:endParaRPr lang="en-US" altLang="zh-TW" dirty="0"/>
          </a:p>
          <a:p>
            <a:pPr lvl="1"/>
            <a:r>
              <a:rPr lang="zh-TW" altLang="en-US" dirty="0"/>
              <a:t>常用搭配詞</a:t>
            </a:r>
            <a:endParaRPr lang="en-US" altLang="zh-TW" dirty="0"/>
          </a:p>
          <a:p>
            <a:pPr lvl="1"/>
            <a:r>
              <a:rPr lang="zh-TW" altLang="en-US" dirty="0"/>
              <a:t>常用詞</a:t>
            </a:r>
            <a:r>
              <a:rPr lang="zh-TW" altLang="en-US" dirty="0" smtClean="0"/>
              <a:t>串</a:t>
            </a:r>
            <a:endParaRPr lang="en-US" altLang="zh-TW" dirty="0"/>
          </a:p>
        </p:txBody>
      </p:sp>
      <p:sp>
        <p:nvSpPr>
          <p:cNvPr id="10" name="直線圖說文字 2 9"/>
          <p:cNvSpPr/>
          <p:nvPr/>
        </p:nvSpPr>
        <p:spPr>
          <a:xfrm flipH="1">
            <a:off x="242046" y="2451848"/>
            <a:ext cx="1808125" cy="914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2108"/>
              <a:gd name="adj6" fmla="val -37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zh-TW" altLang="en-US" dirty="0"/>
              <a:t>近義詞</a:t>
            </a:r>
            <a:endParaRPr lang="en-US" altLang="zh-TW" dirty="0"/>
          </a:p>
          <a:p>
            <a:pPr lvl="1"/>
            <a:r>
              <a:rPr lang="zh-TW" altLang="en-US" dirty="0"/>
              <a:t>語義向量</a:t>
            </a:r>
          </a:p>
        </p:txBody>
      </p:sp>
    </p:spTree>
    <p:extLst>
      <p:ext uri="{BB962C8B-B14F-4D97-AF65-F5344CB8AC3E}">
        <p14:creationId xmlns:p14="http://schemas.microsoft.com/office/powerpoint/2010/main" val="7407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9C30A8-FD51-4D25-A50D-BBE451CE9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12523B-E45E-4883-B327-9D6DC0BD1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23E993-6884-4AAE-B2B7-170DA37BD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B0B74-EF61-419F-BE77-EDCBC16C5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44B138-2177-4E6B-8C0C-F48F2162D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4D2AE4-3840-4E10-96D1-FE8C3748E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01AAF4-4541-4F3F-8447-4A85C3C66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A736C-9830-400B-9F14-DCD30ED70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B4FF56-4A5D-4AE2-8A1F-983994D19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4EE23-35AE-49C2-B2F9-D5139C6C0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ED5E4B-CCBC-4F94-8D10-F185201D8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</a:t>
            </a:r>
            <a:r>
              <a:rPr lang="zh-TW" altLang="en-US" dirty="0" smtClean="0"/>
              <a:t>複合條件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限制詞性：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/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查詢「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」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word="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 &amp; </a:t>
            </a:r>
            <a:r>
              <a:rPr lang="en-US" altLang="zh-TW" b="1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pos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Na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只要名詞的「運動」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 &amp; </a:t>
            </a:r>
            <a:r>
              <a:rPr lang="en-US" altLang="zh-TW" b="1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pos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!="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Na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不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要名詞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的「運動」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 </a:t>
            </a:r>
            <a:r>
              <a:rPr lang="zh-TW" altLang="en-US" dirty="0" smtClean="0"/>
              <a:t>語法於構詞上的觀察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用途一：觀察</a:t>
            </a:r>
            <a:r>
              <a:rPr lang="zh-TW" altLang="en-US" dirty="0"/>
              <a:t>錯別字、</a:t>
            </a:r>
            <a:r>
              <a:rPr lang="zh-TW" altLang="en-US" dirty="0" smtClean="0"/>
              <a:t>異體字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心無旁騖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心無旁鶩</a:t>
            </a:r>
            <a:endParaRPr lang="en-US" altLang="zh-TW" dirty="0" smtClean="0"/>
          </a:p>
          <a:p>
            <a:r>
              <a:rPr lang="zh-TW" altLang="en-US" dirty="0"/>
              <a:t>用途二：觀察詞首、詞尾的</a:t>
            </a:r>
            <a:r>
              <a:rPr lang="zh-TW" altLang="en-US" dirty="0" smtClean="0"/>
              <a:t>用法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*"</a:t>
            </a:r>
            <a:r>
              <a:rPr lang="en-US" altLang="zh-TW" b="1" dirty="0" smtClean="0">
                <a:solidFill>
                  <a:srgbClr val="0070C0"/>
                </a:solidFill>
              </a:rPr>
              <a:t>] 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副總統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副主席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/>
              <a:t>用途三：觀察字的構</a:t>
            </a:r>
            <a:r>
              <a:rPr lang="zh-TW" altLang="en-US" dirty="0" smtClean="0"/>
              <a:t>詞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</a:rPr>
              <a:t>[word=".*</a:t>
            </a:r>
            <a:r>
              <a:rPr lang="zh-TW" altLang="en-US" b="1" dirty="0" smtClean="0">
                <a:solidFill>
                  <a:srgbClr val="0070C0"/>
                </a:solidFill>
              </a:rPr>
              <a:t>騖</a:t>
            </a:r>
            <a:r>
              <a:rPr lang="en-US" altLang="zh-TW" b="1" dirty="0" smtClean="0">
                <a:solidFill>
                  <a:srgbClr val="0070C0"/>
                </a:solidFill>
              </a:rPr>
              <a:t>.*"]</a:t>
            </a:r>
          </a:p>
          <a:p>
            <a:r>
              <a:rPr lang="zh-TW" altLang="en-US" dirty="0"/>
              <a:t>用途四：易混淆字的</a:t>
            </a:r>
            <a:r>
              <a:rPr lang="zh-TW" altLang="en-US" dirty="0" smtClean="0"/>
              <a:t>辨析</a:t>
            </a:r>
            <a:endParaRPr lang="en-US" altLang="zh-TW" dirty="0" smtClean="0"/>
          </a:p>
          <a:p>
            <a:pPr lvl="1"/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蹟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vs. 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跡</a:t>
            </a:r>
            <a:endParaRPr lang="en-US" altLang="zh-TW" dirty="0" smtClean="0"/>
          </a:p>
          <a:p>
            <a:r>
              <a:rPr lang="zh-TW" altLang="en-US" dirty="0"/>
              <a:t>用途五：觀察規則性構</a:t>
            </a:r>
            <a:r>
              <a:rPr lang="zh-TW" altLang="en-US" dirty="0" smtClean="0"/>
              <a:t>詞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r>
              <a:rPr lang="zh-TW" altLang="en-US" dirty="0"/>
              <a:t>用途六：觀察詞性</a:t>
            </a:r>
            <a:r>
              <a:rPr lang="zh-TW" altLang="en-US" dirty="0" smtClean="0"/>
              <a:t>分布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</a:rPr>
              <a:t>把</a:t>
            </a:r>
            <a:r>
              <a:rPr lang="en-US" altLang="zh-TW" b="1" dirty="0" smtClean="0">
                <a:solidFill>
                  <a:srgbClr val="0070C0"/>
                </a:solidFill>
              </a:rPr>
              <a:t>"]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54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man in red and black outfit air d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/>
              <a:t>請查詢</a:t>
            </a:r>
            <a:r>
              <a:rPr lang="zh-TW" altLang="en-US" sz="3200" dirty="0">
                <a:solidFill>
                  <a:srgbClr val="FF0000"/>
                </a:solidFill>
              </a:rPr>
              <a:t>非名詞</a:t>
            </a:r>
            <a:r>
              <a:rPr lang="zh-TW" altLang="en-US" sz="3200" dirty="0"/>
              <a:t>性的「副</a:t>
            </a:r>
            <a:r>
              <a:rPr lang="en-US" altLang="zh-TW" sz="3200" dirty="0"/>
              <a:t>XX</a:t>
            </a:r>
            <a:r>
              <a:rPr lang="zh-TW" altLang="en-US" sz="3200" dirty="0" smtClean="0"/>
              <a:t>」</a:t>
            </a:r>
            <a:endParaRPr lang="en-US" altLang="zh-TW" sz="3200" dirty="0" smtClean="0"/>
          </a:p>
          <a:p>
            <a:r>
              <a:rPr lang="en-US" altLang="zh-TW" sz="3200" dirty="0" smtClean="0"/>
              <a:t>2.</a:t>
            </a:r>
            <a:r>
              <a:rPr lang="zh-TW" altLang="en-US" sz="3200" dirty="0"/>
              <a:t>請找出所有「一</a:t>
            </a:r>
            <a:r>
              <a:rPr lang="en-US" altLang="zh-TW" sz="3200" dirty="0"/>
              <a:t>X</a:t>
            </a:r>
            <a:r>
              <a:rPr lang="zh-TW" altLang="en-US" sz="3200" dirty="0"/>
              <a:t>一</a:t>
            </a:r>
            <a:r>
              <a:rPr lang="en-US" altLang="zh-TW" sz="3200" dirty="0"/>
              <a:t>Y</a:t>
            </a:r>
            <a:r>
              <a:rPr lang="zh-TW" altLang="en-US" sz="3200" dirty="0"/>
              <a:t>」的詞</a:t>
            </a:r>
            <a:endParaRPr lang="en-US" altLang="zh-TW" sz="3200" dirty="0"/>
          </a:p>
          <a:p>
            <a:pPr lvl="1"/>
            <a:r>
              <a:rPr lang="zh-TW" altLang="en-US" dirty="0"/>
              <a:t>例如：一模一樣</a:t>
            </a:r>
            <a:r>
              <a:rPr lang="en-US" altLang="zh-TW" dirty="0"/>
              <a:t>….</a:t>
            </a:r>
            <a:endParaRPr lang="zh-TW" altLang="en-US" dirty="0"/>
          </a:p>
          <a:p>
            <a:endParaRPr lang="zh-TW" altLang="en-US" sz="3200" dirty="0"/>
          </a:p>
          <a:p>
            <a:endParaRPr lang="en-US" altLang="zh-TW" sz="3300" dirty="0"/>
          </a:p>
          <a:p>
            <a:pPr lvl="1"/>
            <a:endParaRPr lang="en-US" altLang="zh-TW" dirty="0"/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72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</a:t>
            </a:r>
            <a:r>
              <a:rPr lang="zh-TW" altLang="en-US" dirty="0" smtClean="0"/>
              <a:t>多詞結構式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兩個</a:t>
            </a:r>
            <a:r>
              <a:rPr lang="zh-TW" altLang="en-US" dirty="0" smtClean="0"/>
              <a:t>詞</a:t>
            </a:r>
            <a:r>
              <a:rPr lang="en-US" altLang="zh-TW" dirty="0" smtClean="0"/>
              <a:t>(</a:t>
            </a:r>
            <a:r>
              <a:rPr lang="zh-TW" altLang="en-US" dirty="0" smtClean="0"/>
              <a:t>連續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"][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/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查詢「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 快樂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」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中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插一個詞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[] [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pPr lvl="1"/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 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 最 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 很 快樂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註：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[] 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指任意詞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pPr marL="685800" lvl="2" indent="0">
              <a:buNone/>
            </a:pP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CQP</a:t>
            </a:r>
            <a:r>
              <a:rPr lang="zh-TW" altLang="en-US" dirty="0"/>
              <a:t>多詞結構</a:t>
            </a:r>
            <a:r>
              <a:rPr lang="zh-TW" altLang="en-US" dirty="0" smtClean="0"/>
              <a:t>式之修飾符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* </a:t>
            </a:r>
            <a:r>
              <a:rPr lang="zh-TW" altLang="en-US" dirty="0" smtClean="0"/>
              <a:t>：重複前詞</a:t>
            </a:r>
            <a:r>
              <a:rPr lang="en-US" altLang="zh-TW" dirty="0" smtClean="0"/>
              <a:t> 0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n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[]* 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過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了 通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+</a:t>
            </a:r>
            <a:r>
              <a:rPr lang="en-US" altLang="zh-TW" dirty="0" smtClean="0"/>
              <a:t> </a:t>
            </a:r>
            <a:r>
              <a:rPr lang="zh-TW" altLang="en-US" dirty="0"/>
              <a:t>：重複前詞</a:t>
            </a:r>
            <a:r>
              <a:rPr lang="en-US" altLang="zh-TW" dirty="0" smtClean="0"/>
              <a:t>1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n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[]+ 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過 電話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了 通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？</a:t>
            </a:r>
            <a:r>
              <a:rPr lang="zh-TW" altLang="en-US" dirty="0" smtClean="0"/>
              <a:t>：</a:t>
            </a:r>
            <a:r>
              <a:rPr lang="zh-TW" altLang="en-US" dirty="0"/>
              <a:t>重複前</a:t>
            </a:r>
            <a:r>
              <a:rPr lang="zh-TW" altLang="en-US" dirty="0" smtClean="0"/>
              <a:t>詞 </a:t>
            </a:r>
            <a:r>
              <a:rPr lang="en-US" altLang="zh-TW" dirty="0" smtClean="0"/>
              <a:t>0 </a:t>
            </a:r>
            <a:r>
              <a:rPr lang="zh-TW" altLang="en-US" dirty="0"/>
              <a:t>或</a:t>
            </a:r>
            <a:r>
              <a:rPr lang="en-US" altLang="zh-TW" dirty="0"/>
              <a:t> 1</a:t>
            </a:r>
            <a:r>
              <a:rPr lang="zh-TW" altLang="en-US" dirty="0"/>
              <a:t>次</a:t>
            </a:r>
            <a:endParaRPr lang="en-US" altLang="zh-TW" dirty="0"/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[]? 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電話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過 電話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...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若不小心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打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成：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* 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[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018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n doing butterfly stro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6"/>
            <a:ext cx="9144000" cy="68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/>
              <a:t>請找出所有 「吃 </a:t>
            </a:r>
            <a:r>
              <a:rPr lang="en-US" altLang="zh-TW" sz="3200" dirty="0"/>
              <a:t>X </a:t>
            </a:r>
            <a:r>
              <a:rPr lang="zh-TW" altLang="en-US" sz="3200" dirty="0"/>
              <a:t>飯」的三詞結構：</a:t>
            </a:r>
            <a:endParaRPr lang="en-US" altLang="zh-TW" sz="3200" dirty="0"/>
          </a:p>
          <a:p>
            <a:pPr lvl="1"/>
            <a:r>
              <a:rPr lang="zh-TW" altLang="en-US" dirty="0"/>
              <a:t>例如：吃 個</a:t>
            </a:r>
            <a:r>
              <a:rPr lang="en-US" altLang="zh-TW" dirty="0"/>
              <a:t> </a:t>
            </a:r>
            <a:r>
              <a:rPr lang="zh-TW" altLang="en-US" dirty="0"/>
              <a:t>飯</a:t>
            </a:r>
            <a:r>
              <a:rPr lang="en-US" altLang="zh-TW" dirty="0"/>
              <a:t>….</a:t>
            </a:r>
            <a:endParaRPr lang="zh-TW" altLang="en-US" dirty="0"/>
          </a:p>
          <a:p>
            <a:r>
              <a:rPr lang="en-US" altLang="zh-TW" sz="3200" dirty="0" smtClean="0"/>
              <a:t>2.</a:t>
            </a:r>
            <a:r>
              <a:rPr lang="zh-TW" altLang="en-US" sz="3200" dirty="0"/>
              <a:t>請找出所有 「見 </a:t>
            </a:r>
            <a:r>
              <a:rPr lang="en-US" altLang="zh-TW" sz="3200" dirty="0"/>
              <a:t>…… </a:t>
            </a:r>
            <a:r>
              <a:rPr lang="zh-TW" altLang="en-US" sz="3200" dirty="0"/>
              <a:t>面」的結構：</a:t>
            </a:r>
            <a:endParaRPr lang="en-US" altLang="zh-TW" sz="3200" dirty="0"/>
          </a:p>
          <a:p>
            <a:pPr lvl="1"/>
            <a:r>
              <a:rPr lang="zh-TW" altLang="en-US" dirty="0"/>
              <a:t>例如：見 了 一 面</a:t>
            </a:r>
            <a:r>
              <a:rPr lang="en-US" altLang="zh-TW" dirty="0" smtClean="0"/>
              <a:t>….</a:t>
            </a:r>
          </a:p>
          <a:p>
            <a:r>
              <a:rPr lang="en-US" altLang="zh-TW" dirty="0" smtClean="0"/>
              <a:t>3.</a:t>
            </a:r>
            <a:r>
              <a:rPr lang="zh-TW" altLang="en-US" sz="3200" dirty="0"/>
              <a:t>請找出所有 「一 </a:t>
            </a:r>
            <a:r>
              <a:rPr lang="en-US" altLang="zh-TW" sz="3200" dirty="0"/>
              <a:t>xx </a:t>
            </a:r>
            <a:r>
              <a:rPr lang="zh-TW" altLang="en-US" sz="3200" dirty="0"/>
              <a:t>就 </a:t>
            </a:r>
            <a:r>
              <a:rPr lang="en-US" altLang="zh-TW" sz="3200" dirty="0" err="1"/>
              <a:t>yy</a:t>
            </a:r>
            <a:r>
              <a:rPr lang="zh-TW" altLang="en-US" sz="3200" dirty="0"/>
              <a:t>」的結構</a:t>
            </a:r>
            <a:endParaRPr lang="zh-TW" altLang="en-US" dirty="0"/>
          </a:p>
          <a:p>
            <a:endParaRPr lang="zh-TW" altLang="en-US" sz="3200" dirty="0"/>
          </a:p>
          <a:p>
            <a:endParaRPr lang="en-US" altLang="zh-TW" sz="3300" dirty="0"/>
          </a:p>
          <a:p>
            <a:pPr lvl="1"/>
            <a:endParaRPr lang="en-US" altLang="zh-TW" dirty="0"/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13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</a:t>
            </a:r>
            <a:r>
              <a:rPr lang="zh-TW" altLang="en-US" dirty="0" smtClean="0"/>
              <a:t>多詞結構</a:t>
            </a:r>
            <a:r>
              <a:rPr lang="zh-TW" altLang="en-US" dirty="0"/>
              <a:t>的</a:t>
            </a:r>
            <a:r>
              <a:rPr lang="zh-TW" altLang="en-US" dirty="0" smtClean="0"/>
              <a:t>詞性限制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09303" y="1600200"/>
            <a:ext cx="8356745" cy="4495800"/>
          </a:xfrm>
        </p:spPr>
        <p:txBody>
          <a:bodyPr/>
          <a:lstStyle/>
          <a:p>
            <a:r>
              <a:rPr lang="zh-TW" altLang="en-US" dirty="0" smtClean="0"/>
              <a:t>限制結構中間詞語的詞</a:t>
            </a:r>
            <a:r>
              <a:rPr lang="zh-TW" altLang="en-US" dirty="0"/>
              <a:t>性</a:t>
            </a:r>
            <a:endParaRPr lang="en-US" altLang="zh-TW" dirty="0" smtClean="0"/>
          </a:p>
          <a:p>
            <a:pPr lvl="1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pos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Nh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[word="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[word="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89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ãnever giveup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723901"/>
            <a:ext cx="9252519" cy="75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6693</TotalTime>
  <Words>2815</Words>
  <Application>Microsoft Office PowerPoint</Application>
  <PresentationFormat>如螢幕大小 (4:3)</PresentationFormat>
  <Paragraphs>594</Paragraphs>
  <Slides>99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99</vt:i4>
      </vt:variant>
    </vt:vector>
  </HeadingPairs>
  <TitlesOfParts>
    <vt:vector size="112" baseType="lpstr">
      <vt:lpstr>Arial Unicode MS</vt:lpstr>
      <vt:lpstr>Microsoft YaHei</vt:lpstr>
      <vt:lpstr>Noto Sans CJK TC Light</vt:lpstr>
      <vt:lpstr>微軟正黑體</vt:lpstr>
      <vt:lpstr>新細明體</vt:lpstr>
      <vt:lpstr>標楷體</vt:lpstr>
      <vt:lpstr>Calibri</vt:lpstr>
      <vt:lpstr>DejaVu Sans</vt:lpstr>
      <vt:lpstr>Times New Roman</vt:lpstr>
      <vt:lpstr>Tw Cen MT</vt:lpstr>
      <vt:lpstr>Wingdings</vt:lpstr>
      <vt:lpstr>Wingdings 2</vt:lpstr>
      <vt:lpstr>中庸</vt:lpstr>
      <vt:lpstr> 2019 語料庫及標準體系應用工作坊（南區）  講解實作   白明弘  2019年7月11日 mhbai@mail.naer.edu.tw </vt:lpstr>
      <vt:lpstr>大綱</vt:lpstr>
      <vt:lpstr>PowerPoint 簡報</vt:lpstr>
      <vt:lpstr>PowerPoint 簡報</vt:lpstr>
      <vt:lpstr>建置應用語料庫—華語文語料庫(COCT)</vt:lpstr>
      <vt:lpstr>語料庫整合應用系統</vt:lpstr>
      <vt:lpstr>貳、國教院索引典系統</vt:lpstr>
      <vt:lpstr>國教院索引典系統</vt:lpstr>
      <vt:lpstr>語料庫分析工具</vt:lpstr>
      <vt:lpstr>索引典介面</vt:lpstr>
      <vt:lpstr> 查詢結果的 KWIC 呈現</vt:lpstr>
      <vt:lpstr>查詢結果的翻頁功能</vt:lpstr>
      <vt:lpstr>查詢結果的數字</vt:lpstr>
      <vt:lpstr>詞頻 vs. 每百萬詞頻率</vt:lpstr>
      <vt:lpstr>詞頻 vs. 每百萬詞頻率</vt:lpstr>
      <vt:lpstr>練功時間</vt:lpstr>
      <vt:lpstr>練習：</vt:lpstr>
      <vt:lpstr>KWIC (Key Word In Context)</vt:lpstr>
      <vt:lpstr>沒有對齊的情況</vt:lpstr>
      <vt:lpstr>KWIC+左排序</vt:lpstr>
      <vt:lpstr>KWIC+右排序</vt:lpstr>
      <vt:lpstr>查詢之再處理</vt:lpstr>
      <vt:lpstr>隨機抽樣(Thin)</vt:lpstr>
      <vt:lpstr>隨機抽樣參數</vt:lpstr>
      <vt:lpstr>比較常用度</vt:lpstr>
      <vt:lpstr>(自行車|腳踏車) 查詢結果</vt:lpstr>
      <vt:lpstr>詞頻彙整：常用度比例</vt:lpstr>
      <vt:lpstr>練功時間</vt:lpstr>
      <vt:lpstr>練習：</vt:lpstr>
      <vt:lpstr>Token vs. Type</vt:lpstr>
      <vt:lpstr>詞頻彙整(Frequency breakdown)</vt:lpstr>
      <vt:lpstr>Corpus Info</vt:lpstr>
      <vt:lpstr>觀察前詞</vt:lpstr>
      <vt:lpstr>觀察後詞</vt:lpstr>
      <vt:lpstr>練功時間</vt:lpstr>
      <vt:lpstr>練習：</vt:lpstr>
      <vt:lpstr>配搭詞統計(Collocations)</vt:lpstr>
      <vt:lpstr>搭配詞分析參數</vt:lpstr>
      <vt:lpstr>搭配詞：「漂亮」為例</vt:lpstr>
      <vt:lpstr>搭配詞表的功能</vt:lpstr>
      <vt:lpstr>「很」出現位置分布</vt:lpstr>
      <vt:lpstr>「很」和「漂亮」一起出現的例句</vt:lpstr>
      <vt:lpstr>下載</vt:lpstr>
      <vt:lpstr>參、語義場關聯詞系統</vt:lpstr>
      <vt:lpstr>語義場關聯詞</vt:lpstr>
      <vt:lpstr>詞嵌入：語義場關聯詞的技術</vt:lpstr>
      <vt:lpstr>使用方法</vt:lpstr>
      <vt:lpstr>練功時間</vt:lpstr>
      <vt:lpstr>練習：</vt:lpstr>
      <vt:lpstr>不同語料，不同效果</vt:lpstr>
      <vt:lpstr>選擇不同分級標準</vt:lpstr>
      <vt:lpstr>只看詞表收錄的詞</vt:lpstr>
      <vt:lpstr>負關聯詞的用途</vt:lpstr>
      <vt:lpstr>負關聯詞的原理</vt:lpstr>
      <vt:lpstr>練功時間</vt:lpstr>
      <vt:lpstr>練習：</vt:lpstr>
      <vt:lpstr>肆、華英雙語索引典系統簡介</vt:lpstr>
      <vt:lpstr>國教院華英雙語索引典系統</vt:lpstr>
      <vt:lpstr>雙語索引典：輔助寫作教學</vt:lpstr>
      <vt:lpstr>雙語索引典：輔助寫作教學</vt:lpstr>
      <vt:lpstr>雙語索引典：輔助寫作教學</vt:lpstr>
      <vt:lpstr>雙語索引典：輔助寫作教學</vt:lpstr>
      <vt:lpstr>練功時間</vt:lpstr>
      <vt:lpstr>練習：</vt:lpstr>
      <vt:lpstr>雙語索引典：可補辭典之不足</vt:lpstr>
      <vt:lpstr>補辭典之不足</vt:lpstr>
      <vt:lpstr>翻譯研究：以被動式之翻譯</vt:lpstr>
      <vt:lpstr>近義詞觀察</vt:lpstr>
      <vt:lpstr>練功時間</vt:lpstr>
      <vt:lpstr>練習：</vt:lpstr>
      <vt:lpstr>雙語索引典的限制</vt:lpstr>
      <vt:lpstr>伍、例句編輯系統的應用</vt:lpstr>
      <vt:lpstr>詞彙難度的觀察</vt:lpstr>
      <vt:lpstr>國教院例句編輯輔助系統</vt:lpstr>
      <vt:lpstr>詞彙分級標記</vt:lpstr>
      <vt:lpstr>語義場關聯詞查詢</vt:lpstr>
      <vt:lpstr>如何出作業或考題</vt:lpstr>
      <vt:lpstr>小結</vt:lpstr>
      <vt:lpstr>陸、CQP 查詢語言</vt:lpstr>
      <vt:lpstr>CQP 查詢語言簡介</vt:lpstr>
      <vt:lpstr>CQP基本式</vt:lpstr>
      <vt:lpstr>CQP萬用字 "."</vt:lpstr>
      <vt:lpstr>練功時間</vt:lpstr>
      <vt:lpstr>練習：</vt:lpstr>
      <vt:lpstr>CQP重複 0~N 次 "*"</vt:lpstr>
      <vt:lpstr>CQP重複 1~N 次 "+"</vt:lpstr>
      <vt:lpstr>練功時間</vt:lpstr>
      <vt:lpstr>練習：</vt:lpstr>
      <vt:lpstr>小結：CQP 萬用字與修飾符</vt:lpstr>
      <vt:lpstr>CQP複合條件</vt:lpstr>
      <vt:lpstr>CQP 語法於構詞上的觀察</vt:lpstr>
      <vt:lpstr>練功時間</vt:lpstr>
      <vt:lpstr>練習：</vt:lpstr>
      <vt:lpstr>CQP多詞結構式</vt:lpstr>
      <vt:lpstr>CQP多詞結構式之修飾符</vt:lpstr>
      <vt:lpstr>練功時間</vt:lpstr>
      <vt:lpstr>練習：</vt:lpstr>
      <vt:lpstr>CQP多詞結構的詞性限制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2019語料庫及標準體系應用工作坊</dc:title>
  <dc:creator>mhbai</dc:creator>
  <cp:lastModifiedBy>User</cp:lastModifiedBy>
  <cp:revision>694</cp:revision>
  <cp:lastPrinted>2019-04-26T00:48:55Z</cp:lastPrinted>
  <dcterms:created xsi:type="dcterms:W3CDTF">2019-04-22T05:44:04Z</dcterms:created>
  <dcterms:modified xsi:type="dcterms:W3CDTF">2019-07-11T03:15:46Z</dcterms:modified>
</cp:coreProperties>
</file>